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embeddedFontLst>
    <p:embeddedFont>
      <p:font typeface="Open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h76dTI0rrB2TA6IvkhCOgqZ2uo3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OpenSans-bold.fntdata"/><Relationship Id="rId25" Type="http://schemas.openxmlformats.org/officeDocument/2006/relationships/font" Target="fonts/OpenSans-regular.fntdata"/><Relationship Id="rId28" Type="http://schemas.openxmlformats.org/officeDocument/2006/relationships/font" Target="fonts/OpenSans-boldItalic.fntdata"/><Relationship Id="rId27" Type="http://schemas.openxmlformats.org/officeDocument/2006/relationships/font" Target="fonts/Open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a4077bd1c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8a4077bd1c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g38a4077bd1c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a4077bd1c_0_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8a4077bd1c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8a4077bd1c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8a4077bd1c_0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8a4077bd1c_0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g38a4077bd1c_0_3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8a4077bd1c_0_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8a4077bd1c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8a4077bd1c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8a4077bd1c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8a4077bd1c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8a4077bd1c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a4077bd1c_0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a4077bd1c_0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38a4077bd1c_0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7d2a6a3675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7d2a6a3675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37d2a6a3675_0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image" Target="../media/image11.png"/><Relationship Id="rId8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Relationship Id="rId4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[Dalmacia]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9544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Integrantes	: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	: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00c6dcdfd3_0_8"/>
          <p:cNvSpPr txBox="1"/>
          <p:nvPr>
            <p:ph type="title"/>
          </p:nvPr>
        </p:nvSpPr>
        <p:spPr>
          <a:xfrm>
            <a:off x="640074" y="325375"/>
            <a:ext cx="4097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 en Roadmap</a:t>
            </a:r>
            <a:endParaRPr/>
          </a:p>
        </p:txBody>
      </p:sp>
      <p:sp>
        <p:nvSpPr>
          <p:cNvPr id="187" name="Google Shape;187;g300c6dcdfd3_0_8"/>
          <p:cNvSpPr/>
          <p:nvPr/>
        </p:nvSpPr>
        <p:spPr>
          <a:xfrm>
            <a:off x="1318730" y="2622719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89" name="Google Shape;189;g300c6dcdfd3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7950" y="2510650"/>
            <a:ext cx="653200" cy="152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300c6dcdfd3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27948" y="4036225"/>
            <a:ext cx="653200" cy="19944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300c6dcdfd3_0_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81150" y="2510650"/>
            <a:ext cx="5772999" cy="1612075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92" name="Google Shape;192;g300c6dcdfd3_0_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81150" y="4122725"/>
            <a:ext cx="5771763" cy="1907950"/>
          </a:xfrm>
          <a:prstGeom prst="rect">
            <a:avLst/>
          </a:prstGeom>
          <a:solidFill>
            <a:schemeClr val="lt1"/>
          </a:solidFill>
          <a:ln>
            <a:noFill/>
          </a:ln>
        </p:spPr>
      </p:pic>
      <p:pic>
        <p:nvPicPr>
          <p:cNvPr id="193" name="Google Shape;193;g300c6dcdfd3_0_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27950" y="6030675"/>
            <a:ext cx="4864099" cy="54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g300c6dcdfd3_0_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292050" y="6030675"/>
            <a:ext cx="1560875" cy="43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1"/>
          <p:cNvSpPr/>
          <p:nvPr/>
        </p:nvSpPr>
        <p:spPr>
          <a:xfrm>
            <a:off x="0" y="1905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201" name="Google Shape;201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3" name="Google Shape;203;p11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810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acceso al portal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catálogo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realizar </a:t>
            </a:r>
            <a:r>
              <a:rPr lang="es-419" sz="2400"/>
              <a:t>pedido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realizar </a:t>
            </a:r>
            <a:r>
              <a:rPr lang="es-419" sz="2400"/>
              <a:t>pagos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registro de</a:t>
            </a:r>
            <a:r>
              <a:rPr lang="es-419" sz="2400"/>
              <a:t> ve</a:t>
            </a:r>
            <a:r>
              <a:rPr lang="es-419" sz="2400"/>
              <a:t>ntas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gestión</a:t>
            </a:r>
            <a:r>
              <a:rPr lang="es-419" sz="2400"/>
              <a:t> de usuarios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gestionar </a:t>
            </a:r>
            <a:r>
              <a:rPr lang="es-419" sz="2400"/>
              <a:t>catálogo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gestionar productos</a:t>
            </a:r>
            <a:endParaRPr sz="2400"/>
          </a:p>
          <a:p>
            <a:pPr indent="-3810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419" sz="2400"/>
              <a:t>gestionar pedidos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210" name="Google Shape;210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2" name="Google Shape;212;p1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Front end: html5, javascript</a:t>
            </a:r>
            <a:r>
              <a:rPr lang="es-419" sz="2000">
                <a:solidFill>
                  <a:schemeClr val="dk1"/>
                </a:solidFill>
              </a:rPr>
              <a:t>, css, bootstrap.</a:t>
            </a: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Back end: javascr</a:t>
            </a:r>
            <a:r>
              <a:rPr lang="es-419" sz="2000">
                <a:solidFill>
                  <a:schemeClr val="dk1"/>
                </a:solidFill>
              </a:rPr>
              <a:t>ipt, node.js, </a:t>
            </a:r>
            <a:endParaRPr sz="2000">
              <a:solidFill>
                <a:schemeClr val="dk1"/>
              </a:solidFill>
            </a:endParaRPr>
          </a:p>
          <a:p>
            <a:pPr indent="457200" lvl="0" marL="1371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api REST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s-419" sz="2000">
                <a:solidFill>
                  <a:schemeClr val="dk1"/>
                </a:solidFill>
              </a:rPr>
              <a:t>github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000">
                <a:solidFill>
                  <a:schemeClr val="dk1"/>
                </a:solidFill>
              </a:rPr>
              <a:t>Tecnologías</a:t>
            </a:r>
            <a:r>
              <a:rPr lang="es-419" sz="2000">
                <a:solidFill>
                  <a:schemeClr val="dk1"/>
                </a:solidFill>
              </a:rPr>
              <a:t> de </a:t>
            </a:r>
            <a:r>
              <a:rPr lang="es-419" sz="2000">
                <a:solidFill>
                  <a:schemeClr val="dk1"/>
                </a:solidFill>
              </a:rPr>
              <a:t>implementación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IDE: netbeans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servidor web: apache tomcat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Base de datos: MySQL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419" sz="2000">
                <a:solidFill>
                  <a:schemeClr val="dk1"/>
                </a:solidFill>
              </a:rPr>
              <a:t>Hosting: Hostgator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19" name="Google Shape;219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300c6dcdfd3_0_33"/>
          <p:cNvPicPr preferRelativeResize="0"/>
          <p:nvPr/>
        </p:nvPicPr>
        <p:blipFill rotWithShape="1">
          <a:blip r:embed="rId3">
            <a:alphaModFix amt="18000"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21" name="Google Shape;221;g300c6dcdfd3_0_33"/>
          <p:cNvSpPr txBox="1"/>
          <p:nvPr/>
        </p:nvSpPr>
        <p:spPr>
          <a:xfrm>
            <a:off x="482125" y="2797300"/>
            <a:ext cx="115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Back-end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de Uso General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BPMN del proceso a mejorar- To-do (Automatiza).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BD MER. + Diagrama de Clases (Modelos de entrada simples)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 del Proceso Clave que cubrirá el MVP en sus sprint Tecnologías y Modelo por Capas o MVC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FrontEnd: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 de Usuario principal estáticas con diseño alta fidelidad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a4077bd1c_0_22"/>
          <p:cNvSpPr txBox="1"/>
          <p:nvPr>
            <p:ph type="title"/>
          </p:nvPr>
        </p:nvSpPr>
        <p:spPr>
          <a:xfrm>
            <a:off x="838200" y="3393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Caso de uso general</a:t>
            </a:r>
            <a:endParaRPr/>
          </a:p>
        </p:txBody>
      </p:sp>
      <p:pic>
        <p:nvPicPr>
          <p:cNvPr id="228" name="Google Shape;228;g38a4077bd1c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49925"/>
            <a:ext cx="8045049" cy="512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8a4077bd1c_0_3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To-Be</a:t>
            </a:r>
            <a:endParaRPr/>
          </a:p>
        </p:txBody>
      </p:sp>
      <p:pic>
        <p:nvPicPr>
          <p:cNvPr id="235" name="Google Shape;235;g38a4077bd1c_0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850" y="1503900"/>
            <a:ext cx="11258550" cy="421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a4077bd1c_0_3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ER</a:t>
            </a:r>
            <a:endParaRPr/>
          </a:p>
        </p:txBody>
      </p:sp>
      <p:pic>
        <p:nvPicPr>
          <p:cNvPr id="242" name="Google Shape;242;g38a4077bd1c_0_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325" y="1450325"/>
            <a:ext cx="7728617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8a4077bd1c_0_2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de clases</a:t>
            </a:r>
            <a:endParaRPr/>
          </a:p>
        </p:txBody>
      </p:sp>
      <p:pic>
        <p:nvPicPr>
          <p:cNvPr id="249" name="Google Shape;249;g38a4077bd1c_0_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361025"/>
            <a:ext cx="7180651" cy="519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8a4077bd1c_0_4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Diagrama actividad</a:t>
            </a:r>
            <a:endParaRPr/>
          </a:p>
        </p:txBody>
      </p:sp>
      <p:pic>
        <p:nvPicPr>
          <p:cNvPr id="256" name="Google Shape;256;g38a4077bd1c_0_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725" y="1503900"/>
            <a:ext cx="5258511" cy="48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8a4077bd1c_0_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5236" y="1503900"/>
            <a:ext cx="5096518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a4077bd1c_0_5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por capas</a:t>
            </a:r>
            <a:endParaRPr/>
          </a:p>
        </p:txBody>
      </p:sp>
      <p:pic>
        <p:nvPicPr>
          <p:cNvPr id="264" name="Google Shape;264;g38a4077bd1c_0_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3150" y="718075"/>
            <a:ext cx="4437450" cy="581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9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2909" y="1409018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9234" y="1768666"/>
            <a:ext cx="505103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70;g37d2a6a3675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9750" y="470875"/>
            <a:ext cx="7402126" cy="295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7d2a6a3675_0_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9750" y="3421933"/>
            <a:ext cx="7402126" cy="296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Modernizar los servicios de la ferretería.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Diseñar, desarrollar y poner en funcionamiento un portal web., que le permita a los clientes ver los </a:t>
            </a:r>
            <a:r>
              <a:rPr lang="es-419" sz="2000">
                <a:solidFill>
                  <a:schemeClr val="dk1"/>
                </a:solidFill>
              </a:rPr>
              <a:t>productos mediante un </a:t>
            </a:r>
            <a:r>
              <a:rPr lang="es-419" sz="2000">
                <a:solidFill>
                  <a:schemeClr val="dk1"/>
                </a:solidFill>
              </a:rPr>
              <a:t>catálogo</a:t>
            </a:r>
            <a:r>
              <a:rPr lang="es-419" sz="2000">
                <a:solidFill>
                  <a:schemeClr val="dk1"/>
                </a:solidFill>
              </a:rPr>
              <a:t> para realizar compras y pedidos. a los trabajadores ver los productos vendidos y gestionar los productos del </a:t>
            </a:r>
            <a:r>
              <a:rPr lang="es-419" sz="2000">
                <a:solidFill>
                  <a:schemeClr val="dk1"/>
                </a:solidFill>
              </a:rPr>
              <a:t>catálogo</a:t>
            </a:r>
            <a:r>
              <a:rPr lang="es-419" sz="2000">
                <a:solidFill>
                  <a:schemeClr val="dk1"/>
                </a:solidFill>
              </a:rPr>
              <a:t> y gestionar los usuarios del portal.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Patrocinador  Cliente: </a:t>
            </a:r>
            <a:r>
              <a:rPr lang="es-419" sz="2000">
                <a:solidFill>
                  <a:schemeClr val="dk1"/>
                </a:solidFill>
              </a:rPr>
              <a:t>R</a:t>
            </a: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odrigo </a:t>
            </a:r>
            <a:r>
              <a:rPr lang="es-419" sz="2000">
                <a:solidFill>
                  <a:schemeClr val="dk1"/>
                </a:solidFill>
              </a:rPr>
              <a:t>fernandez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Stakeholder´s:</a:t>
            </a:r>
            <a:r>
              <a:rPr lang="es-419" sz="2000">
                <a:solidFill>
                  <a:schemeClr val="dk1"/>
                </a:solidFill>
              </a:rPr>
              <a:t>Francisco Valdiviezo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 principal de proyecto: Javier Gonzalez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Portal de ventas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usuarios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catalogo y productos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pagos y ventas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Gestión de pedidos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>
            <a:off x="640080" y="325369"/>
            <a:ext cx="5156036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Solución esperada</a:t>
            </a:r>
            <a:endParaRPr/>
          </a:p>
        </p:txBody>
      </p:sp>
      <p:sp>
        <p:nvSpPr>
          <p:cNvPr id="132" name="Google Shape;132;p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"/>
          <p:cNvSpPr txBox="1"/>
          <p:nvPr/>
        </p:nvSpPr>
        <p:spPr>
          <a:xfrm>
            <a:off x="640081" y="2872899"/>
            <a:ext cx="29586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esquema visual conceptual de la solución y explicar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4" name="Google Shape;134;p8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5" name="Google Shape;135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7843" y="2439341"/>
            <a:ext cx="7010400" cy="3876675"/>
          </a:xfrm>
          <a:prstGeom prst="rect">
            <a:avLst/>
          </a:prstGeom>
          <a:noFill/>
          <a:ln cap="flat" cmpd="sng" w="57150">
            <a:solidFill>
              <a:srgbClr val="A69589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6" name="Google Shape;136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45050" y="2344100"/>
            <a:ext cx="7775299" cy="403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9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43" name="Google Shape;143;p9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704850" y="3276600"/>
            <a:ext cx="43686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Cliente:</a:t>
            </a: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productos, carrito de compras, realizar pedidos, realizar pagos.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Vendedor: gestionar productos, gestionar </a:t>
            </a: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catálogo</a:t>
            </a: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gestionar pedidos, historial de ventas</a:t>
            </a: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Administrador: </a:t>
            </a:r>
            <a:r>
              <a:rPr b="0" i="0" lang="es-419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gestionar usuarios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419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Bodeguero: ver pedidos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00c6dcdfd3_0_0"/>
          <p:cNvSpPr txBox="1"/>
          <p:nvPr>
            <p:ph type="title"/>
          </p:nvPr>
        </p:nvSpPr>
        <p:spPr>
          <a:xfrm>
            <a:off x="640074" y="325375"/>
            <a:ext cx="4977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52" name="Google Shape;152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300c6dcdfd3_0_0"/>
          <p:cNvSpPr txBox="1"/>
          <p:nvPr/>
        </p:nvSpPr>
        <p:spPr>
          <a:xfrm>
            <a:off x="640070" y="2910000"/>
            <a:ext cx="9547200" cy="33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3175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2000">
                <a:solidFill>
                  <a:schemeClr val="dk1"/>
                </a:solidFill>
              </a:rPr>
              <a:t>Portal de ventas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cliente quiero ver en el catálogo los productos disponibles, para poder decidir qué comprar.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cliente quiero añadir los productos que seleccione a un carrito, para poder comprarlos.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cliente quiero poder pagar por los productos, para completar la compra.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usuarios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administrador quiero poder asignar roles a los empleados, para controlar su acceso.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cliente quiero registrarme en el portal, para acceder a compras.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administrador quiero gestionar las credenciales de los usuarios, para asegurar el correcto funcionamiento del sistema.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catálogo y productos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añadir productos al catálogo, para que los clientes puedan ver el producto.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poder consultar el stock de los productos, para tener control sobre el inventario.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crear ofertas de productos, para que los clientes los compren.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pagos y ventas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sistema quiero verificar que el pago el cliente, para poder confirmar la transacción.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sistema quiero notificar al cliente que su compra se realizo, para que esté informado de ella.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tener un registro de las ventas, para poder contabilizarlas.</a:t>
            </a:r>
            <a:endParaRPr sz="20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s-419" sz="2000">
                <a:solidFill>
                  <a:schemeClr val="dk1"/>
                </a:solidFill>
              </a:rPr>
              <a:t>Gestión de pedidos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informar a los bodegueros, para que me entreguen los pedidos de los clientes.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bodeguero quiero ver una lista con los pedidos, para poder prepararlos.</a:t>
            </a:r>
            <a:endParaRPr sz="20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 sz="2000">
                <a:solidFill>
                  <a:schemeClr val="dk1"/>
                </a:solidFill>
              </a:rPr>
              <a:t>Como vendedor quiero ver el estado de los pedidos, para poder modificarlo una vez entregado.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4" name="Google Shape;154;g300c6dcdfd3_0_0"/>
          <p:cNvPicPr preferRelativeResize="0"/>
          <p:nvPr/>
        </p:nvPicPr>
        <p:blipFill rotWithShape="1">
          <a:blip r:embed="rId3">
            <a:alphaModFix amt="20000"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61" name="Google Shape;161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6456502" y="325385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63" name="Google Shape;163;p10"/>
          <p:cNvGrpSpPr/>
          <p:nvPr/>
        </p:nvGrpSpPr>
        <p:grpSpPr>
          <a:xfrm>
            <a:off x="3844071" y="353775"/>
            <a:ext cx="8128029" cy="4484718"/>
            <a:chOff x="-25" y="-453014"/>
            <a:chExt cx="8128029" cy="4484718"/>
          </a:xfrm>
        </p:grpSpPr>
        <p:sp>
          <p:nvSpPr>
            <p:cNvPr id="164" name="Google Shape;164;p10"/>
            <p:cNvSpPr/>
            <p:nvPr/>
          </p:nvSpPr>
          <p:spPr>
            <a:xfrm>
              <a:off x="3251204" y="-453014"/>
              <a:ext cx="4876800" cy="14322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3368179" y="-295664"/>
              <a:ext cx="36303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0" lvl="0" marL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es-419" sz="1300"/>
                <a:t>página</a:t>
              </a:r>
              <a:r>
                <a:rPr lang="es-419" sz="1300"/>
                <a:t> principal</a:t>
              </a:r>
              <a:endParaRPr sz="1300"/>
            </a:p>
            <a:p>
              <a:pPr indent="0" lvl="0" marL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es-419" sz="1300"/>
                <a:t>vista </a:t>
              </a:r>
              <a:r>
                <a:rPr lang="es-419" sz="1300"/>
                <a:t>catálogo</a:t>
              </a:r>
              <a:endParaRPr sz="1300"/>
            </a:p>
            <a:p>
              <a:pPr indent="0" lvl="0" marL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es-419" sz="1300"/>
                <a:t>vista carrito</a:t>
              </a:r>
              <a:endParaRPr sz="1300"/>
            </a:p>
            <a:p>
              <a:pPr indent="0" lvl="0" marL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es-419" sz="1300"/>
                <a:t>vista productos</a:t>
              </a:r>
              <a:endParaRPr sz="1300"/>
            </a:p>
            <a:p>
              <a:pPr indent="0" lvl="0" marL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rPr lang="es-419" sz="1300"/>
                <a:t>interfaz usuario</a:t>
              </a:r>
              <a:endParaRPr sz="1300"/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0" y="-453013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61480" y="-391533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Presentación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3251204" y="1017911"/>
              <a:ext cx="4876800" cy="1754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3251204" y="1221186"/>
              <a:ext cx="4404600" cy="1259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lang="es-419" sz="1300"/>
                <a:t>catálogo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carrito de compras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método</a:t>
              </a:r>
              <a:r>
                <a:rPr lang="es-419" sz="1300"/>
                <a:t> de pago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gestión</a:t>
              </a:r>
              <a:r>
                <a:rPr lang="es-419" sz="1300"/>
                <a:t> de usuario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gestión</a:t>
              </a:r>
              <a:r>
                <a:rPr lang="es-419" sz="1300"/>
                <a:t> de productos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gestión</a:t>
              </a:r>
              <a:r>
                <a:rPr lang="es-419" sz="1300"/>
                <a:t> de pedidos</a:t>
              </a:r>
              <a:endParaRPr sz="1300"/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-25" y="1190395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61467" y="1190388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Funcional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3251199" y="2772304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3251199" y="2929731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gestión de productos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gestión de usuarios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gestión</a:t>
              </a:r>
              <a:r>
                <a:rPr lang="es-419" sz="1300"/>
                <a:t> de pedidos</a:t>
              </a:r>
              <a:endParaRPr sz="1300"/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gestión</a:t>
              </a:r>
              <a:r>
                <a:rPr lang="es-419" sz="1300"/>
                <a:t> de ventas</a:t>
              </a:r>
              <a:endParaRPr sz="1300"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2772304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61491" y="2795096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A</a:t>
              </a:r>
              <a:r>
                <a:rPr lang="es-419" sz="3200">
                  <a:solidFill>
                    <a:schemeClr val="lt1"/>
                  </a:solidFill>
                </a:rPr>
                <a:t>dministración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6" name="Google Shape;176;p10"/>
          <p:cNvGrpSpPr/>
          <p:nvPr/>
        </p:nvGrpSpPr>
        <p:grpSpPr>
          <a:xfrm>
            <a:off x="3970173" y="5083602"/>
            <a:ext cx="8127999" cy="1259400"/>
            <a:chOff x="0" y="2772304"/>
            <a:chExt cx="8127999" cy="1259400"/>
          </a:xfrm>
        </p:grpSpPr>
        <p:sp>
          <p:nvSpPr>
            <p:cNvPr id="177" name="Google Shape;177;p10"/>
            <p:cNvSpPr/>
            <p:nvPr/>
          </p:nvSpPr>
          <p:spPr>
            <a:xfrm>
              <a:off x="3251199" y="2772304"/>
              <a:ext cx="4876800" cy="1259400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20"/>
              </a:srgbClr>
            </a:solidFill>
            <a:ln cap="flat" cmpd="sng" w="25400">
              <a:solidFill>
                <a:srgbClr val="DED3D3">
                  <a:alpha val="8902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0"/>
            <p:cNvSpPr txBox="1"/>
            <p:nvPr/>
          </p:nvSpPr>
          <p:spPr>
            <a:xfrm>
              <a:off x="3251199" y="2929731"/>
              <a:ext cx="4404600" cy="944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Servidor </a:t>
              </a:r>
              <a:r>
                <a:rPr lang="es-419" sz="1300"/>
                <a:t>web</a:t>
              </a:r>
              <a:endParaRPr sz="1300"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Base de datos</a:t>
              </a:r>
              <a:endParaRPr sz="1300"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Api REST</a:t>
              </a:r>
              <a:endParaRPr sz="1300"/>
            </a:p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419" sz="1300"/>
                <a:t>Integración</a:t>
              </a:r>
              <a:r>
                <a:rPr lang="es-419" sz="1300"/>
                <a:t> webpay</a:t>
              </a:r>
              <a:endParaRPr sz="1300"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0" y="2772304"/>
              <a:ext cx="3251100" cy="1259400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0"/>
            <p:cNvSpPr txBox="1"/>
            <p:nvPr/>
          </p:nvSpPr>
          <p:spPr>
            <a:xfrm>
              <a:off x="61480" y="2833784"/>
              <a:ext cx="3128100" cy="113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Tecnico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