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0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[Book1.xlsx]Sheet4!PivotTable1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[Book1.xlsx]Sheet4!$B$3:$B$4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[Book1.xlsx]Sheet4!$A$5:$A$15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[Book1.xlsx]Sheet4!$B$5:$B$15</c:f>
              <c:numCache>
                <c:formatCode>General</c:formatCode>
                <c:ptCount val="10"/>
                <c:pt idx="0">
                  <c:v>1</c:v>
                </c:pt>
                <c:pt idx="1">
                  <c:v>5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8">
                  <c:v>6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2-F346-925B-F551143986FE}"/>
            </c:ext>
          </c:extLst>
        </c:ser>
        <c:ser>
          <c:idx val="1"/>
          <c:order val="1"/>
          <c:tx>
            <c:strRef>
              <c:f>[Book1.xlsx]Sheet4!$C$3:$C$4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[Book1.xlsx]Sheet4!$A$5:$A$15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[Book1.xlsx]Sheet4!$C$5:$C$15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82-F346-925B-F551143986FE}"/>
            </c:ext>
          </c:extLst>
        </c:ser>
        <c:ser>
          <c:idx val="2"/>
          <c:order val="2"/>
          <c:tx>
            <c:strRef>
              <c:f>[Book1.xlsx]Sheet4!$D$3:$D$4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[Book1.xlsx]Sheet4!$A$5:$A$15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[Book1.xlsx]Sheet4!$D$5:$D$15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5</c:v>
                </c:pt>
                <c:pt idx="3">
                  <c:v>7</c:v>
                </c:pt>
                <c:pt idx="4">
                  <c:v>5</c:v>
                </c:pt>
                <c:pt idx="5">
                  <c:v>3</c:v>
                </c:pt>
                <c:pt idx="6">
                  <c:v>3</c:v>
                </c:pt>
                <c:pt idx="7">
                  <c:v>6</c:v>
                </c:pt>
                <c:pt idx="8">
                  <c:v>7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82-F346-925B-F551143986FE}"/>
            </c:ext>
          </c:extLst>
        </c:ser>
        <c:ser>
          <c:idx val="3"/>
          <c:order val="3"/>
          <c:tx>
            <c:strRef>
              <c:f>[Book1.xlsx]Sheet4!$E$3:$E$4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[Book1.xlsx]Sheet4!$A$5:$A$15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[Book1.xlsx]Sheet4!$E$5:$E$15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82-F346-925B-F551143986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JAVID KAIEF J</a:t>
            </a:r>
          </a:p>
          <a:p>
            <a:r>
              <a:rPr lang="en-US" sz="2400" dirty="0"/>
              <a:t>REGISTER NO: 312219256(asunm1709312219256).</a:t>
            </a:r>
          </a:p>
          <a:p>
            <a:r>
              <a:rPr lang="en-US" sz="2400" dirty="0"/>
              <a:t>DEPARTMENT: III-BCOM (Commerce).</a:t>
            </a:r>
          </a:p>
          <a:p>
            <a:r>
              <a:rPr lang="en-US" sz="2400" dirty="0"/>
              <a:t>COLLEGE: Lakshmi Bangaru Arts and Science college.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CDA28-8DB4-FB46-8ABD-41626FE7DC31}"/>
              </a:ext>
            </a:extLst>
          </p:cNvPr>
          <p:cNvSpPr txBox="1"/>
          <p:nvPr/>
        </p:nvSpPr>
        <p:spPr>
          <a:xfrm>
            <a:off x="409550" y="1450082"/>
            <a:ext cx="96488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Collect Data: </a:t>
            </a:r>
            <a:r>
              <a:rPr lang="en-US" dirty="0"/>
              <a:t>Gather performance data on 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Prepare Data: </a:t>
            </a:r>
            <a:r>
              <a:rPr lang="en-US" dirty="0"/>
              <a:t>Clean and combine data into Excel.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Define Metrics: </a:t>
            </a:r>
            <a:r>
              <a:rPr lang="en-US" dirty="0"/>
              <a:t>Set Key Performance Indicators (KPIs).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Analyze Data: </a:t>
            </a:r>
            <a:r>
              <a:rPr lang="en-US" dirty="0"/>
              <a:t>Use pivot tables and formulas for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Visualize Data: </a:t>
            </a:r>
            <a:r>
              <a:rPr lang="en-US" dirty="0"/>
              <a:t>Create charts and dashboards for easy viewing.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Generate Reports:</a:t>
            </a:r>
            <a:r>
              <a:rPr lang="en-US" dirty="0"/>
              <a:t> Produce performance reports for stakeholders.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Make Recommendations: </a:t>
            </a:r>
            <a:r>
              <a:rPr lang="en-US" dirty="0"/>
              <a:t>Offer actionable improvement suggestions.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Update Regularly:</a:t>
            </a:r>
            <a:r>
              <a:rPr lang="en-US" dirty="0"/>
              <a:t> Keep data and analysis up-to-date.</a:t>
            </a:r>
          </a:p>
          <a:p>
            <a:endParaRPr lang="en-US" dirty="0"/>
          </a:p>
          <a:p>
            <a:r>
              <a:rPr lang="en-US" b="1" dirty="0"/>
              <a:t>IN EXCEL;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Data Input Sheet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Data Cleaning Sheet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Analysis Sheet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Visualization Sheet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Dashboard Sheet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Reporting Sheet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4AB60A-E052-EC79-E8F8-C7658C3F30C2}"/>
              </a:ext>
            </a:extLst>
          </p:cNvPr>
          <p:cNvSpPr txBox="1"/>
          <p:nvPr/>
        </p:nvSpPr>
        <p:spPr>
          <a:xfrm>
            <a:off x="3610738" y="3969488"/>
            <a:ext cx="2185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800" b="1" dirty="0">
                <a:latin typeface="Cambria" panose="02040503050406030204" charset="0"/>
                <a:cs typeface="Cambria" panose="02040503050406030204" charset="0"/>
                <a:sym typeface="+mn-ea"/>
              </a:rPr>
              <a:t>Visulazation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800" i="1" dirty="0">
                <a:latin typeface="Cambria" panose="02040503050406030204" charset="0"/>
                <a:cs typeface="Cambria" panose="02040503050406030204" charset="0"/>
                <a:sym typeface="+mn-ea"/>
              </a:rPr>
              <a:t>Bar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800" i="1" dirty="0">
                <a:latin typeface="Cambria" panose="02040503050406030204" charset="0"/>
                <a:cs typeface="Cambria" panose="02040503050406030204" charset="0"/>
                <a:sym typeface="+mn-ea"/>
              </a:rPr>
              <a:t>Line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800" i="1" dirty="0">
                <a:latin typeface="Cambria" panose="02040503050406030204" charset="0"/>
                <a:cs typeface="Cambria" panose="02040503050406030204" charset="0"/>
                <a:sym typeface="+mn-ea"/>
              </a:rPr>
              <a:t>Pie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800" i="1" dirty="0">
                <a:latin typeface="Cambria" panose="02040503050406030204" charset="0"/>
                <a:cs typeface="Cambria" panose="02040503050406030204" charset="0"/>
                <a:sym typeface="+mn-ea"/>
              </a:rPr>
              <a:t>Bubble Charts</a:t>
            </a:r>
            <a:endParaRPr lang="en-US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DC3F14C3-90D8-A671-27AE-47FA78C2D8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40208"/>
              </p:ext>
            </p:extLst>
          </p:nvPr>
        </p:nvGraphicFramePr>
        <p:xfrm>
          <a:off x="1112660" y="1542414"/>
          <a:ext cx="7960456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B46B3-A01C-FF2B-748D-40D9E1B64857}"/>
              </a:ext>
            </a:extLst>
          </p:cNvPr>
          <p:cNvSpPr txBox="1"/>
          <p:nvPr/>
        </p:nvSpPr>
        <p:spPr>
          <a:xfrm>
            <a:off x="1571256" y="1599747"/>
            <a:ext cx="61038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Comprehensive Insights: </a:t>
            </a:r>
            <a:r>
              <a:rPr lang="en-US" dirty="0"/>
              <a:t>Clear understanding of performance trends, strengths, and areas for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Enhanced Decision-Making:</a:t>
            </a:r>
            <a:r>
              <a:rPr lang="en-US" dirty="0"/>
              <a:t> Data-driven recommendations for better management decisions, including promotions and training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Improved Efficiency: </a:t>
            </a:r>
            <a:r>
              <a:rPr lang="en-US" dirty="0"/>
              <a:t>Streamlined performance tracking and reporting processes that save time and increase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Actionable Outcomes:</a:t>
            </a:r>
            <a:r>
              <a:rPr lang="en-US" dirty="0"/>
              <a:t> Specific, actionable plans for employee development and resource optimisation.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Overall, this approach supports a more informed, fair, and efficient performance management system, ultimately contributing to improved organisational performance and employee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510666">
            <a:off x="8002835" y="2946424"/>
            <a:ext cx="2921888" cy="3092148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9105" y="233554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519E8-3C59-2D5F-A145-C9C36FA6FDA2}"/>
              </a:ext>
            </a:extLst>
          </p:cNvPr>
          <p:cNvSpPr txBox="1"/>
          <p:nvPr/>
        </p:nvSpPr>
        <p:spPr>
          <a:xfrm>
            <a:off x="459105" y="1244403"/>
            <a:ext cx="91706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☆ Inconsistent Performance Metrics:</a:t>
            </a:r>
            <a:r>
              <a:rPr lang="en-US" dirty="0"/>
              <a:t> Different departments use varied criteria for evaluating performance, leading to a lack of standardisation.</a:t>
            </a:r>
          </a:p>
          <a:p>
            <a:endParaRPr lang="en-US" dirty="0"/>
          </a:p>
          <a:p>
            <a:r>
              <a:rPr lang="en-US" b="1" dirty="0"/>
              <a:t>☆ Data Silos: </a:t>
            </a:r>
            <a:r>
              <a:rPr lang="en-US" dirty="0"/>
              <a:t>Performance-related data is scattered across multiple systems and formats, making it difficult to consolidate and analyse.</a:t>
            </a:r>
          </a:p>
          <a:p>
            <a:endParaRPr lang="en-US" dirty="0"/>
          </a:p>
          <a:p>
            <a:r>
              <a:rPr lang="en-US" b="1" dirty="0"/>
              <a:t>☆ Subjective Evaluations:</a:t>
            </a:r>
            <a:r>
              <a:rPr lang="en-US" dirty="0"/>
              <a:t> Current performance reviews are heavily reliant on subjective assessments by supervisors, leading to potential biases.</a:t>
            </a:r>
          </a:p>
          <a:p>
            <a:endParaRPr lang="en-US" dirty="0"/>
          </a:p>
          <a:p>
            <a:r>
              <a:rPr lang="en-US" b="1" dirty="0"/>
              <a:t>☆ Lack of Actionable Insights: </a:t>
            </a:r>
            <a:r>
              <a:rPr lang="en-US" dirty="0"/>
              <a:t>The existing performance reports do not provide </a:t>
            </a:r>
          </a:p>
          <a:p>
            <a:r>
              <a:rPr lang="en-US" dirty="0"/>
              <a:t>clear insights into areas needing improvement or potential development opportunities.</a:t>
            </a:r>
          </a:p>
          <a:p>
            <a:endParaRPr lang="en-US" dirty="0"/>
          </a:p>
          <a:p>
            <a:r>
              <a:rPr lang="en-US" b="1" dirty="0"/>
              <a:t>☆ Data Accuracy and Integrity:</a:t>
            </a:r>
            <a:r>
              <a:rPr lang="en-US" dirty="0"/>
              <a:t> Ensuring the accuracy and integrity of data collected </a:t>
            </a:r>
          </a:p>
          <a:p>
            <a:r>
              <a:rPr lang="en-US" dirty="0"/>
              <a:t>from multiple sources, which may contain errors, inconsistencies, or outdated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372328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7376" y="40005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537376" y="813971"/>
            <a:ext cx="92733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Standardise Performance Metrics: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unified KPIs for all departments.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Integration: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and consolidate performance data from various sources into an Excel workbook.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Validation: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accuracy and integrity.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Excel tools to identify trends, strengths, and areas for improvement.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 and Reporting: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visual dashboards and comprehensive performance reports.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Benefits: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performance evaluation accuracy and fairness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decision-making for promotions and training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overall productivity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B597A-57C9-992D-9EC2-552FBEA3377E}"/>
              </a:ext>
            </a:extLst>
          </p:cNvPr>
          <p:cNvSpPr txBox="1"/>
          <p:nvPr/>
        </p:nvSpPr>
        <p:spPr>
          <a:xfrm>
            <a:off x="567070" y="1695450"/>
            <a:ext cx="530840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HUMAN RESOURCES (HR)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DEPARTMENT MANAGERS AMD TEAM LEADERS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SENIOR MANAGEMENT AND EXECUTIVES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TRAINING AND DEVELOPMENT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SOURCE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DATA ANALYSIS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6380" y="1068705"/>
            <a:ext cx="2268279" cy="252461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0965" y="49339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BA07F5-448F-0A2A-6EB8-385530C2B9E9}"/>
              </a:ext>
            </a:extLst>
          </p:cNvPr>
          <p:cNvSpPr txBox="1"/>
          <p:nvPr/>
        </p:nvSpPr>
        <p:spPr>
          <a:xfrm>
            <a:off x="2258190" y="1068705"/>
            <a:ext cx="732396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Standardised KPIs -</a:t>
            </a:r>
            <a:r>
              <a:rPr lang="en-US" dirty="0"/>
              <a:t> Ensures fair and consistent evaluations across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Data Integration - </a:t>
            </a:r>
            <a:r>
              <a:rPr lang="en-US" dirty="0"/>
              <a:t>Provides a complete view of performance by combining all data into one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Data Cleaning - </a:t>
            </a:r>
            <a:r>
              <a:rPr lang="en-US" dirty="0"/>
              <a:t>Guarantees that the analysis is based on accurate and reliable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Performance Analysis -</a:t>
            </a:r>
            <a:r>
              <a:rPr lang="en-US" dirty="0"/>
              <a:t> Helps identify key trends and areas for improvement using Excel’s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Visualisation and Reporting - </a:t>
            </a:r>
            <a:r>
              <a:rPr lang="en-US" dirty="0"/>
              <a:t>Makes it easy to understand and communicate performance insights through clear charts and reports.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Actionable Recommendations - </a:t>
            </a:r>
            <a:r>
              <a:rPr lang="en-US" dirty="0"/>
              <a:t>Provides practical suggestions for enhancing employee performance and training.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E2163-6D6D-6343-9F4E-891E5764C726}"/>
              </a:ext>
            </a:extLst>
          </p:cNvPr>
          <p:cNvSpPr txBox="1"/>
          <p:nvPr/>
        </p:nvSpPr>
        <p:spPr>
          <a:xfrm>
            <a:off x="362296" y="1568936"/>
            <a:ext cx="30086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Employee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Employee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Joining Date</a:t>
            </a:r>
          </a:p>
          <a:p>
            <a:endParaRPr lang="en-US" i="1" dirty="0"/>
          </a:p>
          <a:p>
            <a:r>
              <a:rPr lang="en-US" b="1" dirty="0"/>
              <a:t>Attendance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Days Worked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Absences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Punctuality</a:t>
            </a:r>
          </a:p>
          <a:p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AFAFD-5F4E-02A1-1F47-711358F94048}"/>
              </a:ext>
            </a:extLst>
          </p:cNvPr>
          <p:cNvSpPr txBox="1"/>
          <p:nvPr/>
        </p:nvSpPr>
        <p:spPr>
          <a:xfrm>
            <a:off x="3087380" y="1332657"/>
            <a:ext cx="30086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i="1" dirty="0"/>
          </a:p>
          <a:p>
            <a:r>
              <a:rPr lang="en-US" b="1" dirty="0"/>
              <a:t>Performance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Tasks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Quality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Error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Customer Satisfaction</a:t>
            </a:r>
          </a:p>
          <a:p>
            <a:endParaRPr lang="en-US" i="1" dirty="0"/>
          </a:p>
          <a:p>
            <a:r>
              <a:rPr lang="en-US" b="1" dirty="0"/>
              <a:t>Project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Project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Project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Project Completion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Employee Role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8E5C5B-BDDC-5F2F-53F7-8C20AFFCDD0F}"/>
              </a:ext>
            </a:extLst>
          </p:cNvPr>
          <p:cNvSpPr txBox="1"/>
          <p:nvPr/>
        </p:nvSpPr>
        <p:spPr>
          <a:xfrm>
            <a:off x="5812464" y="1096378"/>
            <a:ext cx="30086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i="1" dirty="0"/>
          </a:p>
          <a:p>
            <a:endParaRPr lang="en-US" i="1" dirty="0"/>
          </a:p>
          <a:p>
            <a:r>
              <a:rPr lang="en-US" b="1" dirty="0"/>
              <a:t>Professional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Training Sessions Attended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 Certifications Earned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Skills Developed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670202"/>
            <a:ext cx="2314575" cy="313064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8457" y="434411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182997" y="1136064"/>
            <a:ext cx="782600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Centralised, user-friendly dashboards for easy, real-time performance insights.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Reports: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Instant, accurate reports generated with minimal manual effort.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Visualisations: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Clear, engaging charts and graphs for better understanding of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Experience: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design and automated alerts for quick, effective performance management.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Protected, reliable data with controlled access and strong validation.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javid kaief</cp:lastModifiedBy>
  <cp:revision>20</cp:revision>
  <dcterms:created xsi:type="dcterms:W3CDTF">2024-03-29T15:07:22Z</dcterms:created>
  <dcterms:modified xsi:type="dcterms:W3CDTF">2024-09-01T12:19:08Z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