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Lst>
  <p:notesMasterIdLst>
    <p:notesMasterId r:id="rId134"/>
  </p:notesMasterIdLst>
  <p:sldIdLst>
    <p:sldId id="450" r:id="rId2"/>
    <p:sldId id="452" r:id="rId3"/>
    <p:sldId id="453" r:id="rId4"/>
    <p:sldId id="454" r:id="rId5"/>
    <p:sldId id="455" r:id="rId6"/>
    <p:sldId id="456" r:id="rId7"/>
    <p:sldId id="457" r:id="rId8"/>
    <p:sldId id="458" r:id="rId9"/>
    <p:sldId id="459" r:id="rId10"/>
    <p:sldId id="460" r:id="rId11"/>
    <p:sldId id="461" r:id="rId12"/>
    <p:sldId id="462" r:id="rId13"/>
    <p:sldId id="463" r:id="rId14"/>
    <p:sldId id="464" r:id="rId15"/>
    <p:sldId id="465" r:id="rId16"/>
    <p:sldId id="466" r:id="rId17"/>
    <p:sldId id="467" r:id="rId18"/>
    <p:sldId id="468" r:id="rId19"/>
    <p:sldId id="469" r:id="rId20"/>
    <p:sldId id="470" r:id="rId21"/>
    <p:sldId id="471" r:id="rId22"/>
    <p:sldId id="472" r:id="rId23"/>
    <p:sldId id="473" r:id="rId24"/>
    <p:sldId id="474" r:id="rId25"/>
    <p:sldId id="475" r:id="rId26"/>
    <p:sldId id="476" r:id="rId27"/>
    <p:sldId id="477" r:id="rId28"/>
    <p:sldId id="478" r:id="rId29"/>
    <p:sldId id="479" r:id="rId30"/>
    <p:sldId id="480" r:id="rId31"/>
    <p:sldId id="481" r:id="rId32"/>
    <p:sldId id="482" r:id="rId33"/>
    <p:sldId id="483" r:id="rId34"/>
    <p:sldId id="484" r:id="rId35"/>
    <p:sldId id="485" r:id="rId36"/>
    <p:sldId id="486" r:id="rId37"/>
    <p:sldId id="487" r:id="rId38"/>
    <p:sldId id="488" r:id="rId39"/>
    <p:sldId id="489" r:id="rId40"/>
    <p:sldId id="490" r:id="rId41"/>
    <p:sldId id="491" r:id="rId42"/>
    <p:sldId id="492" r:id="rId43"/>
    <p:sldId id="493" r:id="rId44"/>
    <p:sldId id="494" r:id="rId45"/>
    <p:sldId id="495" r:id="rId46"/>
    <p:sldId id="496" r:id="rId47"/>
    <p:sldId id="497" r:id="rId48"/>
    <p:sldId id="498" r:id="rId49"/>
    <p:sldId id="499" r:id="rId50"/>
    <p:sldId id="500" r:id="rId51"/>
    <p:sldId id="501" r:id="rId52"/>
    <p:sldId id="502" r:id="rId53"/>
    <p:sldId id="503" r:id="rId54"/>
    <p:sldId id="504" r:id="rId55"/>
    <p:sldId id="505" r:id="rId56"/>
    <p:sldId id="506" r:id="rId57"/>
    <p:sldId id="507" r:id="rId58"/>
    <p:sldId id="508" r:id="rId59"/>
    <p:sldId id="509" r:id="rId60"/>
    <p:sldId id="510" r:id="rId61"/>
    <p:sldId id="511" r:id="rId62"/>
    <p:sldId id="512" r:id="rId63"/>
    <p:sldId id="513" r:id="rId64"/>
    <p:sldId id="514" r:id="rId65"/>
    <p:sldId id="515" r:id="rId66"/>
    <p:sldId id="516" r:id="rId67"/>
    <p:sldId id="517" r:id="rId68"/>
    <p:sldId id="518" r:id="rId69"/>
    <p:sldId id="519" r:id="rId70"/>
    <p:sldId id="520" r:id="rId71"/>
    <p:sldId id="521" r:id="rId72"/>
    <p:sldId id="584" r:id="rId73"/>
    <p:sldId id="524" r:id="rId74"/>
    <p:sldId id="525" r:id="rId75"/>
    <p:sldId id="526" r:id="rId76"/>
    <p:sldId id="527" r:id="rId77"/>
    <p:sldId id="528" r:id="rId78"/>
    <p:sldId id="529" r:id="rId79"/>
    <p:sldId id="530" r:id="rId80"/>
    <p:sldId id="531" r:id="rId81"/>
    <p:sldId id="532" r:id="rId82"/>
    <p:sldId id="533" r:id="rId83"/>
    <p:sldId id="534" r:id="rId84"/>
    <p:sldId id="535" r:id="rId85"/>
    <p:sldId id="536" r:id="rId86"/>
    <p:sldId id="537" r:id="rId87"/>
    <p:sldId id="538" r:id="rId88"/>
    <p:sldId id="539" r:id="rId89"/>
    <p:sldId id="540" r:id="rId90"/>
    <p:sldId id="541" r:id="rId91"/>
    <p:sldId id="542" r:id="rId92"/>
    <p:sldId id="543" r:id="rId93"/>
    <p:sldId id="544" r:id="rId94"/>
    <p:sldId id="545" r:id="rId95"/>
    <p:sldId id="546" r:id="rId96"/>
    <p:sldId id="547" r:id="rId97"/>
    <p:sldId id="548" r:id="rId98"/>
    <p:sldId id="549" r:id="rId99"/>
    <p:sldId id="550" r:id="rId100"/>
    <p:sldId id="551" r:id="rId101"/>
    <p:sldId id="552" r:id="rId102"/>
    <p:sldId id="553" r:id="rId103"/>
    <p:sldId id="554" r:id="rId104"/>
    <p:sldId id="555" r:id="rId105"/>
    <p:sldId id="556" r:id="rId106"/>
    <p:sldId id="557" r:id="rId107"/>
    <p:sldId id="558" r:id="rId108"/>
    <p:sldId id="559" r:id="rId109"/>
    <p:sldId id="560" r:id="rId110"/>
    <p:sldId id="561" r:id="rId111"/>
    <p:sldId id="562" r:id="rId112"/>
    <p:sldId id="563" r:id="rId113"/>
    <p:sldId id="564" r:id="rId114"/>
    <p:sldId id="565" r:id="rId115"/>
    <p:sldId id="566" r:id="rId116"/>
    <p:sldId id="567" r:id="rId117"/>
    <p:sldId id="568" r:id="rId118"/>
    <p:sldId id="569" r:id="rId119"/>
    <p:sldId id="570" r:id="rId120"/>
    <p:sldId id="571" r:id="rId121"/>
    <p:sldId id="572" r:id="rId122"/>
    <p:sldId id="573" r:id="rId123"/>
    <p:sldId id="574" r:id="rId124"/>
    <p:sldId id="575" r:id="rId125"/>
    <p:sldId id="576" r:id="rId126"/>
    <p:sldId id="577" r:id="rId127"/>
    <p:sldId id="578" r:id="rId128"/>
    <p:sldId id="579" r:id="rId129"/>
    <p:sldId id="580" r:id="rId130"/>
    <p:sldId id="581" r:id="rId131"/>
    <p:sldId id="582" r:id="rId132"/>
    <p:sldId id="522" r:id="rId1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339" autoAdjust="0"/>
    <p:restoredTop sz="92349" autoAdjust="0"/>
  </p:normalViewPr>
  <p:slideViewPr>
    <p:cSldViewPr>
      <p:cViewPr varScale="1">
        <p:scale>
          <a:sx n="69" d="100"/>
          <a:sy n="69" d="100"/>
        </p:scale>
        <p:origin x="1422" y="6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tableStyles" Target="tableStyle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slide" Target="slides/slide117.xml"/><Relationship Id="rId126" Type="http://schemas.openxmlformats.org/officeDocument/2006/relationships/slide" Target="slides/slide125.xml"/><Relationship Id="rId134"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slide" Target="slides/slide128.xml"/><Relationship Id="rId13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slide" Target="slides/slide13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658690D-F779-46B5-AC87-2E6E83A14A5D}" type="datetimeFigureOut">
              <a:rPr lang="en-US" smtClean="0"/>
              <a:t>3/27/2018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1D26913-117C-467C-B7E8-AAEBC3CEEFE6}" type="slidenum">
              <a:rPr lang="en-US" smtClean="0"/>
              <a:t>‹#›</a:t>
            </a:fld>
            <a:endParaRPr lang="en-US"/>
          </a:p>
        </p:txBody>
      </p:sp>
    </p:spTree>
    <p:extLst>
      <p:ext uri="{BB962C8B-B14F-4D97-AF65-F5344CB8AC3E}">
        <p14:creationId xmlns:p14="http://schemas.microsoft.com/office/powerpoint/2010/main" val="19903284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1D26913-117C-467C-B7E8-AAEBC3CEEFE6}" type="slidenum">
              <a:rPr lang="en-US" smtClean="0"/>
              <a:t>1</a:t>
            </a:fld>
            <a:endParaRPr lang="en-US"/>
          </a:p>
        </p:txBody>
      </p:sp>
    </p:spTree>
    <p:extLst>
      <p:ext uri="{BB962C8B-B14F-4D97-AF65-F5344CB8AC3E}">
        <p14:creationId xmlns:p14="http://schemas.microsoft.com/office/powerpoint/2010/main" val="16366333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Loose coupling</a:t>
            </a:r>
            <a:r>
              <a:rPr lang="en-US" sz="1200" b="0" i="0" kern="1200" dirty="0" smtClean="0">
                <a:solidFill>
                  <a:schemeClr val="tx1"/>
                </a:solidFill>
                <a:effectLst/>
                <a:latin typeface="+mn-lt"/>
                <a:ea typeface="+mn-ea"/>
                <a:cs typeface="+mn-cs"/>
              </a:rPr>
              <a:t> is an approach to interconnecting the components in a system or network so that those components, also called elements, depend on each other to the least extent practicable. </a:t>
            </a:r>
            <a:r>
              <a:rPr lang="en-US" sz="1200" b="1" i="0" kern="1200" dirty="0" smtClean="0">
                <a:solidFill>
                  <a:schemeClr val="tx1"/>
                </a:solidFill>
                <a:effectLst/>
                <a:latin typeface="+mn-lt"/>
                <a:ea typeface="+mn-ea"/>
                <a:cs typeface="+mn-cs"/>
              </a:rPr>
              <a:t>Coupling</a:t>
            </a:r>
            <a:r>
              <a:rPr lang="en-US" sz="1200" b="0" i="0" kern="1200" dirty="0" smtClean="0">
                <a:solidFill>
                  <a:schemeClr val="tx1"/>
                </a:solidFill>
                <a:effectLst/>
                <a:latin typeface="+mn-lt"/>
                <a:ea typeface="+mn-ea"/>
                <a:cs typeface="+mn-cs"/>
              </a:rPr>
              <a:t> refers to the degree of direct knowledge that one element has of another.</a:t>
            </a:r>
            <a:endParaRPr lang="en-US" dirty="0"/>
          </a:p>
        </p:txBody>
      </p:sp>
      <p:sp>
        <p:nvSpPr>
          <p:cNvPr id="4" name="Slide Number Placeholder 3"/>
          <p:cNvSpPr>
            <a:spLocks noGrp="1"/>
          </p:cNvSpPr>
          <p:nvPr>
            <p:ph type="sldNum" sz="quarter" idx="10"/>
          </p:nvPr>
        </p:nvSpPr>
        <p:spPr/>
        <p:txBody>
          <a:bodyPr/>
          <a:lstStyle/>
          <a:p>
            <a:fld id="{A1D26913-117C-467C-B7E8-AAEBC3CEEFE6}" type="slidenum">
              <a:rPr lang="en-US" smtClean="0"/>
              <a:t>125</a:t>
            </a:fld>
            <a:endParaRPr lang="en-US"/>
          </a:p>
        </p:txBody>
      </p:sp>
    </p:spTree>
    <p:extLst>
      <p:ext uri="{BB962C8B-B14F-4D97-AF65-F5344CB8AC3E}">
        <p14:creationId xmlns:p14="http://schemas.microsoft.com/office/powerpoint/2010/main" val="40586644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400800" y="6355080"/>
            <a:ext cx="2286000" cy="365760"/>
          </a:xfrm>
        </p:spPr>
        <p:txBody>
          <a:bodyPr/>
          <a:lstStyle>
            <a:lvl1pPr>
              <a:defRPr sz="1400"/>
            </a:lvl1pPr>
          </a:lstStyle>
          <a:p>
            <a:r>
              <a:rPr lang="en-US" smtClean="0"/>
              <a:t>Application Project</a:t>
            </a:r>
            <a:endParaRPr lang="en-US"/>
          </a:p>
        </p:txBody>
      </p:sp>
      <p:sp>
        <p:nvSpPr>
          <p:cNvPr id="17" name="Footer Placeholder 16"/>
          <p:cNvSpPr>
            <a:spLocks noGrp="1"/>
          </p:cNvSpPr>
          <p:nvPr>
            <p:ph type="ftr" sz="quarter" idx="11"/>
          </p:nvPr>
        </p:nvSpPr>
        <p:spPr>
          <a:xfrm>
            <a:off x="2898648" y="6355080"/>
            <a:ext cx="3474720" cy="365760"/>
          </a:xfrm>
        </p:spPr>
        <p:txBody>
          <a:bodyPr/>
          <a:lstStyle/>
          <a:p>
            <a:r>
              <a:rPr lang="en-US" smtClean="0"/>
              <a:t>Ahmad Javid Mayar</a:t>
            </a:r>
            <a:endParaRPr lang="en-US"/>
          </a:p>
        </p:txBody>
      </p:sp>
      <p:sp>
        <p:nvSpPr>
          <p:cNvPr id="29" name="Slide Number Placeholder 28"/>
          <p:cNvSpPr>
            <a:spLocks noGrp="1"/>
          </p:cNvSpPr>
          <p:nvPr>
            <p:ph type="sldNum" sz="quarter" idx="12"/>
          </p:nvPr>
        </p:nvSpPr>
        <p:spPr>
          <a:xfrm>
            <a:off x="1216152" y="6355080"/>
            <a:ext cx="1219200" cy="365760"/>
          </a:xfrm>
        </p:spPr>
        <p:txBody>
          <a:bodyPr/>
          <a:lstStyle/>
          <a:p>
            <a:fld id="{F404A394-025F-4138-890B-7EBFB23AC021}" type="slidenum">
              <a:rPr lang="en-US" smtClean="0"/>
              <a:t>‹#›</a:t>
            </a:fld>
            <a:endParaRPr lang="en-US"/>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r>
              <a:rPr lang="en-US" smtClean="0"/>
              <a:t>Application Project</a:t>
            </a:r>
            <a:endParaRPr lang="en-US"/>
          </a:p>
        </p:txBody>
      </p:sp>
      <p:sp>
        <p:nvSpPr>
          <p:cNvPr id="5" name="Footer Placeholder 4"/>
          <p:cNvSpPr>
            <a:spLocks noGrp="1"/>
          </p:cNvSpPr>
          <p:nvPr>
            <p:ph type="ftr" sz="quarter" idx="11"/>
          </p:nvPr>
        </p:nvSpPr>
        <p:spPr/>
        <p:txBody>
          <a:bodyPr/>
          <a:lstStyle/>
          <a:p>
            <a:r>
              <a:rPr lang="en-US" smtClean="0"/>
              <a:t>Ahmad Javid Mayar</a:t>
            </a:r>
            <a:endParaRPr lang="en-US"/>
          </a:p>
        </p:txBody>
      </p:sp>
      <p:sp>
        <p:nvSpPr>
          <p:cNvPr id="6" name="Slide Number Placeholder 5"/>
          <p:cNvSpPr>
            <a:spLocks noGrp="1"/>
          </p:cNvSpPr>
          <p:nvPr>
            <p:ph type="sldNum" sz="quarter" idx="12"/>
          </p:nvPr>
        </p:nvSpPr>
        <p:spPr/>
        <p:txBody>
          <a:bodyPr/>
          <a:lstStyle/>
          <a:p>
            <a:fld id="{F404A394-025F-4138-890B-7EBFB23AC021}"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r>
              <a:rPr lang="en-US" smtClean="0"/>
              <a:t>Application Project</a:t>
            </a:r>
            <a:endParaRPr lang="en-US"/>
          </a:p>
        </p:txBody>
      </p:sp>
      <p:sp>
        <p:nvSpPr>
          <p:cNvPr id="5" name="Footer Placeholder 4"/>
          <p:cNvSpPr>
            <a:spLocks noGrp="1"/>
          </p:cNvSpPr>
          <p:nvPr>
            <p:ph type="ftr" sz="quarter" idx="11"/>
          </p:nvPr>
        </p:nvSpPr>
        <p:spPr/>
        <p:txBody>
          <a:bodyPr/>
          <a:lstStyle/>
          <a:p>
            <a:r>
              <a:rPr lang="en-US" smtClean="0"/>
              <a:t>Ahmad Javid Mayar</a:t>
            </a:r>
            <a:endParaRPr lang="en-US"/>
          </a:p>
        </p:txBody>
      </p:sp>
      <p:sp>
        <p:nvSpPr>
          <p:cNvPr id="6" name="Slide Number Placeholder 5"/>
          <p:cNvSpPr>
            <a:spLocks noGrp="1"/>
          </p:cNvSpPr>
          <p:nvPr>
            <p:ph type="sldNum" sz="quarter" idx="12"/>
          </p:nvPr>
        </p:nvSpPr>
        <p:spPr/>
        <p:txBody>
          <a:bodyPr/>
          <a:lstStyle/>
          <a:p>
            <a:fld id="{F404A394-025F-4138-890B-7EBFB23AC021}" type="slidenum">
              <a:rPr lang="en-US" smtClean="0"/>
              <a:t>‹#›</a:t>
            </a:fld>
            <a:endParaRPr lang="en-US"/>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r>
              <a:rPr lang="en-US" smtClean="0"/>
              <a:t>Application Project</a:t>
            </a:r>
            <a:endParaRPr lang="en-US"/>
          </a:p>
        </p:txBody>
      </p:sp>
      <p:sp>
        <p:nvSpPr>
          <p:cNvPr id="5" name="Footer Placeholder 4"/>
          <p:cNvSpPr>
            <a:spLocks noGrp="1"/>
          </p:cNvSpPr>
          <p:nvPr>
            <p:ph type="ftr" sz="quarter" idx="11"/>
          </p:nvPr>
        </p:nvSpPr>
        <p:spPr/>
        <p:txBody>
          <a:bodyPr/>
          <a:lstStyle/>
          <a:p>
            <a:r>
              <a:rPr lang="en-US" smtClean="0"/>
              <a:t>Ahmad Javid Mayar</a:t>
            </a:r>
            <a:endParaRPr lang="en-US"/>
          </a:p>
        </p:txBody>
      </p:sp>
      <p:sp>
        <p:nvSpPr>
          <p:cNvPr id="6" name="Slide Number Placeholder 5"/>
          <p:cNvSpPr>
            <a:spLocks noGrp="1"/>
          </p:cNvSpPr>
          <p:nvPr>
            <p:ph type="sldNum" sz="quarter" idx="12"/>
          </p:nvPr>
        </p:nvSpPr>
        <p:spPr/>
        <p:txBody>
          <a:bodyPr/>
          <a:lstStyle/>
          <a:p>
            <a:fld id="{F404A394-025F-4138-890B-7EBFB23AC021}" type="slidenum">
              <a:rPr lang="en-US" smtClean="0"/>
              <a:t>‹#›</a:t>
            </a:fld>
            <a:endParaRPr lang="en-US"/>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400800" y="6355080"/>
            <a:ext cx="2286000" cy="365760"/>
          </a:xfrm>
        </p:spPr>
        <p:txBody>
          <a:bodyPr/>
          <a:lstStyle/>
          <a:p>
            <a:r>
              <a:rPr lang="en-US" smtClean="0"/>
              <a:t>Application Project</a:t>
            </a:r>
            <a:endParaRPr lang="en-US"/>
          </a:p>
        </p:txBody>
      </p:sp>
      <p:sp>
        <p:nvSpPr>
          <p:cNvPr id="5" name="Footer Placeholder 4"/>
          <p:cNvSpPr>
            <a:spLocks noGrp="1"/>
          </p:cNvSpPr>
          <p:nvPr>
            <p:ph type="ftr" sz="quarter" idx="11"/>
          </p:nvPr>
        </p:nvSpPr>
        <p:spPr>
          <a:xfrm>
            <a:off x="2898648" y="6355080"/>
            <a:ext cx="3474720" cy="365760"/>
          </a:xfrm>
        </p:spPr>
        <p:txBody>
          <a:bodyPr/>
          <a:lstStyle/>
          <a:p>
            <a:r>
              <a:rPr lang="en-US" smtClean="0"/>
              <a:t>Ahmad Javid Mayar</a:t>
            </a:r>
            <a:endParaRPr lang="en-US"/>
          </a:p>
        </p:txBody>
      </p:sp>
      <p:sp>
        <p:nvSpPr>
          <p:cNvPr id="6" name="Slide Number Placeholder 5"/>
          <p:cNvSpPr>
            <a:spLocks noGrp="1"/>
          </p:cNvSpPr>
          <p:nvPr>
            <p:ph type="sldNum" sz="quarter" idx="12"/>
          </p:nvPr>
        </p:nvSpPr>
        <p:spPr>
          <a:xfrm>
            <a:off x="1069848" y="6355080"/>
            <a:ext cx="1520952" cy="365760"/>
          </a:xfrm>
        </p:spPr>
        <p:txBody>
          <a:bodyPr/>
          <a:lstStyle/>
          <a:p>
            <a:fld id="{F404A394-025F-4138-890B-7EBFB23AC021}" type="slidenum">
              <a:rPr lang="en-US" smtClean="0"/>
              <a:t>‹#›</a:t>
            </a:fld>
            <a:endParaRPr lang="en-US"/>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r>
              <a:rPr lang="en-US" smtClean="0"/>
              <a:t>Application Project</a:t>
            </a:r>
            <a:endParaRPr lang="en-US"/>
          </a:p>
        </p:txBody>
      </p:sp>
      <p:sp>
        <p:nvSpPr>
          <p:cNvPr id="6" name="Footer Placeholder 5"/>
          <p:cNvSpPr>
            <a:spLocks noGrp="1"/>
          </p:cNvSpPr>
          <p:nvPr>
            <p:ph type="ftr" sz="quarter" idx="11"/>
          </p:nvPr>
        </p:nvSpPr>
        <p:spPr/>
        <p:txBody>
          <a:bodyPr/>
          <a:lstStyle/>
          <a:p>
            <a:r>
              <a:rPr lang="en-US" smtClean="0"/>
              <a:t>Ahmad Javid Mayar</a:t>
            </a:r>
            <a:endParaRPr lang="en-US"/>
          </a:p>
        </p:txBody>
      </p:sp>
      <p:sp>
        <p:nvSpPr>
          <p:cNvPr id="7" name="Slide Number Placeholder 6"/>
          <p:cNvSpPr>
            <a:spLocks noGrp="1"/>
          </p:cNvSpPr>
          <p:nvPr>
            <p:ph type="sldNum" sz="quarter" idx="12"/>
          </p:nvPr>
        </p:nvSpPr>
        <p:spPr/>
        <p:txBody>
          <a:bodyPr/>
          <a:lstStyle/>
          <a:p>
            <a:fld id="{F404A394-025F-4138-890B-7EBFB23AC021}" type="slidenum">
              <a:rPr lang="en-US" smtClean="0"/>
              <a:t>‹#›</a:t>
            </a:fld>
            <a:endParaRPr lang="en-US"/>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r>
              <a:rPr lang="en-US" smtClean="0"/>
              <a:t>Application Project</a:t>
            </a:r>
            <a:endParaRPr lang="en-US"/>
          </a:p>
        </p:txBody>
      </p:sp>
      <p:sp>
        <p:nvSpPr>
          <p:cNvPr id="8" name="Footer Placeholder 7"/>
          <p:cNvSpPr>
            <a:spLocks noGrp="1"/>
          </p:cNvSpPr>
          <p:nvPr>
            <p:ph type="ftr" sz="quarter" idx="11"/>
          </p:nvPr>
        </p:nvSpPr>
        <p:spPr/>
        <p:txBody>
          <a:bodyPr/>
          <a:lstStyle/>
          <a:p>
            <a:r>
              <a:rPr lang="en-US" smtClean="0"/>
              <a:t>Ahmad Javid Mayar</a:t>
            </a:r>
            <a:endParaRPr lang="en-US"/>
          </a:p>
        </p:txBody>
      </p:sp>
      <p:sp>
        <p:nvSpPr>
          <p:cNvPr id="9" name="Slide Number Placeholder 8"/>
          <p:cNvSpPr>
            <a:spLocks noGrp="1"/>
          </p:cNvSpPr>
          <p:nvPr>
            <p:ph type="sldNum" sz="quarter" idx="12"/>
          </p:nvPr>
        </p:nvSpPr>
        <p:spPr/>
        <p:txBody>
          <a:bodyPr/>
          <a:lstStyle/>
          <a:p>
            <a:fld id="{F404A394-025F-4138-890B-7EBFB23AC021}" type="slidenum">
              <a:rPr lang="en-US" smtClean="0"/>
              <a:t>‹#›</a:t>
            </a:fld>
            <a:endParaRPr lang="en-US"/>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r>
              <a:rPr lang="en-US" smtClean="0"/>
              <a:t>Application Project</a:t>
            </a:r>
            <a:endParaRPr lang="en-US"/>
          </a:p>
        </p:txBody>
      </p:sp>
      <p:sp>
        <p:nvSpPr>
          <p:cNvPr id="4" name="Footer Placeholder 3"/>
          <p:cNvSpPr>
            <a:spLocks noGrp="1"/>
          </p:cNvSpPr>
          <p:nvPr>
            <p:ph type="ftr" sz="quarter" idx="11"/>
          </p:nvPr>
        </p:nvSpPr>
        <p:spPr/>
        <p:txBody>
          <a:bodyPr/>
          <a:lstStyle/>
          <a:p>
            <a:r>
              <a:rPr lang="en-US" smtClean="0"/>
              <a:t>Ahmad Javid Mayar</a:t>
            </a:r>
            <a:endParaRPr lang="en-US"/>
          </a:p>
        </p:txBody>
      </p:sp>
      <p:sp>
        <p:nvSpPr>
          <p:cNvPr id="5" name="Slide Number Placeholder 4"/>
          <p:cNvSpPr>
            <a:spLocks noGrp="1"/>
          </p:cNvSpPr>
          <p:nvPr>
            <p:ph type="sldNum" sz="quarter" idx="12"/>
          </p:nvPr>
        </p:nvSpPr>
        <p:spPr/>
        <p:txBody>
          <a:bodyPr/>
          <a:lstStyle/>
          <a:p>
            <a:fld id="{F404A394-025F-4138-890B-7EBFB23AC021}" type="slidenum">
              <a:rPr lang="en-US" smtClean="0"/>
              <a:t>‹#›</a:t>
            </a:fld>
            <a:endParaRPr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Application Project</a:t>
            </a:r>
            <a:endParaRPr lang="en-US"/>
          </a:p>
        </p:txBody>
      </p:sp>
      <p:sp>
        <p:nvSpPr>
          <p:cNvPr id="3" name="Footer Placeholder 2"/>
          <p:cNvSpPr>
            <a:spLocks noGrp="1"/>
          </p:cNvSpPr>
          <p:nvPr>
            <p:ph type="ftr" sz="quarter" idx="11"/>
          </p:nvPr>
        </p:nvSpPr>
        <p:spPr/>
        <p:txBody>
          <a:bodyPr/>
          <a:lstStyle/>
          <a:p>
            <a:r>
              <a:rPr lang="en-US" smtClean="0"/>
              <a:t>Ahmad Javid Mayar</a:t>
            </a:r>
            <a:endParaRPr lang="en-US"/>
          </a:p>
        </p:txBody>
      </p:sp>
      <p:sp>
        <p:nvSpPr>
          <p:cNvPr id="4" name="Slide Number Placeholder 3"/>
          <p:cNvSpPr>
            <a:spLocks noGrp="1"/>
          </p:cNvSpPr>
          <p:nvPr>
            <p:ph type="sldNum" sz="quarter" idx="12"/>
          </p:nvPr>
        </p:nvSpPr>
        <p:spPr/>
        <p:txBody>
          <a:bodyPr/>
          <a:lstStyle/>
          <a:p>
            <a:fld id="{F404A394-025F-4138-890B-7EBFB23AC021}" type="slidenum">
              <a:rPr lang="en-US" smtClean="0"/>
              <a:t>‹#›</a:t>
            </a:fld>
            <a:endParaRPr lang="en-US"/>
          </a:p>
        </p:txBody>
      </p:sp>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r>
              <a:rPr lang="en-US" smtClean="0"/>
              <a:t>Application Project</a:t>
            </a:r>
            <a:endParaRPr lang="en-US"/>
          </a:p>
        </p:txBody>
      </p:sp>
      <p:sp>
        <p:nvSpPr>
          <p:cNvPr id="6" name="Footer Placeholder 5"/>
          <p:cNvSpPr>
            <a:spLocks noGrp="1"/>
          </p:cNvSpPr>
          <p:nvPr>
            <p:ph type="ftr" sz="quarter" idx="11"/>
          </p:nvPr>
        </p:nvSpPr>
        <p:spPr/>
        <p:txBody>
          <a:bodyPr/>
          <a:lstStyle/>
          <a:p>
            <a:r>
              <a:rPr lang="en-US" smtClean="0"/>
              <a:t>Ahmad Javid Mayar</a:t>
            </a:r>
            <a:endParaRPr lang="en-US"/>
          </a:p>
        </p:txBody>
      </p:sp>
      <p:sp>
        <p:nvSpPr>
          <p:cNvPr id="7" name="Slide Number Placeholder 6"/>
          <p:cNvSpPr>
            <a:spLocks noGrp="1"/>
          </p:cNvSpPr>
          <p:nvPr>
            <p:ph type="sldNum" sz="quarter" idx="12"/>
          </p:nvPr>
        </p:nvSpPr>
        <p:spPr/>
        <p:txBody>
          <a:bodyPr/>
          <a:lstStyle/>
          <a:p>
            <a:fld id="{F404A394-025F-4138-890B-7EBFB23AC021}" type="slidenum">
              <a:rPr lang="en-US" smtClean="0"/>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r>
              <a:rPr lang="en-US" smtClean="0"/>
              <a:t>Application Project</a:t>
            </a:r>
            <a:endParaRPr lang="en-US"/>
          </a:p>
        </p:txBody>
      </p:sp>
      <p:sp>
        <p:nvSpPr>
          <p:cNvPr id="6" name="Footer Placeholder 5"/>
          <p:cNvSpPr>
            <a:spLocks noGrp="1"/>
          </p:cNvSpPr>
          <p:nvPr>
            <p:ph type="ftr" sz="quarter" idx="11"/>
          </p:nvPr>
        </p:nvSpPr>
        <p:spPr/>
        <p:txBody>
          <a:bodyPr/>
          <a:lstStyle/>
          <a:p>
            <a:r>
              <a:rPr lang="en-US" smtClean="0"/>
              <a:t>Ahmad Javid Mayar</a:t>
            </a:r>
            <a:endParaRPr lang="en-US"/>
          </a:p>
        </p:txBody>
      </p:sp>
      <p:sp>
        <p:nvSpPr>
          <p:cNvPr id="7" name="Slide Number Placeholder 6"/>
          <p:cNvSpPr>
            <a:spLocks noGrp="1"/>
          </p:cNvSpPr>
          <p:nvPr>
            <p:ph type="sldNum" sz="quarter" idx="12"/>
          </p:nvPr>
        </p:nvSpPr>
        <p:spPr/>
        <p:txBody>
          <a:bodyPr/>
          <a:lstStyle/>
          <a:p>
            <a:fld id="{F404A394-025F-4138-890B-7EBFB23AC021}" type="slidenum">
              <a:rPr lang="en-US" smtClean="0"/>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r>
              <a:rPr lang="en-US" smtClean="0"/>
              <a:t>Application Project</a:t>
            </a:r>
            <a:endParaRPr lang="en-US"/>
          </a:p>
        </p:txBody>
      </p:sp>
      <p:sp>
        <p:nvSpPr>
          <p:cNvPr id="3" name="Footer Placeholder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r>
              <a:rPr lang="en-US" smtClean="0"/>
              <a:t>Ahmad Javid Mayar</a:t>
            </a:r>
            <a:endParaRPr lang="en-US"/>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F404A394-025F-4138-890B-7EBFB23AC021}" type="slidenum">
              <a:rPr lang="en-US" smtClean="0"/>
              <a:t>‹#›</a:t>
            </a:fld>
            <a:endParaRPr lang="en-US"/>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image" Target="../media/image77.PNG"/><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image" Target="../media/image78.PNG"/><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image" Target="../media/image79.PNG"/><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image" Target="../media/image81.PNG"/><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image" Target="../media/image8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2" Type="http://schemas.openxmlformats.org/officeDocument/2006/relationships/image" Target="../media/image83.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www.oracle.com/technetwork/java/javase/downloads/index.html"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4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2"/>
          <p:cNvSpPr txBox="1">
            <a:spLocks/>
          </p:cNvSpPr>
          <p:nvPr/>
        </p:nvSpPr>
        <p:spPr>
          <a:xfrm>
            <a:off x="990600" y="5105400"/>
            <a:ext cx="7162800" cy="5334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r>
              <a:rPr lang="en-US" sz="2400" i="1" dirty="0" smtClean="0"/>
              <a:t>Lecturer: Ahmad </a:t>
            </a:r>
            <a:r>
              <a:rPr lang="en-US" sz="2400" i="1" dirty="0" err="1" smtClean="0"/>
              <a:t>Javid</a:t>
            </a:r>
            <a:r>
              <a:rPr lang="en-US" sz="2400" i="1" dirty="0" smtClean="0"/>
              <a:t> </a:t>
            </a:r>
            <a:r>
              <a:rPr lang="en-US" sz="2400" i="1" dirty="0" err="1" smtClean="0"/>
              <a:t>Mayar</a:t>
            </a:r>
            <a:endParaRPr lang="en-US" sz="2400" i="1" dirty="0"/>
          </a:p>
        </p:txBody>
      </p:sp>
      <p:sp>
        <p:nvSpPr>
          <p:cNvPr id="2" name="Title 1"/>
          <p:cNvSpPr>
            <a:spLocks noGrp="1"/>
          </p:cNvSpPr>
          <p:nvPr>
            <p:ph type="ctrTitle"/>
          </p:nvPr>
        </p:nvSpPr>
        <p:spPr>
          <a:xfrm>
            <a:off x="2139746" y="2076848"/>
            <a:ext cx="4800600" cy="662780"/>
          </a:xfrm>
        </p:spPr>
        <p:txBody>
          <a:bodyPr>
            <a:normAutofit/>
          </a:bodyPr>
          <a:lstStyle/>
          <a:p>
            <a:pPr algn="ctr"/>
            <a:r>
              <a:rPr lang="en-US" dirty="0" smtClean="0">
                <a:latin typeface="Algerian" panose="04020705040A02060702" pitchFamily="82" charset="0"/>
              </a:rPr>
              <a:t>Application project</a:t>
            </a:r>
            <a:endParaRPr lang="en-US" dirty="0">
              <a:latin typeface="Algerian" panose="04020705040A02060702" pitchFamily="82" charset="0"/>
            </a:endParaRPr>
          </a:p>
        </p:txBody>
      </p:sp>
      <p:sp>
        <p:nvSpPr>
          <p:cNvPr id="3" name="Subtitle 2"/>
          <p:cNvSpPr>
            <a:spLocks noGrp="1"/>
          </p:cNvSpPr>
          <p:nvPr>
            <p:ph type="subTitle" idx="1"/>
          </p:nvPr>
        </p:nvSpPr>
        <p:spPr>
          <a:xfrm>
            <a:off x="304800" y="463679"/>
            <a:ext cx="5486400" cy="1447800"/>
          </a:xfrm>
        </p:spPr>
        <p:txBody>
          <a:bodyPr>
            <a:normAutofit/>
          </a:bodyPr>
          <a:lstStyle/>
          <a:p>
            <a:pPr algn="ctr"/>
            <a:r>
              <a:rPr lang="en-US" sz="2800" b="1" cap="all" dirty="0" err="1" smtClean="0">
                <a:solidFill>
                  <a:schemeClr val="tx1"/>
                </a:solidFill>
              </a:rPr>
              <a:t>Karwan</a:t>
            </a:r>
            <a:r>
              <a:rPr lang="en-US" sz="2800" b="1" cap="all" dirty="0" smtClean="0">
                <a:solidFill>
                  <a:schemeClr val="tx1"/>
                </a:solidFill>
              </a:rPr>
              <a:t> University</a:t>
            </a:r>
          </a:p>
          <a:p>
            <a:pPr algn="ctr"/>
            <a:r>
              <a:rPr lang="en-US" sz="2800" dirty="0" smtClean="0">
                <a:solidFill>
                  <a:schemeClr val="tx1"/>
                </a:solidFill>
              </a:rPr>
              <a:t>Faculty of Computer Science </a:t>
            </a:r>
            <a:endParaRPr lang="en-US" sz="2800" dirty="0">
              <a:solidFill>
                <a:schemeClr val="tx1"/>
              </a:solidFill>
            </a:endParaRPr>
          </a:p>
        </p:txBody>
      </p:sp>
      <p:sp>
        <p:nvSpPr>
          <p:cNvPr id="6" name="Subtitle 2"/>
          <p:cNvSpPr txBox="1">
            <a:spLocks/>
          </p:cNvSpPr>
          <p:nvPr/>
        </p:nvSpPr>
        <p:spPr>
          <a:xfrm>
            <a:off x="2025446" y="3733800"/>
            <a:ext cx="5029200" cy="7620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r>
              <a:rPr lang="en-US" sz="2800" dirty="0" smtClean="0">
                <a:solidFill>
                  <a:schemeClr val="tx1"/>
                </a:solidFill>
                <a:latin typeface="Constantia" panose="02030602050306030303" pitchFamily="18" charset="0"/>
              </a:rPr>
              <a:t>Lecture 1: Course Overview</a:t>
            </a:r>
            <a:endParaRPr lang="en-US" sz="2800" b="1" cap="all" dirty="0" smtClean="0">
              <a:solidFill>
                <a:schemeClr val="tx1"/>
              </a:solidFill>
              <a:latin typeface="Constantia" panose="02030602050306030303" pitchFamily="18" charset="0"/>
            </a:endParaRPr>
          </a:p>
          <a:p>
            <a:endParaRPr lang="en-US" dirty="0">
              <a:solidFill>
                <a:schemeClr val="tx1"/>
              </a:solidFill>
            </a:endParaRP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15000" y="230740"/>
            <a:ext cx="3272941" cy="988460"/>
          </a:xfrm>
          <a:prstGeom prst="rect">
            <a:avLst/>
          </a:prstGeom>
        </p:spPr>
      </p:pic>
    </p:spTree>
    <p:extLst>
      <p:ext uri="{BB962C8B-B14F-4D97-AF65-F5344CB8AC3E}">
        <p14:creationId xmlns:p14="http://schemas.microsoft.com/office/powerpoint/2010/main" val="86846463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Course Contents </a:t>
            </a:r>
          </a:p>
        </p:txBody>
      </p:sp>
      <p:sp>
        <p:nvSpPr>
          <p:cNvPr id="3" name="Date Placeholder 2"/>
          <p:cNvSpPr>
            <a:spLocks noGrp="1"/>
          </p:cNvSpPr>
          <p:nvPr>
            <p:ph type="dt" sz="half" idx="10"/>
          </p:nvPr>
        </p:nvSpPr>
        <p:spPr/>
        <p:txBody>
          <a:bodyPr/>
          <a:lstStyle/>
          <a:p>
            <a:r>
              <a:rPr lang="en-US" smtClean="0"/>
              <a:t>Application Project</a:t>
            </a:r>
            <a:endParaRPr lang="en-US"/>
          </a:p>
        </p:txBody>
      </p:sp>
      <p:sp>
        <p:nvSpPr>
          <p:cNvPr id="4" name="Footer Placeholder 3"/>
          <p:cNvSpPr>
            <a:spLocks noGrp="1"/>
          </p:cNvSpPr>
          <p:nvPr>
            <p:ph type="ftr" sz="quarter" idx="11"/>
          </p:nvPr>
        </p:nvSpPr>
        <p:spPr/>
        <p:txBody>
          <a:bodyPr/>
          <a:lstStyle/>
          <a:p>
            <a:r>
              <a:rPr lang="en-US" smtClean="0"/>
              <a:t>Ahmad Javid Mayar</a:t>
            </a:r>
            <a:endParaRPr lang="en-US"/>
          </a:p>
        </p:txBody>
      </p:sp>
      <p:sp>
        <p:nvSpPr>
          <p:cNvPr id="5" name="Slide Number Placeholder 4"/>
          <p:cNvSpPr>
            <a:spLocks noGrp="1"/>
          </p:cNvSpPr>
          <p:nvPr>
            <p:ph type="sldNum" sz="quarter" idx="12"/>
          </p:nvPr>
        </p:nvSpPr>
        <p:spPr/>
        <p:txBody>
          <a:bodyPr/>
          <a:lstStyle/>
          <a:p>
            <a:fld id="{F404A394-025F-4138-890B-7EBFB23AC021}" type="slidenum">
              <a:rPr lang="en-US" smtClean="0"/>
              <a:t>10</a:t>
            </a:fld>
            <a:endParaRPr lang="en-US"/>
          </a:p>
        </p:txBody>
      </p:sp>
      <p:sp>
        <p:nvSpPr>
          <p:cNvPr id="6" name="Content Placeholder 5"/>
          <p:cNvSpPr>
            <a:spLocks noGrp="1"/>
          </p:cNvSpPr>
          <p:nvPr>
            <p:ph sz="quarter" idx="1"/>
          </p:nvPr>
        </p:nvSpPr>
        <p:spPr/>
        <p:txBody>
          <a:bodyPr>
            <a:normAutofit lnSpcReduction="10000"/>
          </a:bodyPr>
          <a:lstStyle/>
          <a:p>
            <a:pPr lvl="0"/>
            <a:r>
              <a:rPr lang="en-US" dirty="0" smtClean="0"/>
              <a:t>Overview of Java Basics and OOP</a:t>
            </a:r>
          </a:p>
          <a:p>
            <a:pPr lvl="0"/>
            <a:r>
              <a:rPr lang="en-US" dirty="0" smtClean="0"/>
              <a:t>Project Startup(Scenario, Use case Diagram, </a:t>
            </a:r>
            <a:r>
              <a:rPr lang="en-US" dirty="0" err="1" smtClean="0"/>
              <a:t>Git</a:t>
            </a:r>
            <a:r>
              <a:rPr lang="en-US" dirty="0"/>
              <a:t>)</a:t>
            </a:r>
            <a:r>
              <a:rPr lang="en-US" dirty="0" smtClean="0"/>
              <a:t>.</a:t>
            </a:r>
          </a:p>
          <a:p>
            <a:pPr lvl="0"/>
            <a:r>
              <a:rPr lang="en-US" dirty="0" smtClean="0"/>
              <a:t>GUI(</a:t>
            </a:r>
            <a:r>
              <a:rPr lang="en-US" dirty="0" err="1" smtClean="0"/>
              <a:t>JavaFx</a:t>
            </a:r>
            <a:r>
              <a:rPr lang="en-US" dirty="0" smtClean="0"/>
              <a:t>).</a:t>
            </a:r>
          </a:p>
          <a:p>
            <a:pPr lvl="0"/>
            <a:r>
              <a:rPr lang="en-US" dirty="0" smtClean="0"/>
              <a:t>Event Handling.</a:t>
            </a:r>
          </a:p>
          <a:p>
            <a:pPr lvl="0"/>
            <a:r>
              <a:rPr lang="en-US" dirty="0" smtClean="0"/>
              <a:t>Exception Handling.</a:t>
            </a:r>
          </a:p>
          <a:p>
            <a:pPr lvl="0"/>
            <a:r>
              <a:rPr lang="en-US" dirty="0" smtClean="0"/>
              <a:t>ER Diagram and </a:t>
            </a:r>
            <a:r>
              <a:rPr lang="en-US" dirty="0" err="1" smtClean="0"/>
              <a:t>Sql</a:t>
            </a:r>
            <a:r>
              <a:rPr lang="en-US" dirty="0" smtClean="0"/>
              <a:t> Server.</a:t>
            </a:r>
          </a:p>
          <a:p>
            <a:pPr lvl="0"/>
            <a:r>
              <a:rPr lang="en-US" dirty="0" smtClean="0"/>
              <a:t>Database Connection.</a:t>
            </a:r>
          </a:p>
          <a:p>
            <a:pPr lvl="0"/>
            <a:r>
              <a:rPr lang="en-US" dirty="0" smtClean="0"/>
              <a:t>I/O file Handling.</a:t>
            </a:r>
          </a:p>
          <a:p>
            <a:pPr lvl="0"/>
            <a:r>
              <a:rPr lang="en-US" dirty="0" smtClean="0"/>
              <a:t>Multithreading.</a:t>
            </a:r>
          </a:p>
          <a:p>
            <a:pPr lvl="0"/>
            <a:r>
              <a:rPr lang="en-US" dirty="0" smtClean="0"/>
              <a:t>Network Programming.</a:t>
            </a:r>
          </a:p>
          <a:p>
            <a:pPr lvl="0"/>
            <a:r>
              <a:rPr lang="en-US" dirty="0" smtClean="0"/>
              <a:t>Remote Method Invocation (RMI).</a:t>
            </a:r>
            <a:endParaRPr lang="en-US" dirty="0"/>
          </a:p>
        </p:txBody>
      </p:sp>
    </p:spTree>
    <p:extLst>
      <p:ext uri="{BB962C8B-B14F-4D97-AF65-F5344CB8AC3E}">
        <p14:creationId xmlns:p14="http://schemas.microsoft.com/office/powerpoint/2010/main" val="1414093807"/>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Why use inheritance in </a:t>
            </a:r>
            <a:r>
              <a:rPr lang="en-US" dirty="0" smtClean="0"/>
              <a:t>java</a:t>
            </a:r>
            <a:endParaRPr lang="en-US" dirty="0"/>
          </a:p>
        </p:txBody>
      </p:sp>
      <p:sp>
        <p:nvSpPr>
          <p:cNvPr id="3" name="Date Placeholder 2"/>
          <p:cNvSpPr>
            <a:spLocks noGrp="1"/>
          </p:cNvSpPr>
          <p:nvPr>
            <p:ph type="dt" sz="half" idx="10"/>
          </p:nvPr>
        </p:nvSpPr>
        <p:spPr/>
        <p:txBody>
          <a:bodyPr/>
          <a:lstStyle/>
          <a:p>
            <a:r>
              <a:rPr lang="en-US" smtClean="0"/>
              <a:t>Application Project</a:t>
            </a:r>
            <a:endParaRPr lang="en-US"/>
          </a:p>
        </p:txBody>
      </p:sp>
      <p:sp>
        <p:nvSpPr>
          <p:cNvPr id="4" name="Footer Placeholder 3"/>
          <p:cNvSpPr>
            <a:spLocks noGrp="1"/>
          </p:cNvSpPr>
          <p:nvPr>
            <p:ph type="ftr" sz="quarter" idx="11"/>
          </p:nvPr>
        </p:nvSpPr>
        <p:spPr/>
        <p:txBody>
          <a:bodyPr/>
          <a:lstStyle/>
          <a:p>
            <a:r>
              <a:rPr lang="en-US" smtClean="0"/>
              <a:t>Ahmad Javid Mayar</a:t>
            </a:r>
            <a:endParaRPr lang="en-US"/>
          </a:p>
        </p:txBody>
      </p:sp>
      <p:sp>
        <p:nvSpPr>
          <p:cNvPr id="5" name="Slide Number Placeholder 4"/>
          <p:cNvSpPr>
            <a:spLocks noGrp="1"/>
          </p:cNvSpPr>
          <p:nvPr>
            <p:ph type="sldNum" sz="quarter" idx="12"/>
          </p:nvPr>
        </p:nvSpPr>
        <p:spPr/>
        <p:txBody>
          <a:bodyPr/>
          <a:lstStyle/>
          <a:p>
            <a:fld id="{F404A394-025F-4138-890B-7EBFB23AC021}" type="slidenum">
              <a:rPr lang="en-US" smtClean="0"/>
              <a:t>100</a:t>
            </a:fld>
            <a:endParaRPr lang="en-US"/>
          </a:p>
        </p:txBody>
      </p:sp>
      <p:sp>
        <p:nvSpPr>
          <p:cNvPr id="6" name="Content Placeholder 5"/>
          <p:cNvSpPr>
            <a:spLocks noGrp="1"/>
          </p:cNvSpPr>
          <p:nvPr>
            <p:ph sz="quarter" idx="1"/>
          </p:nvPr>
        </p:nvSpPr>
        <p:spPr/>
        <p:txBody>
          <a:bodyPr/>
          <a:lstStyle/>
          <a:p>
            <a:r>
              <a:rPr lang="en-US" dirty="0"/>
              <a:t>For Method Overriding (so runtime polymorphism can be achieved).</a:t>
            </a:r>
          </a:p>
          <a:p>
            <a:r>
              <a:rPr lang="en-US" dirty="0"/>
              <a:t>For Code Reusability.</a:t>
            </a:r>
          </a:p>
          <a:p>
            <a:endParaRPr lang="en-US" dirty="0"/>
          </a:p>
        </p:txBody>
      </p:sp>
    </p:spTree>
    <p:extLst>
      <p:ext uri="{BB962C8B-B14F-4D97-AF65-F5344CB8AC3E}">
        <p14:creationId xmlns:p14="http://schemas.microsoft.com/office/powerpoint/2010/main" val="757454276"/>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Syntax of Java </a:t>
            </a:r>
            <a:r>
              <a:rPr lang="en-US" dirty="0" smtClean="0"/>
              <a:t>Inheritance</a:t>
            </a:r>
            <a:endParaRPr lang="en-US" dirty="0"/>
          </a:p>
        </p:txBody>
      </p:sp>
      <p:sp>
        <p:nvSpPr>
          <p:cNvPr id="3" name="Date Placeholder 2"/>
          <p:cNvSpPr>
            <a:spLocks noGrp="1"/>
          </p:cNvSpPr>
          <p:nvPr>
            <p:ph type="dt" sz="half" idx="10"/>
          </p:nvPr>
        </p:nvSpPr>
        <p:spPr/>
        <p:txBody>
          <a:bodyPr/>
          <a:lstStyle/>
          <a:p>
            <a:r>
              <a:rPr lang="en-US" smtClean="0"/>
              <a:t>Application Project</a:t>
            </a:r>
            <a:endParaRPr lang="en-US"/>
          </a:p>
        </p:txBody>
      </p:sp>
      <p:sp>
        <p:nvSpPr>
          <p:cNvPr id="4" name="Footer Placeholder 3"/>
          <p:cNvSpPr>
            <a:spLocks noGrp="1"/>
          </p:cNvSpPr>
          <p:nvPr>
            <p:ph type="ftr" sz="quarter" idx="11"/>
          </p:nvPr>
        </p:nvSpPr>
        <p:spPr/>
        <p:txBody>
          <a:bodyPr/>
          <a:lstStyle/>
          <a:p>
            <a:r>
              <a:rPr lang="en-US" smtClean="0"/>
              <a:t>Ahmad Javid Mayar</a:t>
            </a:r>
            <a:endParaRPr lang="en-US"/>
          </a:p>
        </p:txBody>
      </p:sp>
      <p:sp>
        <p:nvSpPr>
          <p:cNvPr id="5" name="Slide Number Placeholder 4"/>
          <p:cNvSpPr>
            <a:spLocks noGrp="1"/>
          </p:cNvSpPr>
          <p:nvPr>
            <p:ph type="sldNum" sz="quarter" idx="12"/>
          </p:nvPr>
        </p:nvSpPr>
        <p:spPr/>
        <p:txBody>
          <a:bodyPr/>
          <a:lstStyle/>
          <a:p>
            <a:fld id="{F404A394-025F-4138-890B-7EBFB23AC021}" type="slidenum">
              <a:rPr lang="en-US" smtClean="0"/>
              <a:t>101</a:t>
            </a:fld>
            <a:endParaRPr lang="en-US"/>
          </a:p>
        </p:txBody>
      </p:sp>
      <p:sp>
        <p:nvSpPr>
          <p:cNvPr id="6" name="Content Placeholder 5"/>
          <p:cNvSpPr>
            <a:spLocks noGrp="1"/>
          </p:cNvSpPr>
          <p:nvPr>
            <p:ph sz="quarter" idx="1"/>
          </p:nvPr>
        </p:nvSpPr>
        <p:spPr/>
        <p:txBody>
          <a:bodyPr>
            <a:normAutofit/>
          </a:bodyPr>
          <a:lstStyle/>
          <a:p>
            <a:endParaRPr lang="en-US" dirty="0" smtClean="0"/>
          </a:p>
          <a:p>
            <a:endParaRPr lang="en-US" dirty="0"/>
          </a:p>
          <a:p>
            <a:endParaRPr lang="en-US" dirty="0" smtClean="0"/>
          </a:p>
          <a:p>
            <a:endParaRPr lang="en-US" dirty="0"/>
          </a:p>
          <a:p>
            <a:endParaRPr lang="en-US" dirty="0" smtClean="0"/>
          </a:p>
          <a:p>
            <a:r>
              <a:rPr lang="en-US" dirty="0"/>
              <a:t>The </a:t>
            </a:r>
            <a:r>
              <a:rPr lang="en-US" b="1" dirty="0"/>
              <a:t>extends keyword</a:t>
            </a:r>
            <a:r>
              <a:rPr lang="en-US" dirty="0"/>
              <a:t> indicates that you are making a new class that derives from an existing class.</a:t>
            </a:r>
          </a:p>
          <a:p>
            <a:r>
              <a:rPr lang="en-US" dirty="0"/>
              <a:t>In the terminology of Java, a class that is inherited is called a super class. The new class is called a subclass</a:t>
            </a:r>
            <a:r>
              <a:rPr lang="en-US" dirty="0" smtClean="0"/>
              <a:t>.</a:t>
            </a:r>
            <a:endParaRPr lang="en-US"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5267" y="1447800"/>
            <a:ext cx="6509933" cy="2138437"/>
          </a:xfrm>
          <a:prstGeom prst="rect">
            <a:avLst/>
          </a:prstGeom>
        </p:spPr>
      </p:pic>
    </p:spTree>
    <p:extLst>
      <p:ext uri="{BB962C8B-B14F-4D97-AF65-F5344CB8AC3E}">
        <p14:creationId xmlns:p14="http://schemas.microsoft.com/office/powerpoint/2010/main" val="3171995328"/>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Understanding the simple example of </a:t>
            </a:r>
            <a:r>
              <a:rPr lang="en-US" dirty="0" smtClean="0"/>
              <a:t>inheritance</a:t>
            </a:r>
            <a:endParaRPr lang="en-US" dirty="0"/>
          </a:p>
        </p:txBody>
      </p:sp>
      <p:sp>
        <p:nvSpPr>
          <p:cNvPr id="3" name="Date Placeholder 2"/>
          <p:cNvSpPr>
            <a:spLocks noGrp="1"/>
          </p:cNvSpPr>
          <p:nvPr>
            <p:ph type="dt" sz="half" idx="10"/>
          </p:nvPr>
        </p:nvSpPr>
        <p:spPr/>
        <p:txBody>
          <a:bodyPr/>
          <a:lstStyle/>
          <a:p>
            <a:r>
              <a:rPr lang="en-US" smtClean="0"/>
              <a:t>Application Project</a:t>
            </a:r>
            <a:endParaRPr lang="en-US"/>
          </a:p>
        </p:txBody>
      </p:sp>
      <p:sp>
        <p:nvSpPr>
          <p:cNvPr id="4" name="Footer Placeholder 3"/>
          <p:cNvSpPr>
            <a:spLocks noGrp="1"/>
          </p:cNvSpPr>
          <p:nvPr>
            <p:ph type="ftr" sz="quarter" idx="11"/>
          </p:nvPr>
        </p:nvSpPr>
        <p:spPr/>
        <p:txBody>
          <a:bodyPr/>
          <a:lstStyle/>
          <a:p>
            <a:r>
              <a:rPr lang="en-US" smtClean="0"/>
              <a:t>Ahmad Javid Mayar</a:t>
            </a:r>
            <a:endParaRPr lang="en-US"/>
          </a:p>
        </p:txBody>
      </p:sp>
      <p:sp>
        <p:nvSpPr>
          <p:cNvPr id="5" name="Slide Number Placeholder 4"/>
          <p:cNvSpPr>
            <a:spLocks noGrp="1"/>
          </p:cNvSpPr>
          <p:nvPr>
            <p:ph type="sldNum" sz="quarter" idx="12"/>
          </p:nvPr>
        </p:nvSpPr>
        <p:spPr/>
        <p:txBody>
          <a:bodyPr/>
          <a:lstStyle/>
          <a:p>
            <a:fld id="{F404A394-025F-4138-890B-7EBFB23AC021}" type="slidenum">
              <a:rPr lang="en-US" smtClean="0"/>
              <a:t>102</a:t>
            </a:fld>
            <a:endParaRPr lang="en-US"/>
          </a:p>
        </p:txBody>
      </p:sp>
      <p:sp>
        <p:nvSpPr>
          <p:cNvPr id="6" name="Content Placeholder 5"/>
          <p:cNvSpPr>
            <a:spLocks noGrp="1"/>
          </p:cNvSpPr>
          <p:nvPr>
            <p:ph sz="quarter" idx="1"/>
          </p:nvPr>
        </p:nvSpPr>
        <p:spPr>
          <a:xfrm>
            <a:off x="362288" y="1447800"/>
            <a:ext cx="5124112" cy="4572000"/>
          </a:xfrm>
        </p:spPr>
        <p:txBody>
          <a:bodyPr>
            <a:normAutofit/>
          </a:bodyPr>
          <a:lstStyle/>
          <a:p>
            <a:r>
              <a:rPr lang="en-US" dirty="0"/>
              <a:t>As displayed in the above figure, Programmer is the subclass and Employee is the </a:t>
            </a:r>
            <a:r>
              <a:rPr lang="en-US" dirty="0" smtClean="0"/>
              <a:t>superclass.</a:t>
            </a:r>
          </a:p>
          <a:p>
            <a:r>
              <a:rPr lang="en-US" dirty="0" smtClean="0"/>
              <a:t>Relationship </a:t>
            </a:r>
            <a:r>
              <a:rPr lang="en-US" dirty="0"/>
              <a:t>between two </a:t>
            </a:r>
            <a:r>
              <a:rPr lang="en-US" dirty="0" smtClean="0"/>
              <a:t>classes is</a:t>
            </a:r>
            <a:r>
              <a:rPr lang="en-US" dirty="0"/>
              <a:t> </a:t>
            </a:r>
            <a:r>
              <a:rPr lang="en-US" b="1" dirty="0"/>
              <a:t>Programmer IS-A Employee</a:t>
            </a:r>
            <a:r>
              <a:rPr lang="en-US" dirty="0" smtClean="0"/>
              <a:t>. It </a:t>
            </a:r>
            <a:r>
              <a:rPr lang="en-US" dirty="0"/>
              <a:t>means that Programmer is a type of Employee</a:t>
            </a:r>
            <a:r>
              <a:rPr lang="en-US" dirty="0" smtClean="0"/>
              <a:t>.</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91200" y="1561605"/>
            <a:ext cx="2419688" cy="3543795"/>
          </a:xfrm>
          <a:prstGeom prst="rect">
            <a:avLst/>
          </a:prstGeom>
        </p:spPr>
      </p:pic>
    </p:spTree>
    <p:extLst>
      <p:ext uri="{BB962C8B-B14F-4D97-AF65-F5344CB8AC3E}">
        <p14:creationId xmlns:p14="http://schemas.microsoft.com/office/powerpoint/2010/main" val="547095699"/>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Date Placeholder 2"/>
          <p:cNvSpPr>
            <a:spLocks noGrp="1"/>
          </p:cNvSpPr>
          <p:nvPr>
            <p:ph type="dt" sz="half" idx="10"/>
          </p:nvPr>
        </p:nvSpPr>
        <p:spPr/>
        <p:txBody>
          <a:bodyPr/>
          <a:lstStyle/>
          <a:p>
            <a:r>
              <a:rPr lang="en-US" smtClean="0"/>
              <a:t>Application Project</a:t>
            </a:r>
            <a:endParaRPr lang="en-US"/>
          </a:p>
        </p:txBody>
      </p:sp>
      <p:sp>
        <p:nvSpPr>
          <p:cNvPr id="4" name="Footer Placeholder 3"/>
          <p:cNvSpPr>
            <a:spLocks noGrp="1"/>
          </p:cNvSpPr>
          <p:nvPr>
            <p:ph type="ftr" sz="quarter" idx="11"/>
          </p:nvPr>
        </p:nvSpPr>
        <p:spPr/>
        <p:txBody>
          <a:bodyPr/>
          <a:lstStyle/>
          <a:p>
            <a:r>
              <a:rPr lang="en-US" smtClean="0"/>
              <a:t>Ahmad Javid Mayar</a:t>
            </a:r>
            <a:endParaRPr lang="en-US"/>
          </a:p>
        </p:txBody>
      </p:sp>
      <p:sp>
        <p:nvSpPr>
          <p:cNvPr id="5" name="Slide Number Placeholder 4"/>
          <p:cNvSpPr>
            <a:spLocks noGrp="1"/>
          </p:cNvSpPr>
          <p:nvPr>
            <p:ph type="sldNum" sz="quarter" idx="12"/>
          </p:nvPr>
        </p:nvSpPr>
        <p:spPr/>
        <p:txBody>
          <a:bodyPr/>
          <a:lstStyle/>
          <a:p>
            <a:fld id="{F404A394-025F-4138-890B-7EBFB23AC021}" type="slidenum">
              <a:rPr lang="en-US" smtClean="0"/>
              <a:t>103</a:t>
            </a:fld>
            <a:endParaRPr lang="en-US"/>
          </a:p>
        </p:txBody>
      </p:sp>
      <p:sp>
        <p:nvSpPr>
          <p:cNvPr id="6" name="Content Placeholder 5"/>
          <p:cNvSpPr>
            <a:spLocks noGrp="1"/>
          </p:cNvSpPr>
          <p:nvPr>
            <p:ph sz="quarter" idx="1"/>
          </p:nvPr>
        </p:nvSpPr>
        <p:spPr>
          <a:xfrm>
            <a:off x="5486400" y="1828800"/>
            <a:ext cx="3505200" cy="2590800"/>
          </a:xfrm>
        </p:spPr>
        <p:txBody>
          <a:bodyPr>
            <a:normAutofit lnSpcReduction="10000"/>
          </a:bodyPr>
          <a:lstStyle/>
          <a:p>
            <a:r>
              <a:rPr lang="en-US" dirty="0"/>
              <a:t>In the above example, Programmer object can access the field of own class as well as of Employee class i.e. code reusability</a:t>
            </a:r>
            <a:r>
              <a:rPr lang="en-US" dirty="0" smtClean="0"/>
              <a:t>.</a:t>
            </a:r>
            <a:r>
              <a:rPr lang="en-US" dirty="0"/>
              <a:t/>
            </a:r>
            <a:br>
              <a:rPr lang="en-US" dirty="0"/>
            </a:br>
            <a:endParaRPr lang="en-US" dirty="0"/>
          </a:p>
        </p:txBody>
      </p:sp>
      <p:sp>
        <p:nvSpPr>
          <p:cNvPr id="7" name="Rectangle 6"/>
          <p:cNvSpPr/>
          <p:nvPr/>
        </p:nvSpPr>
        <p:spPr>
          <a:xfrm>
            <a:off x="304800" y="1524000"/>
            <a:ext cx="6324600" cy="3693319"/>
          </a:xfrm>
          <a:prstGeom prst="rect">
            <a:avLst/>
          </a:prstGeom>
        </p:spPr>
        <p:txBody>
          <a:bodyPr wrap="square">
            <a:spAutoFit/>
          </a:bodyPr>
          <a:lstStyle/>
          <a:p>
            <a:r>
              <a:rPr lang="en-US" b="1" dirty="0"/>
              <a:t>class</a:t>
            </a:r>
            <a:r>
              <a:rPr lang="en-US" dirty="0"/>
              <a:t> Employee{  </a:t>
            </a:r>
          </a:p>
          <a:p>
            <a:r>
              <a:rPr lang="en-US" dirty="0"/>
              <a:t> </a:t>
            </a:r>
            <a:r>
              <a:rPr lang="en-US" b="1" dirty="0"/>
              <a:t>float</a:t>
            </a:r>
            <a:r>
              <a:rPr lang="en-US" dirty="0"/>
              <a:t> salary=40000;  </a:t>
            </a:r>
          </a:p>
          <a:p>
            <a:r>
              <a:rPr lang="en-US" dirty="0"/>
              <a:t>} </a:t>
            </a:r>
            <a:endParaRPr lang="en-US" dirty="0" smtClean="0"/>
          </a:p>
          <a:p>
            <a:endParaRPr lang="en-US" dirty="0"/>
          </a:p>
          <a:p>
            <a:r>
              <a:rPr lang="en-US" dirty="0"/>
              <a:t> </a:t>
            </a:r>
          </a:p>
          <a:p>
            <a:r>
              <a:rPr lang="en-US" b="1" dirty="0"/>
              <a:t>class</a:t>
            </a:r>
            <a:r>
              <a:rPr lang="en-US" dirty="0"/>
              <a:t> Programmer </a:t>
            </a:r>
            <a:r>
              <a:rPr lang="en-US" b="1" dirty="0"/>
              <a:t>extends</a:t>
            </a:r>
            <a:r>
              <a:rPr lang="en-US" dirty="0"/>
              <a:t> Employee{  </a:t>
            </a:r>
          </a:p>
          <a:p>
            <a:r>
              <a:rPr lang="en-US" dirty="0"/>
              <a:t> </a:t>
            </a:r>
            <a:r>
              <a:rPr lang="en-US" b="1" dirty="0" err="1"/>
              <a:t>int</a:t>
            </a:r>
            <a:r>
              <a:rPr lang="en-US" dirty="0"/>
              <a:t> bonus=10000;  </a:t>
            </a:r>
          </a:p>
          <a:p>
            <a:r>
              <a:rPr lang="en-US" dirty="0"/>
              <a:t> </a:t>
            </a:r>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a:t>
            </a:r>
          </a:p>
          <a:p>
            <a:r>
              <a:rPr lang="en-US" dirty="0"/>
              <a:t>   Programmer p=</a:t>
            </a:r>
            <a:r>
              <a:rPr lang="en-US" b="1" dirty="0"/>
              <a:t>new</a:t>
            </a:r>
            <a:r>
              <a:rPr lang="en-US" dirty="0"/>
              <a:t> Programmer();  </a:t>
            </a:r>
          </a:p>
          <a:p>
            <a:r>
              <a:rPr lang="en-US" dirty="0"/>
              <a:t>   </a:t>
            </a:r>
            <a:r>
              <a:rPr lang="en-US" dirty="0" err="1"/>
              <a:t>System.out.println</a:t>
            </a:r>
            <a:r>
              <a:rPr lang="en-US" dirty="0"/>
              <a:t>("Programmer salary is:"+</a:t>
            </a:r>
            <a:r>
              <a:rPr lang="en-US" dirty="0" err="1"/>
              <a:t>p.salary</a:t>
            </a:r>
            <a:r>
              <a:rPr lang="en-US" dirty="0"/>
              <a:t>);  </a:t>
            </a:r>
          </a:p>
          <a:p>
            <a:r>
              <a:rPr lang="en-US" dirty="0"/>
              <a:t>   </a:t>
            </a:r>
            <a:r>
              <a:rPr lang="en-US" dirty="0" err="1"/>
              <a:t>System.out.println</a:t>
            </a:r>
            <a:r>
              <a:rPr lang="en-US" dirty="0"/>
              <a:t>("Bonus of Programmer is:"+</a:t>
            </a:r>
            <a:r>
              <a:rPr lang="en-US" dirty="0" err="1"/>
              <a:t>p.bonus</a:t>
            </a:r>
            <a:r>
              <a:rPr lang="en-US" dirty="0"/>
              <a:t>);  </a:t>
            </a:r>
          </a:p>
          <a:p>
            <a:r>
              <a:rPr lang="en-US" dirty="0"/>
              <a:t>}  </a:t>
            </a:r>
          </a:p>
          <a:p>
            <a:r>
              <a:rPr lang="en-US" dirty="0"/>
              <a:t>} </a:t>
            </a:r>
          </a:p>
        </p:txBody>
      </p:sp>
      <p:sp>
        <p:nvSpPr>
          <p:cNvPr id="8" name="Rectangle 1"/>
          <p:cNvSpPr>
            <a:spLocks noChangeArrowheads="1"/>
          </p:cNvSpPr>
          <p:nvPr/>
        </p:nvSpPr>
        <p:spPr bwMode="auto">
          <a:xfrm>
            <a:off x="647700" y="5177963"/>
            <a:ext cx="506730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Low" defTabSz="914400" rtl="0" eaLnBrk="1" fontAlgn="base" latinLnBrk="0" hangingPunct="1">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latin typeface="Arial Unicode MS" pitchFamily="34" charset="-128"/>
                <a:cs typeface="Arial" pitchFamily="34" charset="0"/>
              </a:rPr>
              <a:t>Programmer salary is:40000.0 </a:t>
            </a:r>
          </a:p>
          <a:p>
            <a:pPr marL="0" marR="0" lvl="0" indent="0" algn="justLow" defTabSz="914400" rtl="0" eaLnBrk="1" fontAlgn="base" latinLnBrk="0" hangingPunct="1">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latin typeface="Arial Unicode MS" pitchFamily="34" charset="-128"/>
                <a:cs typeface="Arial" pitchFamily="34" charset="0"/>
              </a:rPr>
              <a:t>Bonus of programmer is:10000</a:t>
            </a:r>
            <a:r>
              <a:rPr kumimoji="0" lang="en-US" altLang="en-US" sz="1400" b="0" i="0" u="none" strike="noStrike" cap="none" normalizeH="0" baseline="0" dirty="0" smtClean="0">
                <a:ln>
                  <a:noFill/>
                </a:ln>
                <a:solidFill>
                  <a:schemeClr val="tx1"/>
                </a:solidFill>
                <a:effectLst/>
                <a:latin typeface="Arial" pitchFamily="34" charset="0"/>
                <a:cs typeface="Arial" pitchFamily="34" charset="0"/>
              </a:rPr>
              <a:t> </a:t>
            </a:r>
            <a:endParaRPr kumimoji="0" lang="en-US" altLang="en-US" sz="40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3038812713"/>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7772400" cy="1143000"/>
          </a:xfrm>
        </p:spPr>
        <p:txBody>
          <a:bodyPr>
            <a:normAutofit/>
          </a:bodyPr>
          <a:lstStyle/>
          <a:p>
            <a:r>
              <a:rPr lang="en-US" dirty="0"/>
              <a:t>Types of inheritance in </a:t>
            </a:r>
            <a:r>
              <a:rPr lang="en-US" dirty="0" smtClean="0"/>
              <a:t>java</a:t>
            </a:r>
            <a:endParaRPr lang="en-US" dirty="0"/>
          </a:p>
        </p:txBody>
      </p:sp>
      <p:sp>
        <p:nvSpPr>
          <p:cNvPr id="3" name="Date Placeholder 2"/>
          <p:cNvSpPr>
            <a:spLocks noGrp="1"/>
          </p:cNvSpPr>
          <p:nvPr>
            <p:ph type="dt" sz="half" idx="10"/>
          </p:nvPr>
        </p:nvSpPr>
        <p:spPr/>
        <p:txBody>
          <a:bodyPr/>
          <a:lstStyle/>
          <a:p>
            <a:r>
              <a:rPr lang="en-US" smtClean="0"/>
              <a:t>Application Project</a:t>
            </a:r>
            <a:endParaRPr lang="en-US"/>
          </a:p>
        </p:txBody>
      </p:sp>
      <p:sp>
        <p:nvSpPr>
          <p:cNvPr id="4" name="Footer Placeholder 3"/>
          <p:cNvSpPr>
            <a:spLocks noGrp="1"/>
          </p:cNvSpPr>
          <p:nvPr>
            <p:ph type="ftr" sz="quarter" idx="11"/>
          </p:nvPr>
        </p:nvSpPr>
        <p:spPr/>
        <p:txBody>
          <a:bodyPr/>
          <a:lstStyle/>
          <a:p>
            <a:r>
              <a:rPr lang="en-US" smtClean="0"/>
              <a:t>Ahmad Javid Mayar</a:t>
            </a:r>
            <a:endParaRPr lang="en-US"/>
          </a:p>
        </p:txBody>
      </p:sp>
      <p:sp>
        <p:nvSpPr>
          <p:cNvPr id="5" name="Slide Number Placeholder 4"/>
          <p:cNvSpPr>
            <a:spLocks noGrp="1"/>
          </p:cNvSpPr>
          <p:nvPr>
            <p:ph type="sldNum" sz="quarter" idx="12"/>
          </p:nvPr>
        </p:nvSpPr>
        <p:spPr/>
        <p:txBody>
          <a:bodyPr/>
          <a:lstStyle/>
          <a:p>
            <a:fld id="{F404A394-025F-4138-890B-7EBFB23AC021}" type="slidenum">
              <a:rPr lang="en-US" smtClean="0"/>
              <a:t>104</a:t>
            </a:fld>
            <a:endParaRPr lang="en-US"/>
          </a:p>
        </p:txBody>
      </p:sp>
      <p:sp>
        <p:nvSpPr>
          <p:cNvPr id="6" name="Content Placeholder 5"/>
          <p:cNvSpPr>
            <a:spLocks noGrp="1"/>
          </p:cNvSpPr>
          <p:nvPr>
            <p:ph sz="quarter" idx="1"/>
          </p:nvPr>
        </p:nvSpPr>
        <p:spPr>
          <a:xfrm>
            <a:off x="228600" y="685800"/>
            <a:ext cx="8686800" cy="5334000"/>
          </a:xfrm>
        </p:spPr>
        <p:txBody>
          <a:bodyPr/>
          <a:lstStyle/>
          <a:p>
            <a:r>
              <a:rPr lang="en-US" dirty="0"/>
              <a:t>On the basis of class, there can be three types of inheritance in java: single, multilevel and hierarchical.</a:t>
            </a:r>
          </a:p>
          <a:p>
            <a:r>
              <a:rPr lang="en-US" dirty="0"/>
              <a:t>In java programming, multiple and hybrid inheritance is supported through interface only. We will learn about interfaces later.</a:t>
            </a:r>
          </a:p>
          <a:p>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2968" y="2743200"/>
            <a:ext cx="7078063" cy="3658111"/>
          </a:xfrm>
          <a:prstGeom prst="rect">
            <a:avLst/>
          </a:prstGeom>
        </p:spPr>
      </p:pic>
    </p:spTree>
    <p:extLst>
      <p:ext uri="{BB962C8B-B14F-4D97-AF65-F5344CB8AC3E}">
        <p14:creationId xmlns:p14="http://schemas.microsoft.com/office/powerpoint/2010/main" val="3728353750"/>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Multiple inheritance:</a:t>
            </a:r>
            <a:endParaRPr lang="en-US" dirty="0"/>
          </a:p>
        </p:txBody>
      </p:sp>
      <p:sp>
        <p:nvSpPr>
          <p:cNvPr id="3" name="Date Placeholder 2"/>
          <p:cNvSpPr>
            <a:spLocks noGrp="1"/>
          </p:cNvSpPr>
          <p:nvPr>
            <p:ph type="dt" sz="half" idx="10"/>
          </p:nvPr>
        </p:nvSpPr>
        <p:spPr/>
        <p:txBody>
          <a:bodyPr/>
          <a:lstStyle/>
          <a:p>
            <a:r>
              <a:rPr lang="en-US" smtClean="0"/>
              <a:t>Application Project</a:t>
            </a:r>
            <a:endParaRPr lang="en-US"/>
          </a:p>
        </p:txBody>
      </p:sp>
      <p:sp>
        <p:nvSpPr>
          <p:cNvPr id="4" name="Footer Placeholder 3"/>
          <p:cNvSpPr>
            <a:spLocks noGrp="1"/>
          </p:cNvSpPr>
          <p:nvPr>
            <p:ph type="ftr" sz="quarter" idx="11"/>
          </p:nvPr>
        </p:nvSpPr>
        <p:spPr/>
        <p:txBody>
          <a:bodyPr/>
          <a:lstStyle/>
          <a:p>
            <a:r>
              <a:rPr lang="en-US" smtClean="0"/>
              <a:t>Ahmad Javid Mayar</a:t>
            </a:r>
            <a:endParaRPr lang="en-US"/>
          </a:p>
        </p:txBody>
      </p:sp>
      <p:sp>
        <p:nvSpPr>
          <p:cNvPr id="5" name="Slide Number Placeholder 4"/>
          <p:cNvSpPr>
            <a:spLocks noGrp="1"/>
          </p:cNvSpPr>
          <p:nvPr>
            <p:ph type="sldNum" sz="quarter" idx="12"/>
          </p:nvPr>
        </p:nvSpPr>
        <p:spPr/>
        <p:txBody>
          <a:bodyPr/>
          <a:lstStyle/>
          <a:p>
            <a:fld id="{F404A394-025F-4138-890B-7EBFB23AC021}" type="slidenum">
              <a:rPr lang="en-US" smtClean="0"/>
              <a:t>105</a:t>
            </a:fld>
            <a:endParaRPr lang="en-US"/>
          </a:p>
        </p:txBody>
      </p:sp>
      <p:sp>
        <p:nvSpPr>
          <p:cNvPr id="6" name="Content Placeholder 5"/>
          <p:cNvSpPr>
            <a:spLocks noGrp="1"/>
          </p:cNvSpPr>
          <p:nvPr>
            <p:ph sz="quarter" idx="1"/>
          </p:nvPr>
        </p:nvSpPr>
        <p:spPr/>
        <p:txBody>
          <a:bodyPr/>
          <a:lstStyle/>
          <a:p>
            <a:r>
              <a:rPr lang="en-US" dirty="0"/>
              <a:t>When a class extends multiple classes i.e. known as multiple inheritance. For Example:</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08706" y="2495047"/>
            <a:ext cx="6944694" cy="3600953"/>
          </a:xfrm>
          <a:prstGeom prst="rect">
            <a:avLst/>
          </a:prstGeom>
        </p:spPr>
      </p:pic>
    </p:spTree>
    <p:extLst>
      <p:ext uri="{BB962C8B-B14F-4D97-AF65-F5344CB8AC3E}">
        <p14:creationId xmlns:p14="http://schemas.microsoft.com/office/powerpoint/2010/main" val="2765955194"/>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Why multiple inheritance is not supported in java</a:t>
            </a:r>
            <a:r>
              <a:rPr lang="en-US" dirty="0" smtClean="0"/>
              <a:t>?</a:t>
            </a:r>
            <a:endParaRPr lang="en-US" dirty="0"/>
          </a:p>
        </p:txBody>
      </p:sp>
      <p:sp>
        <p:nvSpPr>
          <p:cNvPr id="3" name="Date Placeholder 2"/>
          <p:cNvSpPr>
            <a:spLocks noGrp="1"/>
          </p:cNvSpPr>
          <p:nvPr>
            <p:ph type="dt" sz="half" idx="10"/>
          </p:nvPr>
        </p:nvSpPr>
        <p:spPr/>
        <p:txBody>
          <a:bodyPr/>
          <a:lstStyle/>
          <a:p>
            <a:r>
              <a:rPr lang="en-US" smtClean="0"/>
              <a:t>Application Project</a:t>
            </a:r>
            <a:endParaRPr lang="en-US"/>
          </a:p>
        </p:txBody>
      </p:sp>
      <p:sp>
        <p:nvSpPr>
          <p:cNvPr id="4" name="Footer Placeholder 3"/>
          <p:cNvSpPr>
            <a:spLocks noGrp="1"/>
          </p:cNvSpPr>
          <p:nvPr>
            <p:ph type="ftr" sz="quarter" idx="11"/>
          </p:nvPr>
        </p:nvSpPr>
        <p:spPr/>
        <p:txBody>
          <a:bodyPr/>
          <a:lstStyle/>
          <a:p>
            <a:r>
              <a:rPr lang="en-US" smtClean="0"/>
              <a:t>Ahmad Javid Mayar</a:t>
            </a:r>
            <a:endParaRPr lang="en-US"/>
          </a:p>
        </p:txBody>
      </p:sp>
      <p:sp>
        <p:nvSpPr>
          <p:cNvPr id="5" name="Slide Number Placeholder 4"/>
          <p:cNvSpPr>
            <a:spLocks noGrp="1"/>
          </p:cNvSpPr>
          <p:nvPr>
            <p:ph type="sldNum" sz="quarter" idx="12"/>
          </p:nvPr>
        </p:nvSpPr>
        <p:spPr/>
        <p:txBody>
          <a:bodyPr/>
          <a:lstStyle/>
          <a:p>
            <a:fld id="{F404A394-025F-4138-890B-7EBFB23AC021}" type="slidenum">
              <a:rPr lang="en-US" smtClean="0"/>
              <a:t>106</a:t>
            </a:fld>
            <a:endParaRPr lang="en-US"/>
          </a:p>
        </p:txBody>
      </p:sp>
      <p:sp>
        <p:nvSpPr>
          <p:cNvPr id="6" name="Content Placeholder 5"/>
          <p:cNvSpPr>
            <a:spLocks noGrp="1"/>
          </p:cNvSpPr>
          <p:nvPr>
            <p:ph sz="quarter" idx="1"/>
          </p:nvPr>
        </p:nvSpPr>
        <p:spPr/>
        <p:txBody>
          <a:bodyPr/>
          <a:lstStyle/>
          <a:p>
            <a:r>
              <a:rPr lang="en-US" dirty="0"/>
              <a:t>To reduce the complexity and simplify the language, multiple inheritance is not supported in java.</a:t>
            </a:r>
          </a:p>
          <a:p>
            <a:r>
              <a:rPr lang="en-US" dirty="0"/>
              <a:t>Consider a scenario where A, B and C are three classes. The C class inherits A and B classes. If A and B classes have same method and you call it from child class object, there will be ambiguity to call method of A or B class.</a:t>
            </a:r>
          </a:p>
          <a:p>
            <a:r>
              <a:rPr lang="en-US" dirty="0"/>
              <a:t>Since compile time errors are better than runtime errors, java renders compile time error if you inherit 2 classes. So whether you have same method or different, there will be compile time error now.</a:t>
            </a:r>
          </a:p>
          <a:p>
            <a:endParaRPr lang="en-US" dirty="0"/>
          </a:p>
        </p:txBody>
      </p:sp>
    </p:spTree>
    <p:extLst>
      <p:ext uri="{BB962C8B-B14F-4D97-AF65-F5344CB8AC3E}">
        <p14:creationId xmlns:p14="http://schemas.microsoft.com/office/powerpoint/2010/main" val="57471249"/>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Date Placeholder 2"/>
          <p:cNvSpPr>
            <a:spLocks noGrp="1"/>
          </p:cNvSpPr>
          <p:nvPr>
            <p:ph type="dt" sz="half" idx="10"/>
          </p:nvPr>
        </p:nvSpPr>
        <p:spPr/>
        <p:txBody>
          <a:bodyPr/>
          <a:lstStyle/>
          <a:p>
            <a:r>
              <a:rPr lang="en-US" smtClean="0"/>
              <a:t>Application Project</a:t>
            </a:r>
            <a:endParaRPr lang="en-US"/>
          </a:p>
        </p:txBody>
      </p:sp>
      <p:sp>
        <p:nvSpPr>
          <p:cNvPr id="4" name="Footer Placeholder 3"/>
          <p:cNvSpPr>
            <a:spLocks noGrp="1"/>
          </p:cNvSpPr>
          <p:nvPr>
            <p:ph type="ftr" sz="quarter" idx="11"/>
          </p:nvPr>
        </p:nvSpPr>
        <p:spPr/>
        <p:txBody>
          <a:bodyPr/>
          <a:lstStyle/>
          <a:p>
            <a:r>
              <a:rPr lang="en-US" smtClean="0"/>
              <a:t>Ahmad Javid Mayar</a:t>
            </a:r>
            <a:endParaRPr lang="en-US"/>
          </a:p>
        </p:txBody>
      </p:sp>
      <p:sp>
        <p:nvSpPr>
          <p:cNvPr id="5" name="Slide Number Placeholder 4"/>
          <p:cNvSpPr>
            <a:spLocks noGrp="1"/>
          </p:cNvSpPr>
          <p:nvPr>
            <p:ph type="sldNum" sz="quarter" idx="12"/>
          </p:nvPr>
        </p:nvSpPr>
        <p:spPr/>
        <p:txBody>
          <a:bodyPr/>
          <a:lstStyle/>
          <a:p>
            <a:fld id="{F404A394-025F-4138-890B-7EBFB23AC021}" type="slidenum">
              <a:rPr lang="en-US" smtClean="0"/>
              <a:t>107</a:t>
            </a:fld>
            <a:endParaRPr lang="en-US"/>
          </a:p>
        </p:txBody>
      </p:sp>
      <p:sp>
        <p:nvSpPr>
          <p:cNvPr id="7" name="Rectangle 6"/>
          <p:cNvSpPr/>
          <p:nvPr/>
        </p:nvSpPr>
        <p:spPr>
          <a:xfrm>
            <a:off x="914400" y="1869281"/>
            <a:ext cx="7162800" cy="3693319"/>
          </a:xfrm>
          <a:prstGeom prst="rect">
            <a:avLst/>
          </a:prstGeom>
        </p:spPr>
        <p:txBody>
          <a:bodyPr wrap="square">
            <a:spAutoFit/>
          </a:bodyPr>
          <a:lstStyle/>
          <a:p>
            <a:r>
              <a:rPr lang="en-US" b="1" dirty="0"/>
              <a:t>class</a:t>
            </a:r>
            <a:r>
              <a:rPr lang="en-US" dirty="0"/>
              <a:t> A{  </a:t>
            </a:r>
          </a:p>
          <a:p>
            <a:r>
              <a:rPr lang="en-US" b="1" dirty="0"/>
              <a:t>void</a:t>
            </a:r>
            <a:r>
              <a:rPr lang="en-US" dirty="0"/>
              <a:t> </a:t>
            </a:r>
            <a:r>
              <a:rPr lang="en-US" dirty="0" err="1"/>
              <a:t>msg</a:t>
            </a:r>
            <a:r>
              <a:rPr lang="en-US" dirty="0"/>
              <a:t>(){</a:t>
            </a:r>
            <a:r>
              <a:rPr lang="en-US" dirty="0" err="1"/>
              <a:t>System.out.println</a:t>
            </a:r>
            <a:r>
              <a:rPr lang="en-US" dirty="0"/>
              <a:t>("Hello");}  </a:t>
            </a:r>
          </a:p>
          <a:p>
            <a:r>
              <a:rPr lang="en-US" dirty="0"/>
              <a:t>}  </a:t>
            </a:r>
          </a:p>
          <a:p>
            <a:r>
              <a:rPr lang="en-US" b="1" dirty="0"/>
              <a:t>class</a:t>
            </a:r>
            <a:r>
              <a:rPr lang="en-US" dirty="0"/>
              <a:t> B{  </a:t>
            </a:r>
          </a:p>
          <a:p>
            <a:r>
              <a:rPr lang="en-US" b="1" dirty="0"/>
              <a:t>void</a:t>
            </a:r>
            <a:r>
              <a:rPr lang="en-US" dirty="0"/>
              <a:t> </a:t>
            </a:r>
            <a:r>
              <a:rPr lang="en-US" dirty="0" err="1"/>
              <a:t>msg</a:t>
            </a:r>
            <a:r>
              <a:rPr lang="en-US" dirty="0"/>
              <a:t>(){</a:t>
            </a:r>
            <a:r>
              <a:rPr lang="en-US" dirty="0" err="1"/>
              <a:t>System.out.println</a:t>
            </a:r>
            <a:r>
              <a:rPr lang="en-US" dirty="0"/>
              <a:t>("Welcome");}  </a:t>
            </a:r>
          </a:p>
          <a:p>
            <a:r>
              <a:rPr lang="en-US" dirty="0"/>
              <a:t>}  </a:t>
            </a:r>
          </a:p>
          <a:p>
            <a:r>
              <a:rPr lang="en-US" b="1" dirty="0"/>
              <a:t>class</a:t>
            </a:r>
            <a:r>
              <a:rPr lang="en-US" dirty="0"/>
              <a:t> C </a:t>
            </a:r>
            <a:r>
              <a:rPr lang="en-US" b="1" dirty="0"/>
              <a:t>extends</a:t>
            </a:r>
            <a:r>
              <a:rPr lang="en-US" dirty="0"/>
              <a:t> A,B{//suppose if it were  </a:t>
            </a:r>
          </a:p>
          <a:p>
            <a:r>
              <a:rPr lang="en-US" dirty="0"/>
              <a:t>   </a:t>
            </a:r>
          </a:p>
          <a:p>
            <a:r>
              <a:rPr lang="en-US" dirty="0"/>
              <a:t> Public Static </a:t>
            </a:r>
            <a:r>
              <a:rPr lang="en-US" b="1" dirty="0"/>
              <a:t>void</a:t>
            </a:r>
            <a:r>
              <a:rPr lang="en-US" dirty="0"/>
              <a:t> main(String </a:t>
            </a:r>
            <a:r>
              <a:rPr lang="en-US" dirty="0" err="1"/>
              <a:t>args</a:t>
            </a:r>
            <a:r>
              <a:rPr lang="en-US" dirty="0"/>
              <a:t>[]){  </a:t>
            </a:r>
          </a:p>
          <a:p>
            <a:r>
              <a:rPr lang="en-US" dirty="0"/>
              <a:t>   C </a:t>
            </a:r>
            <a:r>
              <a:rPr lang="en-US" dirty="0" err="1"/>
              <a:t>obj</a:t>
            </a:r>
            <a:r>
              <a:rPr lang="en-US" dirty="0"/>
              <a:t>=</a:t>
            </a:r>
            <a:r>
              <a:rPr lang="en-US" b="1" dirty="0"/>
              <a:t>new</a:t>
            </a:r>
            <a:r>
              <a:rPr lang="en-US" dirty="0"/>
              <a:t> C();  </a:t>
            </a:r>
          </a:p>
          <a:p>
            <a:r>
              <a:rPr lang="en-US" dirty="0"/>
              <a:t>   </a:t>
            </a:r>
            <a:r>
              <a:rPr lang="en-US" dirty="0">
                <a:solidFill>
                  <a:srgbClr val="FF0000"/>
                </a:solidFill>
              </a:rPr>
              <a:t>obj.msg();//Now which </a:t>
            </a:r>
            <a:r>
              <a:rPr lang="en-US" dirty="0" err="1">
                <a:solidFill>
                  <a:srgbClr val="FF0000"/>
                </a:solidFill>
              </a:rPr>
              <a:t>msg</a:t>
            </a:r>
            <a:r>
              <a:rPr lang="en-US" dirty="0">
                <a:solidFill>
                  <a:srgbClr val="FF0000"/>
                </a:solidFill>
              </a:rPr>
              <a:t>() method would be invoked?  </a:t>
            </a:r>
          </a:p>
          <a:p>
            <a:r>
              <a:rPr lang="en-US" dirty="0"/>
              <a:t>}  </a:t>
            </a:r>
          </a:p>
          <a:p>
            <a:r>
              <a:rPr lang="en-US" dirty="0"/>
              <a:t>}</a:t>
            </a:r>
          </a:p>
        </p:txBody>
      </p:sp>
    </p:spTree>
    <p:extLst>
      <p:ext uri="{BB962C8B-B14F-4D97-AF65-F5344CB8AC3E}">
        <p14:creationId xmlns:p14="http://schemas.microsoft.com/office/powerpoint/2010/main" val="3123214254"/>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Encapsulation in Java</a:t>
            </a:r>
            <a:endParaRPr lang="en-US" dirty="0"/>
          </a:p>
        </p:txBody>
      </p:sp>
      <p:sp>
        <p:nvSpPr>
          <p:cNvPr id="3" name="Date Placeholder 2"/>
          <p:cNvSpPr>
            <a:spLocks noGrp="1"/>
          </p:cNvSpPr>
          <p:nvPr>
            <p:ph type="dt" sz="half" idx="10"/>
          </p:nvPr>
        </p:nvSpPr>
        <p:spPr/>
        <p:txBody>
          <a:bodyPr/>
          <a:lstStyle/>
          <a:p>
            <a:r>
              <a:rPr lang="en-US" smtClean="0"/>
              <a:t>Application Project</a:t>
            </a:r>
            <a:endParaRPr lang="en-US"/>
          </a:p>
        </p:txBody>
      </p:sp>
      <p:sp>
        <p:nvSpPr>
          <p:cNvPr id="4" name="Footer Placeholder 3"/>
          <p:cNvSpPr>
            <a:spLocks noGrp="1"/>
          </p:cNvSpPr>
          <p:nvPr>
            <p:ph type="ftr" sz="quarter" idx="11"/>
          </p:nvPr>
        </p:nvSpPr>
        <p:spPr/>
        <p:txBody>
          <a:bodyPr/>
          <a:lstStyle/>
          <a:p>
            <a:r>
              <a:rPr lang="en-US" smtClean="0"/>
              <a:t>Ahmad Javid Mayar</a:t>
            </a:r>
            <a:endParaRPr lang="en-US"/>
          </a:p>
        </p:txBody>
      </p:sp>
      <p:sp>
        <p:nvSpPr>
          <p:cNvPr id="5" name="Slide Number Placeholder 4"/>
          <p:cNvSpPr>
            <a:spLocks noGrp="1"/>
          </p:cNvSpPr>
          <p:nvPr>
            <p:ph type="sldNum" sz="quarter" idx="12"/>
          </p:nvPr>
        </p:nvSpPr>
        <p:spPr/>
        <p:txBody>
          <a:bodyPr/>
          <a:lstStyle/>
          <a:p>
            <a:fld id="{F404A394-025F-4138-890B-7EBFB23AC021}" type="slidenum">
              <a:rPr lang="en-US" smtClean="0"/>
              <a:t>108</a:t>
            </a:fld>
            <a:endParaRPr lang="en-US"/>
          </a:p>
        </p:txBody>
      </p:sp>
      <p:sp>
        <p:nvSpPr>
          <p:cNvPr id="6" name="Content Placeholder 5"/>
          <p:cNvSpPr>
            <a:spLocks noGrp="1"/>
          </p:cNvSpPr>
          <p:nvPr>
            <p:ph sz="quarter" idx="1"/>
          </p:nvPr>
        </p:nvSpPr>
        <p:spPr/>
        <p:txBody>
          <a:bodyPr/>
          <a:lstStyle/>
          <a:p>
            <a:r>
              <a:rPr lang="en-US" b="1" dirty="0"/>
              <a:t>Encapsulation in java</a:t>
            </a:r>
            <a:r>
              <a:rPr lang="en-US" dirty="0"/>
              <a:t> is a </a:t>
            </a:r>
            <a:r>
              <a:rPr lang="en-US" i="1" dirty="0"/>
              <a:t>process of wrapping code and data together into a single unit</a:t>
            </a:r>
            <a:r>
              <a:rPr lang="en-US" dirty="0"/>
              <a:t>, for example capsule i.e. mixed of several medicines</a:t>
            </a:r>
            <a:r>
              <a:rPr lang="en-US" dirty="0" smtClean="0"/>
              <a:t>.</a:t>
            </a:r>
          </a:p>
          <a:p>
            <a:r>
              <a:rPr lang="en-US" dirty="0"/>
              <a:t>We can create a fully encapsulated class in java by making all the data members of the class private. Now we can use setter and getter methods to set and get the data in it.</a:t>
            </a:r>
          </a:p>
          <a:p>
            <a:r>
              <a:rPr lang="en-US" dirty="0"/>
              <a:t>The </a:t>
            </a:r>
            <a:r>
              <a:rPr lang="en-US" b="1" dirty="0"/>
              <a:t>Java Bean</a:t>
            </a:r>
            <a:r>
              <a:rPr lang="en-US" dirty="0"/>
              <a:t> class is the example of fully encapsulated class</a:t>
            </a:r>
            <a:r>
              <a:rPr lang="en-US" dirty="0" smtClean="0"/>
              <a:t>.</a:t>
            </a:r>
            <a:endParaRPr lang="en-US"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14808" y="295135"/>
            <a:ext cx="1914792" cy="1000265"/>
          </a:xfrm>
          <a:prstGeom prst="rect">
            <a:avLst/>
          </a:prstGeom>
        </p:spPr>
      </p:pic>
    </p:spTree>
    <p:extLst>
      <p:ext uri="{BB962C8B-B14F-4D97-AF65-F5344CB8AC3E}">
        <p14:creationId xmlns:p14="http://schemas.microsoft.com/office/powerpoint/2010/main" val="1569131500"/>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Advantage of Encapsulation in </a:t>
            </a:r>
            <a:r>
              <a:rPr lang="en-US" dirty="0" smtClean="0"/>
              <a:t>java</a:t>
            </a:r>
            <a:endParaRPr lang="en-US" dirty="0"/>
          </a:p>
        </p:txBody>
      </p:sp>
      <p:sp>
        <p:nvSpPr>
          <p:cNvPr id="3" name="Date Placeholder 2"/>
          <p:cNvSpPr>
            <a:spLocks noGrp="1"/>
          </p:cNvSpPr>
          <p:nvPr>
            <p:ph type="dt" sz="half" idx="10"/>
          </p:nvPr>
        </p:nvSpPr>
        <p:spPr/>
        <p:txBody>
          <a:bodyPr/>
          <a:lstStyle/>
          <a:p>
            <a:r>
              <a:rPr lang="en-US" smtClean="0"/>
              <a:t>Application Project</a:t>
            </a:r>
            <a:endParaRPr lang="en-US"/>
          </a:p>
        </p:txBody>
      </p:sp>
      <p:sp>
        <p:nvSpPr>
          <p:cNvPr id="4" name="Footer Placeholder 3"/>
          <p:cNvSpPr>
            <a:spLocks noGrp="1"/>
          </p:cNvSpPr>
          <p:nvPr>
            <p:ph type="ftr" sz="quarter" idx="11"/>
          </p:nvPr>
        </p:nvSpPr>
        <p:spPr/>
        <p:txBody>
          <a:bodyPr/>
          <a:lstStyle/>
          <a:p>
            <a:r>
              <a:rPr lang="en-US" smtClean="0"/>
              <a:t>Ahmad Javid Mayar</a:t>
            </a:r>
            <a:endParaRPr lang="en-US"/>
          </a:p>
        </p:txBody>
      </p:sp>
      <p:sp>
        <p:nvSpPr>
          <p:cNvPr id="5" name="Slide Number Placeholder 4"/>
          <p:cNvSpPr>
            <a:spLocks noGrp="1"/>
          </p:cNvSpPr>
          <p:nvPr>
            <p:ph type="sldNum" sz="quarter" idx="12"/>
          </p:nvPr>
        </p:nvSpPr>
        <p:spPr/>
        <p:txBody>
          <a:bodyPr/>
          <a:lstStyle/>
          <a:p>
            <a:fld id="{F404A394-025F-4138-890B-7EBFB23AC021}" type="slidenum">
              <a:rPr lang="en-US" smtClean="0"/>
              <a:t>109</a:t>
            </a:fld>
            <a:endParaRPr lang="en-US"/>
          </a:p>
        </p:txBody>
      </p:sp>
      <p:sp>
        <p:nvSpPr>
          <p:cNvPr id="6" name="Content Placeholder 5"/>
          <p:cNvSpPr>
            <a:spLocks noGrp="1"/>
          </p:cNvSpPr>
          <p:nvPr>
            <p:ph sz="quarter" idx="1"/>
          </p:nvPr>
        </p:nvSpPr>
        <p:spPr/>
        <p:txBody>
          <a:bodyPr/>
          <a:lstStyle/>
          <a:p>
            <a:r>
              <a:rPr lang="en-US" dirty="0"/>
              <a:t>By providing only setter or getter method, you can make the class </a:t>
            </a:r>
            <a:r>
              <a:rPr lang="en-US" b="1" dirty="0"/>
              <a:t>read-only or write-only</a:t>
            </a:r>
            <a:r>
              <a:rPr lang="en-US" dirty="0"/>
              <a:t>.</a:t>
            </a:r>
          </a:p>
          <a:p>
            <a:r>
              <a:rPr lang="en-US" dirty="0"/>
              <a:t>It provides you the </a:t>
            </a:r>
            <a:r>
              <a:rPr lang="en-US" b="1" dirty="0"/>
              <a:t>control over the data</a:t>
            </a:r>
            <a:r>
              <a:rPr lang="en-US" dirty="0"/>
              <a:t>. Suppose you want to set the value of id i.e. greater than 100 only, you can write the logic inside the setter method.</a:t>
            </a:r>
          </a:p>
          <a:p>
            <a:endParaRPr lang="en-US" dirty="0"/>
          </a:p>
        </p:txBody>
      </p:sp>
    </p:spTree>
    <p:extLst>
      <p:ext uri="{BB962C8B-B14F-4D97-AF65-F5344CB8AC3E}">
        <p14:creationId xmlns:p14="http://schemas.microsoft.com/office/powerpoint/2010/main" val="128916934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Literature   </a:t>
            </a:r>
            <a:r>
              <a:rPr lang="en-US" dirty="0" smtClean="0"/>
              <a:t>                                                                                                                                                                                                                                                                                                                                                                                                                                                                                                                                                                                                                                                                                                                                                                                                                                                                                                                                                                                                                                                                                                                                                                                                                                                                                                                                                                                                                                                                                                                                                                                                                                                                                                                                                                                                                                                                                                                                                                                                                                                                                                                                                                                                                                                                                                                                                                                                                                                                                                                                                                                                                                                                                                                                                                                                                                                                                                                                                                                                                                                                                                                                                                                                                                                                                                                                                                                                                                                                                                                                                                                                                                                                                                                                                                                                                                                                                                                                                                                                                                                                                                                                                                                                                                                                                                                                                                                                                                                                                                                                                                                                                                                                                                                                                                                                                                                                                                                                                                                                                                                                                                                                                                                                                                                                                                                                                                                                                                                                                                                                                                                                                                                                                                                                                                                                                                                                                                                                                                                                                                                                                                                                                                                                                                                                                                                                                                                                                                                                                                                                                                                                                                                                                                                                                                                                                                                                                                                                                                                                                                                                                                                                                                                                                                                                                                                                                                                                                                                                                                                                                                                                                                                                                                                                                                                                                                                                                                                                                                                                                                                                                                                                                                                                                                                                                                                                                                                                                                                                                                                                                                                                                                                                                                                                                                                                                                                                                                                                                                                                                                                                                                                                                                                                                                                                                                                                                                                                                                                                                                                                                                                                                                                                                                                                                                                                                                                                                                                                                                                                                                                                                                                                                                                                                                                                                                                                                                                                                                                                                                                                                                                                                                                                                                                                                                                                                                                                                                                                                                                                                                                                                                                                                                                                                                                                                                                                                                                                                                                                                                                                                                                                                                                                                                                                                                                                                                                                                                                                                                                                                                                                                                                                                                                                                                                                                                                                                                                                                                                                                                                                                                                                                                                                                                                                                                                                                                                                                                                                                                                                                                                                                                                                                                                                                                                                                                                                                                                                                                                                                                                                                                                                                                                                                                                                                                                                                                                                                                                                                                                                                                                                                                                                                                                                                                                                                                                                                                                                                                                                                                                                                                                                                                                                                                                                                                                                                                                                                                                                                                                                                                                                                                                                                                                                                                                                                                                                                                                                                                                                                                                                                                                                                                                                                                                                                                                                                                                                                                                                                                                                                                                                                                                                                                                                                                                                                                                                                                                                                                                                                                                                                                                                                                                                                                                                                                                                                                                                                                                                                                                                                                                                                                                                                                                                                                                                                                                                                                                                                                                                                                                                                                                                                                                                                                                                                                                                                                                                                                                                                                                                                                                                                                                                                                                                                                                                                                                                                                                                                                                                                                                                                                                                                                                                                                                                                                                                                                                                                                                                                                                                                                                                                                                                                                                                                                                                                                                                                                                                                                                                                                                                                                                                                                                                                                                                                                                                                                                                                                                                                                                                                                                                                                                                                                                                                                                                                                                                                                                                                                                                                                                                                                                                                                                                                                                                                                                                                                                                                                                                                                                                                                                                                                                                                                                                                                                                                                                                                                                                                                                                                                                                                                                                                                                                                                                                                                                                                                                                                                                                                                                                                                                                                                                                                                                                                                                                                                                                                                                                                                                                                                                                                                                                                                                                                                                                                                                                                                                                                                                                                                                                                                                                                                                                                                                                                                                                                                                                                                                                                                                                                                                                                                                                                                                                                                                                                                                                                                                                                                                                                                                                                                                                                                                                                                                                                                                                                                                                                                                                                                                                                                                                                                                                                                                                                                                                                                                                                                                                                                                                                                                                                                                                                                                                                                                                                                                                                                                                                                                                                                                                                                                                                                                                                                                                                                                                                                                                                                                                                                                                                                                                                                                                                                                                                                                                                                                                                                                                                                                                                                                                                                                                                                                                                                                                                                        </a:t>
            </a:r>
            <a:endParaRPr lang="en-US" dirty="0"/>
          </a:p>
        </p:txBody>
      </p:sp>
      <p:sp>
        <p:nvSpPr>
          <p:cNvPr id="3" name="Date Placeholder 2"/>
          <p:cNvSpPr>
            <a:spLocks noGrp="1"/>
          </p:cNvSpPr>
          <p:nvPr>
            <p:ph type="dt" sz="half" idx="10"/>
          </p:nvPr>
        </p:nvSpPr>
        <p:spPr/>
        <p:txBody>
          <a:bodyPr/>
          <a:lstStyle/>
          <a:p>
            <a:r>
              <a:rPr lang="en-US" smtClean="0"/>
              <a:t>Application Project</a:t>
            </a:r>
            <a:endParaRPr lang="en-US"/>
          </a:p>
        </p:txBody>
      </p:sp>
      <p:sp>
        <p:nvSpPr>
          <p:cNvPr id="4" name="Footer Placeholder 3"/>
          <p:cNvSpPr>
            <a:spLocks noGrp="1"/>
          </p:cNvSpPr>
          <p:nvPr>
            <p:ph type="ftr" sz="quarter" idx="11"/>
          </p:nvPr>
        </p:nvSpPr>
        <p:spPr/>
        <p:txBody>
          <a:bodyPr/>
          <a:lstStyle/>
          <a:p>
            <a:r>
              <a:rPr lang="en-US" smtClean="0"/>
              <a:t>Ahmad Javid Mayar</a:t>
            </a:r>
            <a:endParaRPr lang="en-US"/>
          </a:p>
        </p:txBody>
      </p:sp>
      <p:sp>
        <p:nvSpPr>
          <p:cNvPr id="5" name="Slide Number Placeholder 4"/>
          <p:cNvSpPr>
            <a:spLocks noGrp="1"/>
          </p:cNvSpPr>
          <p:nvPr>
            <p:ph type="sldNum" sz="quarter" idx="12"/>
          </p:nvPr>
        </p:nvSpPr>
        <p:spPr/>
        <p:txBody>
          <a:bodyPr/>
          <a:lstStyle/>
          <a:p>
            <a:fld id="{F404A394-025F-4138-890B-7EBFB23AC021}" type="slidenum">
              <a:rPr lang="en-US" smtClean="0"/>
              <a:t>11</a:t>
            </a:fld>
            <a:endParaRPr lang="en-US"/>
          </a:p>
        </p:txBody>
      </p:sp>
      <p:sp>
        <p:nvSpPr>
          <p:cNvPr id="6" name="Content Placeholder 5"/>
          <p:cNvSpPr>
            <a:spLocks noGrp="1"/>
          </p:cNvSpPr>
          <p:nvPr>
            <p:ph sz="quarter" idx="1"/>
          </p:nvPr>
        </p:nvSpPr>
        <p:spPr/>
        <p:txBody>
          <a:bodyPr>
            <a:normAutofit/>
          </a:bodyPr>
          <a:lstStyle/>
          <a:p>
            <a:pPr lvl="0"/>
            <a:r>
              <a:rPr lang="en-US" sz="2400" dirty="0" err="1"/>
              <a:t>Dietel</a:t>
            </a:r>
            <a:r>
              <a:rPr lang="en-US" sz="2400" dirty="0"/>
              <a:t>, P., </a:t>
            </a:r>
            <a:r>
              <a:rPr lang="en-US" sz="2400" dirty="0" err="1"/>
              <a:t>Deitel</a:t>
            </a:r>
            <a:r>
              <a:rPr lang="en-US" sz="2400" dirty="0"/>
              <a:t>, H.; Java How to Program, 9th ed., 2011.</a:t>
            </a:r>
          </a:p>
          <a:p>
            <a:pPr lvl="0"/>
            <a:r>
              <a:rPr lang="en-US" sz="2400" dirty="0" err="1"/>
              <a:t>Tymann</a:t>
            </a:r>
            <a:r>
              <a:rPr lang="en-US" sz="2400" dirty="0"/>
              <a:t>, P. T., Schneider, G. M.; Modern Software Development Using Java, 2007.</a:t>
            </a:r>
          </a:p>
          <a:p>
            <a:pPr lvl="0"/>
            <a:r>
              <a:rPr lang="en-US" sz="2400" dirty="0" err="1"/>
              <a:t>Culwin</a:t>
            </a:r>
            <a:r>
              <a:rPr lang="en-US" sz="2400" dirty="0"/>
              <a:t>, F.; Java GUI </a:t>
            </a:r>
            <a:r>
              <a:rPr lang="en-US" sz="2400" dirty="0" err="1"/>
              <a:t>Programmersʼ</a:t>
            </a:r>
            <a:r>
              <a:rPr lang="en-US" sz="2400" dirty="0"/>
              <a:t> Primer A.</a:t>
            </a:r>
          </a:p>
          <a:p>
            <a:pPr lvl="0"/>
            <a:r>
              <a:rPr lang="en-US" sz="2400" dirty="0"/>
              <a:t>Oaks, S., Wong, H.; Java Threads, </a:t>
            </a:r>
            <a:r>
              <a:rPr lang="en-US" sz="2400" dirty="0" err="1"/>
              <a:t>OʼReilly</a:t>
            </a:r>
            <a:r>
              <a:rPr lang="en-US" sz="2400" dirty="0"/>
              <a:t>, 2004.</a:t>
            </a:r>
          </a:p>
          <a:p>
            <a:r>
              <a:rPr lang="en-US" sz="2400" dirty="0"/>
              <a:t>Ivan </a:t>
            </a:r>
            <a:r>
              <a:rPr lang="en-US" sz="2400" dirty="0" err="1"/>
              <a:t>Marsic</a:t>
            </a:r>
            <a:r>
              <a:rPr lang="en-US" sz="2400" dirty="0"/>
              <a:t>, Software Engineering 2012 – Rutgers</a:t>
            </a:r>
          </a:p>
        </p:txBody>
      </p:sp>
    </p:spTree>
    <p:extLst>
      <p:ext uri="{BB962C8B-B14F-4D97-AF65-F5344CB8AC3E}">
        <p14:creationId xmlns:p14="http://schemas.microsoft.com/office/powerpoint/2010/main" val="1557391879"/>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Simple example of encapsulation in </a:t>
            </a:r>
            <a:r>
              <a:rPr lang="en-US" dirty="0" smtClean="0"/>
              <a:t>java</a:t>
            </a:r>
            <a:endParaRPr lang="en-US" dirty="0"/>
          </a:p>
        </p:txBody>
      </p:sp>
      <p:sp>
        <p:nvSpPr>
          <p:cNvPr id="3" name="Date Placeholder 2"/>
          <p:cNvSpPr>
            <a:spLocks noGrp="1"/>
          </p:cNvSpPr>
          <p:nvPr>
            <p:ph type="dt" sz="half" idx="10"/>
          </p:nvPr>
        </p:nvSpPr>
        <p:spPr/>
        <p:txBody>
          <a:bodyPr/>
          <a:lstStyle/>
          <a:p>
            <a:r>
              <a:rPr lang="en-US" smtClean="0"/>
              <a:t>Application Project</a:t>
            </a:r>
            <a:endParaRPr lang="en-US"/>
          </a:p>
        </p:txBody>
      </p:sp>
      <p:sp>
        <p:nvSpPr>
          <p:cNvPr id="4" name="Footer Placeholder 3"/>
          <p:cNvSpPr>
            <a:spLocks noGrp="1"/>
          </p:cNvSpPr>
          <p:nvPr>
            <p:ph type="ftr" sz="quarter" idx="11"/>
          </p:nvPr>
        </p:nvSpPr>
        <p:spPr/>
        <p:txBody>
          <a:bodyPr/>
          <a:lstStyle/>
          <a:p>
            <a:r>
              <a:rPr lang="en-US" smtClean="0"/>
              <a:t>Ahmad Javid Mayar</a:t>
            </a:r>
            <a:endParaRPr lang="en-US"/>
          </a:p>
        </p:txBody>
      </p:sp>
      <p:sp>
        <p:nvSpPr>
          <p:cNvPr id="5" name="Slide Number Placeholder 4"/>
          <p:cNvSpPr>
            <a:spLocks noGrp="1"/>
          </p:cNvSpPr>
          <p:nvPr>
            <p:ph type="sldNum" sz="quarter" idx="12"/>
          </p:nvPr>
        </p:nvSpPr>
        <p:spPr/>
        <p:txBody>
          <a:bodyPr/>
          <a:lstStyle/>
          <a:p>
            <a:fld id="{F404A394-025F-4138-890B-7EBFB23AC021}" type="slidenum">
              <a:rPr lang="en-US" smtClean="0"/>
              <a:t>110</a:t>
            </a:fld>
            <a:endParaRPr lang="en-US"/>
          </a:p>
        </p:txBody>
      </p:sp>
      <p:sp>
        <p:nvSpPr>
          <p:cNvPr id="6" name="Content Placeholder 5"/>
          <p:cNvSpPr>
            <a:spLocks noGrp="1"/>
          </p:cNvSpPr>
          <p:nvPr>
            <p:ph sz="quarter" idx="1"/>
          </p:nvPr>
        </p:nvSpPr>
        <p:spPr/>
        <p:txBody>
          <a:bodyPr/>
          <a:lstStyle/>
          <a:p>
            <a:r>
              <a:rPr lang="en-US" dirty="0"/>
              <a:t>Let's see the simple example of encapsulation that has only one field with its setter and getter methods.</a:t>
            </a:r>
          </a:p>
        </p:txBody>
      </p:sp>
      <p:sp>
        <p:nvSpPr>
          <p:cNvPr id="7" name="Rectangle 6"/>
          <p:cNvSpPr/>
          <p:nvPr/>
        </p:nvSpPr>
        <p:spPr>
          <a:xfrm>
            <a:off x="533400" y="2667000"/>
            <a:ext cx="4572000" cy="2862322"/>
          </a:xfrm>
          <a:prstGeom prst="rect">
            <a:avLst/>
          </a:prstGeom>
        </p:spPr>
        <p:txBody>
          <a:bodyPr>
            <a:spAutoFit/>
          </a:bodyPr>
          <a:lstStyle/>
          <a:p>
            <a:r>
              <a:rPr lang="en-US" b="1" dirty="0"/>
              <a:t>public</a:t>
            </a:r>
            <a:r>
              <a:rPr lang="en-US" dirty="0"/>
              <a:t> </a:t>
            </a:r>
            <a:r>
              <a:rPr lang="en-US" b="1" dirty="0"/>
              <a:t>class</a:t>
            </a:r>
            <a:r>
              <a:rPr lang="en-US" dirty="0"/>
              <a:t> Student{  </a:t>
            </a:r>
          </a:p>
          <a:p>
            <a:r>
              <a:rPr lang="en-US" b="1" dirty="0"/>
              <a:t>private</a:t>
            </a:r>
            <a:r>
              <a:rPr lang="en-US" dirty="0"/>
              <a:t> String name;  </a:t>
            </a:r>
          </a:p>
          <a:p>
            <a:r>
              <a:rPr lang="en-US" dirty="0"/>
              <a:t>   </a:t>
            </a:r>
          </a:p>
          <a:p>
            <a:r>
              <a:rPr lang="en-US" b="1" dirty="0"/>
              <a:t>public</a:t>
            </a:r>
            <a:r>
              <a:rPr lang="en-US" dirty="0"/>
              <a:t> String </a:t>
            </a:r>
            <a:r>
              <a:rPr lang="en-US" dirty="0" err="1"/>
              <a:t>getName</a:t>
            </a:r>
            <a:r>
              <a:rPr lang="en-US" dirty="0"/>
              <a:t>(){  </a:t>
            </a:r>
          </a:p>
          <a:p>
            <a:r>
              <a:rPr lang="en-US" b="1" dirty="0"/>
              <a:t>return</a:t>
            </a:r>
            <a:r>
              <a:rPr lang="en-US" dirty="0"/>
              <a:t> name;  </a:t>
            </a:r>
          </a:p>
          <a:p>
            <a:r>
              <a:rPr lang="en-US" dirty="0"/>
              <a:t>}  </a:t>
            </a:r>
          </a:p>
          <a:p>
            <a:r>
              <a:rPr lang="en-US" b="1" dirty="0"/>
              <a:t>public</a:t>
            </a:r>
            <a:r>
              <a:rPr lang="en-US" dirty="0"/>
              <a:t> </a:t>
            </a:r>
            <a:r>
              <a:rPr lang="en-US" b="1" dirty="0"/>
              <a:t>void</a:t>
            </a:r>
            <a:r>
              <a:rPr lang="en-US" dirty="0"/>
              <a:t> </a:t>
            </a:r>
            <a:r>
              <a:rPr lang="en-US" dirty="0" err="1"/>
              <a:t>setName</a:t>
            </a:r>
            <a:r>
              <a:rPr lang="en-US" dirty="0"/>
              <a:t>(String name){  </a:t>
            </a:r>
          </a:p>
          <a:p>
            <a:r>
              <a:rPr lang="en-US" b="1" dirty="0"/>
              <a:t>this</a:t>
            </a:r>
            <a:r>
              <a:rPr lang="en-US" dirty="0"/>
              <a:t>.name=name  </a:t>
            </a:r>
          </a:p>
          <a:p>
            <a:r>
              <a:rPr lang="en-US" dirty="0"/>
              <a:t>}  </a:t>
            </a:r>
          </a:p>
          <a:p>
            <a:r>
              <a:rPr lang="en-US" dirty="0"/>
              <a:t>}</a:t>
            </a:r>
          </a:p>
        </p:txBody>
      </p:sp>
      <p:sp>
        <p:nvSpPr>
          <p:cNvPr id="8" name="Rectangle 7"/>
          <p:cNvSpPr/>
          <p:nvPr/>
        </p:nvSpPr>
        <p:spPr>
          <a:xfrm>
            <a:off x="4267200" y="2464475"/>
            <a:ext cx="5029200" cy="2031325"/>
          </a:xfrm>
          <a:prstGeom prst="rect">
            <a:avLst/>
          </a:prstGeom>
        </p:spPr>
        <p:txBody>
          <a:bodyPr wrap="square">
            <a:spAutoFit/>
          </a:bodyPr>
          <a:lstStyle/>
          <a:p>
            <a:r>
              <a:rPr lang="en-US" b="1" dirty="0"/>
              <a:t>class</a:t>
            </a:r>
            <a:r>
              <a:rPr lang="en-US" dirty="0"/>
              <a:t> Test{  </a:t>
            </a:r>
          </a:p>
          <a:p>
            <a:r>
              <a:rPr lang="en-US" b="1" dirty="0" smtClean="0"/>
              <a:t>	public</a:t>
            </a:r>
            <a:r>
              <a:rPr lang="en-US" dirty="0"/>
              <a:t> </a:t>
            </a:r>
            <a:r>
              <a:rPr lang="en-US" b="1" dirty="0"/>
              <a:t>static</a:t>
            </a:r>
            <a:r>
              <a:rPr lang="en-US" dirty="0"/>
              <a:t> </a:t>
            </a:r>
            <a:r>
              <a:rPr lang="en-US" b="1" dirty="0"/>
              <a:t>void</a:t>
            </a:r>
            <a:r>
              <a:rPr lang="en-US" dirty="0"/>
              <a:t> main(String[] </a:t>
            </a:r>
            <a:r>
              <a:rPr lang="en-US" dirty="0" err="1"/>
              <a:t>args</a:t>
            </a:r>
            <a:r>
              <a:rPr lang="en-US" dirty="0"/>
              <a:t>){  </a:t>
            </a:r>
          </a:p>
          <a:p>
            <a:r>
              <a:rPr lang="en-US" dirty="0" smtClean="0"/>
              <a:t>		Student</a:t>
            </a:r>
            <a:r>
              <a:rPr lang="en-US" dirty="0"/>
              <a:t> s=</a:t>
            </a:r>
            <a:r>
              <a:rPr lang="en-US" b="1" dirty="0"/>
              <a:t>new</a:t>
            </a:r>
            <a:r>
              <a:rPr lang="en-US" dirty="0"/>
              <a:t> Student();  </a:t>
            </a:r>
          </a:p>
          <a:p>
            <a:r>
              <a:rPr lang="en-US" dirty="0" smtClean="0"/>
              <a:t>		</a:t>
            </a:r>
            <a:r>
              <a:rPr lang="en-US" dirty="0" err="1" smtClean="0"/>
              <a:t>s.setName</a:t>
            </a:r>
            <a:r>
              <a:rPr lang="en-US" dirty="0"/>
              <a:t>("</a:t>
            </a:r>
            <a:r>
              <a:rPr lang="en-US" dirty="0" err="1"/>
              <a:t>vijay</a:t>
            </a:r>
            <a:r>
              <a:rPr lang="en-US" dirty="0"/>
              <a:t>");  </a:t>
            </a:r>
          </a:p>
          <a:p>
            <a:r>
              <a:rPr lang="en-US" dirty="0" smtClean="0"/>
              <a:t>		</a:t>
            </a:r>
            <a:r>
              <a:rPr lang="en-US" dirty="0" err="1" smtClean="0"/>
              <a:t>System.out.println</a:t>
            </a:r>
            <a:r>
              <a:rPr lang="en-US" dirty="0" smtClean="0"/>
              <a:t>(</a:t>
            </a:r>
            <a:r>
              <a:rPr lang="en-US" dirty="0" err="1" smtClean="0"/>
              <a:t>s.getName</a:t>
            </a:r>
            <a:r>
              <a:rPr lang="en-US" dirty="0"/>
              <a:t>());  </a:t>
            </a:r>
          </a:p>
          <a:p>
            <a:r>
              <a:rPr lang="en-US" dirty="0" smtClean="0"/>
              <a:t>	}</a:t>
            </a:r>
            <a:r>
              <a:rPr lang="en-US" dirty="0"/>
              <a:t>  </a:t>
            </a:r>
          </a:p>
          <a:p>
            <a:r>
              <a:rPr lang="en-US" dirty="0"/>
              <a:t>}  </a:t>
            </a:r>
          </a:p>
        </p:txBody>
      </p:sp>
      <p:cxnSp>
        <p:nvCxnSpPr>
          <p:cNvPr id="10" name="Straight Connector 9"/>
          <p:cNvCxnSpPr/>
          <p:nvPr/>
        </p:nvCxnSpPr>
        <p:spPr>
          <a:xfrm>
            <a:off x="4114800" y="2286000"/>
            <a:ext cx="0" cy="2667000"/>
          </a:xfrm>
          <a:prstGeom prst="line">
            <a:avLst/>
          </a:prstGeom>
        </p:spPr>
        <p:style>
          <a:lnRef idx="3">
            <a:schemeClr val="dk1"/>
          </a:lnRef>
          <a:fillRef idx="0">
            <a:schemeClr val="dk1"/>
          </a:fillRef>
          <a:effectRef idx="2">
            <a:schemeClr val="dk1"/>
          </a:effectRef>
          <a:fontRef idx="minor">
            <a:schemeClr val="tx1"/>
          </a:fontRef>
        </p:style>
      </p:cxnSp>
      <p:sp>
        <p:nvSpPr>
          <p:cNvPr id="12" name="Rectangle 1"/>
          <p:cNvSpPr>
            <a:spLocks noChangeArrowheads="1"/>
          </p:cNvSpPr>
          <p:nvPr/>
        </p:nvSpPr>
        <p:spPr bwMode="auto">
          <a:xfrm>
            <a:off x="3048000" y="5461832"/>
            <a:ext cx="281940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Low" defTabSz="914400" rtl="0" eaLnBrk="1" fontAlgn="base" latinLnBrk="0" hangingPunct="1">
              <a:lnSpc>
                <a:spcPct val="100000"/>
              </a:lnSpc>
              <a:spcBef>
                <a:spcPct val="0"/>
              </a:spcBef>
              <a:spcAft>
                <a:spcPct val="0"/>
              </a:spcAft>
              <a:buClrTx/>
              <a:buSzTx/>
              <a:buFontTx/>
              <a:buNone/>
              <a:tabLst/>
            </a:pPr>
            <a:r>
              <a:rPr kumimoji="0" lang="en-US" altLang="en-US" sz="3200" b="0" i="0" u="none" strike="noStrike" cap="none" normalizeH="0" baseline="0" dirty="0" smtClean="0">
                <a:ln>
                  <a:noFill/>
                </a:ln>
                <a:solidFill>
                  <a:srgbClr val="000000"/>
                </a:solidFill>
                <a:effectLst/>
                <a:latin typeface="Arial Unicode MS" pitchFamily="34" charset="-128"/>
                <a:cs typeface="Arial" pitchFamily="34" charset="0"/>
              </a:rPr>
              <a:t>Output: </a:t>
            </a:r>
            <a:r>
              <a:rPr kumimoji="0" lang="en-US" altLang="en-US" sz="3200" b="0" i="0" u="none" strike="noStrike" cap="none" normalizeH="0" baseline="0" dirty="0" err="1" smtClean="0">
                <a:ln>
                  <a:noFill/>
                </a:ln>
                <a:solidFill>
                  <a:srgbClr val="000000"/>
                </a:solidFill>
                <a:effectLst/>
                <a:latin typeface="Arial Unicode MS" pitchFamily="34" charset="-128"/>
                <a:cs typeface="Arial" pitchFamily="34" charset="0"/>
              </a:rPr>
              <a:t>vijay</a:t>
            </a:r>
            <a:r>
              <a:rPr kumimoji="0" lang="en-US" altLang="en-US" sz="2800" b="0" i="0" u="none" strike="noStrike" cap="none" normalizeH="0" baseline="0" dirty="0" smtClean="0">
                <a:ln>
                  <a:noFill/>
                </a:ln>
                <a:solidFill>
                  <a:schemeClr val="tx1"/>
                </a:solidFill>
                <a:effectLst/>
                <a:latin typeface="Arial" pitchFamily="34" charset="0"/>
                <a:cs typeface="Arial" pitchFamily="34" charset="0"/>
              </a:rPr>
              <a:t> </a:t>
            </a:r>
            <a:endParaRPr kumimoji="0" lang="en-US" altLang="en-US" sz="66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2901607358"/>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Access Modifiers in </a:t>
            </a:r>
            <a:r>
              <a:rPr lang="en-US" dirty="0" smtClean="0"/>
              <a:t>java</a:t>
            </a:r>
            <a:endParaRPr lang="en-US" dirty="0"/>
          </a:p>
        </p:txBody>
      </p:sp>
      <p:sp>
        <p:nvSpPr>
          <p:cNvPr id="3" name="Date Placeholder 2"/>
          <p:cNvSpPr>
            <a:spLocks noGrp="1"/>
          </p:cNvSpPr>
          <p:nvPr>
            <p:ph type="dt" sz="half" idx="10"/>
          </p:nvPr>
        </p:nvSpPr>
        <p:spPr/>
        <p:txBody>
          <a:bodyPr/>
          <a:lstStyle/>
          <a:p>
            <a:r>
              <a:rPr lang="en-US" smtClean="0"/>
              <a:t>Application Project</a:t>
            </a:r>
            <a:endParaRPr lang="en-US"/>
          </a:p>
        </p:txBody>
      </p:sp>
      <p:sp>
        <p:nvSpPr>
          <p:cNvPr id="4" name="Footer Placeholder 3"/>
          <p:cNvSpPr>
            <a:spLocks noGrp="1"/>
          </p:cNvSpPr>
          <p:nvPr>
            <p:ph type="ftr" sz="quarter" idx="11"/>
          </p:nvPr>
        </p:nvSpPr>
        <p:spPr/>
        <p:txBody>
          <a:bodyPr/>
          <a:lstStyle/>
          <a:p>
            <a:r>
              <a:rPr lang="en-US" smtClean="0"/>
              <a:t>Ahmad Javid Mayar</a:t>
            </a:r>
            <a:endParaRPr lang="en-US"/>
          </a:p>
        </p:txBody>
      </p:sp>
      <p:sp>
        <p:nvSpPr>
          <p:cNvPr id="5" name="Slide Number Placeholder 4"/>
          <p:cNvSpPr>
            <a:spLocks noGrp="1"/>
          </p:cNvSpPr>
          <p:nvPr>
            <p:ph type="sldNum" sz="quarter" idx="12"/>
          </p:nvPr>
        </p:nvSpPr>
        <p:spPr/>
        <p:txBody>
          <a:bodyPr/>
          <a:lstStyle/>
          <a:p>
            <a:fld id="{F404A394-025F-4138-890B-7EBFB23AC021}" type="slidenum">
              <a:rPr lang="en-US" smtClean="0"/>
              <a:t>111</a:t>
            </a:fld>
            <a:endParaRPr lang="en-US"/>
          </a:p>
        </p:txBody>
      </p:sp>
      <p:sp>
        <p:nvSpPr>
          <p:cNvPr id="6" name="Content Placeholder 5"/>
          <p:cNvSpPr>
            <a:spLocks noGrp="1"/>
          </p:cNvSpPr>
          <p:nvPr>
            <p:ph sz="quarter" idx="1"/>
          </p:nvPr>
        </p:nvSpPr>
        <p:spPr/>
        <p:txBody>
          <a:bodyPr/>
          <a:lstStyle/>
          <a:p>
            <a:r>
              <a:rPr lang="en-US" dirty="0"/>
              <a:t>There are two types of modifiers in java: </a:t>
            </a:r>
            <a:r>
              <a:rPr lang="en-US" b="1" dirty="0"/>
              <a:t>access modifiers</a:t>
            </a:r>
            <a:r>
              <a:rPr lang="en-US" dirty="0"/>
              <a:t> and </a:t>
            </a:r>
            <a:r>
              <a:rPr lang="en-US" b="1" dirty="0"/>
              <a:t>non-access modifiers</a:t>
            </a:r>
            <a:r>
              <a:rPr lang="en-US" dirty="0"/>
              <a:t>.</a:t>
            </a:r>
          </a:p>
          <a:p>
            <a:r>
              <a:rPr lang="en-US" dirty="0"/>
              <a:t>The access modifiers in java specifies accessibility (scope) of a data member, method, constructor or class.</a:t>
            </a:r>
          </a:p>
          <a:p>
            <a:r>
              <a:rPr lang="en-US" dirty="0"/>
              <a:t>There are 4 types of java access modifiers:</a:t>
            </a:r>
          </a:p>
          <a:p>
            <a:pPr lvl="1"/>
            <a:r>
              <a:rPr lang="en-US" dirty="0"/>
              <a:t>private</a:t>
            </a:r>
          </a:p>
          <a:p>
            <a:pPr lvl="1"/>
            <a:r>
              <a:rPr lang="en-US" dirty="0"/>
              <a:t>default</a:t>
            </a:r>
          </a:p>
          <a:p>
            <a:pPr lvl="1"/>
            <a:r>
              <a:rPr lang="en-US" dirty="0"/>
              <a:t>protected</a:t>
            </a:r>
          </a:p>
          <a:p>
            <a:pPr lvl="1"/>
            <a:r>
              <a:rPr lang="en-US" dirty="0"/>
              <a:t>public</a:t>
            </a:r>
          </a:p>
          <a:p>
            <a:endParaRPr lang="en-US" dirty="0"/>
          </a:p>
        </p:txBody>
      </p:sp>
    </p:spTree>
    <p:extLst>
      <p:ext uri="{BB962C8B-B14F-4D97-AF65-F5344CB8AC3E}">
        <p14:creationId xmlns:p14="http://schemas.microsoft.com/office/powerpoint/2010/main" val="3083842411"/>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Understanding all java access </a:t>
            </a:r>
            <a:r>
              <a:rPr lang="en-US" dirty="0" smtClean="0"/>
              <a:t>modifiers</a:t>
            </a:r>
            <a:endParaRPr lang="en-US" dirty="0"/>
          </a:p>
        </p:txBody>
      </p:sp>
      <p:sp>
        <p:nvSpPr>
          <p:cNvPr id="3" name="Date Placeholder 2"/>
          <p:cNvSpPr>
            <a:spLocks noGrp="1"/>
          </p:cNvSpPr>
          <p:nvPr>
            <p:ph type="dt" sz="half" idx="10"/>
          </p:nvPr>
        </p:nvSpPr>
        <p:spPr/>
        <p:txBody>
          <a:bodyPr/>
          <a:lstStyle/>
          <a:p>
            <a:r>
              <a:rPr lang="en-US" smtClean="0"/>
              <a:t>Application Project</a:t>
            </a:r>
            <a:endParaRPr lang="en-US"/>
          </a:p>
        </p:txBody>
      </p:sp>
      <p:sp>
        <p:nvSpPr>
          <p:cNvPr id="4" name="Footer Placeholder 3"/>
          <p:cNvSpPr>
            <a:spLocks noGrp="1"/>
          </p:cNvSpPr>
          <p:nvPr>
            <p:ph type="ftr" sz="quarter" idx="11"/>
          </p:nvPr>
        </p:nvSpPr>
        <p:spPr/>
        <p:txBody>
          <a:bodyPr/>
          <a:lstStyle/>
          <a:p>
            <a:r>
              <a:rPr lang="en-US" smtClean="0"/>
              <a:t>Ahmad Javid Mayar</a:t>
            </a:r>
            <a:endParaRPr lang="en-US"/>
          </a:p>
        </p:txBody>
      </p:sp>
      <p:sp>
        <p:nvSpPr>
          <p:cNvPr id="5" name="Slide Number Placeholder 4"/>
          <p:cNvSpPr>
            <a:spLocks noGrp="1"/>
          </p:cNvSpPr>
          <p:nvPr>
            <p:ph type="sldNum" sz="quarter" idx="12"/>
          </p:nvPr>
        </p:nvSpPr>
        <p:spPr/>
        <p:txBody>
          <a:bodyPr/>
          <a:lstStyle/>
          <a:p>
            <a:fld id="{F404A394-025F-4138-890B-7EBFB23AC021}" type="slidenum">
              <a:rPr lang="en-US" smtClean="0"/>
              <a:t>112</a:t>
            </a:fld>
            <a:endParaRPr lang="en-US"/>
          </a:p>
        </p:txBody>
      </p:sp>
      <p:graphicFrame>
        <p:nvGraphicFramePr>
          <p:cNvPr id="7" name="Content Placeholder 6"/>
          <p:cNvGraphicFramePr>
            <a:graphicFrameLocks noGrp="1"/>
          </p:cNvGraphicFramePr>
          <p:nvPr>
            <p:ph sz="quarter" idx="1"/>
            <p:extLst/>
          </p:nvPr>
        </p:nvGraphicFramePr>
        <p:xfrm>
          <a:off x="228600" y="1676400"/>
          <a:ext cx="8763000" cy="3505199"/>
        </p:xfrm>
        <a:graphic>
          <a:graphicData uri="http://schemas.openxmlformats.org/drawingml/2006/table">
            <a:tbl>
              <a:tblPr/>
              <a:tblGrid>
                <a:gridCol w="1871709">
                  <a:extLst>
                    <a:ext uri="{9D8B030D-6E8A-4147-A177-3AD203B41FA5}">
                      <a16:colId xmlns:a16="http://schemas.microsoft.com/office/drawing/2014/main" val="20000"/>
                    </a:ext>
                  </a:extLst>
                </a:gridCol>
                <a:gridCol w="1252491">
                  <a:extLst>
                    <a:ext uri="{9D8B030D-6E8A-4147-A177-3AD203B41FA5}">
                      <a16:colId xmlns:a16="http://schemas.microsoft.com/office/drawing/2014/main" val="20001"/>
                    </a:ext>
                  </a:extLst>
                </a:gridCol>
                <a:gridCol w="1676400">
                  <a:extLst>
                    <a:ext uri="{9D8B030D-6E8A-4147-A177-3AD203B41FA5}">
                      <a16:colId xmlns:a16="http://schemas.microsoft.com/office/drawing/2014/main" val="20002"/>
                    </a:ext>
                  </a:extLst>
                </a:gridCol>
                <a:gridCol w="2209800">
                  <a:extLst>
                    <a:ext uri="{9D8B030D-6E8A-4147-A177-3AD203B41FA5}">
                      <a16:colId xmlns:a16="http://schemas.microsoft.com/office/drawing/2014/main" val="20003"/>
                    </a:ext>
                  </a:extLst>
                </a:gridCol>
                <a:gridCol w="1752600">
                  <a:extLst>
                    <a:ext uri="{9D8B030D-6E8A-4147-A177-3AD203B41FA5}">
                      <a16:colId xmlns:a16="http://schemas.microsoft.com/office/drawing/2014/main" val="20004"/>
                    </a:ext>
                  </a:extLst>
                </a:gridCol>
              </a:tblGrid>
              <a:tr h="1064171">
                <a:tc>
                  <a:txBody>
                    <a:bodyPr/>
                    <a:lstStyle/>
                    <a:p>
                      <a:pPr algn="l" fontAlgn="t"/>
                      <a:r>
                        <a:rPr lang="en-US" sz="1700" b="1" dirty="0">
                          <a:solidFill>
                            <a:srgbClr val="000000"/>
                          </a:solidFill>
                          <a:effectLst/>
                          <a:latin typeface="times new roman"/>
                        </a:rPr>
                        <a:t>Access Modifier</a:t>
                      </a:r>
                    </a:p>
                  </a:txBody>
                  <a:tcPr marL="44618" marR="44618" marT="44618" marB="44618" anchor="ctr">
                    <a:lnL w="9525" cap="flat" cmpd="sng" algn="ctr">
                      <a:solidFill>
                        <a:srgbClr val="A09E06"/>
                      </a:solidFill>
                      <a:prstDash val="solid"/>
                      <a:round/>
                      <a:headEnd type="none" w="med" len="med"/>
                      <a:tailEnd type="none" w="med" len="med"/>
                    </a:lnL>
                    <a:lnR w="9525" cap="flat" cmpd="sng" algn="ctr">
                      <a:solidFill>
                        <a:srgbClr val="A09E06"/>
                      </a:solidFill>
                      <a:prstDash val="solid"/>
                      <a:round/>
                      <a:headEnd type="none" w="med" len="med"/>
                      <a:tailEnd type="none" w="med" len="med"/>
                    </a:lnR>
                    <a:lnT w="9525" cap="flat" cmpd="sng" algn="ctr">
                      <a:solidFill>
                        <a:srgbClr val="A09E06"/>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6FFE1"/>
                    </a:solidFill>
                  </a:tcPr>
                </a:tc>
                <a:tc>
                  <a:txBody>
                    <a:bodyPr/>
                    <a:lstStyle/>
                    <a:p>
                      <a:pPr algn="l" fontAlgn="t"/>
                      <a:r>
                        <a:rPr lang="en-US" sz="1700" b="1" dirty="0">
                          <a:solidFill>
                            <a:srgbClr val="000000"/>
                          </a:solidFill>
                          <a:effectLst/>
                          <a:latin typeface="times new roman"/>
                        </a:rPr>
                        <a:t>within class</a:t>
                      </a:r>
                    </a:p>
                  </a:txBody>
                  <a:tcPr marL="44618" marR="44618" marT="44618" marB="44618" anchor="ctr">
                    <a:lnL w="9525" cap="flat" cmpd="sng" algn="ctr">
                      <a:solidFill>
                        <a:srgbClr val="A09E06"/>
                      </a:solidFill>
                      <a:prstDash val="solid"/>
                      <a:round/>
                      <a:headEnd type="none" w="med" len="med"/>
                      <a:tailEnd type="none" w="med" len="med"/>
                    </a:lnL>
                    <a:lnR w="9525" cap="flat" cmpd="sng" algn="ctr">
                      <a:solidFill>
                        <a:srgbClr val="A09E06"/>
                      </a:solidFill>
                      <a:prstDash val="solid"/>
                      <a:round/>
                      <a:headEnd type="none" w="med" len="med"/>
                      <a:tailEnd type="none" w="med" len="med"/>
                    </a:lnR>
                    <a:lnT w="9525" cap="flat" cmpd="sng" algn="ctr">
                      <a:solidFill>
                        <a:srgbClr val="A09E06"/>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6FFE1"/>
                    </a:solidFill>
                  </a:tcPr>
                </a:tc>
                <a:tc>
                  <a:txBody>
                    <a:bodyPr/>
                    <a:lstStyle/>
                    <a:p>
                      <a:pPr algn="l" fontAlgn="t"/>
                      <a:r>
                        <a:rPr lang="en-US" sz="1700" b="1" dirty="0">
                          <a:solidFill>
                            <a:srgbClr val="000000"/>
                          </a:solidFill>
                          <a:effectLst/>
                          <a:latin typeface="times new roman"/>
                        </a:rPr>
                        <a:t>within package</a:t>
                      </a:r>
                    </a:p>
                  </a:txBody>
                  <a:tcPr marL="44618" marR="44618" marT="44618" marB="44618" anchor="ctr">
                    <a:lnL w="9525" cap="flat" cmpd="sng" algn="ctr">
                      <a:solidFill>
                        <a:srgbClr val="A09E06"/>
                      </a:solidFill>
                      <a:prstDash val="solid"/>
                      <a:round/>
                      <a:headEnd type="none" w="med" len="med"/>
                      <a:tailEnd type="none" w="med" len="med"/>
                    </a:lnL>
                    <a:lnR w="9525" cap="flat" cmpd="sng" algn="ctr">
                      <a:solidFill>
                        <a:srgbClr val="A09E06"/>
                      </a:solidFill>
                      <a:prstDash val="solid"/>
                      <a:round/>
                      <a:headEnd type="none" w="med" len="med"/>
                      <a:tailEnd type="none" w="med" len="med"/>
                    </a:lnR>
                    <a:lnT w="9525" cap="flat" cmpd="sng" algn="ctr">
                      <a:solidFill>
                        <a:srgbClr val="A09E06"/>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6FFE1"/>
                    </a:solidFill>
                  </a:tcPr>
                </a:tc>
                <a:tc>
                  <a:txBody>
                    <a:bodyPr/>
                    <a:lstStyle/>
                    <a:p>
                      <a:pPr algn="l" fontAlgn="t"/>
                      <a:r>
                        <a:rPr lang="en-US" sz="1700" b="1" dirty="0">
                          <a:solidFill>
                            <a:srgbClr val="000000"/>
                          </a:solidFill>
                          <a:effectLst/>
                          <a:latin typeface="times new roman"/>
                        </a:rPr>
                        <a:t>outside package by subclass only</a:t>
                      </a:r>
                    </a:p>
                  </a:txBody>
                  <a:tcPr marL="44618" marR="44618" marT="44618" marB="44618" anchor="ctr">
                    <a:lnL w="9525" cap="flat" cmpd="sng" algn="ctr">
                      <a:solidFill>
                        <a:srgbClr val="A09E06"/>
                      </a:solidFill>
                      <a:prstDash val="solid"/>
                      <a:round/>
                      <a:headEnd type="none" w="med" len="med"/>
                      <a:tailEnd type="none" w="med" len="med"/>
                    </a:lnL>
                    <a:lnR w="9525" cap="flat" cmpd="sng" algn="ctr">
                      <a:solidFill>
                        <a:srgbClr val="A09E06"/>
                      </a:solidFill>
                      <a:prstDash val="solid"/>
                      <a:round/>
                      <a:headEnd type="none" w="med" len="med"/>
                      <a:tailEnd type="none" w="med" len="med"/>
                    </a:lnR>
                    <a:lnT w="9525" cap="flat" cmpd="sng" algn="ctr">
                      <a:solidFill>
                        <a:srgbClr val="A09E06"/>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6FFE1"/>
                    </a:solidFill>
                  </a:tcPr>
                </a:tc>
                <a:tc>
                  <a:txBody>
                    <a:bodyPr/>
                    <a:lstStyle/>
                    <a:p>
                      <a:pPr algn="l" fontAlgn="t"/>
                      <a:r>
                        <a:rPr lang="en-US" sz="1700" b="1" dirty="0">
                          <a:solidFill>
                            <a:srgbClr val="000000"/>
                          </a:solidFill>
                          <a:effectLst/>
                          <a:latin typeface="times new roman"/>
                        </a:rPr>
                        <a:t>outside package</a:t>
                      </a:r>
                    </a:p>
                  </a:txBody>
                  <a:tcPr marL="44618" marR="44618" marT="44618" marB="44618" anchor="ctr">
                    <a:lnL w="9525" cap="flat" cmpd="sng" algn="ctr">
                      <a:solidFill>
                        <a:srgbClr val="A09E06"/>
                      </a:solidFill>
                      <a:prstDash val="solid"/>
                      <a:round/>
                      <a:headEnd type="none" w="med" len="med"/>
                      <a:tailEnd type="none" w="med" len="med"/>
                    </a:lnL>
                    <a:lnR w="9525" cap="flat" cmpd="sng" algn="ctr">
                      <a:solidFill>
                        <a:srgbClr val="A09E06"/>
                      </a:solidFill>
                      <a:prstDash val="solid"/>
                      <a:round/>
                      <a:headEnd type="none" w="med" len="med"/>
                      <a:tailEnd type="none" w="med" len="med"/>
                    </a:lnR>
                    <a:lnT w="9525" cap="flat" cmpd="sng" algn="ctr">
                      <a:solidFill>
                        <a:srgbClr val="A09E06"/>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6FFE1"/>
                    </a:solidFill>
                  </a:tcPr>
                </a:tc>
                <a:extLst>
                  <a:ext uri="{0D108BD9-81ED-4DB2-BD59-A6C34878D82A}">
                    <a16:rowId xmlns:a16="http://schemas.microsoft.com/office/drawing/2014/main" val="10000"/>
                  </a:ext>
                </a:extLst>
              </a:tr>
              <a:tr h="610257">
                <a:tc>
                  <a:txBody>
                    <a:bodyPr/>
                    <a:lstStyle/>
                    <a:p>
                      <a:pPr algn="just" fontAlgn="t"/>
                      <a:r>
                        <a:rPr lang="en-US" sz="1700" b="1" i="0">
                          <a:solidFill>
                            <a:srgbClr val="000000"/>
                          </a:solidFill>
                          <a:effectLst/>
                          <a:latin typeface="verdana"/>
                        </a:rPr>
                        <a:t>Private</a:t>
                      </a:r>
                      <a:endParaRPr lang="en-US" sz="1700" b="0" i="0">
                        <a:solidFill>
                          <a:srgbClr val="000000"/>
                        </a:solidFill>
                        <a:effectLst/>
                        <a:latin typeface="verdana"/>
                      </a:endParaRPr>
                    </a:p>
                  </a:txBody>
                  <a:tcPr marL="44618" marR="44618" marT="44618" marB="44618">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FFFFF"/>
                    </a:solidFill>
                  </a:tcPr>
                </a:tc>
                <a:tc>
                  <a:txBody>
                    <a:bodyPr/>
                    <a:lstStyle/>
                    <a:p>
                      <a:pPr algn="just" fontAlgn="t"/>
                      <a:r>
                        <a:rPr lang="en-US" sz="1700" b="0" i="0">
                          <a:solidFill>
                            <a:srgbClr val="000000"/>
                          </a:solidFill>
                          <a:effectLst/>
                          <a:latin typeface="verdana"/>
                        </a:rPr>
                        <a:t>Y</a:t>
                      </a:r>
                    </a:p>
                  </a:txBody>
                  <a:tcPr marL="44618" marR="44618" marT="44618" marB="44618">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FFFFF"/>
                    </a:solidFill>
                  </a:tcPr>
                </a:tc>
                <a:tc>
                  <a:txBody>
                    <a:bodyPr/>
                    <a:lstStyle/>
                    <a:p>
                      <a:pPr algn="just" fontAlgn="t"/>
                      <a:r>
                        <a:rPr lang="en-US" sz="1700" b="0" i="0">
                          <a:solidFill>
                            <a:srgbClr val="000000"/>
                          </a:solidFill>
                          <a:effectLst/>
                          <a:latin typeface="verdana"/>
                        </a:rPr>
                        <a:t>N</a:t>
                      </a:r>
                    </a:p>
                  </a:txBody>
                  <a:tcPr marL="44618" marR="44618" marT="44618" marB="44618">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FFFFF"/>
                    </a:solidFill>
                  </a:tcPr>
                </a:tc>
                <a:tc>
                  <a:txBody>
                    <a:bodyPr/>
                    <a:lstStyle/>
                    <a:p>
                      <a:pPr algn="just" fontAlgn="t"/>
                      <a:r>
                        <a:rPr lang="en-US" sz="1700" b="0" i="0">
                          <a:solidFill>
                            <a:srgbClr val="000000"/>
                          </a:solidFill>
                          <a:effectLst/>
                          <a:latin typeface="verdana"/>
                        </a:rPr>
                        <a:t>N</a:t>
                      </a:r>
                    </a:p>
                  </a:txBody>
                  <a:tcPr marL="44618" marR="44618" marT="44618" marB="44618">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FFFFF"/>
                    </a:solidFill>
                  </a:tcPr>
                </a:tc>
                <a:tc>
                  <a:txBody>
                    <a:bodyPr/>
                    <a:lstStyle/>
                    <a:p>
                      <a:pPr algn="just" fontAlgn="t"/>
                      <a:r>
                        <a:rPr lang="en-US" sz="1700" b="0" i="0">
                          <a:solidFill>
                            <a:srgbClr val="000000"/>
                          </a:solidFill>
                          <a:effectLst/>
                          <a:latin typeface="verdana"/>
                        </a:rPr>
                        <a:t>N</a:t>
                      </a:r>
                    </a:p>
                  </a:txBody>
                  <a:tcPr marL="44618" marR="44618" marT="44618" marB="44618">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610257">
                <a:tc>
                  <a:txBody>
                    <a:bodyPr/>
                    <a:lstStyle/>
                    <a:p>
                      <a:pPr algn="just" fontAlgn="t"/>
                      <a:r>
                        <a:rPr lang="en-US" sz="1700" b="1" i="0">
                          <a:solidFill>
                            <a:srgbClr val="000000"/>
                          </a:solidFill>
                          <a:effectLst/>
                          <a:latin typeface="verdana"/>
                        </a:rPr>
                        <a:t>Default</a:t>
                      </a:r>
                      <a:endParaRPr lang="en-US" sz="1700" b="0" i="0">
                        <a:solidFill>
                          <a:srgbClr val="000000"/>
                        </a:solidFill>
                        <a:effectLst/>
                        <a:latin typeface="verdana"/>
                      </a:endParaRPr>
                    </a:p>
                  </a:txBody>
                  <a:tcPr marL="44618" marR="44618" marT="44618" marB="44618">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6FFE1"/>
                    </a:solidFill>
                  </a:tcPr>
                </a:tc>
                <a:tc>
                  <a:txBody>
                    <a:bodyPr/>
                    <a:lstStyle/>
                    <a:p>
                      <a:pPr algn="just" fontAlgn="t"/>
                      <a:r>
                        <a:rPr lang="en-US" sz="1700" b="0" i="0">
                          <a:solidFill>
                            <a:srgbClr val="000000"/>
                          </a:solidFill>
                          <a:effectLst/>
                          <a:latin typeface="verdana"/>
                        </a:rPr>
                        <a:t>Y</a:t>
                      </a:r>
                    </a:p>
                  </a:txBody>
                  <a:tcPr marL="44618" marR="44618" marT="44618" marB="44618">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6FFE1"/>
                    </a:solidFill>
                  </a:tcPr>
                </a:tc>
                <a:tc>
                  <a:txBody>
                    <a:bodyPr/>
                    <a:lstStyle/>
                    <a:p>
                      <a:pPr algn="just" fontAlgn="t"/>
                      <a:r>
                        <a:rPr lang="en-US" sz="1700" b="0" i="0">
                          <a:solidFill>
                            <a:srgbClr val="000000"/>
                          </a:solidFill>
                          <a:effectLst/>
                          <a:latin typeface="verdana"/>
                        </a:rPr>
                        <a:t>Y</a:t>
                      </a:r>
                    </a:p>
                  </a:txBody>
                  <a:tcPr marL="44618" marR="44618" marT="44618" marB="44618">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6FFE1"/>
                    </a:solidFill>
                  </a:tcPr>
                </a:tc>
                <a:tc>
                  <a:txBody>
                    <a:bodyPr/>
                    <a:lstStyle/>
                    <a:p>
                      <a:pPr algn="just" fontAlgn="t"/>
                      <a:r>
                        <a:rPr lang="en-US" sz="1700" b="0" i="0">
                          <a:solidFill>
                            <a:srgbClr val="000000"/>
                          </a:solidFill>
                          <a:effectLst/>
                          <a:latin typeface="verdana"/>
                        </a:rPr>
                        <a:t>N</a:t>
                      </a:r>
                    </a:p>
                  </a:txBody>
                  <a:tcPr marL="44618" marR="44618" marT="44618" marB="44618">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6FFE1"/>
                    </a:solidFill>
                  </a:tcPr>
                </a:tc>
                <a:tc>
                  <a:txBody>
                    <a:bodyPr/>
                    <a:lstStyle/>
                    <a:p>
                      <a:pPr algn="just" fontAlgn="t"/>
                      <a:r>
                        <a:rPr lang="en-US" sz="1700" b="0" i="0">
                          <a:solidFill>
                            <a:srgbClr val="000000"/>
                          </a:solidFill>
                          <a:effectLst/>
                          <a:latin typeface="verdana"/>
                        </a:rPr>
                        <a:t>N</a:t>
                      </a:r>
                    </a:p>
                  </a:txBody>
                  <a:tcPr marL="44618" marR="44618" marT="44618" marB="44618">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6FFE1"/>
                    </a:solidFill>
                  </a:tcPr>
                </a:tc>
                <a:extLst>
                  <a:ext uri="{0D108BD9-81ED-4DB2-BD59-A6C34878D82A}">
                    <a16:rowId xmlns:a16="http://schemas.microsoft.com/office/drawing/2014/main" val="10002"/>
                  </a:ext>
                </a:extLst>
              </a:tr>
              <a:tr h="610257">
                <a:tc>
                  <a:txBody>
                    <a:bodyPr/>
                    <a:lstStyle/>
                    <a:p>
                      <a:pPr algn="just" fontAlgn="t"/>
                      <a:r>
                        <a:rPr lang="en-US" sz="1700" b="1" i="0">
                          <a:solidFill>
                            <a:srgbClr val="000000"/>
                          </a:solidFill>
                          <a:effectLst/>
                          <a:latin typeface="verdana"/>
                        </a:rPr>
                        <a:t>Protected</a:t>
                      </a:r>
                      <a:endParaRPr lang="en-US" sz="1700" b="0" i="0">
                        <a:solidFill>
                          <a:srgbClr val="000000"/>
                        </a:solidFill>
                        <a:effectLst/>
                        <a:latin typeface="verdana"/>
                      </a:endParaRPr>
                    </a:p>
                  </a:txBody>
                  <a:tcPr marL="44618" marR="44618" marT="44618" marB="44618">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FFFFF"/>
                    </a:solidFill>
                  </a:tcPr>
                </a:tc>
                <a:tc>
                  <a:txBody>
                    <a:bodyPr/>
                    <a:lstStyle/>
                    <a:p>
                      <a:pPr algn="just" fontAlgn="t"/>
                      <a:r>
                        <a:rPr lang="en-US" sz="1700" b="0" i="0">
                          <a:solidFill>
                            <a:srgbClr val="000000"/>
                          </a:solidFill>
                          <a:effectLst/>
                          <a:latin typeface="verdana"/>
                        </a:rPr>
                        <a:t>Y</a:t>
                      </a:r>
                    </a:p>
                  </a:txBody>
                  <a:tcPr marL="44618" marR="44618" marT="44618" marB="44618">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FFFFF"/>
                    </a:solidFill>
                  </a:tcPr>
                </a:tc>
                <a:tc>
                  <a:txBody>
                    <a:bodyPr/>
                    <a:lstStyle/>
                    <a:p>
                      <a:pPr algn="just" fontAlgn="t"/>
                      <a:r>
                        <a:rPr lang="en-US" sz="1700" b="0" i="0">
                          <a:solidFill>
                            <a:srgbClr val="000000"/>
                          </a:solidFill>
                          <a:effectLst/>
                          <a:latin typeface="verdana"/>
                        </a:rPr>
                        <a:t>Y</a:t>
                      </a:r>
                    </a:p>
                  </a:txBody>
                  <a:tcPr marL="44618" marR="44618" marT="44618" marB="44618">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FFFFF"/>
                    </a:solidFill>
                  </a:tcPr>
                </a:tc>
                <a:tc>
                  <a:txBody>
                    <a:bodyPr/>
                    <a:lstStyle/>
                    <a:p>
                      <a:pPr algn="just" fontAlgn="t"/>
                      <a:r>
                        <a:rPr lang="en-US" sz="1700" b="0" i="0">
                          <a:solidFill>
                            <a:srgbClr val="000000"/>
                          </a:solidFill>
                          <a:effectLst/>
                          <a:latin typeface="verdana"/>
                        </a:rPr>
                        <a:t>Y</a:t>
                      </a:r>
                    </a:p>
                  </a:txBody>
                  <a:tcPr marL="44618" marR="44618" marT="44618" marB="44618">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FFFFF"/>
                    </a:solidFill>
                  </a:tcPr>
                </a:tc>
                <a:tc>
                  <a:txBody>
                    <a:bodyPr/>
                    <a:lstStyle/>
                    <a:p>
                      <a:pPr algn="just" fontAlgn="t"/>
                      <a:r>
                        <a:rPr lang="en-US" sz="1700" b="0" i="0">
                          <a:solidFill>
                            <a:srgbClr val="000000"/>
                          </a:solidFill>
                          <a:effectLst/>
                          <a:latin typeface="verdana"/>
                        </a:rPr>
                        <a:t>N</a:t>
                      </a:r>
                    </a:p>
                  </a:txBody>
                  <a:tcPr marL="44618" marR="44618" marT="44618" marB="44618">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610257">
                <a:tc>
                  <a:txBody>
                    <a:bodyPr/>
                    <a:lstStyle/>
                    <a:p>
                      <a:pPr algn="just" fontAlgn="t"/>
                      <a:r>
                        <a:rPr lang="en-US" sz="1700" b="1" i="0">
                          <a:solidFill>
                            <a:srgbClr val="000000"/>
                          </a:solidFill>
                          <a:effectLst/>
                          <a:latin typeface="verdana"/>
                        </a:rPr>
                        <a:t>Public</a:t>
                      </a:r>
                      <a:endParaRPr lang="en-US" sz="1700" b="0" i="0">
                        <a:solidFill>
                          <a:srgbClr val="000000"/>
                        </a:solidFill>
                        <a:effectLst/>
                        <a:latin typeface="verdana"/>
                      </a:endParaRPr>
                    </a:p>
                  </a:txBody>
                  <a:tcPr marL="44618" marR="44618" marT="44618" marB="44618">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6FFE1"/>
                    </a:solidFill>
                  </a:tcPr>
                </a:tc>
                <a:tc>
                  <a:txBody>
                    <a:bodyPr/>
                    <a:lstStyle/>
                    <a:p>
                      <a:pPr algn="just" fontAlgn="t"/>
                      <a:r>
                        <a:rPr lang="en-US" sz="1700" b="0" i="0">
                          <a:solidFill>
                            <a:srgbClr val="000000"/>
                          </a:solidFill>
                          <a:effectLst/>
                          <a:latin typeface="verdana"/>
                        </a:rPr>
                        <a:t>Y</a:t>
                      </a:r>
                    </a:p>
                  </a:txBody>
                  <a:tcPr marL="44618" marR="44618" marT="44618" marB="44618">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6FFE1"/>
                    </a:solidFill>
                  </a:tcPr>
                </a:tc>
                <a:tc>
                  <a:txBody>
                    <a:bodyPr/>
                    <a:lstStyle/>
                    <a:p>
                      <a:pPr algn="just" fontAlgn="t"/>
                      <a:r>
                        <a:rPr lang="en-US" sz="1700" b="0" i="0">
                          <a:solidFill>
                            <a:srgbClr val="000000"/>
                          </a:solidFill>
                          <a:effectLst/>
                          <a:latin typeface="verdana"/>
                        </a:rPr>
                        <a:t>Y</a:t>
                      </a:r>
                    </a:p>
                  </a:txBody>
                  <a:tcPr marL="44618" marR="44618" marT="44618" marB="44618">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6FFE1"/>
                    </a:solidFill>
                  </a:tcPr>
                </a:tc>
                <a:tc>
                  <a:txBody>
                    <a:bodyPr/>
                    <a:lstStyle/>
                    <a:p>
                      <a:pPr algn="just" fontAlgn="t"/>
                      <a:r>
                        <a:rPr lang="en-US" sz="1700" b="0" i="0">
                          <a:solidFill>
                            <a:srgbClr val="000000"/>
                          </a:solidFill>
                          <a:effectLst/>
                          <a:latin typeface="verdana"/>
                        </a:rPr>
                        <a:t>Y</a:t>
                      </a:r>
                    </a:p>
                  </a:txBody>
                  <a:tcPr marL="44618" marR="44618" marT="44618" marB="44618">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6FFE1"/>
                    </a:solidFill>
                  </a:tcPr>
                </a:tc>
                <a:tc>
                  <a:txBody>
                    <a:bodyPr/>
                    <a:lstStyle/>
                    <a:p>
                      <a:pPr algn="just" fontAlgn="t"/>
                      <a:r>
                        <a:rPr lang="en-US" sz="1700" b="0" i="0" dirty="0">
                          <a:solidFill>
                            <a:srgbClr val="000000"/>
                          </a:solidFill>
                          <a:effectLst/>
                          <a:latin typeface="verdana"/>
                        </a:rPr>
                        <a:t>Y</a:t>
                      </a:r>
                    </a:p>
                  </a:txBody>
                  <a:tcPr marL="44618" marR="44618" marT="44618" marB="44618">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6FFE1"/>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152296980"/>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Polymorphism in </a:t>
            </a:r>
            <a:r>
              <a:rPr lang="en-US" dirty="0" smtClean="0"/>
              <a:t>Java</a:t>
            </a:r>
            <a:endParaRPr lang="en-US" dirty="0"/>
          </a:p>
        </p:txBody>
      </p:sp>
      <p:sp>
        <p:nvSpPr>
          <p:cNvPr id="3" name="Date Placeholder 2"/>
          <p:cNvSpPr>
            <a:spLocks noGrp="1"/>
          </p:cNvSpPr>
          <p:nvPr>
            <p:ph type="dt" sz="half" idx="10"/>
          </p:nvPr>
        </p:nvSpPr>
        <p:spPr/>
        <p:txBody>
          <a:bodyPr/>
          <a:lstStyle/>
          <a:p>
            <a:r>
              <a:rPr lang="en-US" smtClean="0"/>
              <a:t>Application Project</a:t>
            </a:r>
            <a:endParaRPr lang="en-US"/>
          </a:p>
        </p:txBody>
      </p:sp>
      <p:sp>
        <p:nvSpPr>
          <p:cNvPr id="4" name="Footer Placeholder 3"/>
          <p:cNvSpPr>
            <a:spLocks noGrp="1"/>
          </p:cNvSpPr>
          <p:nvPr>
            <p:ph type="ftr" sz="quarter" idx="11"/>
          </p:nvPr>
        </p:nvSpPr>
        <p:spPr/>
        <p:txBody>
          <a:bodyPr/>
          <a:lstStyle/>
          <a:p>
            <a:r>
              <a:rPr lang="en-US" smtClean="0"/>
              <a:t>Ahmad Javid Mayar</a:t>
            </a:r>
            <a:endParaRPr lang="en-US"/>
          </a:p>
        </p:txBody>
      </p:sp>
      <p:sp>
        <p:nvSpPr>
          <p:cNvPr id="5" name="Slide Number Placeholder 4"/>
          <p:cNvSpPr>
            <a:spLocks noGrp="1"/>
          </p:cNvSpPr>
          <p:nvPr>
            <p:ph type="sldNum" sz="quarter" idx="12"/>
          </p:nvPr>
        </p:nvSpPr>
        <p:spPr/>
        <p:txBody>
          <a:bodyPr/>
          <a:lstStyle/>
          <a:p>
            <a:fld id="{F404A394-025F-4138-890B-7EBFB23AC021}" type="slidenum">
              <a:rPr lang="en-US" smtClean="0"/>
              <a:t>113</a:t>
            </a:fld>
            <a:endParaRPr lang="en-US"/>
          </a:p>
        </p:txBody>
      </p:sp>
      <p:sp>
        <p:nvSpPr>
          <p:cNvPr id="6" name="Content Placeholder 5"/>
          <p:cNvSpPr>
            <a:spLocks noGrp="1"/>
          </p:cNvSpPr>
          <p:nvPr>
            <p:ph sz="quarter" idx="1"/>
          </p:nvPr>
        </p:nvSpPr>
        <p:spPr/>
        <p:txBody>
          <a:bodyPr>
            <a:normAutofit lnSpcReduction="10000"/>
          </a:bodyPr>
          <a:lstStyle/>
          <a:p>
            <a:r>
              <a:rPr lang="en-US" b="1" dirty="0"/>
              <a:t>Polymorphism in java</a:t>
            </a:r>
            <a:r>
              <a:rPr lang="en-US" dirty="0"/>
              <a:t> is a concept by which we can perform a </a:t>
            </a:r>
            <a:r>
              <a:rPr lang="en-US" i="1" dirty="0"/>
              <a:t>single action by different ways</a:t>
            </a:r>
            <a:r>
              <a:rPr lang="en-US" dirty="0" smtClean="0"/>
              <a:t>.</a:t>
            </a:r>
          </a:p>
          <a:p>
            <a:r>
              <a:rPr lang="en-US" dirty="0" smtClean="0"/>
              <a:t> </a:t>
            </a:r>
            <a:r>
              <a:rPr lang="en-US" dirty="0"/>
              <a:t>Polymorphism is derived from 2 </a:t>
            </a:r>
            <a:r>
              <a:rPr lang="en-US" dirty="0" err="1"/>
              <a:t>greek</a:t>
            </a:r>
            <a:r>
              <a:rPr lang="en-US" dirty="0"/>
              <a:t> words: poly and morphs. The word "poly" means many and "morphs" means forms. So polymorphism means many forms.</a:t>
            </a:r>
          </a:p>
          <a:p>
            <a:r>
              <a:rPr lang="en-US" dirty="0"/>
              <a:t>There are two types of polymorphism in java: compile time polymorphism and runtime polymorphism. We can perform polymorphism in java by method overloading and method overriding.</a:t>
            </a:r>
          </a:p>
          <a:p>
            <a:r>
              <a:rPr lang="en-US" dirty="0"/>
              <a:t>If you overload static method in java, it is the example of compile time polymorphism. Here, we will focus on runtime polymorphism in java.</a:t>
            </a:r>
          </a:p>
          <a:p>
            <a:endParaRPr lang="en-US" dirty="0"/>
          </a:p>
        </p:txBody>
      </p:sp>
    </p:spTree>
    <p:extLst>
      <p:ext uri="{BB962C8B-B14F-4D97-AF65-F5344CB8AC3E}">
        <p14:creationId xmlns:p14="http://schemas.microsoft.com/office/powerpoint/2010/main" val="4290764181"/>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Runtime Polymorphism in </a:t>
            </a:r>
            <a:r>
              <a:rPr lang="en-US" dirty="0" smtClean="0"/>
              <a:t>Java</a:t>
            </a:r>
            <a:endParaRPr lang="en-US" dirty="0"/>
          </a:p>
        </p:txBody>
      </p:sp>
      <p:sp>
        <p:nvSpPr>
          <p:cNvPr id="3" name="Date Placeholder 2"/>
          <p:cNvSpPr>
            <a:spLocks noGrp="1"/>
          </p:cNvSpPr>
          <p:nvPr>
            <p:ph type="dt" sz="half" idx="10"/>
          </p:nvPr>
        </p:nvSpPr>
        <p:spPr/>
        <p:txBody>
          <a:bodyPr/>
          <a:lstStyle/>
          <a:p>
            <a:r>
              <a:rPr lang="en-US" smtClean="0"/>
              <a:t>Application Project</a:t>
            </a:r>
            <a:endParaRPr lang="en-US"/>
          </a:p>
        </p:txBody>
      </p:sp>
      <p:sp>
        <p:nvSpPr>
          <p:cNvPr id="4" name="Footer Placeholder 3"/>
          <p:cNvSpPr>
            <a:spLocks noGrp="1"/>
          </p:cNvSpPr>
          <p:nvPr>
            <p:ph type="ftr" sz="quarter" idx="11"/>
          </p:nvPr>
        </p:nvSpPr>
        <p:spPr/>
        <p:txBody>
          <a:bodyPr/>
          <a:lstStyle/>
          <a:p>
            <a:r>
              <a:rPr lang="en-US" smtClean="0"/>
              <a:t>Ahmad Javid Mayar</a:t>
            </a:r>
            <a:endParaRPr lang="en-US"/>
          </a:p>
        </p:txBody>
      </p:sp>
      <p:sp>
        <p:nvSpPr>
          <p:cNvPr id="5" name="Slide Number Placeholder 4"/>
          <p:cNvSpPr>
            <a:spLocks noGrp="1"/>
          </p:cNvSpPr>
          <p:nvPr>
            <p:ph type="sldNum" sz="quarter" idx="12"/>
          </p:nvPr>
        </p:nvSpPr>
        <p:spPr/>
        <p:txBody>
          <a:bodyPr/>
          <a:lstStyle/>
          <a:p>
            <a:fld id="{F404A394-025F-4138-890B-7EBFB23AC021}" type="slidenum">
              <a:rPr lang="en-US" smtClean="0"/>
              <a:t>114</a:t>
            </a:fld>
            <a:endParaRPr lang="en-US"/>
          </a:p>
        </p:txBody>
      </p:sp>
      <p:sp>
        <p:nvSpPr>
          <p:cNvPr id="6" name="Content Placeholder 5"/>
          <p:cNvSpPr>
            <a:spLocks noGrp="1"/>
          </p:cNvSpPr>
          <p:nvPr>
            <p:ph sz="quarter" idx="1"/>
          </p:nvPr>
        </p:nvSpPr>
        <p:spPr/>
        <p:txBody>
          <a:bodyPr/>
          <a:lstStyle/>
          <a:p>
            <a:r>
              <a:rPr lang="en-US" b="1" dirty="0"/>
              <a:t>Runtime polymorphism</a:t>
            </a:r>
            <a:r>
              <a:rPr lang="en-US" dirty="0"/>
              <a:t> or </a:t>
            </a:r>
            <a:r>
              <a:rPr lang="en-US" b="1" dirty="0"/>
              <a:t>Dynamic Method Dispatch</a:t>
            </a:r>
            <a:r>
              <a:rPr lang="en-US" dirty="0"/>
              <a:t> is a process in which a call to an overridden method is resolved at runtime rather than compile-time.</a:t>
            </a:r>
          </a:p>
          <a:p>
            <a:r>
              <a:rPr lang="en-US" dirty="0"/>
              <a:t>In this process, an overridden method is called through the reference variable of a superclass. The determination of the method to be called is based on the object being referred to by the reference variable.</a:t>
            </a:r>
          </a:p>
          <a:p>
            <a:r>
              <a:rPr lang="en-US" dirty="0"/>
              <a:t>Let's first understand the </a:t>
            </a:r>
            <a:r>
              <a:rPr lang="en-US" dirty="0" err="1"/>
              <a:t>upcasting</a:t>
            </a:r>
            <a:r>
              <a:rPr lang="en-US" dirty="0"/>
              <a:t> before Runtime Polymorphism</a:t>
            </a:r>
            <a:r>
              <a:rPr lang="en-US" dirty="0" smtClean="0"/>
              <a:t>.</a:t>
            </a:r>
            <a:endParaRPr lang="en-US" dirty="0"/>
          </a:p>
        </p:txBody>
      </p:sp>
    </p:spTree>
    <p:extLst>
      <p:ext uri="{BB962C8B-B14F-4D97-AF65-F5344CB8AC3E}">
        <p14:creationId xmlns:p14="http://schemas.microsoft.com/office/powerpoint/2010/main" val="3890393183"/>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err="1" smtClean="0"/>
              <a:t>Upcasting</a:t>
            </a:r>
            <a:endParaRPr lang="en-US" dirty="0"/>
          </a:p>
        </p:txBody>
      </p:sp>
      <p:sp>
        <p:nvSpPr>
          <p:cNvPr id="3" name="Date Placeholder 2"/>
          <p:cNvSpPr>
            <a:spLocks noGrp="1"/>
          </p:cNvSpPr>
          <p:nvPr>
            <p:ph type="dt" sz="half" idx="10"/>
          </p:nvPr>
        </p:nvSpPr>
        <p:spPr/>
        <p:txBody>
          <a:bodyPr/>
          <a:lstStyle/>
          <a:p>
            <a:r>
              <a:rPr lang="en-US" smtClean="0"/>
              <a:t>Application Project</a:t>
            </a:r>
            <a:endParaRPr lang="en-US"/>
          </a:p>
        </p:txBody>
      </p:sp>
      <p:sp>
        <p:nvSpPr>
          <p:cNvPr id="4" name="Footer Placeholder 3"/>
          <p:cNvSpPr>
            <a:spLocks noGrp="1"/>
          </p:cNvSpPr>
          <p:nvPr>
            <p:ph type="ftr" sz="quarter" idx="11"/>
          </p:nvPr>
        </p:nvSpPr>
        <p:spPr/>
        <p:txBody>
          <a:bodyPr/>
          <a:lstStyle/>
          <a:p>
            <a:r>
              <a:rPr lang="en-US" smtClean="0"/>
              <a:t>Ahmad Javid Mayar</a:t>
            </a:r>
            <a:endParaRPr lang="en-US"/>
          </a:p>
        </p:txBody>
      </p:sp>
      <p:sp>
        <p:nvSpPr>
          <p:cNvPr id="5" name="Slide Number Placeholder 4"/>
          <p:cNvSpPr>
            <a:spLocks noGrp="1"/>
          </p:cNvSpPr>
          <p:nvPr>
            <p:ph type="sldNum" sz="quarter" idx="12"/>
          </p:nvPr>
        </p:nvSpPr>
        <p:spPr/>
        <p:txBody>
          <a:bodyPr/>
          <a:lstStyle/>
          <a:p>
            <a:fld id="{F404A394-025F-4138-890B-7EBFB23AC021}" type="slidenum">
              <a:rPr lang="en-US" smtClean="0"/>
              <a:t>115</a:t>
            </a:fld>
            <a:endParaRPr lang="en-US"/>
          </a:p>
        </p:txBody>
      </p:sp>
      <p:sp>
        <p:nvSpPr>
          <p:cNvPr id="6" name="Content Placeholder 5"/>
          <p:cNvSpPr>
            <a:spLocks noGrp="1"/>
          </p:cNvSpPr>
          <p:nvPr>
            <p:ph sz="quarter" idx="1"/>
          </p:nvPr>
        </p:nvSpPr>
        <p:spPr/>
        <p:txBody>
          <a:bodyPr/>
          <a:lstStyle/>
          <a:p>
            <a:r>
              <a:rPr lang="en-US" dirty="0"/>
              <a:t>When reference variable of Parent class refers to the object of Child class, it is known as </a:t>
            </a:r>
            <a:r>
              <a:rPr lang="en-US" dirty="0" err="1"/>
              <a:t>upcasting</a:t>
            </a:r>
            <a:r>
              <a:rPr lang="en-US" dirty="0"/>
              <a:t>. For example:</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7800" y="2371535"/>
            <a:ext cx="6667575" cy="3724465"/>
          </a:xfrm>
          <a:prstGeom prst="rect">
            <a:avLst/>
          </a:prstGeom>
        </p:spPr>
      </p:pic>
    </p:spTree>
    <p:extLst>
      <p:ext uri="{BB962C8B-B14F-4D97-AF65-F5344CB8AC3E}">
        <p14:creationId xmlns:p14="http://schemas.microsoft.com/office/powerpoint/2010/main" val="3678532693"/>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Real example of Java Runtime </a:t>
            </a:r>
            <a:r>
              <a:rPr lang="en-US" dirty="0" smtClean="0"/>
              <a:t>Polymorphism</a:t>
            </a:r>
            <a:endParaRPr lang="en-US" dirty="0"/>
          </a:p>
        </p:txBody>
      </p:sp>
      <p:sp>
        <p:nvSpPr>
          <p:cNvPr id="3" name="Date Placeholder 2"/>
          <p:cNvSpPr>
            <a:spLocks noGrp="1"/>
          </p:cNvSpPr>
          <p:nvPr>
            <p:ph type="dt" sz="half" idx="10"/>
          </p:nvPr>
        </p:nvSpPr>
        <p:spPr/>
        <p:txBody>
          <a:bodyPr/>
          <a:lstStyle/>
          <a:p>
            <a:r>
              <a:rPr lang="en-US" smtClean="0"/>
              <a:t>Application Project</a:t>
            </a:r>
            <a:endParaRPr lang="en-US"/>
          </a:p>
        </p:txBody>
      </p:sp>
      <p:sp>
        <p:nvSpPr>
          <p:cNvPr id="4" name="Footer Placeholder 3"/>
          <p:cNvSpPr>
            <a:spLocks noGrp="1"/>
          </p:cNvSpPr>
          <p:nvPr>
            <p:ph type="ftr" sz="quarter" idx="11"/>
          </p:nvPr>
        </p:nvSpPr>
        <p:spPr/>
        <p:txBody>
          <a:bodyPr/>
          <a:lstStyle/>
          <a:p>
            <a:r>
              <a:rPr lang="en-US" smtClean="0"/>
              <a:t>Ahmad Javid Mayar</a:t>
            </a:r>
            <a:endParaRPr lang="en-US"/>
          </a:p>
        </p:txBody>
      </p:sp>
      <p:sp>
        <p:nvSpPr>
          <p:cNvPr id="5" name="Slide Number Placeholder 4"/>
          <p:cNvSpPr>
            <a:spLocks noGrp="1"/>
          </p:cNvSpPr>
          <p:nvPr>
            <p:ph type="sldNum" sz="quarter" idx="12"/>
          </p:nvPr>
        </p:nvSpPr>
        <p:spPr/>
        <p:txBody>
          <a:bodyPr/>
          <a:lstStyle/>
          <a:p>
            <a:fld id="{F404A394-025F-4138-890B-7EBFB23AC021}" type="slidenum">
              <a:rPr lang="en-US" smtClean="0"/>
              <a:t>116</a:t>
            </a:fld>
            <a:endParaRPr lang="en-US"/>
          </a:p>
        </p:txBody>
      </p:sp>
      <p:sp>
        <p:nvSpPr>
          <p:cNvPr id="6" name="Content Placeholder 5"/>
          <p:cNvSpPr>
            <a:spLocks noGrp="1"/>
          </p:cNvSpPr>
          <p:nvPr>
            <p:ph sz="quarter" idx="1"/>
          </p:nvPr>
        </p:nvSpPr>
        <p:spPr/>
        <p:txBody>
          <a:bodyPr/>
          <a:lstStyle/>
          <a:p>
            <a:r>
              <a:rPr lang="en-US" dirty="0"/>
              <a:t>Consider a scenario, Bank is a class that provides method to get the rate of interest. But, rate of interest may differ according to banks. For example, SBI, ICICI and AXIS banks could provide 8%, 7% and 9% rate of interest.</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27695" y="3219049"/>
            <a:ext cx="7382905" cy="2876951"/>
          </a:xfrm>
          <a:prstGeom prst="rect">
            <a:avLst/>
          </a:prstGeom>
        </p:spPr>
      </p:pic>
    </p:spTree>
    <p:extLst>
      <p:ext uri="{BB962C8B-B14F-4D97-AF65-F5344CB8AC3E}">
        <p14:creationId xmlns:p14="http://schemas.microsoft.com/office/powerpoint/2010/main" val="3852724187"/>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smtClean="0"/>
              <a:t>Application Project</a:t>
            </a:r>
            <a:endParaRPr lang="en-US"/>
          </a:p>
        </p:txBody>
      </p:sp>
      <p:sp>
        <p:nvSpPr>
          <p:cNvPr id="4" name="Footer Placeholder 3"/>
          <p:cNvSpPr>
            <a:spLocks noGrp="1"/>
          </p:cNvSpPr>
          <p:nvPr>
            <p:ph type="ftr" sz="quarter" idx="11"/>
          </p:nvPr>
        </p:nvSpPr>
        <p:spPr/>
        <p:txBody>
          <a:bodyPr/>
          <a:lstStyle/>
          <a:p>
            <a:r>
              <a:rPr lang="en-US" smtClean="0"/>
              <a:t>Ahmad Javid Mayar</a:t>
            </a:r>
            <a:endParaRPr lang="en-US"/>
          </a:p>
        </p:txBody>
      </p:sp>
      <p:sp>
        <p:nvSpPr>
          <p:cNvPr id="5" name="Slide Number Placeholder 4"/>
          <p:cNvSpPr>
            <a:spLocks noGrp="1"/>
          </p:cNvSpPr>
          <p:nvPr>
            <p:ph type="sldNum" sz="quarter" idx="12"/>
          </p:nvPr>
        </p:nvSpPr>
        <p:spPr/>
        <p:txBody>
          <a:bodyPr/>
          <a:lstStyle/>
          <a:p>
            <a:fld id="{F404A394-025F-4138-890B-7EBFB23AC021}" type="slidenum">
              <a:rPr lang="en-US" smtClean="0"/>
              <a:t>117</a:t>
            </a:fld>
            <a:endParaRPr lang="en-US"/>
          </a:p>
        </p:txBody>
      </p:sp>
      <p:sp>
        <p:nvSpPr>
          <p:cNvPr id="7" name="Rectangle 6"/>
          <p:cNvSpPr/>
          <p:nvPr/>
        </p:nvSpPr>
        <p:spPr>
          <a:xfrm>
            <a:off x="457200" y="172283"/>
            <a:ext cx="4572000" cy="3970318"/>
          </a:xfrm>
          <a:prstGeom prst="rect">
            <a:avLst/>
          </a:prstGeom>
        </p:spPr>
        <p:txBody>
          <a:bodyPr>
            <a:spAutoFit/>
          </a:bodyPr>
          <a:lstStyle/>
          <a:p>
            <a:r>
              <a:rPr lang="en-US" b="1" dirty="0"/>
              <a:t>class</a:t>
            </a:r>
            <a:r>
              <a:rPr lang="en-US" dirty="0"/>
              <a:t> Bank{  </a:t>
            </a:r>
          </a:p>
          <a:p>
            <a:r>
              <a:rPr lang="en-US" b="1" dirty="0" err="1"/>
              <a:t>int</a:t>
            </a:r>
            <a:r>
              <a:rPr lang="en-US" dirty="0"/>
              <a:t> </a:t>
            </a:r>
            <a:r>
              <a:rPr lang="en-US" dirty="0" err="1"/>
              <a:t>getRateOfInterest</a:t>
            </a:r>
            <a:r>
              <a:rPr lang="en-US" dirty="0"/>
              <a:t>(){</a:t>
            </a:r>
            <a:r>
              <a:rPr lang="en-US" b="1" dirty="0"/>
              <a:t>return</a:t>
            </a:r>
            <a:r>
              <a:rPr lang="en-US" dirty="0"/>
              <a:t> 0;}  </a:t>
            </a:r>
          </a:p>
          <a:p>
            <a:r>
              <a:rPr lang="en-US" dirty="0"/>
              <a:t>}  </a:t>
            </a:r>
          </a:p>
          <a:p>
            <a:r>
              <a:rPr lang="en-US" b="1" dirty="0"/>
              <a:t>class</a:t>
            </a:r>
            <a:r>
              <a:rPr lang="en-US" dirty="0"/>
              <a:t> SBI </a:t>
            </a:r>
            <a:r>
              <a:rPr lang="en-US" b="1" dirty="0"/>
              <a:t>extends</a:t>
            </a:r>
            <a:r>
              <a:rPr lang="en-US" dirty="0"/>
              <a:t> Bank{  </a:t>
            </a:r>
          </a:p>
          <a:p>
            <a:r>
              <a:rPr lang="en-US" b="1" dirty="0" err="1"/>
              <a:t>int</a:t>
            </a:r>
            <a:r>
              <a:rPr lang="en-US" dirty="0"/>
              <a:t> </a:t>
            </a:r>
            <a:r>
              <a:rPr lang="en-US" dirty="0" err="1"/>
              <a:t>getRateOfInterest</a:t>
            </a:r>
            <a:r>
              <a:rPr lang="en-US" dirty="0"/>
              <a:t>(){</a:t>
            </a:r>
            <a:r>
              <a:rPr lang="en-US" b="1" dirty="0"/>
              <a:t>return</a:t>
            </a:r>
            <a:r>
              <a:rPr lang="en-US" dirty="0"/>
              <a:t> 8;}  </a:t>
            </a:r>
          </a:p>
          <a:p>
            <a:r>
              <a:rPr lang="en-US" dirty="0"/>
              <a:t>}  </a:t>
            </a:r>
          </a:p>
          <a:p>
            <a:r>
              <a:rPr lang="en-US" dirty="0"/>
              <a:t>  </a:t>
            </a:r>
          </a:p>
          <a:p>
            <a:r>
              <a:rPr lang="en-US" b="1" dirty="0"/>
              <a:t>class</a:t>
            </a:r>
            <a:r>
              <a:rPr lang="en-US" dirty="0"/>
              <a:t> ICICI </a:t>
            </a:r>
            <a:r>
              <a:rPr lang="en-US" b="1" dirty="0"/>
              <a:t>extends</a:t>
            </a:r>
            <a:r>
              <a:rPr lang="en-US" dirty="0"/>
              <a:t> Bank{  </a:t>
            </a:r>
          </a:p>
          <a:p>
            <a:r>
              <a:rPr lang="en-US" b="1" dirty="0" err="1"/>
              <a:t>int</a:t>
            </a:r>
            <a:r>
              <a:rPr lang="en-US" dirty="0"/>
              <a:t> </a:t>
            </a:r>
            <a:r>
              <a:rPr lang="en-US" dirty="0" err="1"/>
              <a:t>getRateOfInterest</a:t>
            </a:r>
            <a:r>
              <a:rPr lang="en-US" dirty="0"/>
              <a:t>(){</a:t>
            </a:r>
            <a:r>
              <a:rPr lang="en-US" b="1" dirty="0"/>
              <a:t>return</a:t>
            </a:r>
            <a:r>
              <a:rPr lang="en-US" dirty="0"/>
              <a:t> 7;}  </a:t>
            </a:r>
          </a:p>
          <a:p>
            <a:r>
              <a:rPr lang="en-US" dirty="0"/>
              <a:t>}  </a:t>
            </a:r>
          </a:p>
          <a:p>
            <a:r>
              <a:rPr lang="en-US" b="1" dirty="0"/>
              <a:t>class</a:t>
            </a:r>
            <a:r>
              <a:rPr lang="en-US" dirty="0"/>
              <a:t> AXIS </a:t>
            </a:r>
            <a:r>
              <a:rPr lang="en-US" b="1" dirty="0"/>
              <a:t>extends</a:t>
            </a:r>
            <a:r>
              <a:rPr lang="en-US" dirty="0"/>
              <a:t> Bank{  </a:t>
            </a:r>
          </a:p>
          <a:p>
            <a:r>
              <a:rPr lang="en-US" b="1" dirty="0" err="1"/>
              <a:t>int</a:t>
            </a:r>
            <a:r>
              <a:rPr lang="en-US" dirty="0"/>
              <a:t> </a:t>
            </a:r>
            <a:r>
              <a:rPr lang="en-US" dirty="0" err="1"/>
              <a:t>getRateOfInterest</a:t>
            </a:r>
            <a:r>
              <a:rPr lang="en-US" dirty="0"/>
              <a:t>(){</a:t>
            </a:r>
            <a:r>
              <a:rPr lang="en-US" b="1" dirty="0"/>
              <a:t>return</a:t>
            </a:r>
            <a:r>
              <a:rPr lang="en-US" dirty="0"/>
              <a:t> 9;}  </a:t>
            </a:r>
          </a:p>
          <a:p>
            <a:r>
              <a:rPr lang="en-US" dirty="0"/>
              <a:t>}  </a:t>
            </a:r>
          </a:p>
          <a:p>
            <a:r>
              <a:rPr lang="en-US" dirty="0"/>
              <a:t> </a:t>
            </a:r>
          </a:p>
        </p:txBody>
      </p:sp>
      <p:sp>
        <p:nvSpPr>
          <p:cNvPr id="8" name="Rectangle 7"/>
          <p:cNvSpPr/>
          <p:nvPr/>
        </p:nvSpPr>
        <p:spPr>
          <a:xfrm>
            <a:off x="2362200" y="3843278"/>
            <a:ext cx="8305800" cy="2862322"/>
          </a:xfrm>
          <a:prstGeom prst="rect">
            <a:avLst/>
          </a:prstGeom>
        </p:spPr>
        <p:txBody>
          <a:bodyPr wrap="square">
            <a:spAutoFit/>
          </a:bodyPr>
          <a:lstStyle/>
          <a:p>
            <a:r>
              <a:rPr lang="en-US" b="1" dirty="0"/>
              <a:t>class</a:t>
            </a:r>
            <a:r>
              <a:rPr lang="en-US" dirty="0"/>
              <a:t> Test3{  </a:t>
            </a:r>
          </a:p>
          <a:p>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a:t>
            </a:r>
          </a:p>
          <a:p>
            <a:r>
              <a:rPr lang="en-US" dirty="0"/>
              <a:t>Bank b1=</a:t>
            </a:r>
            <a:r>
              <a:rPr lang="en-US" b="1" dirty="0"/>
              <a:t>new</a:t>
            </a:r>
            <a:r>
              <a:rPr lang="en-US" dirty="0"/>
              <a:t> SBI();  </a:t>
            </a:r>
          </a:p>
          <a:p>
            <a:r>
              <a:rPr lang="en-US" dirty="0"/>
              <a:t>Bank b2=</a:t>
            </a:r>
            <a:r>
              <a:rPr lang="en-US" b="1" dirty="0"/>
              <a:t>new</a:t>
            </a:r>
            <a:r>
              <a:rPr lang="en-US" dirty="0"/>
              <a:t> ICICI();  </a:t>
            </a:r>
          </a:p>
          <a:p>
            <a:r>
              <a:rPr lang="en-US" dirty="0"/>
              <a:t>Bank b3=</a:t>
            </a:r>
            <a:r>
              <a:rPr lang="en-US" b="1" dirty="0"/>
              <a:t>new</a:t>
            </a:r>
            <a:r>
              <a:rPr lang="en-US" dirty="0"/>
              <a:t> AXIS();  </a:t>
            </a:r>
          </a:p>
          <a:p>
            <a:r>
              <a:rPr lang="en-US" dirty="0" err="1"/>
              <a:t>System.out.println</a:t>
            </a:r>
            <a:r>
              <a:rPr lang="en-US" dirty="0"/>
              <a:t>("SBI Rate of Interest: "+b1.getRateOfInterest());  </a:t>
            </a:r>
          </a:p>
          <a:p>
            <a:r>
              <a:rPr lang="en-US" dirty="0" err="1"/>
              <a:t>System.out.println</a:t>
            </a:r>
            <a:r>
              <a:rPr lang="en-US" dirty="0"/>
              <a:t>("ICICI Rate of Interest: "+b2.getRateOfInterest());  </a:t>
            </a:r>
          </a:p>
          <a:p>
            <a:r>
              <a:rPr lang="en-US" dirty="0" err="1"/>
              <a:t>System.out.println</a:t>
            </a:r>
            <a:r>
              <a:rPr lang="en-US" dirty="0"/>
              <a:t>("AXIS Rate of Interest: "+b3.getRateOfInterest());  </a:t>
            </a:r>
          </a:p>
          <a:p>
            <a:r>
              <a:rPr lang="en-US" dirty="0"/>
              <a:t>}  </a:t>
            </a:r>
          </a:p>
          <a:p>
            <a:r>
              <a:rPr lang="en-US" dirty="0"/>
              <a:t>} </a:t>
            </a:r>
          </a:p>
        </p:txBody>
      </p:sp>
      <p:sp>
        <p:nvSpPr>
          <p:cNvPr id="9" name="Rectangle 1"/>
          <p:cNvSpPr>
            <a:spLocks noChangeArrowheads="1"/>
          </p:cNvSpPr>
          <p:nvPr/>
        </p:nvSpPr>
        <p:spPr bwMode="auto">
          <a:xfrm>
            <a:off x="4800600" y="1953161"/>
            <a:ext cx="3048000"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Low" defTabSz="914400" rtl="0" eaLnBrk="1" fontAlgn="base" latinLnBrk="0" hangingPunct="1">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0000"/>
                </a:solidFill>
                <a:effectLst/>
                <a:latin typeface="Arial Unicode MS" pitchFamily="34" charset="-128"/>
                <a:cs typeface="Arial" pitchFamily="34" charset="0"/>
              </a:rPr>
              <a:t>Output:</a:t>
            </a:r>
          </a:p>
          <a:p>
            <a:pPr marL="0" marR="0" lvl="0" indent="0" algn="justLow" defTabSz="914400" rtl="0" eaLnBrk="1" fontAlgn="base" latinLnBrk="0" hangingPunct="1">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0000"/>
                </a:solidFill>
                <a:effectLst/>
                <a:latin typeface="Arial Unicode MS" pitchFamily="34" charset="-128"/>
                <a:cs typeface="Arial" pitchFamily="34" charset="0"/>
              </a:rPr>
              <a:t>SBI Rate of Interest: 8 </a:t>
            </a:r>
          </a:p>
          <a:p>
            <a:pPr marL="0" marR="0" lvl="0" indent="0" algn="justLow" defTabSz="914400" rtl="0" eaLnBrk="1" fontAlgn="base" latinLnBrk="0" hangingPunct="1">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0000"/>
                </a:solidFill>
                <a:effectLst/>
                <a:latin typeface="Arial Unicode MS" pitchFamily="34" charset="-128"/>
                <a:cs typeface="Arial" pitchFamily="34" charset="0"/>
              </a:rPr>
              <a:t>ICICI Rate of Interest: 7 </a:t>
            </a:r>
          </a:p>
          <a:p>
            <a:pPr marL="0" marR="0" lvl="0" indent="0" algn="justLow" defTabSz="914400" rtl="0" eaLnBrk="1" fontAlgn="base" latinLnBrk="0" hangingPunct="1">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0000"/>
                </a:solidFill>
                <a:effectLst/>
                <a:latin typeface="Arial Unicode MS" pitchFamily="34" charset="-128"/>
                <a:cs typeface="Arial" pitchFamily="34" charset="0"/>
              </a:rPr>
              <a:t>AXIS Rate of Interest: 9</a:t>
            </a:r>
            <a:r>
              <a:rPr kumimoji="0" lang="en-US" altLang="en-US" b="0" i="0" u="none" strike="noStrike" cap="none" normalizeH="0" baseline="0" dirty="0" smtClean="0">
                <a:ln>
                  <a:noFill/>
                </a:ln>
                <a:solidFill>
                  <a:schemeClr val="tx1"/>
                </a:solidFill>
                <a:effectLst/>
                <a:latin typeface="Arial" pitchFamily="34" charset="0"/>
                <a:cs typeface="Arial" pitchFamily="34" charset="0"/>
              </a:rPr>
              <a:t> </a:t>
            </a:r>
            <a:endParaRPr kumimoji="0" lang="en-US" altLang="en-US" sz="48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372577516"/>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Abstract class in </a:t>
            </a:r>
            <a:r>
              <a:rPr lang="en-US" dirty="0" smtClean="0"/>
              <a:t>Java</a:t>
            </a:r>
            <a:endParaRPr lang="en-US" dirty="0"/>
          </a:p>
        </p:txBody>
      </p:sp>
      <p:sp>
        <p:nvSpPr>
          <p:cNvPr id="3" name="Date Placeholder 2"/>
          <p:cNvSpPr>
            <a:spLocks noGrp="1"/>
          </p:cNvSpPr>
          <p:nvPr>
            <p:ph type="dt" sz="half" idx="10"/>
          </p:nvPr>
        </p:nvSpPr>
        <p:spPr/>
        <p:txBody>
          <a:bodyPr/>
          <a:lstStyle/>
          <a:p>
            <a:r>
              <a:rPr lang="en-US" smtClean="0"/>
              <a:t>Application Project</a:t>
            </a:r>
            <a:endParaRPr lang="en-US"/>
          </a:p>
        </p:txBody>
      </p:sp>
      <p:sp>
        <p:nvSpPr>
          <p:cNvPr id="4" name="Footer Placeholder 3"/>
          <p:cNvSpPr>
            <a:spLocks noGrp="1"/>
          </p:cNvSpPr>
          <p:nvPr>
            <p:ph type="ftr" sz="quarter" idx="11"/>
          </p:nvPr>
        </p:nvSpPr>
        <p:spPr/>
        <p:txBody>
          <a:bodyPr/>
          <a:lstStyle/>
          <a:p>
            <a:r>
              <a:rPr lang="en-US" smtClean="0"/>
              <a:t>Ahmad Javid Mayar</a:t>
            </a:r>
            <a:endParaRPr lang="en-US"/>
          </a:p>
        </p:txBody>
      </p:sp>
      <p:sp>
        <p:nvSpPr>
          <p:cNvPr id="5" name="Slide Number Placeholder 4"/>
          <p:cNvSpPr>
            <a:spLocks noGrp="1"/>
          </p:cNvSpPr>
          <p:nvPr>
            <p:ph type="sldNum" sz="quarter" idx="12"/>
          </p:nvPr>
        </p:nvSpPr>
        <p:spPr/>
        <p:txBody>
          <a:bodyPr/>
          <a:lstStyle/>
          <a:p>
            <a:fld id="{F404A394-025F-4138-890B-7EBFB23AC021}" type="slidenum">
              <a:rPr lang="en-US" smtClean="0"/>
              <a:t>118</a:t>
            </a:fld>
            <a:endParaRPr lang="en-US"/>
          </a:p>
        </p:txBody>
      </p:sp>
      <p:sp>
        <p:nvSpPr>
          <p:cNvPr id="6" name="Content Placeholder 5"/>
          <p:cNvSpPr>
            <a:spLocks noGrp="1"/>
          </p:cNvSpPr>
          <p:nvPr>
            <p:ph sz="quarter" idx="1"/>
          </p:nvPr>
        </p:nvSpPr>
        <p:spPr/>
        <p:txBody>
          <a:bodyPr/>
          <a:lstStyle/>
          <a:p>
            <a:r>
              <a:rPr lang="en-US" dirty="0"/>
              <a:t>A class that is declared with abstract keyword, is known as abstract class in java. It can have abstract and non-abstract methods (method with body).</a:t>
            </a:r>
          </a:p>
          <a:p>
            <a:r>
              <a:rPr lang="en-US" dirty="0"/>
              <a:t>Before learning java abstract class, let's understand the abstraction in java first</a:t>
            </a:r>
            <a:r>
              <a:rPr lang="en-US" dirty="0" smtClean="0"/>
              <a:t>.</a:t>
            </a:r>
            <a:endParaRPr lang="en-US" dirty="0"/>
          </a:p>
        </p:txBody>
      </p:sp>
    </p:spTree>
    <p:extLst>
      <p:ext uri="{BB962C8B-B14F-4D97-AF65-F5344CB8AC3E}">
        <p14:creationId xmlns:p14="http://schemas.microsoft.com/office/powerpoint/2010/main" val="2347901440"/>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Abstraction in </a:t>
            </a:r>
            <a:r>
              <a:rPr lang="en-US" dirty="0" smtClean="0"/>
              <a:t>Java</a:t>
            </a:r>
            <a:endParaRPr lang="en-US" dirty="0"/>
          </a:p>
        </p:txBody>
      </p:sp>
      <p:sp>
        <p:nvSpPr>
          <p:cNvPr id="3" name="Date Placeholder 2"/>
          <p:cNvSpPr>
            <a:spLocks noGrp="1"/>
          </p:cNvSpPr>
          <p:nvPr>
            <p:ph type="dt" sz="half" idx="10"/>
          </p:nvPr>
        </p:nvSpPr>
        <p:spPr/>
        <p:txBody>
          <a:bodyPr/>
          <a:lstStyle/>
          <a:p>
            <a:r>
              <a:rPr lang="en-US" smtClean="0"/>
              <a:t>Application Project</a:t>
            </a:r>
            <a:endParaRPr lang="en-US"/>
          </a:p>
        </p:txBody>
      </p:sp>
      <p:sp>
        <p:nvSpPr>
          <p:cNvPr id="4" name="Footer Placeholder 3"/>
          <p:cNvSpPr>
            <a:spLocks noGrp="1"/>
          </p:cNvSpPr>
          <p:nvPr>
            <p:ph type="ftr" sz="quarter" idx="11"/>
          </p:nvPr>
        </p:nvSpPr>
        <p:spPr/>
        <p:txBody>
          <a:bodyPr/>
          <a:lstStyle/>
          <a:p>
            <a:r>
              <a:rPr lang="en-US" smtClean="0"/>
              <a:t>Ahmad Javid Mayar</a:t>
            </a:r>
            <a:endParaRPr lang="en-US"/>
          </a:p>
        </p:txBody>
      </p:sp>
      <p:sp>
        <p:nvSpPr>
          <p:cNvPr id="5" name="Slide Number Placeholder 4"/>
          <p:cNvSpPr>
            <a:spLocks noGrp="1"/>
          </p:cNvSpPr>
          <p:nvPr>
            <p:ph type="sldNum" sz="quarter" idx="12"/>
          </p:nvPr>
        </p:nvSpPr>
        <p:spPr/>
        <p:txBody>
          <a:bodyPr/>
          <a:lstStyle/>
          <a:p>
            <a:fld id="{F404A394-025F-4138-890B-7EBFB23AC021}" type="slidenum">
              <a:rPr lang="en-US" smtClean="0"/>
              <a:t>119</a:t>
            </a:fld>
            <a:endParaRPr lang="en-US"/>
          </a:p>
        </p:txBody>
      </p:sp>
      <p:sp>
        <p:nvSpPr>
          <p:cNvPr id="6" name="Content Placeholder 5"/>
          <p:cNvSpPr>
            <a:spLocks noGrp="1"/>
          </p:cNvSpPr>
          <p:nvPr>
            <p:ph sz="quarter" idx="1"/>
          </p:nvPr>
        </p:nvSpPr>
        <p:spPr/>
        <p:txBody>
          <a:bodyPr>
            <a:normAutofit lnSpcReduction="10000"/>
          </a:bodyPr>
          <a:lstStyle/>
          <a:p>
            <a:r>
              <a:rPr lang="en-US" b="1" dirty="0"/>
              <a:t>Abstraction</a:t>
            </a:r>
            <a:r>
              <a:rPr lang="en-US" dirty="0"/>
              <a:t> is a process of hiding the implementation details and showing only functionality to the user.</a:t>
            </a:r>
          </a:p>
          <a:p>
            <a:r>
              <a:rPr lang="en-US" dirty="0"/>
              <a:t>Another way, it shows only important things to the user and hides the internal details for example sending </a:t>
            </a:r>
            <a:r>
              <a:rPr lang="en-US" dirty="0" err="1"/>
              <a:t>sms</a:t>
            </a:r>
            <a:r>
              <a:rPr lang="en-US" dirty="0"/>
              <a:t>, you just type the text and send the message. You don't know the internal processing about the message delivery.</a:t>
            </a:r>
          </a:p>
          <a:p>
            <a:r>
              <a:rPr lang="en-US" dirty="0"/>
              <a:t>Abstraction lets you focus on what the object does instead of how it does it.</a:t>
            </a:r>
          </a:p>
          <a:p>
            <a:r>
              <a:rPr lang="en-US" b="1" dirty="0"/>
              <a:t>Ways to achieve </a:t>
            </a:r>
            <a:r>
              <a:rPr lang="en-US" b="1" dirty="0" err="1"/>
              <a:t>Abstaction</a:t>
            </a:r>
            <a:endParaRPr lang="en-US" b="1" dirty="0"/>
          </a:p>
          <a:p>
            <a:pPr lvl="1"/>
            <a:r>
              <a:rPr lang="en-US" dirty="0"/>
              <a:t>There are two ways to achieve abstraction in java</a:t>
            </a:r>
          </a:p>
          <a:p>
            <a:pPr marL="1062990" lvl="2" indent="-514350">
              <a:buFont typeface="+mj-lt"/>
              <a:buAutoNum type="arabicPeriod"/>
            </a:pPr>
            <a:r>
              <a:rPr lang="en-US" dirty="0"/>
              <a:t>Abstract class (0 to 100%)</a:t>
            </a:r>
          </a:p>
          <a:p>
            <a:pPr marL="1062990" lvl="2" indent="-514350">
              <a:buFont typeface="+mj-lt"/>
              <a:buAutoNum type="arabicPeriod"/>
            </a:pPr>
            <a:r>
              <a:rPr lang="en-US" dirty="0"/>
              <a:t>Interface (100%)</a:t>
            </a:r>
          </a:p>
          <a:p>
            <a:endParaRPr lang="en-US" dirty="0"/>
          </a:p>
        </p:txBody>
      </p:sp>
    </p:spTree>
    <p:extLst>
      <p:ext uri="{BB962C8B-B14F-4D97-AF65-F5344CB8AC3E}">
        <p14:creationId xmlns:p14="http://schemas.microsoft.com/office/powerpoint/2010/main" val="60564244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Contents:</a:t>
            </a:r>
            <a:endParaRPr lang="en-US" sz="3200" dirty="0"/>
          </a:p>
        </p:txBody>
      </p:sp>
      <p:sp>
        <p:nvSpPr>
          <p:cNvPr id="3" name="Date Placeholder 2"/>
          <p:cNvSpPr>
            <a:spLocks noGrp="1"/>
          </p:cNvSpPr>
          <p:nvPr>
            <p:ph type="dt" sz="half" idx="10"/>
          </p:nvPr>
        </p:nvSpPr>
        <p:spPr/>
        <p:txBody>
          <a:bodyPr/>
          <a:lstStyle/>
          <a:p>
            <a:r>
              <a:rPr lang="en-US" smtClean="0"/>
              <a:t>Application Project</a:t>
            </a:r>
            <a:endParaRPr lang="en-US"/>
          </a:p>
        </p:txBody>
      </p:sp>
      <p:sp>
        <p:nvSpPr>
          <p:cNvPr id="4" name="Footer Placeholder 3"/>
          <p:cNvSpPr>
            <a:spLocks noGrp="1"/>
          </p:cNvSpPr>
          <p:nvPr>
            <p:ph type="ftr" sz="quarter" idx="11"/>
          </p:nvPr>
        </p:nvSpPr>
        <p:spPr/>
        <p:txBody>
          <a:bodyPr/>
          <a:lstStyle/>
          <a:p>
            <a:r>
              <a:rPr lang="en-US" smtClean="0"/>
              <a:t>Ahmad Javid Mayar</a:t>
            </a:r>
            <a:endParaRPr lang="en-US"/>
          </a:p>
        </p:txBody>
      </p:sp>
      <p:sp>
        <p:nvSpPr>
          <p:cNvPr id="5" name="Slide Number Placeholder 4"/>
          <p:cNvSpPr>
            <a:spLocks noGrp="1"/>
          </p:cNvSpPr>
          <p:nvPr>
            <p:ph type="sldNum" sz="quarter" idx="12"/>
          </p:nvPr>
        </p:nvSpPr>
        <p:spPr/>
        <p:txBody>
          <a:bodyPr/>
          <a:lstStyle/>
          <a:p>
            <a:fld id="{F404A394-025F-4138-890B-7EBFB23AC021}" type="slidenum">
              <a:rPr lang="en-US" smtClean="0"/>
              <a:t>12</a:t>
            </a:fld>
            <a:endParaRPr lang="en-US"/>
          </a:p>
        </p:txBody>
      </p:sp>
      <p:sp>
        <p:nvSpPr>
          <p:cNvPr id="6" name="Content Placeholder 5"/>
          <p:cNvSpPr>
            <a:spLocks noGrp="1"/>
          </p:cNvSpPr>
          <p:nvPr>
            <p:ph sz="quarter" idx="1"/>
          </p:nvPr>
        </p:nvSpPr>
        <p:spPr/>
        <p:txBody>
          <a:bodyPr>
            <a:normAutofit/>
          </a:bodyPr>
          <a:lstStyle/>
          <a:p>
            <a:pPr lvl="0"/>
            <a:r>
              <a:rPr lang="en-US" sz="2400" dirty="0" smtClean="0"/>
              <a:t>Introduction to Java</a:t>
            </a:r>
          </a:p>
          <a:p>
            <a:pPr lvl="0"/>
            <a:r>
              <a:rPr lang="en-US" sz="2400" dirty="0" smtClean="0"/>
              <a:t>Control Statements</a:t>
            </a:r>
            <a:r>
              <a:rPr lang="en-US" sz="2400" dirty="0"/>
              <a:t/>
            </a:r>
            <a:br>
              <a:rPr lang="en-US" sz="2400" dirty="0"/>
            </a:br>
            <a:endParaRPr lang="en-US" sz="2400" dirty="0" smtClean="0"/>
          </a:p>
          <a:p>
            <a:pPr lvl="0"/>
            <a:endParaRPr lang="en-US" sz="2400" dirty="0"/>
          </a:p>
        </p:txBody>
      </p:sp>
      <p:pic>
        <p:nvPicPr>
          <p:cNvPr id="7" name="Picture 2" descr="C:\Users\mayar\Desktop\d-people-working-open-book-illustration-man-opening-another-person-searching-looking-human-person-48693794.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9441" t="15150" r="13286" b="22116"/>
          <a:stretch/>
        </p:blipFill>
        <p:spPr bwMode="auto">
          <a:xfrm>
            <a:off x="6553200" y="4343400"/>
            <a:ext cx="2259940" cy="15032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5611796"/>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Abstract class in </a:t>
            </a:r>
            <a:r>
              <a:rPr lang="en-US" dirty="0" smtClean="0"/>
              <a:t>Java</a:t>
            </a:r>
            <a:endParaRPr lang="en-US" dirty="0"/>
          </a:p>
        </p:txBody>
      </p:sp>
      <p:sp>
        <p:nvSpPr>
          <p:cNvPr id="3" name="Date Placeholder 2"/>
          <p:cNvSpPr>
            <a:spLocks noGrp="1"/>
          </p:cNvSpPr>
          <p:nvPr>
            <p:ph type="dt" sz="half" idx="10"/>
          </p:nvPr>
        </p:nvSpPr>
        <p:spPr/>
        <p:txBody>
          <a:bodyPr/>
          <a:lstStyle/>
          <a:p>
            <a:r>
              <a:rPr lang="en-US" smtClean="0"/>
              <a:t>Application Project</a:t>
            </a:r>
            <a:endParaRPr lang="en-US"/>
          </a:p>
        </p:txBody>
      </p:sp>
      <p:sp>
        <p:nvSpPr>
          <p:cNvPr id="4" name="Footer Placeholder 3"/>
          <p:cNvSpPr>
            <a:spLocks noGrp="1"/>
          </p:cNvSpPr>
          <p:nvPr>
            <p:ph type="ftr" sz="quarter" idx="11"/>
          </p:nvPr>
        </p:nvSpPr>
        <p:spPr/>
        <p:txBody>
          <a:bodyPr/>
          <a:lstStyle/>
          <a:p>
            <a:r>
              <a:rPr lang="en-US" smtClean="0"/>
              <a:t>Ahmad Javid Mayar</a:t>
            </a:r>
            <a:endParaRPr lang="en-US"/>
          </a:p>
        </p:txBody>
      </p:sp>
      <p:sp>
        <p:nvSpPr>
          <p:cNvPr id="5" name="Slide Number Placeholder 4"/>
          <p:cNvSpPr>
            <a:spLocks noGrp="1"/>
          </p:cNvSpPr>
          <p:nvPr>
            <p:ph type="sldNum" sz="quarter" idx="12"/>
          </p:nvPr>
        </p:nvSpPr>
        <p:spPr/>
        <p:txBody>
          <a:bodyPr/>
          <a:lstStyle/>
          <a:p>
            <a:fld id="{F404A394-025F-4138-890B-7EBFB23AC021}" type="slidenum">
              <a:rPr lang="en-US" smtClean="0"/>
              <a:t>120</a:t>
            </a:fld>
            <a:endParaRPr lang="en-US"/>
          </a:p>
        </p:txBody>
      </p:sp>
      <p:sp>
        <p:nvSpPr>
          <p:cNvPr id="6" name="Content Placeholder 5"/>
          <p:cNvSpPr>
            <a:spLocks noGrp="1"/>
          </p:cNvSpPr>
          <p:nvPr>
            <p:ph sz="quarter" idx="1"/>
          </p:nvPr>
        </p:nvSpPr>
        <p:spPr/>
        <p:txBody>
          <a:bodyPr/>
          <a:lstStyle/>
          <a:p>
            <a:r>
              <a:rPr lang="en-US" dirty="0"/>
              <a:t>A class that is declared as abstract is known as </a:t>
            </a:r>
            <a:r>
              <a:rPr lang="en-US" b="1" dirty="0"/>
              <a:t>abstract class</a:t>
            </a:r>
            <a:r>
              <a:rPr lang="en-US" dirty="0"/>
              <a:t>. </a:t>
            </a:r>
            <a:endParaRPr lang="en-US" dirty="0" smtClean="0"/>
          </a:p>
          <a:p>
            <a:r>
              <a:rPr lang="en-US" dirty="0" smtClean="0"/>
              <a:t>It </a:t>
            </a:r>
            <a:r>
              <a:rPr lang="en-US" dirty="0"/>
              <a:t>needs to be extended and its method implemented. It cannot be instantiated.</a:t>
            </a:r>
          </a:p>
        </p:txBody>
      </p:sp>
      <p:sp>
        <p:nvSpPr>
          <p:cNvPr id="7" name="Rectangle 6"/>
          <p:cNvSpPr/>
          <p:nvPr/>
        </p:nvSpPr>
        <p:spPr>
          <a:xfrm>
            <a:off x="1447800" y="3534251"/>
            <a:ext cx="4572000" cy="892552"/>
          </a:xfrm>
          <a:prstGeom prst="rect">
            <a:avLst/>
          </a:prstGeom>
        </p:spPr>
        <p:txBody>
          <a:bodyPr>
            <a:spAutoFit/>
          </a:bodyPr>
          <a:lstStyle/>
          <a:p>
            <a:r>
              <a:rPr lang="en-US" sz="2000" b="1" dirty="0"/>
              <a:t>Example abstract </a:t>
            </a:r>
            <a:r>
              <a:rPr lang="en-US" sz="2000" b="1" dirty="0" smtClean="0"/>
              <a:t>class:</a:t>
            </a:r>
            <a:endParaRPr lang="en-US" sz="2000" b="1" dirty="0"/>
          </a:p>
          <a:p>
            <a:r>
              <a:rPr lang="en-US" sz="3200" b="1" dirty="0"/>
              <a:t>abstract</a:t>
            </a:r>
            <a:r>
              <a:rPr lang="en-US" sz="3200" dirty="0"/>
              <a:t> </a:t>
            </a:r>
            <a:r>
              <a:rPr lang="en-US" sz="3200" b="1" dirty="0"/>
              <a:t>class</a:t>
            </a:r>
            <a:r>
              <a:rPr lang="en-US" sz="3200" dirty="0"/>
              <a:t> A{}  </a:t>
            </a:r>
          </a:p>
        </p:txBody>
      </p:sp>
    </p:spTree>
    <p:extLst>
      <p:ext uri="{BB962C8B-B14F-4D97-AF65-F5344CB8AC3E}">
        <p14:creationId xmlns:p14="http://schemas.microsoft.com/office/powerpoint/2010/main" val="1509018926"/>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abstract </a:t>
            </a:r>
            <a:r>
              <a:rPr lang="en-US" dirty="0" smtClean="0"/>
              <a:t>method</a:t>
            </a:r>
            <a:endParaRPr lang="en-US" dirty="0"/>
          </a:p>
        </p:txBody>
      </p:sp>
      <p:sp>
        <p:nvSpPr>
          <p:cNvPr id="3" name="Date Placeholder 2"/>
          <p:cNvSpPr>
            <a:spLocks noGrp="1"/>
          </p:cNvSpPr>
          <p:nvPr>
            <p:ph type="dt" sz="half" idx="10"/>
          </p:nvPr>
        </p:nvSpPr>
        <p:spPr/>
        <p:txBody>
          <a:bodyPr/>
          <a:lstStyle/>
          <a:p>
            <a:r>
              <a:rPr lang="en-US" smtClean="0"/>
              <a:t>Application Project</a:t>
            </a:r>
            <a:endParaRPr lang="en-US"/>
          </a:p>
        </p:txBody>
      </p:sp>
      <p:sp>
        <p:nvSpPr>
          <p:cNvPr id="4" name="Footer Placeholder 3"/>
          <p:cNvSpPr>
            <a:spLocks noGrp="1"/>
          </p:cNvSpPr>
          <p:nvPr>
            <p:ph type="ftr" sz="quarter" idx="11"/>
          </p:nvPr>
        </p:nvSpPr>
        <p:spPr/>
        <p:txBody>
          <a:bodyPr/>
          <a:lstStyle/>
          <a:p>
            <a:r>
              <a:rPr lang="en-US" smtClean="0"/>
              <a:t>Ahmad Javid Mayar</a:t>
            </a:r>
            <a:endParaRPr lang="en-US"/>
          </a:p>
        </p:txBody>
      </p:sp>
      <p:sp>
        <p:nvSpPr>
          <p:cNvPr id="5" name="Slide Number Placeholder 4"/>
          <p:cNvSpPr>
            <a:spLocks noGrp="1"/>
          </p:cNvSpPr>
          <p:nvPr>
            <p:ph type="sldNum" sz="quarter" idx="12"/>
          </p:nvPr>
        </p:nvSpPr>
        <p:spPr/>
        <p:txBody>
          <a:bodyPr/>
          <a:lstStyle/>
          <a:p>
            <a:fld id="{F404A394-025F-4138-890B-7EBFB23AC021}" type="slidenum">
              <a:rPr lang="en-US" smtClean="0"/>
              <a:t>121</a:t>
            </a:fld>
            <a:endParaRPr lang="en-US"/>
          </a:p>
        </p:txBody>
      </p:sp>
      <p:sp>
        <p:nvSpPr>
          <p:cNvPr id="8" name="Rectangle 1"/>
          <p:cNvSpPr>
            <a:spLocks noChangeArrowheads="1"/>
          </p:cNvSpPr>
          <p:nvPr/>
        </p:nvSpPr>
        <p:spPr bwMode="auto">
          <a:xfrm>
            <a:off x="914400" y="34131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itchFamily="34" charset="0"/>
                <a:cs typeface="Arial" pitchFamily="34" charset="0"/>
              </a:rPr>
              <a:t/>
            </a:r>
            <a:br>
              <a:rPr kumimoji="0" lang="en-US" altLang="en-US" sz="1800" b="0" i="0" u="none" strike="noStrike" cap="none" normalizeH="0" baseline="0" smtClean="0">
                <a:ln>
                  <a:noFill/>
                </a:ln>
                <a:solidFill>
                  <a:schemeClr val="tx1"/>
                </a:solidFill>
                <a:effectLst/>
                <a:latin typeface="Arial" pitchFamily="34" charset="0"/>
                <a:cs typeface="Arial" pitchFamily="34" charset="0"/>
              </a:rPr>
            </a:b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9" name="Content Placeholder 8"/>
          <p:cNvSpPr>
            <a:spLocks noGrp="1"/>
          </p:cNvSpPr>
          <p:nvPr>
            <p:ph sz="quarter" idx="1"/>
          </p:nvPr>
        </p:nvSpPr>
        <p:spPr/>
        <p:txBody>
          <a:bodyPr/>
          <a:lstStyle/>
          <a:p>
            <a:endParaRPr lang="en-US" dirty="0" smtClean="0"/>
          </a:p>
          <a:p>
            <a:endParaRPr lang="en-US" dirty="0"/>
          </a:p>
          <a:p>
            <a:r>
              <a:rPr lang="en-US" dirty="0" smtClean="0"/>
              <a:t>A </a:t>
            </a:r>
            <a:r>
              <a:rPr lang="en-US" dirty="0"/>
              <a:t>method that is declared as abstract and does not have implementation is known as abstract method</a:t>
            </a:r>
            <a:r>
              <a:rPr lang="en-US" dirty="0" smtClean="0"/>
              <a:t>.</a:t>
            </a:r>
          </a:p>
          <a:p>
            <a:endParaRPr lang="en-US" b="1" dirty="0" smtClean="0"/>
          </a:p>
          <a:p>
            <a:endParaRPr lang="en-US" b="1" dirty="0"/>
          </a:p>
          <a:p>
            <a:r>
              <a:rPr lang="en-US" b="1" dirty="0" smtClean="0"/>
              <a:t>Example </a:t>
            </a:r>
            <a:r>
              <a:rPr lang="en-US" b="1" dirty="0"/>
              <a:t>abstract </a:t>
            </a:r>
            <a:r>
              <a:rPr lang="en-US" b="1" dirty="0" smtClean="0"/>
              <a:t>method:</a:t>
            </a:r>
            <a:endParaRPr lang="en-US" b="1" dirty="0"/>
          </a:p>
          <a:p>
            <a:pPr lvl="1"/>
            <a:r>
              <a:rPr lang="en-US" b="1" dirty="0"/>
              <a:t>abstract</a:t>
            </a:r>
            <a:r>
              <a:rPr lang="en-US" dirty="0"/>
              <a:t> </a:t>
            </a:r>
            <a:r>
              <a:rPr lang="en-US" b="1" dirty="0"/>
              <a:t>void</a:t>
            </a:r>
            <a:r>
              <a:rPr lang="en-US" dirty="0"/>
              <a:t> </a:t>
            </a:r>
            <a:r>
              <a:rPr lang="en-US" dirty="0" err="1"/>
              <a:t>printStatus</a:t>
            </a:r>
            <a:r>
              <a:rPr lang="en-US" dirty="0"/>
              <a:t>();//no body and abstract  </a:t>
            </a:r>
          </a:p>
          <a:p>
            <a:endParaRPr lang="en-US" dirty="0"/>
          </a:p>
        </p:txBody>
      </p:sp>
    </p:spTree>
    <p:extLst>
      <p:ext uri="{BB962C8B-B14F-4D97-AF65-F5344CB8AC3E}">
        <p14:creationId xmlns:p14="http://schemas.microsoft.com/office/powerpoint/2010/main" val="2713791899"/>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Example of abstract class that has abstract </a:t>
            </a:r>
            <a:r>
              <a:rPr lang="en-US" dirty="0" smtClean="0"/>
              <a:t>method</a:t>
            </a:r>
            <a:endParaRPr lang="en-US" dirty="0"/>
          </a:p>
        </p:txBody>
      </p:sp>
      <p:sp>
        <p:nvSpPr>
          <p:cNvPr id="3" name="Date Placeholder 2"/>
          <p:cNvSpPr>
            <a:spLocks noGrp="1"/>
          </p:cNvSpPr>
          <p:nvPr>
            <p:ph type="dt" sz="half" idx="10"/>
          </p:nvPr>
        </p:nvSpPr>
        <p:spPr/>
        <p:txBody>
          <a:bodyPr/>
          <a:lstStyle/>
          <a:p>
            <a:r>
              <a:rPr lang="en-US" smtClean="0"/>
              <a:t>Application Project</a:t>
            </a:r>
            <a:endParaRPr lang="en-US"/>
          </a:p>
        </p:txBody>
      </p:sp>
      <p:sp>
        <p:nvSpPr>
          <p:cNvPr id="4" name="Footer Placeholder 3"/>
          <p:cNvSpPr>
            <a:spLocks noGrp="1"/>
          </p:cNvSpPr>
          <p:nvPr>
            <p:ph type="ftr" sz="quarter" idx="11"/>
          </p:nvPr>
        </p:nvSpPr>
        <p:spPr/>
        <p:txBody>
          <a:bodyPr/>
          <a:lstStyle/>
          <a:p>
            <a:r>
              <a:rPr lang="en-US" smtClean="0"/>
              <a:t>Ahmad Javid Mayar</a:t>
            </a:r>
            <a:endParaRPr lang="en-US"/>
          </a:p>
        </p:txBody>
      </p:sp>
      <p:sp>
        <p:nvSpPr>
          <p:cNvPr id="5" name="Slide Number Placeholder 4"/>
          <p:cNvSpPr>
            <a:spLocks noGrp="1"/>
          </p:cNvSpPr>
          <p:nvPr>
            <p:ph type="sldNum" sz="quarter" idx="12"/>
          </p:nvPr>
        </p:nvSpPr>
        <p:spPr/>
        <p:txBody>
          <a:bodyPr/>
          <a:lstStyle/>
          <a:p>
            <a:fld id="{F404A394-025F-4138-890B-7EBFB23AC021}" type="slidenum">
              <a:rPr lang="en-US" smtClean="0"/>
              <a:t>122</a:t>
            </a:fld>
            <a:endParaRPr lang="en-US"/>
          </a:p>
        </p:txBody>
      </p:sp>
      <p:sp>
        <p:nvSpPr>
          <p:cNvPr id="6" name="Content Placeholder 5"/>
          <p:cNvSpPr>
            <a:spLocks noGrp="1"/>
          </p:cNvSpPr>
          <p:nvPr>
            <p:ph sz="quarter" idx="1"/>
          </p:nvPr>
        </p:nvSpPr>
        <p:spPr/>
        <p:txBody>
          <a:bodyPr/>
          <a:lstStyle/>
          <a:p>
            <a:r>
              <a:rPr lang="en-US" dirty="0"/>
              <a:t>In this example, Bike the abstract class that contains only one abstract method run. It implementation is provided by the Honda class.</a:t>
            </a:r>
          </a:p>
        </p:txBody>
      </p:sp>
      <p:sp>
        <p:nvSpPr>
          <p:cNvPr id="7" name="Rectangle 6"/>
          <p:cNvSpPr/>
          <p:nvPr/>
        </p:nvSpPr>
        <p:spPr>
          <a:xfrm>
            <a:off x="2057400" y="2667000"/>
            <a:ext cx="5420033" cy="3139321"/>
          </a:xfrm>
          <a:prstGeom prst="rect">
            <a:avLst/>
          </a:prstGeom>
        </p:spPr>
        <p:txBody>
          <a:bodyPr wrap="square">
            <a:spAutoFit/>
          </a:bodyPr>
          <a:lstStyle/>
          <a:p>
            <a:r>
              <a:rPr lang="en-US" b="1" dirty="0"/>
              <a:t>abstract</a:t>
            </a:r>
            <a:r>
              <a:rPr lang="en-US" dirty="0"/>
              <a:t> </a:t>
            </a:r>
            <a:r>
              <a:rPr lang="en-US" b="1" dirty="0"/>
              <a:t>class</a:t>
            </a:r>
            <a:r>
              <a:rPr lang="en-US" dirty="0"/>
              <a:t> Bike{  </a:t>
            </a:r>
          </a:p>
          <a:p>
            <a:r>
              <a:rPr lang="en-US" dirty="0"/>
              <a:t>  </a:t>
            </a:r>
            <a:r>
              <a:rPr lang="en-US" dirty="0" smtClean="0"/>
              <a:t>	</a:t>
            </a:r>
            <a:r>
              <a:rPr lang="en-US" b="1" dirty="0" smtClean="0"/>
              <a:t>abstract</a:t>
            </a:r>
            <a:r>
              <a:rPr lang="en-US" dirty="0"/>
              <a:t> </a:t>
            </a:r>
            <a:r>
              <a:rPr lang="en-US" b="1" dirty="0"/>
              <a:t>void</a:t>
            </a:r>
            <a:r>
              <a:rPr lang="en-US" dirty="0"/>
              <a:t> run();  </a:t>
            </a:r>
          </a:p>
          <a:p>
            <a:r>
              <a:rPr lang="en-US" dirty="0"/>
              <a:t>}  </a:t>
            </a:r>
          </a:p>
          <a:p>
            <a:r>
              <a:rPr lang="en-US" b="1" dirty="0"/>
              <a:t>class</a:t>
            </a:r>
            <a:r>
              <a:rPr lang="en-US" dirty="0"/>
              <a:t> Honda4 </a:t>
            </a:r>
            <a:r>
              <a:rPr lang="en-US" b="1" dirty="0"/>
              <a:t>extends</a:t>
            </a:r>
            <a:r>
              <a:rPr lang="en-US" dirty="0"/>
              <a:t> Bike{  </a:t>
            </a:r>
          </a:p>
          <a:p>
            <a:r>
              <a:rPr lang="en-US" b="1" dirty="0" smtClean="0"/>
              <a:t>	void</a:t>
            </a:r>
            <a:r>
              <a:rPr lang="en-US" dirty="0"/>
              <a:t> run(){</a:t>
            </a:r>
            <a:r>
              <a:rPr lang="en-US" dirty="0" err="1"/>
              <a:t>System.out.println</a:t>
            </a:r>
            <a:r>
              <a:rPr lang="en-US" dirty="0"/>
              <a:t>("running safely</a:t>
            </a:r>
            <a:r>
              <a:rPr lang="en-US" dirty="0" smtClean="0"/>
              <a:t>..");</a:t>
            </a:r>
          </a:p>
          <a:p>
            <a:r>
              <a:rPr lang="en-US" dirty="0" smtClean="0"/>
              <a:t>}</a:t>
            </a:r>
            <a:r>
              <a:rPr lang="en-US" dirty="0"/>
              <a:t>  </a:t>
            </a:r>
          </a:p>
          <a:p>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a:t>
            </a:r>
          </a:p>
          <a:p>
            <a:r>
              <a:rPr lang="en-US" dirty="0"/>
              <a:t> </a:t>
            </a:r>
            <a:r>
              <a:rPr lang="en-US" dirty="0" smtClean="0"/>
              <a:t>	Bike</a:t>
            </a:r>
            <a:r>
              <a:rPr lang="en-US" dirty="0"/>
              <a:t> </a:t>
            </a:r>
            <a:r>
              <a:rPr lang="en-US" dirty="0" err="1"/>
              <a:t>obj</a:t>
            </a:r>
            <a:r>
              <a:rPr lang="en-US" dirty="0"/>
              <a:t> = </a:t>
            </a:r>
            <a:r>
              <a:rPr lang="en-US" b="1" dirty="0"/>
              <a:t>new</a:t>
            </a:r>
            <a:r>
              <a:rPr lang="en-US" dirty="0"/>
              <a:t> Honda4();  </a:t>
            </a:r>
          </a:p>
          <a:p>
            <a:r>
              <a:rPr lang="en-US" dirty="0" smtClean="0"/>
              <a:t>	</a:t>
            </a:r>
            <a:r>
              <a:rPr lang="en-US" dirty="0"/>
              <a:t> </a:t>
            </a:r>
            <a:r>
              <a:rPr lang="en-US" dirty="0" err="1"/>
              <a:t>obj.run</a:t>
            </a:r>
            <a:r>
              <a:rPr lang="en-US" dirty="0"/>
              <a:t>();  </a:t>
            </a:r>
          </a:p>
          <a:p>
            <a:r>
              <a:rPr lang="en-US" dirty="0"/>
              <a:t>}  </a:t>
            </a:r>
          </a:p>
          <a:p>
            <a:r>
              <a:rPr lang="en-US" dirty="0"/>
              <a:t>}</a:t>
            </a:r>
          </a:p>
        </p:txBody>
      </p:sp>
      <p:sp>
        <p:nvSpPr>
          <p:cNvPr id="8" name="Rectangle 1"/>
          <p:cNvSpPr>
            <a:spLocks noChangeArrowheads="1"/>
          </p:cNvSpPr>
          <p:nvPr/>
        </p:nvSpPr>
        <p:spPr bwMode="auto">
          <a:xfrm>
            <a:off x="3352800" y="5673554"/>
            <a:ext cx="37338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Low" defTabSz="914400" rtl="0" eaLnBrk="1" fontAlgn="base" latinLnBrk="0" hangingPunct="1">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000000"/>
                </a:solidFill>
                <a:effectLst/>
                <a:latin typeface="Arial Unicode MS" pitchFamily="34" charset="-128"/>
                <a:cs typeface="Arial" pitchFamily="34" charset="0"/>
              </a:rPr>
              <a:t>running safely..</a:t>
            </a:r>
            <a:r>
              <a:rPr kumimoji="0" lang="en-US" altLang="en-US" sz="2000" b="0" i="0" u="none" strike="noStrike" cap="none" normalizeH="0" baseline="0" dirty="0" smtClean="0">
                <a:ln>
                  <a:noFill/>
                </a:ln>
                <a:solidFill>
                  <a:schemeClr val="tx1"/>
                </a:solidFill>
                <a:effectLst/>
                <a:latin typeface="Arial" pitchFamily="34" charset="0"/>
                <a:cs typeface="Arial" pitchFamily="34" charset="0"/>
              </a:rPr>
              <a:t> </a:t>
            </a:r>
            <a:endParaRPr kumimoji="0" lang="en-US" altLang="en-US" sz="54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1412117647"/>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615516" cy="685800"/>
          </a:xfrm>
        </p:spPr>
        <p:txBody>
          <a:bodyPr>
            <a:noAutofit/>
          </a:bodyPr>
          <a:lstStyle/>
          <a:p>
            <a:r>
              <a:rPr lang="en-US" dirty="0"/>
              <a:t>E</a:t>
            </a:r>
            <a:r>
              <a:rPr lang="en-US" sz="3200" dirty="0" smtClean="0"/>
              <a:t>xample </a:t>
            </a:r>
            <a:r>
              <a:rPr lang="en-US" sz="3200" dirty="0"/>
              <a:t>of abstract class in </a:t>
            </a:r>
            <a:r>
              <a:rPr lang="en-US" sz="3200" dirty="0" smtClean="0"/>
              <a:t>java</a:t>
            </a:r>
            <a:endParaRPr lang="en-US" sz="3200" dirty="0"/>
          </a:p>
        </p:txBody>
      </p:sp>
      <p:sp>
        <p:nvSpPr>
          <p:cNvPr id="3" name="Date Placeholder 2"/>
          <p:cNvSpPr>
            <a:spLocks noGrp="1"/>
          </p:cNvSpPr>
          <p:nvPr>
            <p:ph type="dt" sz="half" idx="10"/>
          </p:nvPr>
        </p:nvSpPr>
        <p:spPr/>
        <p:txBody>
          <a:bodyPr/>
          <a:lstStyle/>
          <a:p>
            <a:r>
              <a:rPr lang="en-US" smtClean="0"/>
              <a:t>Application Project</a:t>
            </a:r>
            <a:endParaRPr lang="en-US"/>
          </a:p>
        </p:txBody>
      </p:sp>
      <p:sp>
        <p:nvSpPr>
          <p:cNvPr id="4" name="Footer Placeholder 3"/>
          <p:cNvSpPr>
            <a:spLocks noGrp="1"/>
          </p:cNvSpPr>
          <p:nvPr>
            <p:ph type="ftr" sz="quarter" idx="11"/>
          </p:nvPr>
        </p:nvSpPr>
        <p:spPr/>
        <p:txBody>
          <a:bodyPr/>
          <a:lstStyle/>
          <a:p>
            <a:r>
              <a:rPr lang="en-US" smtClean="0"/>
              <a:t>Ahmad Javid Mayar</a:t>
            </a:r>
            <a:endParaRPr lang="en-US"/>
          </a:p>
        </p:txBody>
      </p:sp>
      <p:sp>
        <p:nvSpPr>
          <p:cNvPr id="5" name="Slide Number Placeholder 4"/>
          <p:cNvSpPr>
            <a:spLocks noGrp="1"/>
          </p:cNvSpPr>
          <p:nvPr>
            <p:ph type="sldNum" sz="quarter" idx="12"/>
          </p:nvPr>
        </p:nvSpPr>
        <p:spPr/>
        <p:txBody>
          <a:bodyPr/>
          <a:lstStyle/>
          <a:p>
            <a:fld id="{F404A394-025F-4138-890B-7EBFB23AC021}" type="slidenum">
              <a:rPr lang="en-US" smtClean="0"/>
              <a:t>123</a:t>
            </a:fld>
            <a:endParaRPr lang="en-US"/>
          </a:p>
        </p:txBody>
      </p:sp>
      <p:sp>
        <p:nvSpPr>
          <p:cNvPr id="7" name="Rectangle 6"/>
          <p:cNvSpPr/>
          <p:nvPr/>
        </p:nvSpPr>
        <p:spPr>
          <a:xfrm>
            <a:off x="381000" y="685800"/>
            <a:ext cx="6477000" cy="3139321"/>
          </a:xfrm>
          <a:prstGeom prst="rect">
            <a:avLst/>
          </a:prstGeom>
        </p:spPr>
        <p:txBody>
          <a:bodyPr wrap="square">
            <a:spAutoFit/>
          </a:bodyPr>
          <a:lstStyle/>
          <a:p>
            <a:r>
              <a:rPr lang="en-US" b="1" dirty="0"/>
              <a:t>abstract</a:t>
            </a:r>
            <a:r>
              <a:rPr lang="en-US" dirty="0"/>
              <a:t> </a:t>
            </a:r>
            <a:r>
              <a:rPr lang="en-US" b="1" dirty="0"/>
              <a:t>class</a:t>
            </a:r>
            <a:r>
              <a:rPr lang="en-US" dirty="0"/>
              <a:t> Bank{    </a:t>
            </a:r>
          </a:p>
          <a:p>
            <a:r>
              <a:rPr lang="ps-AF" b="1" dirty="0" smtClean="0"/>
              <a:t>	</a:t>
            </a:r>
            <a:r>
              <a:rPr lang="en-US" b="1" dirty="0" smtClean="0"/>
              <a:t>abstract</a:t>
            </a:r>
            <a:r>
              <a:rPr lang="en-US" dirty="0"/>
              <a:t> </a:t>
            </a:r>
            <a:r>
              <a:rPr lang="en-US" b="1" dirty="0" err="1"/>
              <a:t>int</a:t>
            </a:r>
            <a:r>
              <a:rPr lang="en-US" dirty="0"/>
              <a:t> </a:t>
            </a:r>
            <a:r>
              <a:rPr lang="en-US" dirty="0" err="1"/>
              <a:t>getRateOfInterest</a:t>
            </a:r>
            <a:r>
              <a:rPr lang="en-US" dirty="0"/>
              <a:t>();    </a:t>
            </a:r>
            <a:endParaRPr lang="ps-AF" dirty="0" smtClean="0"/>
          </a:p>
          <a:p>
            <a:r>
              <a:rPr lang="en-US" dirty="0" smtClean="0"/>
              <a:t>}</a:t>
            </a:r>
            <a:r>
              <a:rPr lang="en-US" dirty="0"/>
              <a:t>    </a:t>
            </a:r>
          </a:p>
          <a:p>
            <a:r>
              <a:rPr lang="en-US" b="1" dirty="0"/>
              <a:t>class</a:t>
            </a:r>
            <a:r>
              <a:rPr lang="en-US" dirty="0"/>
              <a:t> SBI </a:t>
            </a:r>
            <a:r>
              <a:rPr lang="en-US" b="1" dirty="0"/>
              <a:t>extends</a:t>
            </a:r>
            <a:r>
              <a:rPr lang="en-US" dirty="0"/>
              <a:t> Bank{    </a:t>
            </a:r>
          </a:p>
          <a:p>
            <a:r>
              <a:rPr lang="ps-AF" b="1" dirty="0" smtClean="0"/>
              <a:t>	</a:t>
            </a:r>
            <a:r>
              <a:rPr lang="en-US" b="1" dirty="0" err="1" smtClean="0"/>
              <a:t>int</a:t>
            </a:r>
            <a:r>
              <a:rPr lang="en-US" dirty="0"/>
              <a:t> </a:t>
            </a:r>
            <a:r>
              <a:rPr lang="en-US" dirty="0" err="1"/>
              <a:t>getRateOfInterest</a:t>
            </a:r>
            <a:r>
              <a:rPr lang="en-US" dirty="0"/>
              <a:t>(){</a:t>
            </a:r>
            <a:r>
              <a:rPr lang="en-US" b="1" dirty="0"/>
              <a:t>return</a:t>
            </a:r>
            <a:r>
              <a:rPr lang="en-US" dirty="0"/>
              <a:t> 7;}    </a:t>
            </a:r>
          </a:p>
          <a:p>
            <a:r>
              <a:rPr lang="en-US" dirty="0"/>
              <a:t>}    </a:t>
            </a:r>
          </a:p>
          <a:p>
            <a:r>
              <a:rPr lang="en-US" b="1" dirty="0"/>
              <a:t>class</a:t>
            </a:r>
            <a:r>
              <a:rPr lang="en-US" dirty="0"/>
              <a:t> PNB </a:t>
            </a:r>
            <a:r>
              <a:rPr lang="en-US" b="1" dirty="0"/>
              <a:t>extends</a:t>
            </a:r>
            <a:r>
              <a:rPr lang="en-US" dirty="0"/>
              <a:t> Bank{    </a:t>
            </a:r>
          </a:p>
          <a:p>
            <a:r>
              <a:rPr lang="ps-AF" b="1" dirty="0" smtClean="0"/>
              <a:t>	</a:t>
            </a:r>
            <a:r>
              <a:rPr lang="en-US" b="1" dirty="0" err="1" smtClean="0"/>
              <a:t>int</a:t>
            </a:r>
            <a:r>
              <a:rPr lang="en-US" dirty="0"/>
              <a:t> </a:t>
            </a:r>
            <a:r>
              <a:rPr lang="en-US" dirty="0" err="1"/>
              <a:t>getRateOfInterest</a:t>
            </a:r>
            <a:r>
              <a:rPr lang="en-US" dirty="0"/>
              <a:t>(){</a:t>
            </a:r>
            <a:r>
              <a:rPr lang="en-US" b="1" dirty="0"/>
              <a:t>return</a:t>
            </a:r>
            <a:r>
              <a:rPr lang="en-US" dirty="0"/>
              <a:t> 8;}    </a:t>
            </a:r>
          </a:p>
          <a:p>
            <a:r>
              <a:rPr lang="en-US" dirty="0"/>
              <a:t>}    </a:t>
            </a:r>
          </a:p>
          <a:p>
            <a:r>
              <a:rPr lang="en-US" dirty="0"/>
              <a:t>    </a:t>
            </a:r>
          </a:p>
          <a:p>
            <a:r>
              <a:rPr lang="en-US" dirty="0"/>
              <a:t>   </a:t>
            </a:r>
          </a:p>
        </p:txBody>
      </p:sp>
      <p:sp>
        <p:nvSpPr>
          <p:cNvPr id="8" name="Rectangle 7"/>
          <p:cNvSpPr/>
          <p:nvPr/>
        </p:nvSpPr>
        <p:spPr>
          <a:xfrm>
            <a:off x="381000" y="3462278"/>
            <a:ext cx="8615516" cy="2585323"/>
          </a:xfrm>
          <a:prstGeom prst="rect">
            <a:avLst/>
          </a:prstGeom>
        </p:spPr>
        <p:txBody>
          <a:bodyPr wrap="square">
            <a:spAutoFit/>
          </a:bodyPr>
          <a:lstStyle/>
          <a:p>
            <a:r>
              <a:rPr lang="en-US" b="1" dirty="0"/>
              <a:t>class</a:t>
            </a:r>
            <a:r>
              <a:rPr lang="en-US" dirty="0"/>
              <a:t> </a:t>
            </a:r>
            <a:r>
              <a:rPr lang="en-US" dirty="0" err="1"/>
              <a:t>TestBank</a:t>
            </a:r>
            <a:r>
              <a:rPr lang="en-US" dirty="0"/>
              <a:t>{    </a:t>
            </a:r>
          </a:p>
          <a:p>
            <a:r>
              <a:rPr lang="ps-AF" b="1" dirty="0" smtClean="0"/>
              <a:t>	</a:t>
            </a:r>
            <a:r>
              <a:rPr lang="en-US" b="1" dirty="0" smtClean="0"/>
              <a:t>public</a:t>
            </a:r>
            <a:r>
              <a:rPr lang="en-US" dirty="0"/>
              <a:t> </a:t>
            </a:r>
            <a:r>
              <a:rPr lang="en-US" b="1" dirty="0"/>
              <a:t>static</a:t>
            </a:r>
            <a:r>
              <a:rPr lang="en-US" dirty="0"/>
              <a:t> </a:t>
            </a:r>
            <a:r>
              <a:rPr lang="en-US" b="1" dirty="0"/>
              <a:t>void</a:t>
            </a:r>
            <a:r>
              <a:rPr lang="en-US" dirty="0"/>
              <a:t> main(String </a:t>
            </a:r>
            <a:r>
              <a:rPr lang="en-US" dirty="0" err="1"/>
              <a:t>args</a:t>
            </a:r>
            <a:r>
              <a:rPr lang="en-US" dirty="0"/>
              <a:t>[]){    </a:t>
            </a:r>
          </a:p>
          <a:p>
            <a:r>
              <a:rPr lang="ps-AF" dirty="0" smtClean="0"/>
              <a:t>		</a:t>
            </a:r>
            <a:r>
              <a:rPr lang="en-US" dirty="0" smtClean="0"/>
              <a:t>Bank</a:t>
            </a:r>
            <a:r>
              <a:rPr lang="en-US" dirty="0"/>
              <a:t> b;  </a:t>
            </a:r>
          </a:p>
          <a:p>
            <a:r>
              <a:rPr lang="ps-AF" dirty="0" smtClean="0"/>
              <a:t>		</a:t>
            </a:r>
            <a:r>
              <a:rPr lang="en-US" dirty="0" smtClean="0"/>
              <a:t>b=</a:t>
            </a:r>
            <a:r>
              <a:rPr lang="en-US" b="1" dirty="0" smtClean="0"/>
              <a:t>new</a:t>
            </a:r>
            <a:r>
              <a:rPr lang="en-US" dirty="0"/>
              <a:t> SBI();  </a:t>
            </a:r>
          </a:p>
          <a:p>
            <a:r>
              <a:rPr lang="ps-AF" dirty="0" smtClean="0"/>
              <a:t>		</a:t>
            </a:r>
            <a:r>
              <a:rPr lang="en-US" dirty="0" err="1" smtClean="0"/>
              <a:t>System.out.println</a:t>
            </a:r>
            <a:r>
              <a:rPr lang="en-US" dirty="0"/>
              <a:t>("Rate of Interest is: "+</a:t>
            </a:r>
            <a:r>
              <a:rPr lang="en-US" dirty="0" err="1"/>
              <a:t>b.getRateOfInterest</a:t>
            </a:r>
            <a:r>
              <a:rPr lang="en-US" dirty="0"/>
              <a:t>()+" %");    </a:t>
            </a:r>
          </a:p>
          <a:p>
            <a:r>
              <a:rPr lang="ps-AF" dirty="0" smtClean="0"/>
              <a:t>		</a:t>
            </a:r>
            <a:r>
              <a:rPr lang="en-US" dirty="0" smtClean="0"/>
              <a:t>b=</a:t>
            </a:r>
            <a:r>
              <a:rPr lang="en-US" b="1" dirty="0" smtClean="0"/>
              <a:t>new</a:t>
            </a:r>
            <a:r>
              <a:rPr lang="en-US" dirty="0"/>
              <a:t> PNB();  </a:t>
            </a:r>
          </a:p>
          <a:p>
            <a:r>
              <a:rPr lang="ps-AF" dirty="0" smtClean="0"/>
              <a:t>		</a:t>
            </a:r>
            <a:r>
              <a:rPr lang="en-US" dirty="0" err="1" smtClean="0"/>
              <a:t>System.out.println</a:t>
            </a:r>
            <a:r>
              <a:rPr lang="en-US" dirty="0"/>
              <a:t>("Rate of Interest is: "+</a:t>
            </a:r>
            <a:r>
              <a:rPr lang="en-US" dirty="0" err="1"/>
              <a:t>b.getRateOfInterest</a:t>
            </a:r>
            <a:r>
              <a:rPr lang="en-US" dirty="0"/>
              <a:t>()+" %");    </a:t>
            </a:r>
          </a:p>
          <a:p>
            <a:r>
              <a:rPr lang="ps-AF" dirty="0" smtClean="0"/>
              <a:t>	</a:t>
            </a:r>
            <a:r>
              <a:rPr lang="en-US" dirty="0" smtClean="0"/>
              <a:t>}</a:t>
            </a:r>
            <a:endParaRPr lang="ps-AF" dirty="0" smtClean="0"/>
          </a:p>
          <a:p>
            <a:r>
              <a:rPr lang="en-US" dirty="0" smtClean="0"/>
              <a:t>}</a:t>
            </a:r>
            <a:r>
              <a:rPr lang="en-US" dirty="0"/>
              <a:t> </a:t>
            </a:r>
          </a:p>
        </p:txBody>
      </p:sp>
      <p:sp>
        <p:nvSpPr>
          <p:cNvPr id="9" name="Rectangle 1"/>
          <p:cNvSpPr>
            <a:spLocks noChangeArrowheads="1"/>
          </p:cNvSpPr>
          <p:nvPr/>
        </p:nvSpPr>
        <p:spPr bwMode="auto">
          <a:xfrm>
            <a:off x="5105400" y="2276076"/>
            <a:ext cx="3505200"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Low" defTabSz="914400" rtl="0" eaLnBrk="1" fontAlgn="base" latinLnBrk="0" hangingPunct="1">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0000"/>
                </a:solidFill>
                <a:effectLst/>
                <a:latin typeface="Arial Unicode MS" pitchFamily="34" charset="-128"/>
                <a:cs typeface="Arial" pitchFamily="34" charset="0"/>
              </a:rPr>
              <a:t>Rate of Interest is: 7 % </a:t>
            </a:r>
            <a:endParaRPr kumimoji="0" lang="ps-AF" altLang="en-US" sz="2000" b="0" i="0" u="none" strike="noStrike" cap="none" normalizeH="0" baseline="0" dirty="0" smtClean="0">
              <a:ln>
                <a:noFill/>
              </a:ln>
              <a:solidFill>
                <a:srgbClr val="000000"/>
              </a:solidFill>
              <a:effectLst/>
              <a:latin typeface="Arial Unicode MS" pitchFamily="34" charset="-128"/>
              <a:cs typeface="Arial" pitchFamily="34" charset="0"/>
            </a:endParaRPr>
          </a:p>
          <a:p>
            <a:pPr marL="0" marR="0" lvl="0" indent="0" algn="justLow" defTabSz="914400" rtl="0" eaLnBrk="1" fontAlgn="base" latinLnBrk="0" hangingPunct="1">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0000"/>
                </a:solidFill>
                <a:effectLst/>
                <a:latin typeface="Arial Unicode MS" pitchFamily="34" charset="-128"/>
                <a:cs typeface="Arial" pitchFamily="34" charset="0"/>
              </a:rPr>
              <a:t>Rate of Interest is: 8 %</a:t>
            </a:r>
            <a:r>
              <a:rPr kumimoji="0" lang="en-US" altLang="en-US" b="0" i="0" u="none" strike="noStrike" cap="none" normalizeH="0" baseline="0" dirty="0" smtClean="0">
                <a:ln>
                  <a:noFill/>
                </a:ln>
                <a:solidFill>
                  <a:schemeClr val="tx1"/>
                </a:solidFill>
                <a:effectLst/>
                <a:latin typeface="Arial" pitchFamily="34" charset="0"/>
                <a:cs typeface="Arial" pitchFamily="34" charset="0"/>
              </a:rPr>
              <a:t> </a:t>
            </a:r>
            <a:endParaRPr kumimoji="0" lang="en-US" altLang="en-US" sz="48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4071880371"/>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Interface in </a:t>
            </a:r>
            <a:r>
              <a:rPr lang="en-US" dirty="0" smtClean="0"/>
              <a:t>Java</a:t>
            </a:r>
            <a:endParaRPr lang="en-US" dirty="0"/>
          </a:p>
        </p:txBody>
      </p:sp>
      <p:sp>
        <p:nvSpPr>
          <p:cNvPr id="3" name="Date Placeholder 2"/>
          <p:cNvSpPr>
            <a:spLocks noGrp="1"/>
          </p:cNvSpPr>
          <p:nvPr>
            <p:ph type="dt" sz="half" idx="10"/>
          </p:nvPr>
        </p:nvSpPr>
        <p:spPr/>
        <p:txBody>
          <a:bodyPr/>
          <a:lstStyle/>
          <a:p>
            <a:r>
              <a:rPr lang="en-US" smtClean="0"/>
              <a:t>Application Project</a:t>
            </a:r>
            <a:endParaRPr lang="en-US"/>
          </a:p>
        </p:txBody>
      </p:sp>
      <p:sp>
        <p:nvSpPr>
          <p:cNvPr id="4" name="Footer Placeholder 3"/>
          <p:cNvSpPr>
            <a:spLocks noGrp="1"/>
          </p:cNvSpPr>
          <p:nvPr>
            <p:ph type="ftr" sz="quarter" idx="11"/>
          </p:nvPr>
        </p:nvSpPr>
        <p:spPr/>
        <p:txBody>
          <a:bodyPr/>
          <a:lstStyle/>
          <a:p>
            <a:r>
              <a:rPr lang="en-US" smtClean="0"/>
              <a:t>Ahmad Javid Mayar</a:t>
            </a:r>
            <a:endParaRPr lang="en-US"/>
          </a:p>
        </p:txBody>
      </p:sp>
      <p:sp>
        <p:nvSpPr>
          <p:cNvPr id="5" name="Slide Number Placeholder 4"/>
          <p:cNvSpPr>
            <a:spLocks noGrp="1"/>
          </p:cNvSpPr>
          <p:nvPr>
            <p:ph type="sldNum" sz="quarter" idx="12"/>
          </p:nvPr>
        </p:nvSpPr>
        <p:spPr/>
        <p:txBody>
          <a:bodyPr/>
          <a:lstStyle/>
          <a:p>
            <a:fld id="{F404A394-025F-4138-890B-7EBFB23AC021}" type="slidenum">
              <a:rPr lang="en-US" smtClean="0"/>
              <a:t>124</a:t>
            </a:fld>
            <a:endParaRPr lang="en-US"/>
          </a:p>
        </p:txBody>
      </p:sp>
      <p:sp>
        <p:nvSpPr>
          <p:cNvPr id="6" name="Content Placeholder 5"/>
          <p:cNvSpPr>
            <a:spLocks noGrp="1"/>
          </p:cNvSpPr>
          <p:nvPr>
            <p:ph sz="quarter" idx="1"/>
          </p:nvPr>
        </p:nvSpPr>
        <p:spPr/>
        <p:txBody>
          <a:bodyPr/>
          <a:lstStyle/>
          <a:p>
            <a:r>
              <a:rPr lang="en-US" dirty="0"/>
              <a:t>An </a:t>
            </a:r>
            <a:r>
              <a:rPr lang="en-US" b="1" dirty="0"/>
              <a:t>interface in java</a:t>
            </a:r>
            <a:r>
              <a:rPr lang="en-US" dirty="0"/>
              <a:t> is a blueprint of a class. It has static constants and abstract methods only.</a:t>
            </a:r>
          </a:p>
          <a:p>
            <a:r>
              <a:rPr lang="en-US" dirty="0"/>
              <a:t>The interface in java is </a:t>
            </a:r>
            <a:r>
              <a:rPr lang="en-US" b="1" dirty="0"/>
              <a:t>a mechanism to achieve fully abstraction</a:t>
            </a:r>
            <a:r>
              <a:rPr lang="en-US" dirty="0"/>
              <a:t>. There can be only abstract methods in the java interface not method body. It is used to achieve fully abstraction and multiple inheritance in Java.</a:t>
            </a:r>
          </a:p>
          <a:p>
            <a:r>
              <a:rPr lang="en-US" dirty="0"/>
              <a:t>Java Interface also </a:t>
            </a:r>
            <a:r>
              <a:rPr lang="en-US" b="1" dirty="0"/>
              <a:t>represents IS-A relationship</a:t>
            </a:r>
            <a:r>
              <a:rPr lang="en-US" dirty="0"/>
              <a:t>.</a:t>
            </a:r>
          </a:p>
          <a:p>
            <a:r>
              <a:rPr lang="en-US" dirty="0"/>
              <a:t>It cannot be instantiated just like abstract class</a:t>
            </a:r>
            <a:r>
              <a:rPr lang="en-US" dirty="0" smtClean="0"/>
              <a:t>.</a:t>
            </a:r>
            <a:endParaRPr lang="en-US" dirty="0"/>
          </a:p>
        </p:txBody>
      </p:sp>
    </p:spTree>
    <p:extLst>
      <p:ext uri="{BB962C8B-B14F-4D97-AF65-F5344CB8AC3E}">
        <p14:creationId xmlns:p14="http://schemas.microsoft.com/office/powerpoint/2010/main" val="844102398"/>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Why use Java interface</a:t>
            </a:r>
            <a:r>
              <a:rPr lang="en-US" dirty="0" smtClean="0"/>
              <a:t>?</a:t>
            </a:r>
            <a:endParaRPr lang="en-US" dirty="0"/>
          </a:p>
        </p:txBody>
      </p:sp>
      <p:sp>
        <p:nvSpPr>
          <p:cNvPr id="3" name="Date Placeholder 2"/>
          <p:cNvSpPr>
            <a:spLocks noGrp="1"/>
          </p:cNvSpPr>
          <p:nvPr>
            <p:ph type="dt" sz="half" idx="10"/>
          </p:nvPr>
        </p:nvSpPr>
        <p:spPr/>
        <p:txBody>
          <a:bodyPr/>
          <a:lstStyle/>
          <a:p>
            <a:r>
              <a:rPr lang="en-US" smtClean="0"/>
              <a:t>Application Project</a:t>
            </a:r>
            <a:endParaRPr lang="en-US"/>
          </a:p>
        </p:txBody>
      </p:sp>
      <p:sp>
        <p:nvSpPr>
          <p:cNvPr id="4" name="Footer Placeholder 3"/>
          <p:cNvSpPr>
            <a:spLocks noGrp="1"/>
          </p:cNvSpPr>
          <p:nvPr>
            <p:ph type="ftr" sz="quarter" idx="11"/>
          </p:nvPr>
        </p:nvSpPr>
        <p:spPr/>
        <p:txBody>
          <a:bodyPr/>
          <a:lstStyle/>
          <a:p>
            <a:r>
              <a:rPr lang="en-US" smtClean="0"/>
              <a:t>Ahmad Javid Mayar</a:t>
            </a:r>
            <a:endParaRPr lang="en-US"/>
          </a:p>
        </p:txBody>
      </p:sp>
      <p:sp>
        <p:nvSpPr>
          <p:cNvPr id="5" name="Slide Number Placeholder 4"/>
          <p:cNvSpPr>
            <a:spLocks noGrp="1"/>
          </p:cNvSpPr>
          <p:nvPr>
            <p:ph type="sldNum" sz="quarter" idx="12"/>
          </p:nvPr>
        </p:nvSpPr>
        <p:spPr/>
        <p:txBody>
          <a:bodyPr/>
          <a:lstStyle/>
          <a:p>
            <a:fld id="{F404A394-025F-4138-890B-7EBFB23AC021}" type="slidenum">
              <a:rPr lang="en-US" smtClean="0"/>
              <a:t>125</a:t>
            </a:fld>
            <a:endParaRPr lang="en-US"/>
          </a:p>
        </p:txBody>
      </p:sp>
      <p:sp>
        <p:nvSpPr>
          <p:cNvPr id="6" name="Content Placeholder 5"/>
          <p:cNvSpPr>
            <a:spLocks noGrp="1"/>
          </p:cNvSpPr>
          <p:nvPr>
            <p:ph sz="quarter" idx="1"/>
          </p:nvPr>
        </p:nvSpPr>
        <p:spPr/>
        <p:txBody>
          <a:bodyPr>
            <a:normAutofit/>
          </a:bodyPr>
          <a:lstStyle/>
          <a:p>
            <a:r>
              <a:rPr lang="en-US" dirty="0"/>
              <a:t>There are mainly three reasons to use interface. They are given below.</a:t>
            </a:r>
          </a:p>
          <a:p>
            <a:pPr lvl="1"/>
            <a:r>
              <a:rPr lang="en-US" dirty="0"/>
              <a:t>It is used to achieve fully abstraction.</a:t>
            </a:r>
          </a:p>
          <a:p>
            <a:pPr lvl="1"/>
            <a:r>
              <a:rPr lang="en-US" dirty="0"/>
              <a:t>By interface, we can support the functionality of multiple inheritance.</a:t>
            </a:r>
          </a:p>
          <a:p>
            <a:pPr lvl="1"/>
            <a:r>
              <a:rPr lang="en-US" dirty="0"/>
              <a:t>It can be used to achieve loose coupling.</a:t>
            </a:r>
          </a:p>
          <a:p>
            <a:r>
              <a:rPr lang="en-US" b="1" dirty="0"/>
              <a:t>The java compiler adds public and abstract keywords before the interface method and public, static and final keywords before data members</a:t>
            </a:r>
            <a:r>
              <a:rPr lang="en-US" b="1" dirty="0" smtClean="0"/>
              <a:t>.</a:t>
            </a:r>
          </a:p>
          <a:p>
            <a:r>
              <a:rPr lang="en-US" sz="2800" dirty="0"/>
              <a:t>Interface fields are public, static and final </a:t>
            </a:r>
            <a:r>
              <a:rPr lang="en-US" sz="2800" dirty="0" smtClean="0"/>
              <a:t>by default</a:t>
            </a:r>
            <a:r>
              <a:rPr lang="en-US" sz="2800" dirty="0"/>
              <a:t>, and methods are public and abstract.</a:t>
            </a:r>
            <a:endParaRPr lang="en-US" b="1" dirty="0"/>
          </a:p>
        </p:txBody>
      </p:sp>
    </p:spTree>
    <p:extLst>
      <p:ext uri="{BB962C8B-B14F-4D97-AF65-F5344CB8AC3E}">
        <p14:creationId xmlns:p14="http://schemas.microsoft.com/office/powerpoint/2010/main" val="2748717123"/>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smtClean="0"/>
              <a:t>Application Project</a:t>
            </a:r>
            <a:endParaRPr lang="en-US"/>
          </a:p>
        </p:txBody>
      </p:sp>
      <p:sp>
        <p:nvSpPr>
          <p:cNvPr id="4" name="Footer Placeholder 3"/>
          <p:cNvSpPr>
            <a:spLocks noGrp="1"/>
          </p:cNvSpPr>
          <p:nvPr>
            <p:ph type="ftr" sz="quarter" idx="11"/>
          </p:nvPr>
        </p:nvSpPr>
        <p:spPr/>
        <p:txBody>
          <a:bodyPr/>
          <a:lstStyle/>
          <a:p>
            <a:r>
              <a:rPr lang="en-US" smtClean="0"/>
              <a:t>Ahmad Javid Mayar</a:t>
            </a:r>
            <a:endParaRPr lang="en-US"/>
          </a:p>
        </p:txBody>
      </p:sp>
      <p:sp>
        <p:nvSpPr>
          <p:cNvPr id="5" name="Slide Number Placeholder 4"/>
          <p:cNvSpPr>
            <a:spLocks noGrp="1"/>
          </p:cNvSpPr>
          <p:nvPr>
            <p:ph type="sldNum" sz="quarter" idx="12"/>
          </p:nvPr>
        </p:nvSpPr>
        <p:spPr/>
        <p:txBody>
          <a:bodyPr/>
          <a:lstStyle/>
          <a:p>
            <a:fld id="{F404A394-025F-4138-890B-7EBFB23AC021}" type="slidenum">
              <a:rPr lang="en-US" smtClean="0"/>
              <a:t>126</a:t>
            </a:fld>
            <a:endParaRPr lang="en-US"/>
          </a:p>
        </p:txBody>
      </p:sp>
      <p:pic>
        <p:nvPicPr>
          <p:cNvPr id="8" name="Content Placeholder 7"/>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3188274" y="1447800"/>
            <a:ext cx="3224651" cy="4572000"/>
          </a:xfrm>
        </p:spPr>
      </p:pic>
    </p:spTree>
    <p:extLst>
      <p:ext uri="{BB962C8B-B14F-4D97-AF65-F5344CB8AC3E}">
        <p14:creationId xmlns:p14="http://schemas.microsoft.com/office/powerpoint/2010/main" val="3748614842"/>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Understanding relationship between classes and </a:t>
            </a:r>
            <a:r>
              <a:rPr lang="en-US" dirty="0" smtClean="0"/>
              <a:t>interfaces</a:t>
            </a:r>
            <a:endParaRPr lang="en-US" dirty="0"/>
          </a:p>
        </p:txBody>
      </p:sp>
      <p:sp>
        <p:nvSpPr>
          <p:cNvPr id="3" name="Date Placeholder 2"/>
          <p:cNvSpPr>
            <a:spLocks noGrp="1"/>
          </p:cNvSpPr>
          <p:nvPr>
            <p:ph type="dt" sz="half" idx="10"/>
          </p:nvPr>
        </p:nvSpPr>
        <p:spPr/>
        <p:txBody>
          <a:bodyPr/>
          <a:lstStyle/>
          <a:p>
            <a:r>
              <a:rPr lang="en-US" smtClean="0"/>
              <a:t>Application Project</a:t>
            </a:r>
            <a:endParaRPr lang="en-US"/>
          </a:p>
        </p:txBody>
      </p:sp>
      <p:sp>
        <p:nvSpPr>
          <p:cNvPr id="4" name="Footer Placeholder 3"/>
          <p:cNvSpPr>
            <a:spLocks noGrp="1"/>
          </p:cNvSpPr>
          <p:nvPr>
            <p:ph type="ftr" sz="quarter" idx="11"/>
          </p:nvPr>
        </p:nvSpPr>
        <p:spPr/>
        <p:txBody>
          <a:bodyPr/>
          <a:lstStyle/>
          <a:p>
            <a:r>
              <a:rPr lang="en-US" smtClean="0"/>
              <a:t>Ahmad Javid Mayar</a:t>
            </a:r>
            <a:endParaRPr lang="en-US"/>
          </a:p>
        </p:txBody>
      </p:sp>
      <p:sp>
        <p:nvSpPr>
          <p:cNvPr id="5" name="Slide Number Placeholder 4"/>
          <p:cNvSpPr>
            <a:spLocks noGrp="1"/>
          </p:cNvSpPr>
          <p:nvPr>
            <p:ph type="sldNum" sz="quarter" idx="12"/>
          </p:nvPr>
        </p:nvSpPr>
        <p:spPr/>
        <p:txBody>
          <a:bodyPr/>
          <a:lstStyle/>
          <a:p>
            <a:fld id="{F404A394-025F-4138-890B-7EBFB23AC021}" type="slidenum">
              <a:rPr lang="en-US" smtClean="0"/>
              <a:t>127</a:t>
            </a:fld>
            <a:endParaRPr lang="en-US"/>
          </a:p>
        </p:txBody>
      </p:sp>
      <p:sp>
        <p:nvSpPr>
          <p:cNvPr id="6" name="Content Placeholder 5"/>
          <p:cNvSpPr>
            <a:spLocks noGrp="1"/>
          </p:cNvSpPr>
          <p:nvPr>
            <p:ph sz="quarter" idx="1"/>
          </p:nvPr>
        </p:nvSpPr>
        <p:spPr/>
        <p:txBody>
          <a:bodyPr/>
          <a:lstStyle/>
          <a:p>
            <a:r>
              <a:rPr lang="en-US" dirty="0" smtClean="0"/>
              <a:t>As </a:t>
            </a:r>
            <a:r>
              <a:rPr lang="en-US" dirty="0"/>
              <a:t>shown in the figure given below, a class extends another class, an interface extends another interface but a </a:t>
            </a:r>
            <a:r>
              <a:rPr lang="en-US" b="1" dirty="0"/>
              <a:t>class implements an interface</a:t>
            </a:r>
            <a:r>
              <a:rPr lang="en-US" dirty="0"/>
              <a:t>.</a:t>
            </a:r>
          </a:p>
          <a:p>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9200" y="2895600"/>
            <a:ext cx="7139681" cy="2362200"/>
          </a:xfrm>
          <a:prstGeom prst="rect">
            <a:avLst/>
          </a:prstGeom>
        </p:spPr>
      </p:pic>
    </p:spTree>
    <p:extLst>
      <p:ext uri="{BB962C8B-B14F-4D97-AF65-F5344CB8AC3E}">
        <p14:creationId xmlns:p14="http://schemas.microsoft.com/office/powerpoint/2010/main" val="755757893"/>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Simple example of Java </a:t>
            </a:r>
            <a:r>
              <a:rPr lang="en-US" dirty="0" smtClean="0"/>
              <a:t>interface</a:t>
            </a:r>
            <a:endParaRPr lang="en-US" dirty="0"/>
          </a:p>
        </p:txBody>
      </p:sp>
      <p:sp>
        <p:nvSpPr>
          <p:cNvPr id="3" name="Date Placeholder 2"/>
          <p:cNvSpPr>
            <a:spLocks noGrp="1"/>
          </p:cNvSpPr>
          <p:nvPr>
            <p:ph type="dt" sz="half" idx="10"/>
          </p:nvPr>
        </p:nvSpPr>
        <p:spPr/>
        <p:txBody>
          <a:bodyPr/>
          <a:lstStyle/>
          <a:p>
            <a:r>
              <a:rPr lang="en-US" smtClean="0"/>
              <a:t>Application Project</a:t>
            </a:r>
            <a:endParaRPr lang="en-US"/>
          </a:p>
        </p:txBody>
      </p:sp>
      <p:sp>
        <p:nvSpPr>
          <p:cNvPr id="4" name="Footer Placeholder 3"/>
          <p:cNvSpPr>
            <a:spLocks noGrp="1"/>
          </p:cNvSpPr>
          <p:nvPr>
            <p:ph type="ftr" sz="quarter" idx="11"/>
          </p:nvPr>
        </p:nvSpPr>
        <p:spPr/>
        <p:txBody>
          <a:bodyPr/>
          <a:lstStyle/>
          <a:p>
            <a:r>
              <a:rPr lang="en-US" smtClean="0"/>
              <a:t>Ahmad Javid Mayar</a:t>
            </a:r>
            <a:endParaRPr lang="en-US"/>
          </a:p>
        </p:txBody>
      </p:sp>
      <p:sp>
        <p:nvSpPr>
          <p:cNvPr id="5" name="Slide Number Placeholder 4"/>
          <p:cNvSpPr>
            <a:spLocks noGrp="1"/>
          </p:cNvSpPr>
          <p:nvPr>
            <p:ph type="sldNum" sz="quarter" idx="12"/>
          </p:nvPr>
        </p:nvSpPr>
        <p:spPr/>
        <p:txBody>
          <a:bodyPr/>
          <a:lstStyle/>
          <a:p>
            <a:fld id="{F404A394-025F-4138-890B-7EBFB23AC021}" type="slidenum">
              <a:rPr lang="en-US" smtClean="0"/>
              <a:t>128</a:t>
            </a:fld>
            <a:endParaRPr lang="en-US"/>
          </a:p>
        </p:txBody>
      </p:sp>
      <p:sp>
        <p:nvSpPr>
          <p:cNvPr id="6" name="Content Placeholder 5"/>
          <p:cNvSpPr>
            <a:spLocks noGrp="1"/>
          </p:cNvSpPr>
          <p:nvPr>
            <p:ph sz="quarter" idx="1"/>
          </p:nvPr>
        </p:nvSpPr>
        <p:spPr/>
        <p:txBody>
          <a:bodyPr/>
          <a:lstStyle/>
          <a:p>
            <a:r>
              <a:rPr lang="en-US" dirty="0"/>
              <a:t>In this example, Printable interface have only one method, its implementation is provided in the A class.</a:t>
            </a:r>
          </a:p>
          <a:p>
            <a:endParaRPr lang="en-US" dirty="0"/>
          </a:p>
        </p:txBody>
      </p:sp>
      <p:sp>
        <p:nvSpPr>
          <p:cNvPr id="9" name="Rectangle 8"/>
          <p:cNvSpPr/>
          <p:nvPr/>
        </p:nvSpPr>
        <p:spPr>
          <a:xfrm>
            <a:off x="685800" y="2451080"/>
            <a:ext cx="8610600" cy="3416320"/>
          </a:xfrm>
          <a:prstGeom prst="rect">
            <a:avLst/>
          </a:prstGeom>
        </p:spPr>
        <p:txBody>
          <a:bodyPr wrap="square">
            <a:spAutoFit/>
          </a:bodyPr>
          <a:lstStyle/>
          <a:p>
            <a:r>
              <a:rPr lang="en-US" b="1" dirty="0"/>
              <a:t>interface</a:t>
            </a:r>
            <a:r>
              <a:rPr lang="en-US" dirty="0"/>
              <a:t> printable{  </a:t>
            </a:r>
          </a:p>
          <a:p>
            <a:r>
              <a:rPr lang="en-US" b="1" dirty="0"/>
              <a:t>void</a:t>
            </a:r>
            <a:r>
              <a:rPr lang="en-US" dirty="0"/>
              <a:t> print();  </a:t>
            </a:r>
          </a:p>
          <a:p>
            <a:r>
              <a:rPr lang="en-US" dirty="0"/>
              <a:t>}  </a:t>
            </a:r>
          </a:p>
          <a:p>
            <a:r>
              <a:rPr lang="en-US" dirty="0"/>
              <a:t>  </a:t>
            </a:r>
          </a:p>
          <a:p>
            <a:r>
              <a:rPr lang="en-US" b="1" dirty="0"/>
              <a:t>class</a:t>
            </a:r>
            <a:r>
              <a:rPr lang="en-US" dirty="0"/>
              <a:t> A6 </a:t>
            </a:r>
            <a:r>
              <a:rPr lang="en-US" b="1" dirty="0"/>
              <a:t>implements</a:t>
            </a:r>
            <a:r>
              <a:rPr lang="en-US" dirty="0"/>
              <a:t> printable{  </a:t>
            </a:r>
          </a:p>
          <a:p>
            <a:r>
              <a:rPr lang="en-US" b="1" dirty="0"/>
              <a:t>public</a:t>
            </a:r>
            <a:r>
              <a:rPr lang="en-US" dirty="0"/>
              <a:t> </a:t>
            </a:r>
            <a:r>
              <a:rPr lang="en-US" b="1" dirty="0"/>
              <a:t>void</a:t>
            </a:r>
            <a:r>
              <a:rPr lang="en-US" dirty="0"/>
              <a:t> print(){</a:t>
            </a:r>
            <a:r>
              <a:rPr lang="en-US" dirty="0" err="1"/>
              <a:t>System.out.println</a:t>
            </a:r>
            <a:r>
              <a:rPr lang="en-US" dirty="0"/>
              <a:t>("Hello");}  </a:t>
            </a:r>
          </a:p>
          <a:p>
            <a:r>
              <a:rPr lang="en-US" dirty="0"/>
              <a:t>  </a:t>
            </a:r>
          </a:p>
          <a:p>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a:t>
            </a:r>
          </a:p>
          <a:p>
            <a:r>
              <a:rPr lang="en-US" dirty="0"/>
              <a:t>A6 </a:t>
            </a:r>
            <a:r>
              <a:rPr lang="en-US" dirty="0" err="1"/>
              <a:t>obj</a:t>
            </a:r>
            <a:r>
              <a:rPr lang="en-US" dirty="0"/>
              <a:t> = </a:t>
            </a:r>
            <a:r>
              <a:rPr lang="en-US" b="1" dirty="0"/>
              <a:t>new</a:t>
            </a:r>
            <a:r>
              <a:rPr lang="en-US" dirty="0"/>
              <a:t> A6();  </a:t>
            </a:r>
          </a:p>
          <a:p>
            <a:r>
              <a:rPr lang="en-US" dirty="0" err="1"/>
              <a:t>obj.print</a:t>
            </a:r>
            <a:r>
              <a:rPr lang="en-US" dirty="0"/>
              <a:t>();  </a:t>
            </a:r>
          </a:p>
          <a:p>
            <a:r>
              <a:rPr lang="en-US" dirty="0"/>
              <a:t> }  </a:t>
            </a:r>
          </a:p>
          <a:p>
            <a:r>
              <a:rPr lang="en-US" dirty="0"/>
              <a:t>}  </a:t>
            </a:r>
          </a:p>
        </p:txBody>
      </p:sp>
    </p:spTree>
    <p:extLst>
      <p:ext uri="{BB962C8B-B14F-4D97-AF65-F5344CB8AC3E}">
        <p14:creationId xmlns:p14="http://schemas.microsoft.com/office/powerpoint/2010/main" val="861778249"/>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Multiple inheritance in Java by </a:t>
            </a:r>
            <a:r>
              <a:rPr lang="en-US" dirty="0" smtClean="0"/>
              <a:t>interface</a:t>
            </a:r>
            <a:endParaRPr lang="en-US" dirty="0"/>
          </a:p>
        </p:txBody>
      </p:sp>
      <p:sp>
        <p:nvSpPr>
          <p:cNvPr id="3" name="Date Placeholder 2"/>
          <p:cNvSpPr>
            <a:spLocks noGrp="1"/>
          </p:cNvSpPr>
          <p:nvPr>
            <p:ph type="dt" sz="half" idx="10"/>
          </p:nvPr>
        </p:nvSpPr>
        <p:spPr/>
        <p:txBody>
          <a:bodyPr/>
          <a:lstStyle/>
          <a:p>
            <a:r>
              <a:rPr lang="en-US" smtClean="0"/>
              <a:t>Application Project</a:t>
            </a:r>
            <a:endParaRPr lang="en-US"/>
          </a:p>
        </p:txBody>
      </p:sp>
      <p:sp>
        <p:nvSpPr>
          <p:cNvPr id="4" name="Footer Placeholder 3"/>
          <p:cNvSpPr>
            <a:spLocks noGrp="1"/>
          </p:cNvSpPr>
          <p:nvPr>
            <p:ph type="ftr" sz="quarter" idx="11"/>
          </p:nvPr>
        </p:nvSpPr>
        <p:spPr/>
        <p:txBody>
          <a:bodyPr/>
          <a:lstStyle/>
          <a:p>
            <a:r>
              <a:rPr lang="en-US" smtClean="0"/>
              <a:t>Ahmad Javid Mayar</a:t>
            </a:r>
            <a:endParaRPr lang="en-US"/>
          </a:p>
        </p:txBody>
      </p:sp>
      <p:sp>
        <p:nvSpPr>
          <p:cNvPr id="5" name="Slide Number Placeholder 4"/>
          <p:cNvSpPr>
            <a:spLocks noGrp="1"/>
          </p:cNvSpPr>
          <p:nvPr>
            <p:ph type="sldNum" sz="quarter" idx="12"/>
          </p:nvPr>
        </p:nvSpPr>
        <p:spPr/>
        <p:txBody>
          <a:bodyPr/>
          <a:lstStyle/>
          <a:p>
            <a:fld id="{F404A394-025F-4138-890B-7EBFB23AC021}" type="slidenum">
              <a:rPr lang="en-US" smtClean="0"/>
              <a:t>129</a:t>
            </a:fld>
            <a:endParaRPr lang="en-US"/>
          </a:p>
        </p:txBody>
      </p:sp>
      <p:sp>
        <p:nvSpPr>
          <p:cNvPr id="6" name="Content Placeholder 5"/>
          <p:cNvSpPr>
            <a:spLocks noGrp="1"/>
          </p:cNvSpPr>
          <p:nvPr>
            <p:ph sz="quarter" idx="1"/>
          </p:nvPr>
        </p:nvSpPr>
        <p:spPr/>
        <p:txBody>
          <a:bodyPr/>
          <a:lstStyle/>
          <a:p>
            <a:r>
              <a:rPr lang="en-US" dirty="0"/>
              <a:t>If a class implements multiple interfaces, or an interface extends multiple interfaces i.e. known as multiple inheritance.</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2923839"/>
            <a:ext cx="8225684" cy="2943561"/>
          </a:xfrm>
          <a:prstGeom prst="rect">
            <a:avLst/>
          </a:prstGeom>
        </p:spPr>
      </p:pic>
    </p:spTree>
    <p:extLst>
      <p:ext uri="{BB962C8B-B14F-4D97-AF65-F5344CB8AC3E}">
        <p14:creationId xmlns:p14="http://schemas.microsoft.com/office/powerpoint/2010/main" val="232415053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133600"/>
            <a:ext cx="8229600" cy="990600"/>
          </a:xfrm>
        </p:spPr>
        <p:txBody>
          <a:bodyPr/>
          <a:lstStyle/>
          <a:p>
            <a:r>
              <a:rPr lang="en-US" b="1" dirty="0" smtClean="0"/>
              <a:t>Introduction to Java</a:t>
            </a:r>
            <a:endParaRPr lang="en-US" b="1" dirty="0"/>
          </a:p>
        </p:txBody>
      </p:sp>
      <p:sp>
        <p:nvSpPr>
          <p:cNvPr id="3" name="Date Placeholder 2"/>
          <p:cNvSpPr>
            <a:spLocks noGrp="1"/>
          </p:cNvSpPr>
          <p:nvPr>
            <p:ph type="dt" sz="half" idx="10"/>
          </p:nvPr>
        </p:nvSpPr>
        <p:spPr/>
        <p:txBody>
          <a:bodyPr/>
          <a:lstStyle/>
          <a:p>
            <a:r>
              <a:rPr lang="en-US" smtClean="0"/>
              <a:t>Application Project</a:t>
            </a:r>
            <a:endParaRPr lang="en-US"/>
          </a:p>
        </p:txBody>
      </p:sp>
      <p:sp>
        <p:nvSpPr>
          <p:cNvPr id="4" name="Footer Placeholder 3"/>
          <p:cNvSpPr>
            <a:spLocks noGrp="1"/>
          </p:cNvSpPr>
          <p:nvPr>
            <p:ph type="ftr" sz="quarter" idx="11"/>
          </p:nvPr>
        </p:nvSpPr>
        <p:spPr/>
        <p:txBody>
          <a:bodyPr/>
          <a:lstStyle/>
          <a:p>
            <a:r>
              <a:rPr lang="en-US" smtClean="0"/>
              <a:t>Ahmad Javid Mayar</a:t>
            </a:r>
            <a:endParaRPr lang="en-US"/>
          </a:p>
        </p:txBody>
      </p:sp>
      <p:sp>
        <p:nvSpPr>
          <p:cNvPr id="5" name="Slide Number Placeholder 4"/>
          <p:cNvSpPr>
            <a:spLocks noGrp="1"/>
          </p:cNvSpPr>
          <p:nvPr>
            <p:ph type="sldNum" sz="quarter" idx="12"/>
          </p:nvPr>
        </p:nvSpPr>
        <p:spPr/>
        <p:txBody>
          <a:bodyPr/>
          <a:lstStyle/>
          <a:p>
            <a:fld id="{F404A394-025F-4138-890B-7EBFB23AC021}" type="slidenum">
              <a:rPr lang="en-US" smtClean="0"/>
              <a:t>13</a:t>
            </a:fld>
            <a:endParaRPr lang="en-US"/>
          </a:p>
        </p:txBody>
      </p:sp>
    </p:spTree>
    <p:extLst>
      <p:ext uri="{BB962C8B-B14F-4D97-AF65-F5344CB8AC3E}">
        <p14:creationId xmlns:p14="http://schemas.microsoft.com/office/powerpoint/2010/main" val="2036894983"/>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57200"/>
            <a:ext cx="7772400" cy="609600"/>
          </a:xfrm>
        </p:spPr>
        <p:txBody>
          <a:bodyPr>
            <a:normAutofit/>
          </a:bodyPr>
          <a:lstStyle/>
          <a:p>
            <a:r>
              <a:rPr lang="en-US" dirty="0" smtClean="0"/>
              <a:t>Example</a:t>
            </a:r>
            <a:endParaRPr lang="en-US" dirty="0"/>
          </a:p>
        </p:txBody>
      </p:sp>
      <p:sp>
        <p:nvSpPr>
          <p:cNvPr id="3" name="Date Placeholder 2"/>
          <p:cNvSpPr>
            <a:spLocks noGrp="1"/>
          </p:cNvSpPr>
          <p:nvPr>
            <p:ph type="dt" sz="half" idx="10"/>
          </p:nvPr>
        </p:nvSpPr>
        <p:spPr/>
        <p:txBody>
          <a:bodyPr/>
          <a:lstStyle/>
          <a:p>
            <a:r>
              <a:rPr lang="en-US" smtClean="0"/>
              <a:t>Application Project</a:t>
            </a:r>
            <a:endParaRPr lang="en-US"/>
          </a:p>
        </p:txBody>
      </p:sp>
      <p:sp>
        <p:nvSpPr>
          <p:cNvPr id="4" name="Footer Placeholder 3"/>
          <p:cNvSpPr>
            <a:spLocks noGrp="1"/>
          </p:cNvSpPr>
          <p:nvPr>
            <p:ph type="ftr" sz="quarter" idx="11"/>
          </p:nvPr>
        </p:nvSpPr>
        <p:spPr/>
        <p:txBody>
          <a:bodyPr/>
          <a:lstStyle/>
          <a:p>
            <a:r>
              <a:rPr lang="en-US" smtClean="0"/>
              <a:t>Ahmad Javid Mayar</a:t>
            </a:r>
            <a:endParaRPr lang="en-US"/>
          </a:p>
        </p:txBody>
      </p:sp>
      <p:sp>
        <p:nvSpPr>
          <p:cNvPr id="5" name="Slide Number Placeholder 4"/>
          <p:cNvSpPr>
            <a:spLocks noGrp="1"/>
          </p:cNvSpPr>
          <p:nvPr>
            <p:ph type="sldNum" sz="quarter" idx="12"/>
          </p:nvPr>
        </p:nvSpPr>
        <p:spPr/>
        <p:txBody>
          <a:bodyPr/>
          <a:lstStyle/>
          <a:p>
            <a:fld id="{F404A394-025F-4138-890B-7EBFB23AC021}" type="slidenum">
              <a:rPr lang="en-US" smtClean="0"/>
              <a:t>130</a:t>
            </a:fld>
            <a:endParaRPr lang="en-US"/>
          </a:p>
        </p:txBody>
      </p:sp>
      <p:sp>
        <p:nvSpPr>
          <p:cNvPr id="7" name="Rectangle 6"/>
          <p:cNvSpPr/>
          <p:nvPr/>
        </p:nvSpPr>
        <p:spPr>
          <a:xfrm>
            <a:off x="685800" y="1197888"/>
            <a:ext cx="6934200" cy="5355312"/>
          </a:xfrm>
          <a:prstGeom prst="rect">
            <a:avLst/>
          </a:prstGeom>
        </p:spPr>
        <p:txBody>
          <a:bodyPr wrap="square">
            <a:spAutoFit/>
          </a:bodyPr>
          <a:lstStyle/>
          <a:p>
            <a:r>
              <a:rPr lang="en-US" b="1" dirty="0"/>
              <a:t>interface</a:t>
            </a:r>
            <a:r>
              <a:rPr lang="en-US" dirty="0"/>
              <a:t> Printable{  </a:t>
            </a:r>
          </a:p>
          <a:p>
            <a:r>
              <a:rPr lang="en-US" b="1" dirty="0"/>
              <a:t>void</a:t>
            </a:r>
            <a:r>
              <a:rPr lang="en-US" dirty="0"/>
              <a:t> print();  </a:t>
            </a:r>
          </a:p>
          <a:p>
            <a:r>
              <a:rPr lang="en-US" dirty="0"/>
              <a:t>}  </a:t>
            </a:r>
          </a:p>
          <a:p>
            <a:r>
              <a:rPr lang="en-US" dirty="0"/>
              <a:t>  </a:t>
            </a:r>
          </a:p>
          <a:p>
            <a:r>
              <a:rPr lang="en-US" b="1" dirty="0"/>
              <a:t>interface</a:t>
            </a:r>
            <a:r>
              <a:rPr lang="en-US" dirty="0"/>
              <a:t> Showable{  </a:t>
            </a:r>
          </a:p>
          <a:p>
            <a:r>
              <a:rPr lang="en-US" b="1" dirty="0"/>
              <a:t>void</a:t>
            </a:r>
            <a:r>
              <a:rPr lang="en-US" dirty="0"/>
              <a:t> show();  </a:t>
            </a:r>
          </a:p>
          <a:p>
            <a:r>
              <a:rPr lang="en-US" dirty="0"/>
              <a:t>}  </a:t>
            </a:r>
          </a:p>
          <a:p>
            <a:r>
              <a:rPr lang="en-US" dirty="0"/>
              <a:t>  </a:t>
            </a:r>
          </a:p>
          <a:p>
            <a:r>
              <a:rPr lang="en-US" b="1" dirty="0"/>
              <a:t>class</a:t>
            </a:r>
            <a:r>
              <a:rPr lang="en-US" dirty="0"/>
              <a:t> A7 </a:t>
            </a:r>
            <a:r>
              <a:rPr lang="en-US" b="1" dirty="0"/>
              <a:t>implements</a:t>
            </a:r>
            <a:r>
              <a:rPr lang="en-US" dirty="0"/>
              <a:t> </a:t>
            </a:r>
            <a:r>
              <a:rPr lang="en-US" dirty="0" err="1"/>
              <a:t>Printable,Showable</a:t>
            </a:r>
            <a:r>
              <a:rPr lang="en-US" dirty="0"/>
              <a:t>{  </a:t>
            </a:r>
          </a:p>
          <a:p>
            <a:r>
              <a:rPr lang="en-US" dirty="0"/>
              <a:t>  </a:t>
            </a:r>
          </a:p>
          <a:p>
            <a:r>
              <a:rPr lang="en-US" b="1" dirty="0"/>
              <a:t>public</a:t>
            </a:r>
            <a:r>
              <a:rPr lang="en-US" dirty="0"/>
              <a:t> </a:t>
            </a:r>
            <a:r>
              <a:rPr lang="en-US" b="1" dirty="0"/>
              <a:t>void</a:t>
            </a:r>
            <a:r>
              <a:rPr lang="en-US" dirty="0"/>
              <a:t> print(){</a:t>
            </a:r>
            <a:r>
              <a:rPr lang="en-US" dirty="0" err="1"/>
              <a:t>System.out.println</a:t>
            </a:r>
            <a:r>
              <a:rPr lang="en-US" dirty="0"/>
              <a:t>("Hello");}  </a:t>
            </a:r>
          </a:p>
          <a:p>
            <a:r>
              <a:rPr lang="en-US" b="1" dirty="0"/>
              <a:t>public</a:t>
            </a:r>
            <a:r>
              <a:rPr lang="en-US" dirty="0"/>
              <a:t> </a:t>
            </a:r>
            <a:r>
              <a:rPr lang="en-US" b="1" dirty="0"/>
              <a:t>void</a:t>
            </a:r>
            <a:r>
              <a:rPr lang="en-US" dirty="0"/>
              <a:t> show(){</a:t>
            </a:r>
            <a:r>
              <a:rPr lang="en-US" dirty="0" err="1"/>
              <a:t>System.out.println</a:t>
            </a:r>
            <a:r>
              <a:rPr lang="en-US" dirty="0"/>
              <a:t>("Welcome");}  </a:t>
            </a:r>
          </a:p>
          <a:p>
            <a:r>
              <a:rPr lang="en-US" dirty="0"/>
              <a:t>  </a:t>
            </a:r>
          </a:p>
          <a:p>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a:t>
            </a:r>
          </a:p>
          <a:p>
            <a:r>
              <a:rPr lang="en-US" dirty="0"/>
              <a:t>A7 </a:t>
            </a:r>
            <a:r>
              <a:rPr lang="en-US" dirty="0" err="1"/>
              <a:t>obj</a:t>
            </a:r>
            <a:r>
              <a:rPr lang="en-US" dirty="0"/>
              <a:t> = </a:t>
            </a:r>
            <a:r>
              <a:rPr lang="en-US" b="1" dirty="0"/>
              <a:t>new</a:t>
            </a:r>
            <a:r>
              <a:rPr lang="en-US" dirty="0"/>
              <a:t> A7();  </a:t>
            </a:r>
          </a:p>
          <a:p>
            <a:r>
              <a:rPr lang="en-US" dirty="0" err="1"/>
              <a:t>obj.print</a:t>
            </a:r>
            <a:r>
              <a:rPr lang="en-US" dirty="0"/>
              <a:t>();  </a:t>
            </a:r>
          </a:p>
          <a:p>
            <a:r>
              <a:rPr lang="en-US" dirty="0" err="1"/>
              <a:t>obj.show</a:t>
            </a:r>
            <a:r>
              <a:rPr lang="en-US" dirty="0"/>
              <a:t>();  </a:t>
            </a:r>
          </a:p>
          <a:p>
            <a:r>
              <a:rPr lang="en-US" dirty="0"/>
              <a:t> }  </a:t>
            </a:r>
          </a:p>
          <a:p>
            <a:r>
              <a:rPr lang="en-US" dirty="0"/>
              <a:t>}  </a:t>
            </a:r>
          </a:p>
        </p:txBody>
      </p:sp>
    </p:spTree>
    <p:extLst>
      <p:ext uri="{BB962C8B-B14F-4D97-AF65-F5344CB8AC3E}">
        <p14:creationId xmlns:p14="http://schemas.microsoft.com/office/powerpoint/2010/main" val="1420332321"/>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81000"/>
            <a:ext cx="7772400" cy="1143000"/>
          </a:xfrm>
        </p:spPr>
        <p:txBody>
          <a:bodyPr>
            <a:normAutofit/>
          </a:bodyPr>
          <a:lstStyle/>
          <a:p>
            <a:r>
              <a:rPr lang="en-US" dirty="0"/>
              <a:t>Interface </a:t>
            </a:r>
            <a:r>
              <a:rPr lang="en-US" dirty="0" smtClean="0"/>
              <a:t>inheritance</a:t>
            </a:r>
            <a:endParaRPr lang="en-US" dirty="0"/>
          </a:p>
        </p:txBody>
      </p:sp>
      <p:sp>
        <p:nvSpPr>
          <p:cNvPr id="3" name="Date Placeholder 2"/>
          <p:cNvSpPr>
            <a:spLocks noGrp="1"/>
          </p:cNvSpPr>
          <p:nvPr>
            <p:ph type="dt" sz="half" idx="10"/>
          </p:nvPr>
        </p:nvSpPr>
        <p:spPr/>
        <p:txBody>
          <a:bodyPr/>
          <a:lstStyle/>
          <a:p>
            <a:r>
              <a:rPr lang="en-US" smtClean="0"/>
              <a:t>Application Project</a:t>
            </a:r>
            <a:endParaRPr lang="en-US"/>
          </a:p>
        </p:txBody>
      </p:sp>
      <p:sp>
        <p:nvSpPr>
          <p:cNvPr id="4" name="Footer Placeholder 3"/>
          <p:cNvSpPr>
            <a:spLocks noGrp="1"/>
          </p:cNvSpPr>
          <p:nvPr>
            <p:ph type="ftr" sz="quarter" idx="11"/>
          </p:nvPr>
        </p:nvSpPr>
        <p:spPr/>
        <p:txBody>
          <a:bodyPr/>
          <a:lstStyle/>
          <a:p>
            <a:r>
              <a:rPr lang="en-US" smtClean="0"/>
              <a:t>Ahmad Javid Mayar</a:t>
            </a:r>
            <a:endParaRPr lang="en-US"/>
          </a:p>
        </p:txBody>
      </p:sp>
      <p:sp>
        <p:nvSpPr>
          <p:cNvPr id="5" name="Slide Number Placeholder 4"/>
          <p:cNvSpPr>
            <a:spLocks noGrp="1"/>
          </p:cNvSpPr>
          <p:nvPr>
            <p:ph type="sldNum" sz="quarter" idx="12"/>
          </p:nvPr>
        </p:nvSpPr>
        <p:spPr/>
        <p:txBody>
          <a:bodyPr/>
          <a:lstStyle/>
          <a:p>
            <a:fld id="{F404A394-025F-4138-890B-7EBFB23AC021}" type="slidenum">
              <a:rPr lang="en-US" smtClean="0"/>
              <a:t>131</a:t>
            </a:fld>
            <a:endParaRPr lang="en-US"/>
          </a:p>
        </p:txBody>
      </p:sp>
      <p:sp>
        <p:nvSpPr>
          <p:cNvPr id="6" name="Content Placeholder 5"/>
          <p:cNvSpPr>
            <a:spLocks noGrp="1"/>
          </p:cNvSpPr>
          <p:nvPr>
            <p:ph sz="quarter" idx="1"/>
          </p:nvPr>
        </p:nvSpPr>
        <p:spPr>
          <a:xfrm>
            <a:off x="152400" y="521110"/>
            <a:ext cx="8686800" cy="4572000"/>
          </a:xfrm>
        </p:spPr>
        <p:txBody>
          <a:bodyPr/>
          <a:lstStyle/>
          <a:p>
            <a:r>
              <a:rPr lang="en-US" dirty="0"/>
              <a:t>A class implements interface but one interface extends another interface .</a:t>
            </a:r>
          </a:p>
        </p:txBody>
      </p:sp>
      <p:sp>
        <p:nvSpPr>
          <p:cNvPr id="7" name="Rectangle 6"/>
          <p:cNvSpPr/>
          <p:nvPr/>
        </p:nvSpPr>
        <p:spPr>
          <a:xfrm>
            <a:off x="2514600" y="1447086"/>
            <a:ext cx="7239000" cy="5355312"/>
          </a:xfrm>
          <a:prstGeom prst="rect">
            <a:avLst/>
          </a:prstGeom>
        </p:spPr>
        <p:txBody>
          <a:bodyPr wrap="square">
            <a:spAutoFit/>
          </a:bodyPr>
          <a:lstStyle/>
          <a:p>
            <a:r>
              <a:rPr lang="en-US" b="1" dirty="0"/>
              <a:t>interface</a:t>
            </a:r>
            <a:r>
              <a:rPr lang="en-US" dirty="0"/>
              <a:t> Printable{  </a:t>
            </a:r>
          </a:p>
          <a:p>
            <a:r>
              <a:rPr lang="en-US" b="1" dirty="0"/>
              <a:t>void</a:t>
            </a:r>
            <a:r>
              <a:rPr lang="en-US" dirty="0"/>
              <a:t> print();  </a:t>
            </a:r>
          </a:p>
          <a:p>
            <a:r>
              <a:rPr lang="en-US" dirty="0"/>
              <a:t>}  </a:t>
            </a:r>
          </a:p>
          <a:p>
            <a:endParaRPr lang="en-US" b="1" dirty="0" smtClean="0"/>
          </a:p>
          <a:p>
            <a:r>
              <a:rPr lang="en-US" b="1" dirty="0" smtClean="0"/>
              <a:t>interface</a:t>
            </a:r>
            <a:r>
              <a:rPr lang="en-US" dirty="0"/>
              <a:t> Showable </a:t>
            </a:r>
            <a:r>
              <a:rPr lang="en-US" b="1" dirty="0"/>
              <a:t>extends</a:t>
            </a:r>
            <a:r>
              <a:rPr lang="en-US" dirty="0"/>
              <a:t> Printable{  </a:t>
            </a:r>
          </a:p>
          <a:p>
            <a:r>
              <a:rPr lang="en-US" b="1" dirty="0"/>
              <a:t>void</a:t>
            </a:r>
            <a:r>
              <a:rPr lang="en-US" dirty="0"/>
              <a:t> show();  </a:t>
            </a:r>
          </a:p>
          <a:p>
            <a:r>
              <a:rPr lang="en-US" dirty="0"/>
              <a:t>}  </a:t>
            </a:r>
          </a:p>
          <a:p>
            <a:endParaRPr lang="en-US" b="1" dirty="0" smtClean="0"/>
          </a:p>
          <a:p>
            <a:r>
              <a:rPr lang="en-US" b="1" dirty="0" smtClean="0"/>
              <a:t>class</a:t>
            </a:r>
            <a:r>
              <a:rPr lang="en-US" dirty="0"/>
              <a:t> Testinterface2 </a:t>
            </a:r>
            <a:r>
              <a:rPr lang="en-US" b="1" dirty="0"/>
              <a:t>implements</a:t>
            </a:r>
            <a:r>
              <a:rPr lang="en-US" dirty="0"/>
              <a:t> Showable{  </a:t>
            </a:r>
          </a:p>
          <a:p>
            <a:r>
              <a:rPr lang="en-US" dirty="0"/>
              <a:t>  </a:t>
            </a:r>
          </a:p>
          <a:p>
            <a:r>
              <a:rPr lang="en-US" b="1" dirty="0"/>
              <a:t>public</a:t>
            </a:r>
            <a:r>
              <a:rPr lang="en-US" dirty="0"/>
              <a:t> </a:t>
            </a:r>
            <a:r>
              <a:rPr lang="en-US" b="1" dirty="0"/>
              <a:t>void</a:t>
            </a:r>
            <a:r>
              <a:rPr lang="en-US" dirty="0"/>
              <a:t> print(){</a:t>
            </a:r>
            <a:r>
              <a:rPr lang="en-US" dirty="0" err="1"/>
              <a:t>System.out.println</a:t>
            </a:r>
            <a:r>
              <a:rPr lang="en-US" dirty="0"/>
              <a:t>("Hello");}  </a:t>
            </a:r>
          </a:p>
          <a:p>
            <a:r>
              <a:rPr lang="en-US" b="1" dirty="0"/>
              <a:t>public</a:t>
            </a:r>
            <a:r>
              <a:rPr lang="en-US" dirty="0"/>
              <a:t> </a:t>
            </a:r>
            <a:r>
              <a:rPr lang="en-US" b="1" dirty="0"/>
              <a:t>void</a:t>
            </a:r>
            <a:r>
              <a:rPr lang="en-US" dirty="0"/>
              <a:t> show(){</a:t>
            </a:r>
            <a:r>
              <a:rPr lang="en-US" dirty="0" err="1"/>
              <a:t>System.out.println</a:t>
            </a:r>
            <a:r>
              <a:rPr lang="en-US" dirty="0"/>
              <a:t>("Welcome");}  </a:t>
            </a:r>
          </a:p>
          <a:p>
            <a:r>
              <a:rPr lang="en-US" dirty="0"/>
              <a:t>  </a:t>
            </a:r>
          </a:p>
          <a:p>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a:t>
            </a:r>
          </a:p>
          <a:p>
            <a:r>
              <a:rPr lang="en-US" dirty="0"/>
              <a:t>Testinterface2 </a:t>
            </a:r>
            <a:r>
              <a:rPr lang="en-US" dirty="0" err="1"/>
              <a:t>obj</a:t>
            </a:r>
            <a:r>
              <a:rPr lang="en-US" dirty="0"/>
              <a:t> = </a:t>
            </a:r>
            <a:r>
              <a:rPr lang="en-US" b="1" dirty="0"/>
              <a:t>new</a:t>
            </a:r>
            <a:r>
              <a:rPr lang="en-US" dirty="0"/>
              <a:t> Testinterface2();  </a:t>
            </a:r>
          </a:p>
          <a:p>
            <a:r>
              <a:rPr lang="en-US" dirty="0" err="1"/>
              <a:t>obj.print</a:t>
            </a:r>
            <a:r>
              <a:rPr lang="en-US" dirty="0"/>
              <a:t>();  </a:t>
            </a:r>
          </a:p>
          <a:p>
            <a:r>
              <a:rPr lang="en-US" dirty="0" err="1"/>
              <a:t>obj.show</a:t>
            </a:r>
            <a:r>
              <a:rPr lang="en-US" dirty="0"/>
              <a:t>();  </a:t>
            </a:r>
          </a:p>
          <a:p>
            <a:r>
              <a:rPr lang="en-US" dirty="0"/>
              <a:t> }  </a:t>
            </a:r>
          </a:p>
          <a:p>
            <a:r>
              <a:rPr lang="en-US" dirty="0"/>
              <a:t>}  </a:t>
            </a:r>
          </a:p>
        </p:txBody>
      </p:sp>
    </p:spTree>
    <p:extLst>
      <p:ext uri="{BB962C8B-B14F-4D97-AF65-F5344CB8AC3E}">
        <p14:creationId xmlns:p14="http://schemas.microsoft.com/office/powerpoint/2010/main" val="3492884008"/>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smtClean="0"/>
              <a:t>Application Project</a:t>
            </a:r>
            <a:endParaRPr lang="en-US"/>
          </a:p>
        </p:txBody>
      </p:sp>
      <p:sp>
        <p:nvSpPr>
          <p:cNvPr id="4" name="Footer Placeholder 3"/>
          <p:cNvSpPr>
            <a:spLocks noGrp="1"/>
          </p:cNvSpPr>
          <p:nvPr>
            <p:ph type="ftr" sz="quarter" idx="11"/>
          </p:nvPr>
        </p:nvSpPr>
        <p:spPr/>
        <p:txBody>
          <a:bodyPr/>
          <a:lstStyle/>
          <a:p>
            <a:r>
              <a:rPr lang="en-US" smtClean="0"/>
              <a:t>Ahmad Javid Mayar</a:t>
            </a:r>
            <a:endParaRPr lang="en-US"/>
          </a:p>
        </p:txBody>
      </p:sp>
      <p:sp>
        <p:nvSpPr>
          <p:cNvPr id="5" name="Slide Number Placeholder 4"/>
          <p:cNvSpPr>
            <a:spLocks noGrp="1"/>
          </p:cNvSpPr>
          <p:nvPr>
            <p:ph type="sldNum" sz="quarter" idx="12"/>
          </p:nvPr>
        </p:nvSpPr>
        <p:spPr/>
        <p:txBody>
          <a:bodyPr/>
          <a:lstStyle/>
          <a:p>
            <a:fld id="{F404A394-025F-4138-890B-7EBFB23AC021}" type="slidenum">
              <a:rPr lang="en-US" smtClean="0"/>
              <a:t>132</a:t>
            </a:fld>
            <a:endParaRPr lang="en-US"/>
          </a:p>
        </p:txBody>
      </p:sp>
      <p:pic>
        <p:nvPicPr>
          <p:cNvPr id="7" name="Content Placeholder 6"/>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2209800" y="1447800"/>
            <a:ext cx="3943350" cy="3943350"/>
          </a:xfrm>
        </p:spPr>
      </p:pic>
    </p:spTree>
    <p:extLst>
      <p:ext uri="{BB962C8B-B14F-4D97-AF65-F5344CB8AC3E}">
        <p14:creationId xmlns:p14="http://schemas.microsoft.com/office/powerpoint/2010/main" val="89455789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0"/>
            <a:ext cx="7772400" cy="1143000"/>
          </a:xfrm>
        </p:spPr>
        <p:txBody>
          <a:bodyPr>
            <a:normAutofit/>
          </a:bodyPr>
          <a:lstStyle/>
          <a:p>
            <a:r>
              <a:rPr lang="en-US" sz="3600" dirty="0"/>
              <a:t>What is </a:t>
            </a:r>
            <a:r>
              <a:rPr lang="en-US" sz="3600" dirty="0" smtClean="0"/>
              <a:t>Java</a:t>
            </a:r>
            <a:endParaRPr lang="en-US" sz="3600" dirty="0"/>
          </a:p>
        </p:txBody>
      </p:sp>
      <p:sp>
        <p:nvSpPr>
          <p:cNvPr id="3" name="Date Placeholder 2"/>
          <p:cNvSpPr>
            <a:spLocks noGrp="1"/>
          </p:cNvSpPr>
          <p:nvPr>
            <p:ph type="dt" sz="half" idx="10"/>
          </p:nvPr>
        </p:nvSpPr>
        <p:spPr/>
        <p:txBody>
          <a:bodyPr/>
          <a:lstStyle/>
          <a:p>
            <a:r>
              <a:rPr lang="en-US" smtClean="0"/>
              <a:t>Application Project</a:t>
            </a:r>
            <a:endParaRPr lang="en-US"/>
          </a:p>
        </p:txBody>
      </p:sp>
      <p:sp>
        <p:nvSpPr>
          <p:cNvPr id="4" name="Footer Placeholder 3"/>
          <p:cNvSpPr>
            <a:spLocks noGrp="1"/>
          </p:cNvSpPr>
          <p:nvPr>
            <p:ph type="ftr" sz="quarter" idx="11"/>
          </p:nvPr>
        </p:nvSpPr>
        <p:spPr/>
        <p:txBody>
          <a:bodyPr/>
          <a:lstStyle/>
          <a:p>
            <a:r>
              <a:rPr lang="en-US" smtClean="0"/>
              <a:t>Ahmad Javid Mayar</a:t>
            </a:r>
            <a:endParaRPr lang="en-US"/>
          </a:p>
        </p:txBody>
      </p:sp>
      <p:sp>
        <p:nvSpPr>
          <p:cNvPr id="5" name="Slide Number Placeholder 4"/>
          <p:cNvSpPr>
            <a:spLocks noGrp="1"/>
          </p:cNvSpPr>
          <p:nvPr>
            <p:ph type="sldNum" sz="quarter" idx="12"/>
          </p:nvPr>
        </p:nvSpPr>
        <p:spPr/>
        <p:txBody>
          <a:bodyPr/>
          <a:lstStyle/>
          <a:p>
            <a:fld id="{F404A394-025F-4138-890B-7EBFB23AC021}" type="slidenum">
              <a:rPr lang="en-US" smtClean="0"/>
              <a:t>14</a:t>
            </a:fld>
            <a:endParaRPr lang="en-US"/>
          </a:p>
        </p:txBody>
      </p:sp>
      <p:sp>
        <p:nvSpPr>
          <p:cNvPr id="6" name="Content Placeholder 5"/>
          <p:cNvSpPr>
            <a:spLocks noGrp="1"/>
          </p:cNvSpPr>
          <p:nvPr>
            <p:ph sz="quarter" idx="1"/>
          </p:nvPr>
        </p:nvSpPr>
        <p:spPr/>
        <p:txBody>
          <a:bodyPr/>
          <a:lstStyle/>
          <a:p>
            <a:r>
              <a:rPr lang="en-US" sz="2400" dirty="0"/>
              <a:t>Java is a </a:t>
            </a:r>
            <a:r>
              <a:rPr lang="en-US" sz="2400" b="1" dirty="0"/>
              <a:t>programming language</a:t>
            </a:r>
            <a:r>
              <a:rPr lang="en-US" sz="2400" dirty="0"/>
              <a:t> and a </a:t>
            </a:r>
            <a:r>
              <a:rPr lang="en-US" sz="2400" b="1" dirty="0"/>
              <a:t>platform</a:t>
            </a:r>
            <a:r>
              <a:rPr lang="en-US" sz="2400" dirty="0"/>
              <a:t>.</a:t>
            </a:r>
          </a:p>
          <a:p>
            <a:r>
              <a:rPr lang="en-US" sz="2400" dirty="0"/>
              <a:t>Java is a high level, robust, secured and object-oriented programming language.</a:t>
            </a:r>
          </a:p>
          <a:p>
            <a:r>
              <a:rPr lang="en-US" sz="2400" b="1" dirty="0"/>
              <a:t>Platform</a:t>
            </a:r>
            <a:r>
              <a:rPr lang="en-US" sz="2400" dirty="0"/>
              <a:t>: Any hardware or software environment in which a program runs, is known as a platform. Since Java has its own runtime environment (JRE) and API, it is called platform</a:t>
            </a:r>
            <a:r>
              <a:rPr lang="en-US" sz="2400" dirty="0" smtClean="0"/>
              <a:t>.</a:t>
            </a:r>
          </a:p>
          <a:p>
            <a:r>
              <a:rPr lang="en-US" sz="2400" dirty="0"/>
              <a:t>Java </a:t>
            </a:r>
            <a:r>
              <a:rPr lang="en-US" sz="2400" dirty="0" smtClean="0"/>
              <a:t>Example:</a:t>
            </a:r>
          </a:p>
          <a:p>
            <a:endParaRPr lang="en-US" dirty="0"/>
          </a:p>
        </p:txBody>
      </p:sp>
      <p:sp>
        <p:nvSpPr>
          <p:cNvPr id="8" name="Rectangle 7"/>
          <p:cNvSpPr/>
          <p:nvPr/>
        </p:nvSpPr>
        <p:spPr>
          <a:xfrm>
            <a:off x="1752600" y="4343400"/>
            <a:ext cx="6324600" cy="1477328"/>
          </a:xfrm>
          <a:prstGeom prst="rect">
            <a:avLst/>
          </a:prstGeom>
        </p:spPr>
        <p:txBody>
          <a:bodyPr wrap="square">
            <a:spAutoFit/>
          </a:bodyPr>
          <a:lstStyle/>
          <a:p>
            <a:r>
              <a:rPr lang="en-US" b="1" dirty="0"/>
              <a:t>class</a:t>
            </a:r>
            <a:r>
              <a:rPr lang="en-US" dirty="0"/>
              <a:t> Simple{  </a:t>
            </a:r>
          </a:p>
          <a:p>
            <a:r>
              <a:rPr lang="en-US" dirty="0"/>
              <a:t>    </a:t>
            </a:r>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a:t>
            </a:r>
          </a:p>
          <a:p>
            <a:r>
              <a:rPr lang="en-US" dirty="0"/>
              <a:t>     </a:t>
            </a:r>
            <a:r>
              <a:rPr lang="en-US" dirty="0" err="1"/>
              <a:t>System.out.println</a:t>
            </a:r>
            <a:r>
              <a:rPr lang="en-US" dirty="0"/>
              <a:t>("Hello Java");  </a:t>
            </a:r>
          </a:p>
          <a:p>
            <a:r>
              <a:rPr lang="en-US" dirty="0"/>
              <a:t>    }  </a:t>
            </a:r>
          </a:p>
          <a:p>
            <a:r>
              <a:rPr lang="en-US" dirty="0"/>
              <a:t>}  </a:t>
            </a:r>
          </a:p>
        </p:txBody>
      </p:sp>
    </p:spTree>
    <p:extLst>
      <p:ext uri="{BB962C8B-B14F-4D97-AF65-F5344CB8AC3E}">
        <p14:creationId xmlns:p14="http://schemas.microsoft.com/office/powerpoint/2010/main" val="92684227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Where it is used?</a:t>
            </a:r>
          </a:p>
        </p:txBody>
      </p:sp>
      <p:sp>
        <p:nvSpPr>
          <p:cNvPr id="3" name="Date Placeholder 2"/>
          <p:cNvSpPr>
            <a:spLocks noGrp="1"/>
          </p:cNvSpPr>
          <p:nvPr>
            <p:ph type="dt" sz="half" idx="10"/>
          </p:nvPr>
        </p:nvSpPr>
        <p:spPr/>
        <p:txBody>
          <a:bodyPr/>
          <a:lstStyle/>
          <a:p>
            <a:r>
              <a:rPr lang="en-US" smtClean="0"/>
              <a:t>Application Project</a:t>
            </a:r>
            <a:endParaRPr lang="en-US"/>
          </a:p>
        </p:txBody>
      </p:sp>
      <p:sp>
        <p:nvSpPr>
          <p:cNvPr id="4" name="Footer Placeholder 3"/>
          <p:cNvSpPr>
            <a:spLocks noGrp="1"/>
          </p:cNvSpPr>
          <p:nvPr>
            <p:ph type="ftr" sz="quarter" idx="11"/>
          </p:nvPr>
        </p:nvSpPr>
        <p:spPr/>
        <p:txBody>
          <a:bodyPr/>
          <a:lstStyle/>
          <a:p>
            <a:r>
              <a:rPr lang="en-US" smtClean="0"/>
              <a:t>Ahmad Javid Mayar</a:t>
            </a:r>
            <a:endParaRPr lang="en-US"/>
          </a:p>
        </p:txBody>
      </p:sp>
      <p:sp>
        <p:nvSpPr>
          <p:cNvPr id="5" name="Slide Number Placeholder 4"/>
          <p:cNvSpPr>
            <a:spLocks noGrp="1"/>
          </p:cNvSpPr>
          <p:nvPr>
            <p:ph type="sldNum" sz="quarter" idx="12"/>
          </p:nvPr>
        </p:nvSpPr>
        <p:spPr/>
        <p:txBody>
          <a:bodyPr/>
          <a:lstStyle/>
          <a:p>
            <a:fld id="{F404A394-025F-4138-890B-7EBFB23AC021}" type="slidenum">
              <a:rPr lang="en-US" smtClean="0"/>
              <a:t>15</a:t>
            </a:fld>
            <a:endParaRPr lang="en-US"/>
          </a:p>
        </p:txBody>
      </p:sp>
      <p:sp>
        <p:nvSpPr>
          <p:cNvPr id="6" name="Content Placeholder 5"/>
          <p:cNvSpPr>
            <a:spLocks noGrp="1"/>
          </p:cNvSpPr>
          <p:nvPr>
            <p:ph sz="quarter" idx="1"/>
          </p:nvPr>
        </p:nvSpPr>
        <p:spPr/>
        <p:txBody>
          <a:bodyPr>
            <a:normAutofit lnSpcReduction="10000"/>
          </a:bodyPr>
          <a:lstStyle/>
          <a:p>
            <a:r>
              <a:rPr lang="en-US" dirty="0"/>
              <a:t>According to Sun, 3 billion devices run java. There are many devices where java is currently used. Some of them are as follows:</a:t>
            </a:r>
          </a:p>
          <a:p>
            <a:pPr lvl="1"/>
            <a:r>
              <a:rPr lang="en-US" dirty="0"/>
              <a:t>Desktop Applications such as acrobat reader, media player, antivirus etc.</a:t>
            </a:r>
          </a:p>
          <a:p>
            <a:pPr lvl="1"/>
            <a:r>
              <a:rPr lang="en-US" dirty="0"/>
              <a:t>Web Applications such as </a:t>
            </a:r>
            <a:r>
              <a:rPr lang="en-US" dirty="0" smtClean="0"/>
              <a:t>irctc.co.in.</a:t>
            </a:r>
            <a:endParaRPr lang="en-US" dirty="0"/>
          </a:p>
          <a:p>
            <a:pPr lvl="1"/>
            <a:r>
              <a:rPr lang="en-US" dirty="0"/>
              <a:t>Enterprise Applications such as banking applications.</a:t>
            </a:r>
          </a:p>
          <a:p>
            <a:pPr lvl="1"/>
            <a:r>
              <a:rPr lang="en-US" dirty="0"/>
              <a:t>Mobile</a:t>
            </a:r>
          </a:p>
          <a:p>
            <a:pPr lvl="1"/>
            <a:r>
              <a:rPr lang="en-US" dirty="0"/>
              <a:t>Embedded System</a:t>
            </a:r>
          </a:p>
          <a:p>
            <a:pPr lvl="1"/>
            <a:r>
              <a:rPr lang="en-US" dirty="0"/>
              <a:t>Smart Card</a:t>
            </a:r>
          </a:p>
          <a:p>
            <a:pPr lvl="1"/>
            <a:r>
              <a:rPr lang="en-US" dirty="0"/>
              <a:t>Robotics</a:t>
            </a:r>
          </a:p>
          <a:p>
            <a:pPr lvl="1"/>
            <a:r>
              <a:rPr lang="en-US" dirty="0"/>
              <a:t>Games etc</a:t>
            </a:r>
            <a:r>
              <a:rPr lang="en-US" dirty="0" smtClean="0"/>
              <a:t>.</a:t>
            </a:r>
            <a:endParaRPr lang="en-US" dirty="0"/>
          </a:p>
        </p:txBody>
      </p:sp>
    </p:spTree>
    <p:extLst>
      <p:ext uri="{BB962C8B-B14F-4D97-AF65-F5344CB8AC3E}">
        <p14:creationId xmlns:p14="http://schemas.microsoft.com/office/powerpoint/2010/main" val="275200544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Types of Java </a:t>
            </a:r>
            <a:r>
              <a:rPr lang="en-US" dirty="0" smtClean="0"/>
              <a:t>Applications</a:t>
            </a:r>
            <a:endParaRPr lang="en-US" dirty="0"/>
          </a:p>
        </p:txBody>
      </p:sp>
      <p:sp>
        <p:nvSpPr>
          <p:cNvPr id="3" name="Date Placeholder 2"/>
          <p:cNvSpPr>
            <a:spLocks noGrp="1"/>
          </p:cNvSpPr>
          <p:nvPr>
            <p:ph type="dt" sz="half" idx="10"/>
          </p:nvPr>
        </p:nvSpPr>
        <p:spPr/>
        <p:txBody>
          <a:bodyPr/>
          <a:lstStyle/>
          <a:p>
            <a:r>
              <a:rPr lang="en-US" smtClean="0"/>
              <a:t>Application Project</a:t>
            </a:r>
            <a:endParaRPr lang="en-US" dirty="0"/>
          </a:p>
        </p:txBody>
      </p:sp>
      <p:sp>
        <p:nvSpPr>
          <p:cNvPr id="4" name="Footer Placeholder 3"/>
          <p:cNvSpPr>
            <a:spLocks noGrp="1"/>
          </p:cNvSpPr>
          <p:nvPr>
            <p:ph type="ftr" sz="quarter" idx="11"/>
          </p:nvPr>
        </p:nvSpPr>
        <p:spPr/>
        <p:txBody>
          <a:bodyPr/>
          <a:lstStyle/>
          <a:p>
            <a:r>
              <a:rPr lang="en-US" dirty="0" smtClean="0"/>
              <a:t>Ahmad Javid Mayar</a:t>
            </a:r>
            <a:endParaRPr lang="en-US" dirty="0"/>
          </a:p>
        </p:txBody>
      </p:sp>
      <p:sp>
        <p:nvSpPr>
          <p:cNvPr id="5" name="Slide Number Placeholder 4"/>
          <p:cNvSpPr>
            <a:spLocks noGrp="1"/>
          </p:cNvSpPr>
          <p:nvPr>
            <p:ph type="sldNum" sz="quarter" idx="12"/>
          </p:nvPr>
        </p:nvSpPr>
        <p:spPr/>
        <p:txBody>
          <a:bodyPr/>
          <a:lstStyle/>
          <a:p>
            <a:fld id="{F404A394-025F-4138-890B-7EBFB23AC021}" type="slidenum">
              <a:rPr lang="en-US" smtClean="0"/>
              <a:t>16</a:t>
            </a:fld>
            <a:endParaRPr lang="en-US"/>
          </a:p>
        </p:txBody>
      </p:sp>
      <p:sp>
        <p:nvSpPr>
          <p:cNvPr id="6" name="Content Placeholder 5"/>
          <p:cNvSpPr>
            <a:spLocks noGrp="1"/>
          </p:cNvSpPr>
          <p:nvPr>
            <p:ph sz="quarter" idx="1"/>
          </p:nvPr>
        </p:nvSpPr>
        <p:spPr>
          <a:xfrm>
            <a:off x="457200" y="1219200"/>
            <a:ext cx="8686800" cy="4937760"/>
          </a:xfrm>
        </p:spPr>
        <p:txBody>
          <a:bodyPr>
            <a:normAutofit fontScale="77500" lnSpcReduction="20000"/>
          </a:bodyPr>
          <a:lstStyle/>
          <a:p>
            <a:r>
              <a:rPr lang="en-US" dirty="0"/>
              <a:t>There are mainly 4 type of applications that can be created using java programming:</a:t>
            </a:r>
          </a:p>
          <a:p>
            <a:r>
              <a:rPr lang="en-US" b="1" dirty="0"/>
              <a:t>1) Standalone Application</a:t>
            </a:r>
          </a:p>
          <a:p>
            <a:pPr lvl="1"/>
            <a:r>
              <a:rPr lang="en-US" dirty="0"/>
              <a:t>It is also known as desktop application or window-based application. An application that we need to install on every machine such as media player, antivirus etc. AWT and Swing are used in java for creating standalone applications.</a:t>
            </a:r>
          </a:p>
          <a:p>
            <a:r>
              <a:rPr lang="en-US" b="1" dirty="0"/>
              <a:t>2) Web Application</a:t>
            </a:r>
          </a:p>
          <a:p>
            <a:pPr lvl="1"/>
            <a:r>
              <a:rPr lang="en-US" dirty="0"/>
              <a:t>An application that runs on the server side and creates dynamic page, is called web application. Currently, servlet, </a:t>
            </a:r>
            <a:r>
              <a:rPr lang="en-US" dirty="0" err="1"/>
              <a:t>jsp</a:t>
            </a:r>
            <a:r>
              <a:rPr lang="en-US" dirty="0"/>
              <a:t>, struts, </a:t>
            </a:r>
            <a:r>
              <a:rPr lang="en-US" dirty="0" err="1"/>
              <a:t>jsf</a:t>
            </a:r>
            <a:r>
              <a:rPr lang="en-US" dirty="0"/>
              <a:t> etc. technologies are used for creating web applications in java.</a:t>
            </a:r>
          </a:p>
          <a:p>
            <a:r>
              <a:rPr lang="en-US" b="1" dirty="0"/>
              <a:t>3) Enterprise Application</a:t>
            </a:r>
          </a:p>
          <a:p>
            <a:pPr lvl="1"/>
            <a:r>
              <a:rPr lang="en-US" dirty="0"/>
              <a:t>An application that is distributed in nature, such as banking applications etc. It has the advantage of high level security, load balancing and clustering. In java, EJB is used for creating enterprise applications.</a:t>
            </a:r>
          </a:p>
          <a:p>
            <a:r>
              <a:rPr lang="en-US" b="1" dirty="0"/>
              <a:t>4) Mobile Application</a:t>
            </a:r>
          </a:p>
          <a:p>
            <a:pPr lvl="1"/>
            <a:r>
              <a:rPr lang="en-US" dirty="0"/>
              <a:t>An application that is created for mobile devices. Currently Android and Java ME are used for creating mobile applications</a:t>
            </a:r>
            <a:r>
              <a:rPr lang="en-US" dirty="0" smtClean="0"/>
              <a:t>.</a:t>
            </a:r>
            <a:endParaRPr lang="en-US" dirty="0"/>
          </a:p>
        </p:txBody>
      </p:sp>
    </p:spTree>
    <p:extLst>
      <p:ext uri="{BB962C8B-B14F-4D97-AF65-F5344CB8AC3E}">
        <p14:creationId xmlns:p14="http://schemas.microsoft.com/office/powerpoint/2010/main" val="207754313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76200"/>
            <a:ext cx="7772400" cy="1143000"/>
          </a:xfrm>
        </p:spPr>
        <p:txBody>
          <a:bodyPr>
            <a:normAutofit/>
          </a:bodyPr>
          <a:lstStyle/>
          <a:p>
            <a:r>
              <a:rPr lang="en-US" dirty="0"/>
              <a:t>History of </a:t>
            </a:r>
            <a:r>
              <a:rPr lang="en-US" dirty="0" smtClean="0"/>
              <a:t>Java</a:t>
            </a:r>
            <a:endParaRPr lang="en-US" dirty="0"/>
          </a:p>
        </p:txBody>
      </p:sp>
      <p:sp>
        <p:nvSpPr>
          <p:cNvPr id="3" name="Date Placeholder 2"/>
          <p:cNvSpPr>
            <a:spLocks noGrp="1"/>
          </p:cNvSpPr>
          <p:nvPr>
            <p:ph type="dt" sz="half" idx="10"/>
          </p:nvPr>
        </p:nvSpPr>
        <p:spPr/>
        <p:txBody>
          <a:bodyPr/>
          <a:lstStyle/>
          <a:p>
            <a:r>
              <a:rPr lang="en-US" smtClean="0"/>
              <a:t>Application Project</a:t>
            </a:r>
            <a:endParaRPr lang="en-US"/>
          </a:p>
        </p:txBody>
      </p:sp>
      <p:sp>
        <p:nvSpPr>
          <p:cNvPr id="4" name="Footer Placeholder 3"/>
          <p:cNvSpPr>
            <a:spLocks noGrp="1"/>
          </p:cNvSpPr>
          <p:nvPr>
            <p:ph type="ftr" sz="quarter" idx="11"/>
          </p:nvPr>
        </p:nvSpPr>
        <p:spPr/>
        <p:txBody>
          <a:bodyPr/>
          <a:lstStyle/>
          <a:p>
            <a:r>
              <a:rPr lang="en-US" smtClean="0"/>
              <a:t>Ahmad Javid Mayar</a:t>
            </a:r>
            <a:endParaRPr lang="en-US"/>
          </a:p>
        </p:txBody>
      </p:sp>
      <p:sp>
        <p:nvSpPr>
          <p:cNvPr id="5" name="Slide Number Placeholder 4"/>
          <p:cNvSpPr>
            <a:spLocks noGrp="1"/>
          </p:cNvSpPr>
          <p:nvPr>
            <p:ph type="sldNum" sz="quarter" idx="12"/>
          </p:nvPr>
        </p:nvSpPr>
        <p:spPr/>
        <p:txBody>
          <a:bodyPr/>
          <a:lstStyle/>
          <a:p>
            <a:fld id="{F404A394-025F-4138-890B-7EBFB23AC021}" type="slidenum">
              <a:rPr lang="en-US" smtClean="0"/>
              <a:t>17</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7000" y="3581400"/>
            <a:ext cx="2553056" cy="2095792"/>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34200" y="152400"/>
            <a:ext cx="2057400" cy="2906675"/>
          </a:xfrm>
          <a:prstGeom prst="rect">
            <a:avLst/>
          </a:prstGeom>
        </p:spPr>
      </p:pic>
      <p:sp>
        <p:nvSpPr>
          <p:cNvPr id="6" name="Content Placeholder 5"/>
          <p:cNvSpPr>
            <a:spLocks noGrp="1"/>
          </p:cNvSpPr>
          <p:nvPr>
            <p:ph sz="quarter" idx="1"/>
          </p:nvPr>
        </p:nvSpPr>
        <p:spPr>
          <a:xfrm>
            <a:off x="228600" y="1219200"/>
            <a:ext cx="6629400" cy="5410200"/>
          </a:xfrm>
        </p:spPr>
        <p:txBody>
          <a:bodyPr>
            <a:normAutofit lnSpcReduction="10000"/>
          </a:bodyPr>
          <a:lstStyle/>
          <a:p>
            <a:r>
              <a:rPr lang="en-US" sz="2400" b="1" dirty="0" smtClean="0"/>
              <a:t>James </a:t>
            </a:r>
            <a:r>
              <a:rPr lang="en-US" sz="2400" b="1" dirty="0"/>
              <a:t>Gosling</a:t>
            </a:r>
            <a:r>
              <a:rPr lang="en-US" sz="2400" dirty="0"/>
              <a:t>, </a:t>
            </a:r>
            <a:r>
              <a:rPr lang="en-US" sz="2400" b="1" dirty="0"/>
              <a:t>Mike Sheridan</a:t>
            </a:r>
            <a:r>
              <a:rPr lang="en-US" sz="2400" dirty="0"/>
              <a:t>, and </a:t>
            </a:r>
            <a:r>
              <a:rPr lang="en-US" sz="2400" b="1" dirty="0" smtClean="0"/>
              <a:t>Patrick Naughton</a:t>
            </a:r>
            <a:r>
              <a:rPr lang="en-US" sz="2400" dirty="0"/>
              <a:t> initiated the Java language project in June 1991. The small team of sun engineers called </a:t>
            </a:r>
            <a:r>
              <a:rPr lang="en-US" sz="2400" b="1" dirty="0"/>
              <a:t>Green Team</a:t>
            </a:r>
            <a:r>
              <a:rPr lang="en-US" sz="2400" dirty="0"/>
              <a:t>.</a:t>
            </a:r>
          </a:p>
          <a:p>
            <a:r>
              <a:rPr lang="en-US" sz="2400" dirty="0" smtClean="0"/>
              <a:t>Originally </a:t>
            </a:r>
            <a:r>
              <a:rPr lang="en-US" sz="2400" dirty="0"/>
              <a:t>designed for small, embedded systems in electronic appliances like set-top boxes.</a:t>
            </a:r>
          </a:p>
          <a:p>
            <a:r>
              <a:rPr lang="en-US" sz="2400" dirty="0" smtClean="0"/>
              <a:t>Firstly</a:t>
            </a:r>
            <a:r>
              <a:rPr lang="en-US" sz="2400" dirty="0"/>
              <a:t>, it was called </a:t>
            </a:r>
            <a:r>
              <a:rPr lang="en-US" sz="2400" b="1" dirty="0"/>
              <a:t>"</a:t>
            </a:r>
            <a:r>
              <a:rPr lang="en-US" sz="2400" b="1" dirty="0" err="1"/>
              <a:t>Greentalk</a:t>
            </a:r>
            <a:r>
              <a:rPr lang="en-US" sz="2400" b="1" dirty="0"/>
              <a:t>"</a:t>
            </a:r>
            <a:r>
              <a:rPr lang="en-US" sz="2400" dirty="0"/>
              <a:t> by James Gosling and file extension was .</a:t>
            </a:r>
            <a:r>
              <a:rPr lang="en-US" sz="2400" dirty="0" err="1"/>
              <a:t>gt.</a:t>
            </a:r>
            <a:endParaRPr lang="en-US" sz="2400" dirty="0"/>
          </a:p>
          <a:p>
            <a:r>
              <a:rPr lang="en-US" sz="2400" dirty="0" smtClean="0"/>
              <a:t>After </a:t>
            </a:r>
            <a:r>
              <a:rPr lang="en-US" sz="2400" dirty="0"/>
              <a:t>that, it was called </a:t>
            </a:r>
            <a:r>
              <a:rPr lang="en-US" sz="2400" b="1" dirty="0"/>
              <a:t>Oak</a:t>
            </a:r>
            <a:r>
              <a:rPr lang="en-US" sz="2400" dirty="0"/>
              <a:t> and was developed as a part of the Green project</a:t>
            </a:r>
            <a:r>
              <a:rPr lang="en-US" sz="2400" dirty="0" smtClean="0"/>
              <a:t>.</a:t>
            </a:r>
            <a:endParaRPr lang="en-US" sz="2400" dirty="0"/>
          </a:p>
          <a:p>
            <a:r>
              <a:rPr lang="en-US" sz="2400" dirty="0"/>
              <a:t> In 1995, Oak was renamed as </a:t>
            </a:r>
            <a:r>
              <a:rPr lang="en-US" sz="2400" b="1" dirty="0"/>
              <a:t>"Java"</a:t>
            </a:r>
            <a:r>
              <a:rPr lang="en-US" sz="2400" dirty="0"/>
              <a:t> because it was already a trademark by Oak Technologies</a:t>
            </a:r>
            <a:r>
              <a:rPr lang="en-US" sz="2400" dirty="0" smtClean="0"/>
              <a:t>.</a:t>
            </a:r>
          </a:p>
          <a:p>
            <a:r>
              <a:rPr lang="en-US" sz="2400" dirty="0"/>
              <a:t>Java is an island of Indonesia where first coffee was produced (called java coffee).</a:t>
            </a:r>
          </a:p>
        </p:txBody>
      </p:sp>
    </p:spTree>
    <p:extLst>
      <p:ext uri="{BB962C8B-B14F-4D97-AF65-F5344CB8AC3E}">
        <p14:creationId xmlns:p14="http://schemas.microsoft.com/office/powerpoint/2010/main" val="311622401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Features of Java</a:t>
            </a:r>
          </a:p>
        </p:txBody>
      </p:sp>
      <p:sp>
        <p:nvSpPr>
          <p:cNvPr id="3" name="Date Placeholder 2"/>
          <p:cNvSpPr>
            <a:spLocks noGrp="1"/>
          </p:cNvSpPr>
          <p:nvPr>
            <p:ph type="dt" sz="half" idx="10"/>
          </p:nvPr>
        </p:nvSpPr>
        <p:spPr/>
        <p:txBody>
          <a:bodyPr/>
          <a:lstStyle/>
          <a:p>
            <a:r>
              <a:rPr lang="en-US" smtClean="0"/>
              <a:t>Application Project</a:t>
            </a:r>
            <a:endParaRPr lang="en-US"/>
          </a:p>
        </p:txBody>
      </p:sp>
      <p:pic>
        <p:nvPicPr>
          <p:cNvPr id="7" name="Content Placeholder 6"/>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457200" y="1219201"/>
            <a:ext cx="7924800" cy="5105400"/>
          </a:xfrm>
        </p:spPr>
      </p:pic>
      <p:sp>
        <p:nvSpPr>
          <p:cNvPr id="4" name="Footer Placeholder 3"/>
          <p:cNvSpPr>
            <a:spLocks noGrp="1"/>
          </p:cNvSpPr>
          <p:nvPr>
            <p:ph type="ftr" sz="quarter" idx="11"/>
          </p:nvPr>
        </p:nvSpPr>
        <p:spPr/>
        <p:txBody>
          <a:bodyPr/>
          <a:lstStyle/>
          <a:p>
            <a:r>
              <a:rPr lang="en-US" smtClean="0"/>
              <a:t>Ahmad Javid Mayar</a:t>
            </a:r>
            <a:endParaRPr lang="en-US"/>
          </a:p>
        </p:txBody>
      </p:sp>
      <p:sp>
        <p:nvSpPr>
          <p:cNvPr id="5" name="Slide Number Placeholder 4"/>
          <p:cNvSpPr>
            <a:spLocks noGrp="1"/>
          </p:cNvSpPr>
          <p:nvPr>
            <p:ph type="sldNum" sz="quarter" idx="12"/>
          </p:nvPr>
        </p:nvSpPr>
        <p:spPr/>
        <p:txBody>
          <a:bodyPr/>
          <a:lstStyle/>
          <a:p>
            <a:fld id="{F404A394-025F-4138-890B-7EBFB23AC021}" type="slidenum">
              <a:rPr lang="en-US" smtClean="0"/>
              <a:t>18</a:t>
            </a:fld>
            <a:endParaRPr lang="en-US"/>
          </a:p>
        </p:txBody>
      </p:sp>
    </p:spTree>
    <p:extLst>
      <p:ext uri="{BB962C8B-B14F-4D97-AF65-F5344CB8AC3E}">
        <p14:creationId xmlns:p14="http://schemas.microsoft.com/office/powerpoint/2010/main" val="99440996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Features of Java</a:t>
            </a:r>
          </a:p>
        </p:txBody>
      </p:sp>
      <p:sp>
        <p:nvSpPr>
          <p:cNvPr id="3" name="Date Placeholder 2"/>
          <p:cNvSpPr>
            <a:spLocks noGrp="1"/>
          </p:cNvSpPr>
          <p:nvPr>
            <p:ph type="dt" sz="half" idx="10"/>
          </p:nvPr>
        </p:nvSpPr>
        <p:spPr/>
        <p:txBody>
          <a:bodyPr/>
          <a:lstStyle/>
          <a:p>
            <a:r>
              <a:rPr lang="en-US" smtClean="0"/>
              <a:t>Application Project</a:t>
            </a:r>
            <a:endParaRPr lang="en-US"/>
          </a:p>
        </p:txBody>
      </p:sp>
      <p:sp>
        <p:nvSpPr>
          <p:cNvPr id="4" name="Footer Placeholder 3"/>
          <p:cNvSpPr>
            <a:spLocks noGrp="1"/>
          </p:cNvSpPr>
          <p:nvPr>
            <p:ph type="ftr" sz="quarter" idx="11"/>
          </p:nvPr>
        </p:nvSpPr>
        <p:spPr/>
        <p:txBody>
          <a:bodyPr/>
          <a:lstStyle/>
          <a:p>
            <a:r>
              <a:rPr lang="en-US" dirty="0" smtClean="0"/>
              <a:t>Ahmad Javid Mayar</a:t>
            </a:r>
            <a:endParaRPr lang="en-US" dirty="0"/>
          </a:p>
        </p:txBody>
      </p:sp>
      <p:sp>
        <p:nvSpPr>
          <p:cNvPr id="5" name="Slide Number Placeholder 4"/>
          <p:cNvSpPr>
            <a:spLocks noGrp="1"/>
          </p:cNvSpPr>
          <p:nvPr>
            <p:ph type="sldNum" sz="quarter" idx="12"/>
          </p:nvPr>
        </p:nvSpPr>
        <p:spPr/>
        <p:txBody>
          <a:bodyPr/>
          <a:lstStyle/>
          <a:p>
            <a:fld id="{F404A394-025F-4138-890B-7EBFB23AC021}" type="slidenum">
              <a:rPr lang="en-US" smtClean="0"/>
              <a:t>19</a:t>
            </a:fld>
            <a:endParaRPr lang="en-US"/>
          </a:p>
        </p:txBody>
      </p:sp>
      <p:sp>
        <p:nvSpPr>
          <p:cNvPr id="6" name="Content Placeholder 5"/>
          <p:cNvSpPr>
            <a:spLocks noGrp="1"/>
          </p:cNvSpPr>
          <p:nvPr>
            <p:ph sz="quarter" idx="1"/>
          </p:nvPr>
        </p:nvSpPr>
        <p:spPr>
          <a:xfrm>
            <a:off x="228600" y="1143000"/>
            <a:ext cx="8763000" cy="5486400"/>
          </a:xfrm>
        </p:spPr>
        <p:txBody>
          <a:bodyPr>
            <a:noAutofit/>
          </a:bodyPr>
          <a:lstStyle/>
          <a:p>
            <a:pPr marL="0" indent="0">
              <a:buNone/>
            </a:pPr>
            <a:r>
              <a:rPr lang="en-US" sz="2400" b="1" dirty="0" smtClean="0"/>
              <a:t>Simple:</a:t>
            </a:r>
          </a:p>
          <a:p>
            <a:pPr lvl="1" fontAlgn="ctr"/>
            <a:r>
              <a:rPr lang="en-US" sz="2400" dirty="0"/>
              <a:t>According to Sun, Java language is simple because:</a:t>
            </a:r>
          </a:p>
          <a:p>
            <a:pPr lvl="2" fontAlgn="ctr"/>
            <a:r>
              <a:rPr lang="en-US" dirty="0"/>
              <a:t>syntax is based on C++ (so easier for programmers to learn it after C++).</a:t>
            </a:r>
          </a:p>
          <a:p>
            <a:pPr lvl="2" fontAlgn="ctr"/>
            <a:r>
              <a:rPr lang="en-US" dirty="0"/>
              <a:t>removed many confusing and/or rarely-used features e.g., explicit pointers, operator overloading etc.</a:t>
            </a:r>
          </a:p>
          <a:p>
            <a:pPr lvl="2" fontAlgn="ctr"/>
            <a:r>
              <a:rPr lang="en-US" dirty="0"/>
              <a:t>No need to remove unreferenced objects because there is Automatic Garbage Collection in java.</a:t>
            </a:r>
          </a:p>
          <a:p>
            <a:pPr marL="0" indent="0">
              <a:buNone/>
            </a:pPr>
            <a:r>
              <a:rPr lang="en-US" sz="2400" b="1" dirty="0"/>
              <a:t>Object-oriented</a:t>
            </a:r>
            <a:endParaRPr lang="en-US" sz="2800" b="1" dirty="0"/>
          </a:p>
          <a:p>
            <a:pPr lvl="1" fontAlgn="ctr"/>
            <a:r>
              <a:rPr lang="en-US" sz="2400" dirty="0" smtClean="0"/>
              <a:t>Object-oriented </a:t>
            </a:r>
            <a:r>
              <a:rPr lang="en-US" sz="2400" dirty="0"/>
              <a:t>programming(OOPs) is a methodology that simplify software development and maintenance by providing some rules.</a:t>
            </a:r>
          </a:p>
          <a:p>
            <a:pPr lvl="1" fontAlgn="ctr"/>
            <a:r>
              <a:rPr lang="en-US" sz="2400" dirty="0"/>
              <a:t>Basic concepts of OOPs are:</a:t>
            </a:r>
          </a:p>
          <a:p>
            <a:pPr lvl="2" fontAlgn="ctr"/>
            <a:r>
              <a:rPr lang="en-US" dirty="0" smtClean="0"/>
              <a:t>Object, Class, Inheritance, Polymorphism, Abstraction, Encapsulation</a:t>
            </a:r>
            <a:endParaRPr lang="en-US" dirty="0"/>
          </a:p>
        </p:txBody>
      </p:sp>
    </p:spTree>
    <p:extLst>
      <p:ext uri="{BB962C8B-B14F-4D97-AF65-F5344CB8AC3E}">
        <p14:creationId xmlns:p14="http://schemas.microsoft.com/office/powerpoint/2010/main" val="288770017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Contents:</a:t>
            </a:r>
            <a:endParaRPr lang="en-US" sz="3200" dirty="0"/>
          </a:p>
        </p:txBody>
      </p:sp>
      <p:sp>
        <p:nvSpPr>
          <p:cNvPr id="3" name="Date Placeholder 2"/>
          <p:cNvSpPr>
            <a:spLocks noGrp="1"/>
          </p:cNvSpPr>
          <p:nvPr>
            <p:ph type="dt" sz="half" idx="10"/>
          </p:nvPr>
        </p:nvSpPr>
        <p:spPr/>
        <p:txBody>
          <a:bodyPr/>
          <a:lstStyle/>
          <a:p>
            <a:r>
              <a:rPr lang="en-US" smtClean="0"/>
              <a:t>Application Project</a:t>
            </a:r>
            <a:endParaRPr lang="en-US"/>
          </a:p>
        </p:txBody>
      </p:sp>
      <p:sp>
        <p:nvSpPr>
          <p:cNvPr id="4" name="Footer Placeholder 3"/>
          <p:cNvSpPr>
            <a:spLocks noGrp="1"/>
          </p:cNvSpPr>
          <p:nvPr>
            <p:ph type="ftr" sz="quarter" idx="11"/>
          </p:nvPr>
        </p:nvSpPr>
        <p:spPr/>
        <p:txBody>
          <a:bodyPr/>
          <a:lstStyle/>
          <a:p>
            <a:r>
              <a:rPr lang="en-US" smtClean="0"/>
              <a:t>Ahmad Javid Mayar</a:t>
            </a:r>
            <a:endParaRPr lang="en-US"/>
          </a:p>
        </p:txBody>
      </p:sp>
      <p:sp>
        <p:nvSpPr>
          <p:cNvPr id="5" name="Slide Number Placeholder 4"/>
          <p:cNvSpPr>
            <a:spLocks noGrp="1"/>
          </p:cNvSpPr>
          <p:nvPr>
            <p:ph type="sldNum" sz="quarter" idx="12"/>
          </p:nvPr>
        </p:nvSpPr>
        <p:spPr/>
        <p:txBody>
          <a:bodyPr/>
          <a:lstStyle/>
          <a:p>
            <a:fld id="{F404A394-025F-4138-890B-7EBFB23AC021}" type="slidenum">
              <a:rPr lang="en-US" smtClean="0"/>
              <a:t>2</a:t>
            </a:fld>
            <a:endParaRPr lang="en-US"/>
          </a:p>
        </p:txBody>
      </p:sp>
      <p:sp>
        <p:nvSpPr>
          <p:cNvPr id="6" name="Content Placeholder 5"/>
          <p:cNvSpPr>
            <a:spLocks noGrp="1"/>
          </p:cNvSpPr>
          <p:nvPr>
            <p:ph sz="quarter" idx="1"/>
          </p:nvPr>
        </p:nvSpPr>
        <p:spPr/>
        <p:txBody>
          <a:bodyPr>
            <a:normAutofit/>
          </a:bodyPr>
          <a:lstStyle/>
          <a:p>
            <a:pPr lvl="0"/>
            <a:r>
              <a:rPr lang="en-US" sz="2400" dirty="0" smtClean="0"/>
              <a:t>Class </a:t>
            </a:r>
            <a:r>
              <a:rPr lang="en-US" sz="2400" dirty="0"/>
              <a:t>Policies and Organizational </a:t>
            </a:r>
            <a:r>
              <a:rPr lang="en-US" sz="2400" dirty="0" smtClean="0"/>
              <a:t>Issues</a:t>
            </a:r>
            <a:endParaRPr lang="en-US" sz="2400" dirty="0"/>
          </a:p>
          <a:p>
            <a:pPr lvl="0"/>
            <a:r>
              <a:rPr lang="en-US" sz="2400" dirty="0" smtClean="0"/>
              <a:t>Course Information</a:t>
            </a:r>
          </a:p>
          <a:p>
            <a:pPr lvl="0"/>
            <a:r>
              <a:rPr lang="en-US" sz="2400" dirty="0" smtClean="0"/>
              <a:t>Organizational Issues</a:t>
            </a:r>
          </a:p>
          <a:p>
            <a:pPr lvl="0"/>
            <a:r>
              <a:rPr lang="en-US" sz="2400" dirty="0" smtClean="0"/>
              <a:t>Course Contents</a:t>
            </a:r>
          </a:p>
          <a:p>
            <a:pPr lvl="0"/>
            <a:r>
              <a:rPr lang="en-US" sz="2400" dirty="0" smtClean="0"/>
              <a:t>Literature</a:t>
            </a:r>
          </a:p>
          <a:p>
            <a:r>
              <a:rPr lang="en-US" sz="2400" dirty="0"/>
              <a:t>Introduction to </a:t>
            </a:r>
            <a:r>
              <a:rPr lang="en-US" sz="2400" dirty="0" smtClean="0"/>
              <a:t>Topic</a:t>
            </a:r>
          </a:p>
          <a:p>
            <a:r>
              <a:rPr lang="en-US" sz="2400" dirty="0" smtClean="0"/>
              <a:t>Overview of Java Basics</a:t>
            </a:r>
          </a:p>
          <a:p>
            <a:r>
              <a:rPr lang="en-US" sz="2400" dirty="0" smtClean="0"/>
              <a:t>Overview of Java Object Oriented Concepts</a:t>
            </a:r>
            <a:endParaRPr lang="en-US" sz="2400" dirty="0"/>
          </a:p>
        </p:txBody>
      </p:sp>
      <p:pic>
        <p:nvPicPr>
          <p:cNvPr id="7" name="Picture 2" descr="C:\Users\mayar\Desktop\d-people-working-open-book-illustration-man-opening-another-person-searching-looking-human-person-48693794.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9441" t="15150" r="13286" b="22116"/>
          <a:stretch/>
        </p:blipFill>
        <p:spPr bwMode="auto">
          <a:xfrm>
            <a:off x="6669313" y="4724400"/>
            <a:ext cx="2259940" cy="15032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1358947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Features of Java</a:t>
            </a:r>
            <a:endParaRPr lang="en-US" dirty="0"/>
          </a:p>
        </p:txBody>
      </p:sp>
      <p:sp>
        <p:nvSpPr>
          <p:cNvPr id="3" name="Date Placeholder 2"/>
          <p:cNvSpPr>
            <a:spLocks noGrp="1"/>
          </p:cNvSpPr>
          <p:nvPr>
            <p:ph type="dt" sz="half" idx="10"/>
          </p:nvPr>
        </p:nvSpPr>
        <p:spPr/>
        <p:txBody>
          <a:bodyPr/>
          <a:lstStyle/>
          <a:p>
            <a:r>
              <a:rPr lang="en-US" smtClean="0"/>
              <a:t>Application Project</a:t>
            </a:r>
            <a:endParaRPr lang="en-US"/>
          </a:p>
        </p:txBody>
      </p:sp>
      <p:sp>
        <p:nvSpPr>
          <p:cNvPr id="4" name="Footer Placeholder 3"/>
          <p:cNvSpPr>
            <a:spLocks noGrp="1"/>
          </p:cNvSpPr>
          <p:nvPr>
            <p:ph type="ftr" sz="quarter" idx="11"/>
          </p:nvPr>
        </p:nvSpPr>
        <p:spPr/>
        <p:txBody>
          <a:bodyPr/>
          <a:lstStyle/>
          <a:p>
            <a:r>
              <a:rPr lang="en-US" smtClean="0"/>
              <a:t>Ahmad Javid Mayar</a:t>
            </a:r>
            <a:endParaRPr lang="en-US"/>
          </a:p>
        </p:txBody>
      </p:sp>
      <p:sp>
        <p:nvSpPr>
          <p:cNvPr id="5" name="Slide Number Placeholder 4"/>
          <p:cNvSpPr>
            <a:spLocks noGrp="1"/>
          </p:cNvSpPr>
          <p:nvPr>
            <p:ph type="sldNum" sz="quarter" idx="12"/>
          </p:nvPr>
        </p:nvSpPr>
        <p:spPr/>
        <p:txBody>
          <a:bodyPr/>
          <a:lstStyle/>
          <a:p>
            <a:fld id="{F404A394-025F-4138-890B-7EBFB23AC021}" type="slidenum">
              <a:rPr lang="en-US" smtClean="0"/>
              <a:t>20</a:t>
            </a:fld>
            <a:endParaRPr lang="en-US"/>
          </a:p>
        </p:txBody>
      </p:sp>
      <p:sp>
        <p:nvSpPr>
          <p:cNvPr id="6" name="Content Placeholder 5"/>
          <p:cNvSpPr>
            <a:spLocks noGrp="1"/>
          </p:cNvSpPr>
          <p:nvPr>
            <p:ph sz="quarter" idx="1"/>
          </p:nvPr>
        </p:nvSpPr>
        <p:spPr>
          <a:xfrm>
            <a:off x="228600" y="1219200"/>
            <a:ext cx="4876800" cy="4937760"/>
          </a:xfrm>
        </p:spPr>
        <p:txBody>
          <a:bodyPr/>
          <a:lstStyle/>
          <a:p>
            <a:pPr marL="0" indent="0">
              <a:buNone/>
            </a:pPr>
            <a:r>
              <a:rPr lang="en-US" b="1" dirty="0"/>
              <a:t>Platform Independent</a:t>
            </a:r>
            <a:endParaRPr lang="en-US" b="1" dirty="0" smtClean="0"/>
          </a:p>
          <a:p>
            <a:r>
              <a:rPr lang="en-US" dirty="0" smtClean="0"/>
              <a:t>The </a:t>
            </a:r>
            <a:r>
              <a:rPr lang="en-US" dirty="0"/>
              <a:t>Java platform differs from most other platforms in the sense that it is a software-based platform that runs on the top of other hardware-based platforms. It has two components:</a:t>
            </a:r>
          </a:p>
          <a:p>
            <a:pPr lvl="1"/>
            <a:r>
              <a:rPr lang="en-US" dirty="0"/>
              <a:t>Runtime Environment</a:t>
            </a:r>
          </a:p>
          <a:p>
            <a:pPr lvl="1"/>
            <a:r>
              <a:rPr lang="en-US" dirty="0"/>
              <a:t>API(Application Programming Interface)</a:t>
            </a:r>
          </a:p>
          <a:p>
            <a:endParaRPr lang="en-US" dirty="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4000" y="1295400"/>
            <a:ext cx="3858249" cy="4691869"/>
          </a:xfrm>
          <a:prstGeom prst="rect">
            <a:avLst/>
          </a:prstGeom>
        </p:spPr>
      </p:pic>
    </p:spTree>
    <p:extLst>
      <p:ext uri="{BB962C8B-B14F-4D97-AF65-F5344CB8AC3E}">
        <p14:creationId xmlns:p14="http://schemas.microsoft.com/office/powerpoint/2010/main" val="121945614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Features of </a:t>
            </a:r>
            <a:r>
              <a:rPr lang="en-US" dirty="0" smtClean="0"/>
              <a:t>Java</a:t>
            </a:r>
            <a:endParaRPr lang="en-US" dirty="0"/>
          </a:p>
        </p:txBody>
      </p:sp>
      <p:sp>
        <p:nvSpPr>
          <p:cNvPr id="3" name="Date Placeholder 2"/>
          <p:cNvSpPr>
            <a:spLocks noGrp="1"/>
          </p:cNvSpPr>
          <p:nvPr>
            <p:ph type="dt" sz="half" idx="10"/>
          </p:nvPr>
        </p:nvSpPr>
        <p:spPr/>
        <p:txBody>
          <a:bodyPr/>
          <a:lstStyle/>
          <a:p>
            <a:r>
              <a:rPr lang="en-US" smtClean="0"/>
              <a:t>Application Project</a:t>
            </a:r>
            <a:endParaRPr lang="en-US"/>
          </a:p>
        </p:txBody>
      </p:sp>
      <p:sp>
        <p:nvSpPr>
          <p:cNvPr id="4" name="Footer Placeholder 3"/>
          <p:cNvSpPr>
            <a:spLocks noGrp="1"/>
          </p:cNvSpPr>
          <p:nvPr>
            <p:ph type="ftr" sz="quarter" idx="11"/>
          </p:nvPr>
        </p:nvSpPr>
        <p:spPr/>
        <p:txBody>
          <a:bodyPr/>
          <a:lstStyle/>
          <a:p>
            <a:r>
              <a:rPr lang="en-US" smtClean="0"/>
              <a:t>Ahmad Javid Mayar</a:t>
            </a:r>
            <a:endParaRPr lang="en-US"/>
          </a:p>
        </p:txBody>
      </p:sp>
      <p:sp>
        <p:nvSpPr>
          <p:cNvPr id="5" name="Slide Number Placeholder 4"/>
          <p:cNvSpPr>
            <a:spLocks noGrp="1"/>
          </p:cNvSpPr>
          <p:nvPr>
            <p:ph type="sldNum" sz="quarter" idx="12"/>
          </p:nvPr>
        </p:nvSpPr>
        <p:spPr/>
        <p:txBody>
          <a:bodyPr/>
          <a:lstStyle/>
          <a:p>
            <a:fld id="{F404A394-025F-4138-890B-7EBFB23AC021}" type="slidenum">
              <a:rPr lang="en-US" smtClean="0"/>
              <a:t>21</a:t>
            </a:fld>
            <a:endParaRPr lang="en-US"/>
          </a:p>
        </p:txBody>
      </p:sp>
      <p:sp>
        <p:nvSpPr>
          <p:cNvPr id="6" name="Content Placeholder 5"/>
          <p:cNvSpPr>
            <a:spLocks noGrp="1"/>
          </p:cNvSpPr>
          <p:nvPr>
            <p:ph sz="quarter" idx="1"/>
          </p:nvPr>
        </p:nvSpPr>
        <p:spPr/>
        <p:txBody>
          <a:bodyPr/>
          <a:lstStyle/>
          <a:p>
            <a:pPr marL="0" indent="0">
              <a:buNone/>
            </a:pPr>
            <a:r>
              <a:rPr lang="en-US" b="1" dirty="0"/>
              <a:t>Secured</a:t>
            </a:r>
            <a:endParaRPr lang="en-US" b="1" dirty="0" smtClean="0"/>
          </a:p>
          <a:p>
            <a:r>
              <a:rPr lang="en-US" dirty="0" smtClean="0"/>
              <a:t>Java </a:t>
            </a:r>
            <a:r>
              <a:rPr lang="en-US" dirty="0"/>
              <a:t>is secured because:</a:t>
            </a:r>
          </a:p>
          <a:p>
            <a:pPr lvl="1"/>
            <a:r>
              <a:rPr lang="en-US" dirty="0"/>
              <a:t>No explicit pointer</a:t>
            </a:r>
          </a:p>
          <a:p>
            <a:pPr lvl="1"/>
            <a:r>
              <a:rPr lang="en-US" dirty="0"/>
              <a:t>Java Programs run inside virtual machine sandbox</a:t>
            </a:r>
          </a:p>
          <a:p>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0600" y="3142827"/>
            <a:ext cx="6982799" cy="3029373"/>
          </a:xfrm>
          <a:prstGeom prst="rect">
            <a:avLst/>
          </a:prstGeom>
        </p:spPr>
      </p:pic>
    </p:spTree>
    <p:extLst>
      <p:ext uri="{BB962C8B-B14F-4D97-AF65-F5344CB8AC3E}">
        <p14:creationId xmlns:p14="http://schemas.microsoft.com/office/powerpoint/2010/main" val="171620428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Features of Java</a:t>
            </a:r>
          </a:p>
        </p:txBody>
      </p:sp>
      <p:sp>
        <p:nvSpPr>
          <p:cNvPr id="3" name="Date Placeholder 2"/>
          <p:cNvSpPr>
            <a:spLocks noGrp="1"/>
          </p:cNvSpPr>
          <p:nvPr>
            <p:ph type="dt" sz="half" idx="10"/>
          </p:nvPr>
        </p:nvSpPr>
        <p:spPr/>
        <p:txBody>
          <a:bodyPr/>
          <a:lstStyle/>
          <a:p>
            <a:r>
              <a:rPr lang="en-US" smtClean="0"/>
              <a:t>Application Project</a:t>
            </a:r>
            <a:endParaRPr lang="en-US"/>
          </a:p>
        </p:txBody>
      </p:sp>
      <p:sp>
        <p:nvSpPr>
          <p:cNvPr id="4" name="Footer Placeholder 3"/>
          <p:cNvSpPr>
            <a:spLocks noGrp="1"/>
          </p:cNvSpPr>
          <p:nvPr>
            <p:ph type="ftr" sz="quarter" idx="11"/>
          </p:nvPr>
        </p:nvSpPr>
        <p:spPr/>
        <p:txBody>
          <a:bodyPr/>
          <a:lstStyle/>
          <a:p>
            <a:r>
              <a:rPr lang="en-US" smtClean="0"/>
              <a:t>Ahmad Javid Mayar</a:t>
            </a:r>
            <a:endParaRPr lang="en-US"/>
          </a:p>
        </p:txBody>
      </p:sp>
      <p:sp>
        <p:nvSpPr>
          <p:cNvPr id="5" name="Slide Number Placeholder 4"/>
          <p:cNvSpPr>
            <a:spLocks noGrp="1"/>
          </p:cNvSpPr>
          <p:nvPr>
            <p:ph type="sldNum" sz="quarter" idx="12"/>
          </p:nvPr>
        </p:nvSpPr>
        <p:spPr/>
        <p:txBody>
          <a:bodyPr/>
          <a:lstStyle/>
          <a:p>
            <a:fld id="{F404A394-025F-4138-890B-7EBFB23AC021}" type="slidenum">
              <a:rPr lang="en-US" smtClean="0"/>
              <a:t>22</a:t>
            </a:fld>
            <a:endParaRPr lang="en-US"/>
          </a:p>
        </p:txBody>
      </p:sp>
      <p:sp>
        <p:nvSpPr>
          <p:cNvPr id="6" name="Content Placeholder 5"/>
          <p:cNvSpPr>
            <a:spLocks noGrp="1"/>
          </p:cNvSpPr>
          <p:nvPr>
            <p:ph sz="quarter" idx="1"/>
          </p:nvPr>
        </p:nvSpPr>
        <p:spPr/>
        <p:txBody>
          <a:bodyPr>
            <a:normAutofit fontScale="92500" lnSpcReduction="10000"/>
          </a:bodyPr>
          <a:lstStyle/>
          <a:p>
            <a:pPr marL="0" indent="0">
              <a:buNone/>
            </a:pPr>
            <a:r>
              <a:rPr lang="en-US" b="1" dirty="0" smtClean="0"/>
              <a:t>Robust</a:t>
            </a:r>
          </a:p>
          <a:p>
            <a:r>
              <a:rPr lang="en-US" dirty="0" smtClean="0"/>
              <a:t>Robust </a:t>
            </a:r>
            <a:r>
              <a:rPr lang="en-US" dirty="0"/>
              <a:t>simply means strong. Java uses strong memory management. There are lack of pointers that avoids security problem. There is automatic garbage collection in java. There is exception handling and type checking mechanism in java. All these points makes java robust</a:t>
            </a:r>
            <a:r>
              <a:rPr lang="en-US" dirty="0" smtClean="0"/>
              <a:t>.</a:t>
            </a:r>
          </a:p>
          <a:p>
            <a:pPr marL="0" indent="0">
              <a:buNone/>
            </a:pPr>
            <a:r>
              <a:rPr lang="en-US" b="1" dirty="0"/>
              <a:t>Architecture-neutral</a:t>
            </a:r>
          </a:p>
          <a:p>
            <a:r>
              <a:rPr lang="en-US" dirty="0"/>
              <a:t>There is no implementation dependent features e.g. size of primitive types is fixed.</a:t>
            </a:r>
          </a:p>
          <a:p>
            <a:r>
              <a:rPr lang="en-US" dirty="0"/>
              <a:t>In C programming, </a:t>
            </a:r>
            <a:r>
              <a:rPr lang="en-US" dirty="0" err="1"/>
              <a:t>int</a:t>
            </a:r>
            <a:r>
              <a:rPr lang="en-US" dirty="0"/>
              <a:t> data type occupies 2 bytes of memory for 32-bit architecture and 4 bytes of memory for 64-bit architecture. But in java, it occupies 4 bytes of memory for both 32 and 64 bit architectures.</a:t>
            </a:r>
          </a:p>
          <a:p>
            <a:endParaRPr lang="en-US" dirty="0"/>
          </a:p>
        </p:txBody>
      </p:sp>
    </p:spTree>
    <p:extLst>
      <p:ext uri="{BB962C8B-B14F-4D97-AF65-F5344CB8AC3E}">
        <p14:creationId xmlns:p14="http://schemas.microsoft.com/office/powerpoint/2010/main" val="273399361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Features of Java</a:t>
            </a:r>
          </a:p>
        </p:txBody>
      </p:sp>
      <p:sp>
        <p:nvSpPr>
          <p:cNvPr id="3" name="Date Placeholder 2"/>
          <p:cNvSpPr>
            <a:spLocks noGrp="1"/>
          </p:cNvSpPr>
          <p:nvPr>
            <p:ph type="dt" sz="half" idx="10"/>
          </p:nvPr>
        </p:nvSpPr>
        <p:spPr/>
        <p:txBody>
          <a:bodyPr/>
          <a:lstStyle/>
          <a:p>
            <a:r>
              <a:rPr lang="en-US" smtClean="0"/>
              <a:t>Application Project</a:t>
            </a:r>
            <a:endParaRPr lang="en-US"/>
          </a:p>
        </p:txBody>
      </p:sp>
      <p:sp>
        <p:nvSpPr>
          <p:cNvPr id="4" name="Footer Placeholder 3"/>
          <p:cNvSpPr>
            <a:spLocks noGrp="1"/>
          </p:cNvSpPr>
          <p:nvPr>
            <p:ph type="ftr" sz="quarter" idx="11"/>
          </p:nvPr>
        </p:nvSpPr>
        <p:spPr/>
        <p:txBody>
          <a:bodyPr/>
          <a:lstStyle/>
          <a:p>
            <a:r>
              <a:rPr lang="en-US" smtClean="0"/>
              <a:t>Ahmad Javid Mayar</a:t>
            </a:r>
            <a:endParaRPr lang="en-US"/>
          </a:p>
        </p:txBody>
      </p:sp>
      <p:sp>
        <p:nvSpPr>
          <p:cNvPr id="5" name="Slide Number Placeholder 4"/>
          <p:cNvSpPr>
            <a:spLocks noGrp="1"/>
          </p:cNvSpPr>
          <p:nvPr>
            <p:ph type="sldNum" sz="quarter" idx="12"/>
          </p:nvPr>
        </p:nvSpPr>
        <p:spPr/>
        <p:txBody>
          <a:bodyPr/>
          <a:lstStyle/>
          <a:p>
            <a:fld id="{F404A394-025F-4138-890B-7EBFB23AC021}" type="slidenum">
              <a:rPr lang="en-US" smtClean="0"/>
              <a:t>23</a:t>
            </a:fld>
            <a:endParaRPr lang="en-US"/>
          </a:p>
        </p:txBody>
      </p:sp>
      <p:sp>
        <p:nvSpPr>
          <p:cNvPr id="6" name="Content Placeholder 5"/>
          <p:cNvSpPr>
            <a:spLocks noGrp="1"/>
          </p:cNvSpPr>
          <p:nvPr>
            <p:ph sz="quarter" idx="1"/>
          </p:nvPr>
        </p:nvSpPr>
        <p:spPr/>
        <p:txBody>
          <a:bodyPr/>
          <a:lstStyle/>
          <a:p>
            <a:pPr marL="0" indent="0">
              <a:buNone/>
            </a:pPr>
            <a:r>
              <a:rPr lang="en-US" b="1" dirty="0" smtClean="0"/>
              <a:t>Portable</a:t>
            </a:r>
          </a:p>
          <a:p>
            <a:r>
              <a:rPr lang="en-US" dirty="0" smtClean="0"/>
              <a:t>We </a:t>
            </a:r>
            <a:r>
              <a:rPr lang="en-US" dirty="0"/>
              <a:t>may carry the java bytecode to any </a:t>
            </a:r>
            <a:r>
              <a:rPr lang="en-US" dirty="0" smtClean="0"/>
              <a:t>platform</a:t>
            </a:r>
          </a:p>
          <a:p>
            <a:pPr marL="0" indent="0">
              <a:buNone/>
            </a:pPr>
            <a:r>
              <a:rPr lang="en-US" b="1" dirty="0"/>
              <a:t>High-performance</a:t>
            </a:r>
          </a:p>
          <a:p>
            <a:r>
              <a:rPr lang="en-US" dirty="0"/>
              <a:t>Java is faster than traditional interpretation since byte code is "close" to native code still somewhat slower than a compiled language (e.g., C</a:t>
            </a:r>
            <a:r>
              <a:rPr lang="en-US" dirty="0" smtClean="0"/>
              <a:t>++)</a:t>
            </a:r>
          </a:p>
          <a:p>
            <a:pPr marL="0" indent="0">
              <a:buNone/>
            </a:pPr>
            <a:r>
              <a:rPr lang="en-US" b="1" dirty="0"/>
              <a:t>Distributed</a:t>
            </a:r>
          </a:p>
          <a:p>
            <a:r>
              <a:rPr lang="en-US" dirty="0"/>
              <a:t>We can create distributed applications in java. RMI and EJB are used for creating distributed applications. We may access files by calling the methods from any machine on the internet.</a:t>
            </a:r>
            <a:endParaRPr lang="en-US" dirty="0" smtClean="0"/>
          </a:p>
        </p:txBody>
      </p:sp>
    </p:spTree>
    <p:extLst>
      <p:ext uri="{BB962C8B-B14F-4D97-AF65-F5344CB8AC3E}">
        <p14:creationId xmlns:p14="http://schemas.microsoft.com/office/powerpoint/2010/main" val="462758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Features of Java</a:t>
            </a:r>
          </a:p>
        </p:txBody>
      </p:sp>
      <p:sp>
        <p:nvSpPr>
          <p:cNvPr id="3" name="Date Placeholder 2"/>
          <p:cNvSpPr>
            <a:spLocks noGrp="1"/>
          </p:cNvSpPr>
          <p:nvPr>
            <p:ph type="dt" sz="half" idx="10"/>
          </p:nvPr>
        </p:nvSpPr>
        <p:spPr/>
        <p:txBody>
          <a:bodyPr/>
          <a:lstStyle/>
          <a:p>
            <a:r>
              <a:rPr lang="en-US" smtClean="0"/>
              <a:t>Application Project</a:t>
            </a:r>
            <a:endParaRPr lang="en-US"/>
          </a:p>
        </p:txBody>
      </p:sp>
      <p:sp>
        <p:nvSpPr>
          <p:cNvPr id="4" name="Footer Placeholder 3"/>
          <p:cNvSpPr>
            <a:spLocks noGrp="1"/>
          </p:cNvSpPr>
          <p:nvPr>
            <p:ph type="ftr" sz="quarter" idx="11"/>
          </p:nvPr>
        </p:nvSpPr>
        <p:spPr/>
        <p:txBody>
          <a:bodyPr/>
          <a:lstStyle/>
          <a:p>
            <a:r>
              <a:rPr lang="en-US" smtClean="0"/>
              <a:t>Ahmad Javid Mayar</a:t>
            </a:r>
            <a:endParaRPr lang="en-US"/>
          </a:p>
        </p:txBody>
      </p:sp>
      <p:sp>
        <p:nvSpPr>
          <p:cNvPr id="5" name="Slide Number Placeholder 4"/>
          <p:cNvSpPr>
            <a:spLocks noGrp="1"/>
          </p:cNvSpPr>
          <p:nvPr>
            <p:ph type="sldNum" sz="quarter" idx="12"/>
          </p:nvPr>
        </p:nvSpPr>
        <p:spPr/>
        <p:txBody>
          <a:bodyPr/>
          <a:lstStyle/>
          <a:p>
            <a:fld id="{F404A394-025F-4138-890B-7EBFB23AC021}" type="slidenum">
              <a:rPr lang="en-US" smtClean="0"/>
              <a:t>24</a:t>
            </a:fld>
            <a:endParaRPr lang="en-US"/>
          </a:p>
        </p:txBody>
      </p:sp>
      <p:sp>
        <p:nvSpPr>
          <p:cNvPr id="6" name="Content Placeholder 5"/>
          <p:cNvSpPr>
            <a:spLocks noGrp="1"/>
          </p:cNvSpPr>
          <p:nvPr>
            <p:ph sz="quarter" idx="1"/>
          </p:nvPr>
        </p:nvSpPr>
        <p:spPr/>
        <p:txBody>
          <a:bodyPr/>
          <a:lstStyle/>
          <a:p>
            <a:pPr marL="0" indent="0">
              <a:buNone/>
            </a:pPr>
            <a:r>
              <a:rPr lang="en-US" b="1" dirty="0"/>
              <a:t>Multi-threaded</a:t>
            </a:r>
          </a:p>
          <a:p>
            <a:r>
              <a:rPr lang="en-US" dirty="0"/>
              <a:t>A thread is like a separate program, executing concurrently. </a:t>
            </a:r>
            <a:endParaRPr lang="en-US" dirty="0" smtClean="0"/>
          </a:p>
          <a:p>
            <a:r>
              <a:rPr lang="en-US" dirty="0" smtClean="0"/>
              <a:t>We </a:t>
            </a:r>
            <a:r>
              <a:rPr lang="en-US" dirty="0"/>
              <a:t>can write Java programs that deal with many tasks at once by defining multiple threads</a:t>
            </a:r>
            <a:r>
              <a:rPr lang="en-US" dirty="0" smtClean="0"/>
              <a:t>.</a:t>
            </a:r>
          </a:p>
          <a:p>
            <a:r>
              <a:rPr lang="en-US" dirty="0" smtClean="0"/>
              <a:t> </a:t>
            </a:r>
            <a:r>
              <a:rPr lang="en-US" dirty="0"/>
              <a:t>The main advantage of multi-threading is that it doesn't occupy memory for each thread. It shares a common memory area. </a:t>
            </a:r>
            <a:endParaRPr lang="en-US" dirty="0" smtClean="0"/>
          </a:p>
          <a:p>
            <a:r>
              <a:rPr lang="en-US" dirty="0" smtClean="0"/>
              <a:t>Threads </a:t>
            </a:r>
            <a:r>
              <a:rPr lang="en-US" dirty="0"/>
              <a:t>are important for multi-media, Web applications etc.</a:t>
            </a:r>
          </a:p>
        </p:txBody>
      </p:sp>
    </p:spTree>
    <p:extLst>
      <p:ext uri="{BB962C8B-B14F-4D97-AF65-F5344CB8AC3E}">
        <p14:creationId xmlns:p14="http://schemas.microsoft.com/office/powerpoint/2010/main" val="230180200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Simple Program of </a:t>
            </a:r>
            <a:r>
              <a:rPr lang="en-US" dirty="0" smtClean="0"/>
              <a:t>Java</a:t>
            </a:r>
            <a:endParaRPr lang="en-US" dirty="0"/>
          </a:p>
        </p:txBody>
      </p:sp>
      <p:sp>
        <p:nvSpPr>
          <p:cNvPr id="3" name="Date Placeholder 2"/>
          <p:cNvSpPr>
            <a:spLocks noGrp="1"/>
          </p:cNvSpPr>
          <p:nvPr>
            <p:ph type="dt" sz="half" idx="10"/>
          </p:nvPr>
        </p:nvSpPr>
        <p:spPr/>
        <p:txBody>
          <a:bodyPr/>
          <a:lstStyle/>
          <a:p>
            <a:r>
              <a:rPr lang="en-US" smtClean="0"/>
              <a:t>Application Project</a:t>
            </a:r>
            <a:endParaRPr lang="en-US"/>
          </a:p>
        </p:txBody>
      </p:sp>
      <p:sp>
        <p:nvSpPr>
          <p:cNvPr id="4" name="Footer Placeholder 3"/>
          <p:cNvSpPr>
            <a:spLocks noGrp="1"/>
          </p:cNvSpPr>
          <p:nvPr>
            <p:ph type="ftr" sz="quarter" idx="11"/>
          </p:nvPr>
        </p:nvSpPr>
        <p:spPr/>
        <p:txBody>
          <a:bodyPr/>
          <a:lstStyle/>
          <a:p>
            <a:r>
              <a:rPr lang="en-US" smtClean="0"/>
              <a:t>Ahmad Javid Mayar</a:t>
            </a:r>
            <a:endParaRPr lang="en-US"/>
          </a:p>
        </p:txBody>
      </p:sp>
      <p:sp>
        <p:nvSpPr>
          <p:cNvPr id="5" name="Slide Number Placeholder 4"/>
          <p:cNvSpPr>
            <a:spLocks noGrp="1"/>
          </p:cNvSpPr>
          <p:nvPr>
            <p:ph type="sldNum" sz="quarter" idx="12"/>
          </p:nvPr>
        </p:nvSpPr>
        <p:spPr/>
        <p:txBody>
          <a:bodyPr/>
          <a:lstStyle/>
          <a:p>
            <a:fld id="{F404A394-025F-4138-890B-7EBFB23AC021}" type="slidenum">
              <a:rPr lang="en-US" smtClean="0"/>
              <a:t>25</a:t>
            </a:fld>
            <a:endParaRPr lang="en-US"/>
          </a:p>
        </p:txBody>
      </p:sp>
      <p:sp>
        <p:nvSpPr>
          <p:cNvPr id="6" name="Content Placeholder 5"/>
          <p:cNvSpPr>
            <a:spLocks noGrp="1"/>
          </p:cNvSpPr>
          <p:nvPr>
            <p:ph sz="quarter" idx="1"/>
          </p:nvPr>
        </p:nvSpPr>
        <p:spPr/>
        <p:txBody>
          <a:bodyPr/>
          <a:lstStyle/>
          <a:p>
            <a:r>
              <a:rPr lang="en-US" dirty="0"/>
              <a:t>Requirement for </a:t>
            </a:r>
            <a:r>
              <a:rPr lang="en-US" dirty="0" smtClean="0"/>
              <a:t>your first program:</a:t>
            </a:r>
          </a:p>
          <a:p>
            <a:pPr lvl="1"/>
            <a:r>
              <a:rPr lang="en-US" dirty="0"/>
              <a:t>install the JDK if you don't have installed it, </a:t>
            </a:r>
            <a:r>
              <a:rPr lang="en-US" dirty="0">
                <a:hlinkClick r:id="rId2"/>
              </a:rPr>
              <a:t>download the JDK</a:t>
            </a:r>
            <a:r>
              <a:rPr lang="en-US" dirty="0"/>
              <a:t> and install it.</a:t>
            </a:r>
          </a:p>
          <a:p>
            <a:pPr lvl="1"/>
            <a:r>
              <a:rPr lang="en-US" dirty="0"/>
              <a:t>set path of the </a:t>
            </a:r>
            <a:r>
              <a:rPr lang="en-US" dirty="0" err="1"/>
              <a:t>jdk</a:t>
            </a:r>
            <a:r>
              <a:rPr lang="en-US" dirty="0"/>
              <a:t>/bin directory. </a:t>
            </a:r>
            <a:endParaRPr lang="en-US" dirty="0" smtClean="0"/>
          </a:p>
          <a:p>
            <a:pPr lvl="1"/>
            <a:r>
              <a:rPr lang="en-US" dirty="0" smtClean="0"/>
              <a:t>create </a:t>
            </a:r>
            <a:r>
              <a:rPr lang="en-US" dirty="0"/>
              <a:t>the java program</a:t>
            </a:r>
          </a:p>
          <a:p>
            <a:pPr lvl="1"/>
            <a:r>
              <a:rPr lang="en-US" dirty="0"/>
              <a:t>compile and run the java program</a:t>
            </a:r>
          </a:p>
          <a:p>
            <a:pPr lvl="1"/>
            <a:endParaRPr lang="en-US" dirty="0"/>
          </a:p>
          <a:p>
            <a:endParaRPr lang="en-US" dirty="0"/>
          </a:p>
        </p:txBody>
      </p:sp>
      <p:sp>
        <p:nvSpPr>
          <p:cNvPr id="7" name="Rectangle 6"/>
          <p:cNvSpPr/>
          <p:nvPr/>
        </p:nvSpPr>
        <p:spPr>
          <a:xfrm>
            <a:off x="1828800" y="4114800"/>
            <a:ext cx="4572000" cy="1477328"/>
          </a:xfrm>
          <a:prstGeom prst="rect">
            <a:avLst/>
          </a:prstGeom>
        </p:spPr>
        <p:txBody>
          <a:bodyPr>
            <a:spAutoFit/>
          </a:bodyPr>
          <a:lstStyle/>
          <a:p>
            <a:r>
              <a:rPr lang="en-US" b="1" dirty="0"/>
              <a:t>class</a:t>
            </a:r>
            <a:r>
              <a:rPr lang="en-US" dirty="0"/>
              <a:t> Simple{  </a:t>
            </a:r>
          </a:p>
          <a:p>
            <a:r>
              <a:rPr lang="en-US" dirty="0"/>
              <a:t>    </a:t>
            </a:r>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a:t>
            </a:r>
          </a:p>
          <a:p>
            <a:r>
              <a:rPr lang="en-US" dirty="0"/>
              <a:t>     </a:t>
            </a:r>
            <a:r>
              <a:rPr lang="en-US" dirty="0" err="1"/>
              <a:t>System.out.println</a:t>
            </a:r>
            <a:r>
              <a:rPr lang="en-US" dirty="0"/>
              <a:t>("Hello Java");  </a:t>
            </a:r>
          </a:p>
          <a:p>
            <a:r>
              <a:rPr lang="en-US" dirty="0"/>
              <a:t>    }  </a:t>
            </a:r>
          </a:p>
          <a:p>
            <a:r>
              <a:rPr lang="en-US" dirty="0"/>
              <a:t>}  </a:t>
            </a:r>
          </a:p>
        </p:txBody>
      </p:sp>
    </p:spTree>
    <p:extLst>
      <p:ext uri="{BB962C8B-B14F-4D97-AF65-F5344CB8AC3E}">
        <p14:creationId xmlns:p14="http://schemas.microsoft.com/office/powerpoint/2010/main" val="170968294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What happens at compile time</a:t>
            </a:r>
            <a:r>
              <a:rPr lang="en-US" dirty="0" smtClean="0"/>
              <a:t>?</a:t>
            </a:r>
            <a:endParaRPr lang="en-US" dirty="0"/>
          </a:p>
        </p:txBody>
      </p:sp>
      <p:sp>
        <p:nvSpPr>
          <p:cNvPr id="3" name="Date Placeholder 2"/>
          <p:cNvSpPr>
            <a:spLocks noGrp="1"/>
          </p:cNvSpPr>
          <p:nvPr>
            <p:ph type="dt" sz="half" idx="10"/>
          </p:nvPr>
        </p:nvSpPr>
        <p:spPr/>
        <p:txBody>
          <a:bodyPr/>
          <a:lstStyle/>
          <a:p>
            <a:r>
              <a:rPr lang="en-US" smtClean="0"/>
              <a:t>Application Project</a:t>
            </a:r>
            <a:endParaRPr lang="en-US"/>
          </a:p>
        </p:txBody>
      </p:sp>
      <p:sp>
        <p:nvSpPr>
          <p:cNvPr id="4" name="Footer Placeholder 3"/>
          <p:cNvSpPr>
            <a:spLocks noGrp="1"/>
          </p:cNvSpPr>
          <p:nvPr>
            <p:ph type="ftr" sz="quarter" idx="11"/>
          </p:nvPr>
        </p:nvSpPr>
        <p:spPr/>
        <p:txBody>
          <a:bodyPr/>
          <a:lstStyle/>
          <a:p>
            <a:r>
              <a:rPr lang="en-US" smtClean="0"/>
              <a:t>Ahmad Javid Mayar</a:t>
            </a:r>
            <a:endParaRPr lang="en-US"/>
          </a:p>
        </p:txBody>
      </p:sp>
      <p:sp>
        <p:nvSpPr>
          <p:cNvPr id="5" name="Slide Number Placeholder 4"/>
          <p:cNvSpPr>
            <a:spLocks noGrp="1"/>
          </p:cNvSpPr>
          <p:nvPr>
            <p:ph type="sldNum" sz="quarter" idx="12"/>
          </p:nvPr>
        </p:nvSpPr>
        <p:spPr/>
        <p:txBody>
          <a:bodyPr/>
          <a:lstStyle/>
          <a:p>
            <a:fld id="{F404A394-025F-4138-890B-7EBFB23AC021}" type="slidenum">
              <a:rPr lang="en-US" smtClean="0"/>
              <a:t>26</a:t>
            </a:fld>
            <a:endParaRPr lang="en-US"/>
          </a:p>
        </p:txBody>
      </p:sp>
      <p:sp>
        <p:nvSpPr>
          <p:cNvPr id="6" name="Content Placeholder 5"/>
          <p:cNvSpPr>
            <a:spLocks noGrp="1"/>
          </p:cNvSpPr>
          <p:nvPr>
            <p:ph sz="quarter" idx="1"/>
          </p:nvPr>
        </p:nvSpPr>
        <p:spPr/>
        <p:txBody>
          <a:bodyPr/>
          <a:lstStyle/>
          <a:p>
            <a:r>
              <a:rPr lang="en-US" dirty="0"/>
              <a:t>At compile time, java file is compiled by Java Compiler (It does not interact with OS) and converts the java code into bytecode.</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9200" y="3124200"/>
            <a:ext cx="6468378" cy="2105319"/>
          </a:xfrm>
          <a:prstGeom prst="rect">
            <a:avLst/>
          </a:prstGeom>
        </p:spPr>
      </p:pic>
    </p:spTree>
    <p:extLst>
      <p:ext uri="{BB962C8B-B14F-4D97-AF65-F5344CB8AC3E}">
        <p14:creationId xmlns:p14="http://schemas.microsoft.com/office/powerpoint/2010/main" val="98219907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What happens at runtime</a:t>
            </a:r>
            <a:r>
              <a:rPr lang="en-US" dirty="0" smtClean="0"/>
              <a:t>?</a:t>
            </a:r>
            <a:endParaRPr lang="en-US" dirty="0"/>
          </a:p>
        </p:txBody>
      </p:sp>
      <p:sp>
        <p:nvSpPr>
          <p:cNvPr id="3" name="Date Placeholder 2"/>
          <p:cNvSpPr>
            <a:spLocks noGrp="1"/>
          </p:cNvSpPr>
          <p:nvPr>
            <p:ph type="dt" sz="half" idx="10"/>
          </p:nvPr>
        </p:nvSpPr>
        <p:spPr/>
        <p:txBody>
          <a:bodyPr/>
          <a:lstStyle/>
          <a:p>
            <a:r>
              <a:rPr lang="en-US" smtClean="0"/>
              <a:t>Application Project</a:t>
            </a:r>
            <a:endParaRPr lang="en-US"/>
          </a:p>
        </p:txBody>
      </p:sp>
      <p:sp>
        <p:nvSpPr>
          <p:cNvPr id="4" name="Footer Placeholder 3"/>
          <p:cNvSpPr>
            <a:spLocks noGrp="1"/>
          </p:cNvSpPr>
          <p:nvPr>
            <p:ph type="ftr" sz="quarter" idx="11"/>
          </p:nvPr>
        </p:nvSpPr>
        <p:spPr/>
        <p:txBody>
          <a:bodyPr/>
          <a:lstStyle/>
          <a:p>
            <a:r>
              <a:rPr lang="en-US" smtClean="0"/>
              <a:t>Ahmad Javid Mayar</a:t>
            </a:r>
            <a:endParaRPr lang="en-US"/>
          </a:p>
        </p:txBody>
      </p:sp>
      <p:sp>
        <p:nvSpPr>
          <p:cNvPr id="5" name="Slide Number Placeholder 4"/>
          <p:cNvSpPr>
            <a:spLocks noGrp="1"/>
          </p:cNvSpPr>
          <p:nvPr>
            <p:ph type="sldNum" sz="quarter" idx="12"/>
          </p:nvPr>
        </p:nvSpPr>
        <p:spPr/>
        <p:txBody>
          <a:bodyPr/>
          <a:lstStyle/>
          <a:p>
            <a:fld id="{F404A394-025F-4138-890B-7EBFB23AC021}" type="slidenum">
              <a:rPr lang="en-US" smtClean="0"/>
              <a:t>27</a:t>
            </a:fld>
            <a:endParaRPr lang="en-US"/>
          </a:p>
        </p:txBody>
      </p:sp>
      <p:sp>
        <p:nvSpPr>
          <p:cNvPr id="8" name="Content Placeholder 7"/>
          <p:cNvSpPr>
            <a:spLocks noGrp="1"/>
          </p:cNvSpPr>
          <p:nvPr>
            <p:ph sz="quarter" idx="1"/>
          </p:nvPr>
        </p:nvSpPr>
        <p:spPr>
          <a:xfrm>
            <a:off x="457200" y="1219200"/>
            <a:ext cx="5334000" cy="4937760"/>
          </a:xfrm>
        </p:spPr>
        <p:txBody>
          <a:bodyPr/>
          <a:lstStyle/>
          <a:p>
            <a:r>
              <a:rPr lang="en-US" dirty="0"/>
              <a:t>At </a:t>
            </a:r>
            <a:r>
              <a:rPr lang="en-US" dirty="0" smtClean="0"/>
              <a:t>runtime</a:t>
            </a:r>
            <a:r>
              <a:rPr lang="en-US" dirty="0"/>
              <a:t>,  </a:t>
            </a:r>
            <a:r>
              <a:rPr lang="en-US" dirty="0" smtClean="0"/>
              <a:t>various steps are performed as shown in the figure.</a:t>
            </a:r>
          </a:p>
          <a:p>
            <a:endParaRPr lang="en-US" dirty="0" smtClean="0"/>
          </a:p>
          <a:p>
            <a:pPr fontAlgn="ctr"/>
            <a:r>
              <a:rPr lang="en-US" b="1" dirty="0" err="1" smtClean="0"/>
              <a:t>Classloader</a:t>
            </a:r>
            <a:r>
              <a:rPr lang="en-US" b="1" dirty="0"/>
              <a:t>: </a:t>
            </a:r>
            <a:r>
              <a:rPr lang="en-US" dirty="0"/>
              <a:t>is the subsystem of JVM that is used to load class files.</a:t>
            </a:r>
          </a:p>
          <a:p>
            <a:pPr fontAlgn="ctr"/>
            <a:r>
              <a:rPr lang="en-US" b="1" dirty="0"/>
              <a:t>Bytecode Verifier: </a:t>
            </a:r>
            <a:r>
              <a:rPr lang="en-US" dirty="0"/>
              <a:t>checks the code fragments for illegal code that can violate access right to objects.</a:t>
            </a:r>
          </a:p>
          <a:p>
            <a:pPr fontAlgn="ctr"/>
            <a:r>
              <a:rPr lang="en-US" b="1" dirty="0"/>
              <a:t>Interpreter: </a:t>
            </a:r>
            <a:r>
              <a:rPr lang="en-US" dirty="0"/>
              <a:t>read bytecode stream then execute the instructions</a:t>
            </a:r>
          </a:p>
          <a:p>
            <a:endParaRPr lang="en-US" dirty="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1676400"/>
            <a:ext cx="2867425" cy="4724400"/>
          </a:xfrm>
          <a:prstGeom prst="rect">
            <a:avLst/>
          </a:prstGeom>
        </p:spPr>
      </p:pic>
    </p:spTree>
    <p:extLst>
      <p:ext uri="{BB962C8B-B14F-4D97-AF65-F5344CB8AC3E}">
        <p14:creationId xmlns:p14="http://schemas.microsoft.com/office/powerpoint/2010/main" val="385728679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Difference between JDK, JRE and JVM</a:t>
            </a:r>
            <a:endParaRPr lang="en-US" dirty="0"/>
          </a:p>
        </p:txBody>
      </p:sp>
      <p:sp>
        <p:nvSpPr>
          <p:cNvPr id="3" name="Date Placeholder 2"/>
          <p:cNvSpPr>
            <a:spLocks noGrp="1"/>
          </p:cNvSpPr>
          <p:nvPr>
            <p:ph type="dt" sz="half" idx="10"/>
          </p:nvPr>
        </p:nvSpPr>
        <p:spPr/>
        <p:txBody>
          <a:bodyPr/>
          <a:lstStyle/>
          <a:p>
            <a:r>
              <a:rPr lang="en-US" smtClean="0"/>
              <a:t>Application Project</a:t>
            </a:r>
            <a:endParaRPr lang="en-US"/>
          </a:p>
        </p:txBody>
      </p:sp>
      <p:sp>
        <p:nvSpPr>
          <p:cNvPr id="4" name="Footer Placeholder 3"/>
          <p:cNvSpPr>
            <a:spLocks noGrp="1"/>
          </p:cNvSpPr>
          <p:nvPr>
            <p:ph type="ftr" sz="quarter" idx="11"/>
          </p:nvPr>
        </p:nvSpPr>
        <p:spPr/>
        <p:txBody>
          <a:bodyPr/>
          <a:lstStyle/>
          <a:p>
            <a:r>
              <a:rPr lang="en-US" smtClean="0"/>
              <a:t>Ahmad Javid Mayar</a:t>
            </a:r>
            <a:endParaRPr lang="en-US"/>
          </a:p>
        </p:txBody>
      </p:sp>
      <p:sp>
        <p:nvSpPr>
          <p:cNvPr id="5" name="Slide Number Placeholder 4"/>
          <p:cNvSpPr>
            <a:spLocks noGrp="1"/>
          </p:cNvSpPr>
          <p:nvPr>
            <p:ph type="sldNum" sz="quarter" idx="12"/>
          </p:nvPr>
        </p:nvSpPr>
        <p:spPr/>
        <p:txBody>
          <a:bodyPr/>
          <a:lstStyle/>
          <a:p>
            <a:fld id="{F404A394-025F-4138-890B-7EBFB23AC021}" type="slidenum">
              <a:rPr lang="en-US" smtClean="0"/>
              <a:t>28</a:t>
            </a:fld>
            <a:endParaRPr lang="en-US"/>
          </a:p>
        </p:txBody>
      </p:sp>
      <p:sp>
        <p:nvSpPr>
          <p:cNvPr id="6" name="Content Placeholder 5"/>
          <p:cNvSpPr>
            <a:spLocks noGrp="1"/>
          </p:cNvSpPr>
          <p:nvPr>
            <p:ph sz="quarter" idx="1"/>
          </p:nvPr>
        </p:nvSpPr>
        <p:spPr/>
        <p:txBody>
          <a:bodyPr>
            <a:normAutofit lnSpcReduction="10000"/>
          </a:bodyPr>
          <a:lstStyle/>
          <a:p>
            <a:r>
              <a:rPr lang="en-US" b="1" dirty="0"/>
              <a:t>JVM</a:t>
            </a:r>
          </a:p>
          <a:p>
            <a:pPr lvl="1"/>
            <a:r>
              <a:rPr lang="en-US" dirty="0"/>
              <a:t>JVM (Java Virtual Machine) is an abstract machine. It is a specification that provides runtime environment in which java bytecode can be executed.</a:t>
            </a:r>
          </a:p>
          <a:p>
            <a:pPr lvl="1"/>
            <a:r>
              <a:rPr lang="en-US" dirty="0"/>
              <a:t>JVMs are available for many hardware and software platforms. JVM, JRE and JDK are platform dependent because configuration of each OS differs. But, Java is platform independent.</a:t>
            </a:r>
          </a:p>
          <a:p>
            <a:pPr lvl="1"/>
            <a:r>
              <a:rPr lang="en-US" dirty="0"/>
              <a:t>The JVM performs following main tasks:</a:t>
            </a:r>
          </a:p>
          <a:p>
            <a:pPr lvl="2"/>
            <a:r>
              <a:rPr lang="en-US" dirty="0"/>
              <a:t>Loads code</a:t>
            </a:r>
          </a:p>
          <a:p>
            <a:pPr lvl="2"/>
            <a:r>
              <a:rPr lang="en-US" dirty="0"/>
              <a:t>Verifies code</a:t>
            </a:r>
          </a:p>
          <a:p>
            <a:pPr lvl="2"/>
            <a:r>
              <a:rPr lang="en-US" dirty="0"/>
              <a:t>Executes code</a:t>
            </a:r>
          </a:p>
          <a:p>
            <a:pPr lvl="2"/>
            <a:r>
              <a:rPr lang="en-US" dirty="0"/>
              <a:t>Provides runtime environment</a:t>
            </a:r>
          </a:p>
          <a:p>
            <a:endParaRPr lang="en-US" dirty="0"/>
          </a:p>
        </p:txBody>
      </p:sp>
    </p:spTree>
    <p:extLst>
      <p:ext uri="{BB962C8B-B14F-4D97-AF65-F5344CB8AC3E}">
        <p14:creationId xmlns:p14="http://schemas.microsoft.com/office/powerpoint/2010/main" val="215921001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Difference between JDK, JRE and JVM</a:t>
            </a:r>
          </a:p>
        </p:txBody>
      </p:sp>
      <p:sp>
        <p:nvSpPr>
          <p:cNvPr id="3" name="Date Placeholder 2"/>
          <p:cNvSpPr>
            <a:spLocks noGrp="1"/>
          </p:cNvSpPr>
          <p:nvPr>
            <p:ph type="dt" sz="half" idx="10"/>
          </p:nvPr>
        </p:nvSpPr>
        <p:spPr/>
        <p:txBody>
          <a:bodyPr/>
          <a:lstStyle/>
          <a:p>
            <a:r>
              <a:rPr lang="en-US" smtClean="0"/>
              <a:t>Application Project</a:t>
            </a:r>
            <a:endParaRPr lang="en-US"/>
          </a:p>
        </p:txBody>
      </p:sp>
      <p:sp>
        <p:nvSpPr>
          <p:cNvPr id="4" name="Footer Placeholder 3"/>
          <p:cNvSpPr>
            <a:spLocks noGrp="1"/>
          </p:cNvSpPr>
          <p:nvPr>
            <p:ph type="ftr" sz="quarter" idx="11"/>
          </p:nvPr>
        </p:nvSpPr>
        <p:spPr/>
        <p:txBody>
          <a:bodyPr/>
          <a:lstStyle/>
          <a:p>
            <a:r>
              <a:rPr lang="en-US" smtClean="0"/>
              <a:t>Ahmad Javid Mayar</a:t>
            </a:r>
            <a:endParaRPr lang="en-US"/>
          </a:p>
        </p:txBody>
      </p:sp>
      <p:sp>
        <p:nvSpPr>
          <p:cNvPr id="5" name="Slide Number Placeholder 4"/>
          <p:cNvSpPr>
            <a:spLocks noGrp="1"/>
          </p:cNvSpPr>
          <p:nvPr>
            <p:ph type="sldNum" sz="quarter" idx="12"/>
          </p:nvPr>
        </p:nvSpPr>
        <p:spPr/>
        <p:txBody>
          <a:bodyPr/>
          <a:lstStyle/>
          <a:p>
            <a:fld id="{F404A394-025F-4138-890B-7EBFB23AC021}" type="slidenum">
              <a:rPr lang="en-US" smtClean="0"/>
              <a:t>29</a:t>
            </a:fld>
            <a:endParaRPr lang="en-US"/>
          </a:p>
        </p:txBody>
      </p:sp>
      <p:sp>
        <p:nvSpPr>
          <p:cNvPr id="6" name="Content Placeholder 5"/>
          <p:cNvSpPr>
            <a:spLocks noGrp="1"/>
          </p:cNvSpPr>
          <p:nvPr>
            <p:ph sz="quarter" idx="1"/>
          </p:nvPr>
        </p:nvSpPr>
        <p:spPr>
          <a:xfrm>
            <a:off x="457200" y="1219200"/>
            <a:ext cx="4800600" cy="4937760"/>
          </a:xfrm>
        </p:spPr>
        <p:txBody>
          <a:bodyPr>
            <a:normAutofit/>
          </a:bodyPr>
          <a:lstStyle/>
          <a:p>
            <a:r>
              <a:rPr lang="en-US" dirty="0"/>
              <a:t>JRE</a:t>
            </a:r>
          </a:p>
          <a:p>
            <a:pPr lvl="1"/>
            <a:r>
              <a:rPr lang="en-US" dirty="0"/>
              <a:t>JRE is an acronym for Java Runtime Environment</a:t>
            </a:r>
            <a:r>
              <a:rPr lang="en-US" dirty="0" smtClean="0"/>
              <a:t>.</a:t>
            </a:r>
          </a:p>
          <a:p>
            <a:pPr lvl="1"/>
            <a:r>
              <a:rPr lang="en-US" dirty="0" smtClean="0"/>
              <a:t>It </a:t>
            </a:r>
            <a:r>
              <a:rPr lang="en-US" dirty="0"/>
              <a:t>is used to provide runtime environment</a:t>
            </a:r>
            <a:r>
              <a:rPr lang="en-US" dirty="0" smtClean="0"/>
              <a:t>.</a:t>
            </a:r>
          </a:p>
          <a:p>
            <a:pPr lvl="1"/>
            <a:r>
              <a:rPr lang="en-US" dirty="0" smtClean="0"/>
              <a:t>It </a:t>
            </a:r>
            <a:r>
              <a:rPr lang="en-US" dirty="0"/>
              <a:t>is the implementation of JVM. </a:t>
            </a:r>
            <a:endParaRPr lang="en-US" dirty="0" smtClean="0"/>
          </a:p>
          <a:p>
            <a:pPr lvl="1"/>
            <a:r>
              <a:rPr lang="en-US" dirty="0" smtClean="0"/>
              <a:t>It </a:t>
            </a:r>
            <a:r>
              <a:rPr lang="en-US" dirty="0"/>
              <a:t>physically exists. </a:t>
            </a:r>
            <a:endParaRPr lang="en-US" dirty="0" smtClean="0"/>
          </a:p>
          <a:p>
            <a:pPr lvl="1"/>
            <a:r>
              <a:rPr lang="en-US" dirty="0" smtClean="0"/>
              <a:t>It </a:t>
            </a:r>
            <a:r>
              <a:rPr lang="en-US" dirty="0"/>
              <a:t>contains set of libraries + other files that JVM uses at runtime</a:t>
            </a:r>
            <a:r>
              <a:rPr lang="en-US" dirty="0" smtClean="0"/>
              <a:t>.</a:t>
            </a:r>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62600" y="1776413"/>
            <a:ext cx="3362325" cy="3305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6978963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Course </a:t>
            </a:r>
            <a:r>
              <a:rPr lang="en-US" sz="3200" dirty="0" smtClean="0"/>
              <a:t>Information</a:t>
            </a:r>
            <a:endParaRPr lang="en-US" sz="3200" dirty="0"/>
          </a:p>
        </p:txBody>
      </p:sp>
      <p:sp>
        <p:nvSpPr>
          <p:cNvPr id="3" name="Date Placeholder 2"/>
          <p:cNvSpPr>
            <a:spLocks noGrp="1"/>
          </p:cNvSpPr>
          <p:nvPr>
            <p:ph type="dt" sz="half" idx="10"/>
          </p:nvPr>
        </p:nvSpPr>
        <p:spPr/>
        <p:txBody>
          <a:bodyPr/>
          <a:lstStyle/>
          <a:p>
            <a:r>
              <a:rPr lang="en-US" smtClean="0"/>
              <a:t>Application Project</a:t>
            </a:r>
            <a:endParaRPr lang="en-US"/>
          </a:p>
        </p:txBody>
      </p:sp>
      <p:sp>
        <p:nvSpPr>
          <p:cNvPr id="4" name="Footer Placeholder 3"/>
          <p:cNvSpPr>
            <a:spLocks noGrp="1"/>
          </p:cNvSpPr>
          <p:nvPr>
            <p:ph type="ftr" sz="quarter" idx="11"/>
          </p:nvPr>
        </p:nvSpPr>
        <p:spPr/>
        <p:txBody>
          <a:bodyPr/>
          <a:lstStyle/>
          <a:p>
            <a:r>
              <a:rPr lang="en-US" smtClean="0"/>
              <a:t>Ahmad Javid Mayar</a:t>
            </a:r>
            <a:endParaRPr lang="en-US"/>
          </a:p>
        </p:txBody>
      </p:sp>
      <p:sp>
        <p:nvSpPr>
          <p:cNvPr id="5" name="Slide Number Placeholder 4"/>
          <p:cNvSpPr>
            <a:spLocks noGrp="1"/>
          </p:cNvSpPr>
          <p:nvPr>
            <p:ph type="sldNum" sz="quarter" idx="12"/>
          </p:nvPr>
        </p:nvSpPr>
        <p:spPr/>
        <p:txBody>
          <a:bodyPr/>
          <a:lstStyle/>
          <a:p>
            <a:fld id="{F404A394-025F-4138-890B-7EBFB23AC021}" type="slidenum">
              <a:rPr lang="en-US" smtClean="0"/>
              <a:t>3</a:t>
            </a:fld>
            <a:endParaRPr lang="en-US"/>
          </a:p>
        </p:txBody>
      </p:sp>
      <p:sp>
        <p:nvSpPr>
          <p:cNvPr id="6" name="Content Placeholder 5"/>
          <p:cNvSpPr>
            <a:spLocks noGrp="1"/>
          </p:cNvSpPr>
          <p:nvPr>
            <p:ph sz="quarter" idx="1"/>
          </p:nvPr>
        </p:nvSpPr>
        <p:spPr/>
        <p:txBody>
          <a:bodyPr>
            <a:normAutofit/>
          </a:bodyPr>
          <a:lstStyle/>
          <a:p>
            <a:r>
              <a:rPr lang="en-US" sz="2400" dirty="0"/>
              <a:t>Course </a:t>
            </a:r>
            <a:r>
              <a:rPr lang="en-US" sz="2400" dirty="0" smtClean="0"/>
              <a:t>Name:</a:t>
            </a:r>
          </a:p>
          <a:p>
            <a:pPr lvl="1"/>
            <a:r>
              <a:rPr lang="en-US" sz="2000" dirty="0" smtClean="0"/>
              <a:t>Application Project</a:t>
            </a:r>
          </a:p>
          <a:p>
            <a:r>
              <a:rPr lang="en-US" sz="2400" dirty="0" smtClean="0"/>
              <a:t>Pre-Requirements </a:t>
            </a:r>
            <a:r>
              <a:rPr lang="en-US" sz="2400" dirty="0"/>
              <a:t>for the </a:t>
            </a:r>
            <a:r>
              <a:rPr lang="en-US" sz="2400" dirty="0" smtClean="0"/>
              <a:t>participation</a:t>
            </a:r>
            <a:endParaRPr lang="en-US" sz="2400" dirty="0"/>
          </a:p>
          <a:p>
            <a:pPr lvl="1"/>
            <a:r>
              <a:rPr lang="en-US" sz="2000" i="1" dirty="0" smtClean="0"/>
              <a:t>Introduction to Java Programming and Advanced Techniques in Programming.</a:t>
            </a:r>
          </a:p>
          <a:p>
            <a:r>
              <a:rPr lang="en-US" sz="2400" dirty="0" smtClean="0"/>
              <a:t>Type </a:t>
            </a:r>
            <a:r>
              <a:rPr lang="en-US" sz="2400" dirty="0"/>
              <a:t>of </a:t>
            </a:r>
            <a:r>
              <a:rPr lang="en-US" sz="2400" dirty="0" smtClean="0"/>
              <a:t>Course:</a:t>
            </a:r>
            <a:endParaRPr lang="en-US" sz="2400" dirty="0"/>
          </a:p>
          <a:p>
            <a:pPr lvl="1"/>
            <a:r>
              <a:rPr lang="en-US" sz="2000" dirty="0" smtClean="0"/>
              <a:t>Short Lecture </a:t>
            </a:r>
            <a:r>
              <a:rPr lang="en-US" sz="2000" dirty="0"/>
              <a:t>with </a:t>
            </a:r>
            <a:r>
              <a:rPr lang="en-US" sz="2000" dirty="0" smtClean="0"/>
              <a:t>Practical Work and Project.</a:t>
            </a:r>
          </a:p>
          <a:p>
            <a:r>
              <a:rPr lang="en-US" sz="2400" dirty="0" smtClean="0"/>
              <a:t>Slides and Extra Notes:</a:t>
            </a:r>
            <a:endParaRPr lang="en-US" sz="2400" dirty="0"/>
          </a:p>
          <a:p>
            <a:pPr lvl="1"/>
            <a:r>
              <a:rPr lang="en-US" sz="2000" dirty="0" smtClean="0"/>
              <a:t>All course materials will be shared in GitHub.</a:t>
            </a:r>
          </a:p>
        </p:txBody>
      </p:sp>
    </p:spTree>
    <p:extLst>
      <p:ext uri="{BB962C8B-B14F-4D97-AF65-F5344CB8AC3E}">
        <p14:creationId xmlns:p14="http://schemas.microsoft.com/office/powerpoint/2010/main" val="144796192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2743200"/>
            <a:ext cx="5811384" cy="4152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r>
              <a:rPr lang="en-US" dirty="0"/>
              <a:t>Difference between JDK, JRE and JVM</a:t>
            </a:r>
          </a:p>
        </p:txBody>
      </p:sp>
      <p:sp>
        <p:nvSpPr>
          <p:cNvPr id="3" name="Date Placeholder 2"/>
          <p:cNvSpPr>
            <a:spLocks noGrp="1"/>
          </p:cNvSpPr>
          <p:nvPr>
            <p:ph type="dt" sz="half" idx="10"/>
          </p:nvPr>
        </p:nvSpPr>
        <p:spPr/>
        <p:txBody>
          <a:bodyPr/>
          <a:lstStyle/>
          <a:p>
            <a:r>
              <a:rPr lang="en-US" smtClean="0"/>
              <a:t>Application Project</a:t>
            </a:r>
            <a:endParaRPr lang="en-US"/>
          </a:p>
        </p:txBody>
      </p:sp>
      <p:sp>
        <p:nvSpPr>
          <p:cNvPr id="4" name="Footer Placeholder 3"/>
          <p:cNvSpPr>
            <a:spLocks noGrp="1"/>
          </p:cNvSpPr>
          <p:nvPr>
            <p:ph type="ftr" sz="quarter" idx="11"/>
          </p:nvPr>
        </p:nvSpPr>
        <p:spPr/>
        <p:txBody>
          <a:bodyPr/>
          <a:lstStyle/>
          <a:p>
            <a:r>
              <a:rPr lang="en-US" smtClean="0"/>
              <a:t>Ahmad Javid Mayar</a:t>
            </a:r>
            <a:endParaRPr lang="en-US"/>
          </a:p>
        </p:txBody>
      </p:sp>
      <p:sp>
        <p:nvSpPr>
          <p:cNvPr id="5" name="Slide Number Placeholder 4"/>
          <p:cNvSpPr>
            <a:spLocks noGrp="1"/>
          </p:cNvSpPr>
          <p:nvPr>
            <p:ph type="sldNum" sz="quarter" idx="12"/>
          </p:nvPr>
        </p:nvSpPr>
        <p:spPr/>
        <p:txBody>
          <a:bodyPr/>
          <a:lstStyle/>
          <a:p>
            <a:fld id="{F404A394-025F-4138-890B-7EBFB23AC021}" type="slidenum">
              <a:rPr lang="en-US" smtClean="0"/>
              <a:t>30</a:t>
            </a:fld>
            <a:endParaRPr lang="en-US"/>
          </a:p>
        </p:txBody>
      </p:sp>
      <p:sp>
        <p:nvSpPr>
          <p:cNvPr id="6" name="Content Placeholder 5"/>
          <p:cNvSpPr>
            <a:spLocks noGrp="1"/>
          </p:cNvSpPr>
          <p:nvPr>
            <p:ph sz="quarter" idx="1"/>
          </p:nvPr>
        </p:nvSpPr>
        <p:spPr>
          <a:xfrm>
            <a:off x="152400" y="1219200"/>
            <a:ext cx="8839200" cy="4937760"/>
          </a:xfrm>
        </p:spPr>
        <p:txBody>
          <a:bodyPr/>
          <a:lstStyle/>
          <a:p>
            <a:r>
              <a:rPr lang="en-US" dirty="0"/>
              <a:t>JDK</a:t>
            </a:r>
          </a:p>
          <a:p>
            <a:pPr lvl="1"/>
            <a:r>
              <a:rPr lang="en-US" dirty="0"/>
              <a:t>JDK is an acronym for Java Development Kit</a:t>
            </a:r>
            <a:r>
              <a:rPr lang="en-US" dirty="0" smtClean="0"/>
              <a:t>.</a:t>
            </a:r>
          </a:p>
          <a:p>
            <a:pPr lvl="1"/>
            <a:r>
              <a:rPr lang="en-US" dirty="0" smtClean="0"/>
              <a:t>It </a:t>
            </a:r>
            <a:r>
              <a:rPr lang="en-US" dirty="0"/>
              <a:t>physically exists</a:t>
            </a:r>
            <a:r>
              <a:rPr lang="en-US" dirty="0" smtClean="0"/>
              <a:t>.</a:t>
            </a:r>
          </a:p>
          <a:p>
            <a:pPr lvl="1"/>
            <a:r>
              <a:rPr lang="en-US" dirty="0" smtClean="0"/>
              <a:t>It </a:t>
            </a:r>
            <a:r>
              <a:rPr lang="en-US" dirty="0"/>
              <a:t>contains JRE + development tools.</a:t>
            </a:r>
          </a:p>
        </p:txBody>
      </p:sp>
    </p:spTree>
    <p:extLst>
      <p:ext uri="{BB962C8B-B14F-4D97-AF65-F5344CB8AC3E}">
        <p14:creationId xmlns:p14="http://schemas.microsoft.com/office/powerpoint/2010/main" val="347134110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Variables and Data Types in </a:t>
            </a:r>
            <a:r>
              <a:rPr lang="en-US" dirty="0" smtClean="0"/>
              <a:t>Java</a:t>
            </a:r>
            <a:endParaRPr lang="en-US" dirty="0"/>
          </a:p>
        </p:txBody>
      </p:sp>
      <p:sp>
        <p:nvSpPr>
          <p:cNvPr id="3" name="Date Placeholder 2"/>
          <p:cNvSpPr>
            <a:spLocks noGrp="1"/>
          </p:cNvSpPr>
          <p:nvPr>
            <p:ph type="dt" sz="half" idx="10"/>
          </p:nvPr>
        </p:nvSpPr>
        <p:spPr/>
        <p:txBody>
          <a:bodyPr/>
          <a:lstStyle/>
          <a:p>
            <a:r>
              <a:rPr lang="en-US" smtClean="0"/>
              <a:t>Application Project</a:t>
            </a:r>
            <a:endParaRPr lang="en-US"/>
          </a:p>
        </p:txBody>
      </p:sp>
      <p:sp>
        <p:nvSpPr>
          <p:cNvPr id="4" name="Footer Placeholder 3"/>
          <p:cNvSpPr>
            <a:spLocks noGrp="1"/>
          </p:cNvSpPr>
          <p:nvPr>
            <p:ph type="ftr" sz="quarter" idx="11"/>
          </p:nvPr>
        </p:nvSpPr>
        <p:spPr/>
        <p:txBody>
          <a:bodyPr/>
          <a:lstStyle/>
          <a:p>
            <a:r>
              <a:rPr lang="en-US" smtClean="0"/>
              <a:t>Ahmad Javid Mayar</a:t>
            </a:r>
            <a:endParaRPr lang="en-US"/>
          </a:p>
        </p:txBody>
      </p:sp>
      <p:sp>
        <p:nvSpPr>
          <p:cNvPr id="5" name="Slide Number Placeholder 4"/>
          <p:cNvSpPr>
            <a:spLocks noGrp="1"/>
          </p:cNvSpPr>
          <p:nvPr>
            <p:ph type="sldNum" sz="quarter" idx="12"/>
          </p:nvPr>
        </p:nvSpPr>
        <p:spPr/>
        <p:txBody>
          <a:bodyPr/>
          <a:lstStyle/>
          <a:p>
            <a:fld id="{F404A394-025F-4138-890B-7EBFB23AC021}" type="slidenum">
              <a:rPr lang="en-US" smtClean="0"/>
              <a:t>31</a:t>
            </a:fld>
            <a:endParaRPr lang="en-US"/>
          </a:p>
        </p:txBody>
      </p:sp>
      <p:sp>
        <p:nvSpPr>
          <p:cNvPr id="6" name="Content Placeholder 5"/>
          <p:cNvSpPr>
            <a:spLocks noGrp="1"/>
          </p:cNvSpPr>
          <p:nvPr>
            <p:ph sz="quarter" idx="1"/>
          </p:nvPr>
        </p:nvSpPr>
        <p:spPr/>
        <p:txBody>
          <a:bodyPr/>
          <a:lstStyle/>
          <a:p>
            <a:r>
              <a:rPr lang="en-US" dirty="0"/>
              <a:t>Variable is a name of memory location. There are three types of variables in java: local, instance and static.</a:t>
            </a:r>
          </a:p>
          <a:p>
            <a:r>
              <a:rPr lang="en-US" dirty="0"/>
              <a:t>There are two types of data types in java: primitive and non-primitive.</a:t>
            </a:r>
          </a:p>
          <a:p>
            <a:r>
              <a:rPr lang="en-US" b="1" dirty="0"/>
              <a:t>Variable</a:t>
            </a:r>
            <a:r>
              <a:rPr lang="en-US" dirty="0"/>
              <a:t> is name of </a:t>
            </a:r>
            <a:r>
              <a:rPr lang="en-US" i="1" dirty="0"/>
              <a:t>reserved area allocated in memory</a:t>
            </a:r>
            <a:r>
              <a:rPr lang="en-US" dirty="0"/>
              <a:t>. In other words, it is a </a:t>
            </a:r>
            <a:r>
              <a:rPr lang="en-US" i="1" dirty="0"/>
              <a:t>name of memory location</a:t>
            </a:r>
            <a:r>
              <a:rPr lang="en-US" dirty="0"/>
              <a:t>. It is a combination of "vary + able" that means its value can be changed.</a:t>
            </a: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32744" y="4495800"/>
            <a:ext cx="2743200" cy="17720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771955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Types of </a:t>
            </a:r>
            <a:r>
              <a:rPr lang="en-US" dirty="0" smtClean="0"/>
              <a:t>Variable</a:t>
            </a:r>
            <a:endParaRPr lang="en-US" dirty="0"/>
          </a:p>
        </p:txBody>
      </p:sp>
      <p:sp>
        <p:nvSpPr>
          <p:cNvPr id="3" name="Date Placeholder 2"/>
          <p:cNvSpPr>
            <a:spLocks noGrp="1"/>
          </p:cNvSpPr>
          <p:nvPr>
            <p:ph type="dt" sz="half" idx="10"/>
          </p:nvPr>
        </p:nvSpPr>
        <p:spPr/>
        <p:txBody>
          <a:bodyPr/>
          <a:lstStyle/>
          <a:p>
            <a:r>
              <a:rPr lang="en-US" smtClean="0"/>
              <a:t>Application Project</a:t>
            </a:r>
            <a:endParaRPr lang="en-US"/>
          </a:p>
        </p:txBody>
      </p:sp>
      <p:sp>
        <p:nvSpPr>
          <p:cNvPr id="4" name="Footer Placeholder 3"/>
          <p:cNvSpPr>
            <a:spLocks noGrp="1"/>
          </p:cNvSpPr>
          <p:nvPr>
            <p:ph type="ftr" sz="quarter" idx="11"/>
          </p:nvPr>
        </p:nvSpPr>
        <p:spPr/>
        <p:txBody>
          <a:bodyPr/>
          <a:lstStyle/>
          <a:p>
            <a:r>
              <a:rPr lang="en-US" smtClean="0"/>
              <a:t>Ahmad Javid Mayar</a:t>
            </a:r>
            <a:endParaRPr lang="en-US"/>
          </a:p>
        </p:txBody>
      </p:sp>
      <p:sp>
        <p:nvSpPr>
          <p:cNvPr id="5" name="Slide Number Placeholder 4"/>
          <p:cNvSpPr>
            <a:spLocks noGrp="1"/>
          </p:cNvSpPr>
          <p:nvPr>
            <p:ph type="sldNum" sz="quarter" idx="12"/>
          </p:nvPr>
        </p:nvSpPr>
        <p:spPr/>
        <p:txBody>
          <a:bodyPr/>
          <a:lstStyle/>
          <a:p>
            <a:fld id="{F404A394-025F-4138-890B-7EBFB23AC021}" type="slidenum">
              <a:rPr lang="en-US" smtClean="0"/>
              <a:t>32</a:t>
            </a:fld>
            <a:endParaRPr lang="en-US"/>
          </a:p>
        </p:txBody>
      </p:sp>
      <p:sp>
        <p:nvSpPr>
          <p:cNvPr id="6" name="Content Placeholder 5"/>
          <p:cNvSpPr>
            <a:spLocks noGrp="1"/>
          </p:cNvSpPr>
          <p:nvPr>
            <p:ph sz="quarter" idx="1"/>
          </p:nvPr>
        </p:nvSpPr>
        <p:spPr/>
        <p:txBody>
          <a:bodyPr/>
          <a:lstStyle/>
          <a:p>
            <a:pPr marL="0" indent="0">
              <a:buNone/>
            </a:pPr>
            <a:r>
              <a:rPr lang="en-US" dirty="0"/>
              <a:t>There are three types of variables in </a:t>
            </a:r>
            <a:r>
              <a:rPr lang="en-US" dirty="0" smtClean="0"/>
              <a:t>java:</a:t>
            </a:r>
          </a:p>
          <a:p>
            <a:r>
              <a:rPr lang="en-US" dirty="0" smtClean="0"/>
              <a:t>local variable</a:t>
            </a:r>
          </a:p>
          <a:p>
            <a:pPr lvl="1"/>
            <a:r>
              <a:rPr lang="en-US" dirty="0"/>
              <a:t>A variable which is declared inside the method is called local </a:t>
            </a:r>
            <a:r>
              <a:rPr lang="en-US" dirty="0" smtClean="0"/>
              <a:t>variable.</a:t>
            </a:r>
          </a:p>
          <a:p>
            <a:r>
              <a:rPr lang="en-US" dirty="0" smtClean="0"/>
              <a:t>instance variable</a:t>
            </a:r>
          </a:p>
          <a:p>
            <a:pPr lvl="1"/>
            <a:r>
              <a:rPr lang="en-US" dirty="0"/>
              <a:t>A variable which is declared inside the class but outside the method, is called instance variable . It is not declared as static.</a:t>
            </a:r>
            <a:endParaRPr lang="en-US" dirty="0" smtClean="0"/>
          </a:p>
          <a:p>
            <a:r>
              <a:rPr lang="en-US" dirty="0" smtClean="0"/>
              <a:t>static </a:t>
            </a:r>
            <a:r>
              <a:rPr lang="en-US" dirty="0"/>
              <a:t>variable</a:t>
            </a:r>
          </a:p>
          <a:p>
            <a:pPr lvl="1"/>
            <a:r>
              <a:rPr lang="en-US" dirty="0"/>
              <a:t>A variable that is declared as static is called static variable. It cannot be local.</a:t>
            </a:r>
          </a:p>
        </p:txBody>
      </p:sp>
    </p:spTree>
    <p:extLst>
      <p:ext uri="{BB962C8B-B14F-4D97-AF65-F5344CB8AC3E}">
        <p14:creationId xmlns:p14="http://schemas.microsoft.com/office/powerpoint/2010/main" val="331365208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Example to understand the types of variables in </a:t>
            </a:r>
            <a:r>
              <a:rPr lang="en-US" dirty="0" smtClean="0"/>
              <a:t>java</a:t>
            </a:r>
            <a:endParaRPr lang="en-US" dirty="0"/>
          </a:p>
        </p:txBody>
      </p:sp>
      <p:sp>
        <p:nvSpPr>
          <p:cNvPr id="3" name="Date Placeholder 2"/>
          <p:cNvSpPr>
            <a:spLocks noGrp="1"/>
          </p:cNvSpPr>
          <p:nvPr>
            <p:ph type="dt" sz="half" idx="10"/>
          </p:nvPr>
        </p:nvSpPr>
        <p:spPr/>
        <p:txBody>
          <a:bodyPr/>
          <a:lstStyle/>
          <a:p>
            <a:r>
              <a:rPr lang="en-US" smtClean="0"/>
              <a:t>Application Project</a:t>
            </a:r>
            <a:endParaRPr lang="en-US"/>
          </a:p>
        </p:txBody>
      </p:sp>
      <p:sp>
        <p:nvSpPr>
          <p:cNvPr id="4" name="Footer Placeholder 3"/>
          <p:cNvSpPr>
            <a:spLocks noGrp="1"/>
          </p:cNvSpPr>
          <p:nvPr>
            <p:ph type="ftr" sz="quarter" idx="11"/>
          </p:nvPr>
        </p:nvSpPr>
        <p:spPr/>
        <p:txBody>
          <a:bodyPr/>
          <a:lstStyle/>
          <a:p>
            <a:r>
              <a:rPr lang="en-US" smtClean="0"/>
              <a:t>Ahmad Javid Mayar</a:t>
            </a:r>
            <a:endParaRPr lang="en-US"/>
          </a:p>
        </p:txBody>
      </p:sp>
      <p:sp>
        <p:nvSpPr>
          <p:cNvPr id="5" name="Slide Number Placeholder 4"/>
          <p:cNvSpPr>
            <a:spLocks noGrp="1"/>
          </p:cNvSpPr>
          <p:nvPr>
            <p:ph type="sldNum" sz="quarter" idx="12"/>
          </p:nvPr>
        </p:nvSpPr>
        <p:spPr/>
        <p:txBody>
          <a:bodyPr/>
          <a:lstStyle/>
          <a:p>
            <a:fld id="{F404A394-025F-4138-890B-7EBFB23AC021}" type="slidenum">
              <a:rPr lang="en-US" smtClean="0"/>
              <a:t>33</a:t>
            </a:fld>
            <a:endParaRPr lang="en-US"/>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1738372"/>
            <a:ext cx="4786313" cy="33670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5726222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Data Types in </a:t>
            </a:r>
            <a:r>
              <a:rPr lang="en-US" dirty="0" smtClean="0"/>
              <a:t>Java</a:t>
            </a:r>
            <a:endParaRPr lang="en-US" dirty="0"/>
          </a:p>
        </p:txBody>
      </p:sp>
      <p:sp>
        <p:nvSpPr>
          <p:cNvPr id="3" name="Date Placeholder 2"/>
          <p:cNvSpPr>
            <a:spLocks noGrp="1"/>
          </p:cNvSpPr>
          <p:nvPr>
            <p:ph type="dt" sz="half" idx="10"/>
          </p:nvPr>
        </p:nvSpPr>
        <p:spPr/>
        <p:txBody>
          <a:bodyPr/>
          <a:lstStyle/>
          <a:p>
            <a:r>
              <a:rPr lang="en-US" smtClean="0"/>
              <a:t>Application Project</a:t>
            </a:r>
            <a:endParaRPr lang="en-US"/>
          </a:p>
        </p:txBody>
      </p:sp>
      <p:sp>
        <p:nvSpPr>
          <p:cNvPr id="4" name="Footer Placeholder 3"/>
          <p:cNvSpPr>
            <a:spLocks noGrp="1"/>
          </p:cNvSpPr>
          <p:nvPr>
            <p:ph type="ftr" sz="quarter" idx="11"/>
          </p:nvPr>
        </p:nvSpPr>
        <p:spPr/>
        <p:txBody>
          <a:bodyPr/>
          <a:lstStyle/>
          <a:p>
            <a:r>
              <a:rPr lang="en-US" smtClean="0"/>
              <a:t>Ahmad Javid Mayar</a:t>
            </a:r>
            <a:endParaRPr lang="en-US"/>
          </a:p>
        </p:txBody>
      </p:sp>
      <p:sp>
        <p:nvSpPr>
          <p:cNvPr id="5" name="Slide Number Placeholder 4"/>
          <p:cNvSpPr>
            <a:spLocks noGrp="1"/>
          </p:cNvSpPr>
          <p:nvPr>
            <p:ph type="sldNum" sz="quarter" idx="12"/>
          </p:nvPr>
        </p:nvSpPr>
        <p:spPr/>
        <p:txBody>
          <a:bodyPr/>
          <a:lstStyle/>
          <a:p>
            <a:fld id="{F404A394-025F-4138-890B-7EBFB23AC021}" type="slidenum">
              <a:rPr lang="en-US" smtClean="0"/>
              <a:t>34</a:t>
            </a:fld>
            <a:endParaRPr lang="en-US"/>
          </a:p>
        </p:txBody>
      </p:sp>
      <p:sp>
        <p:nvSpPr>
          <p:cNvPr id="6" name="Content Placeholder 5"/>
          <p:cNvSpPr>
            <a:spLocks noGrp="1"/>
          </p:cNvSpPr>
          <p:nvPr>
            <p:ph sz="quarter" idx="1"/>
          </p:nvPr>
        </p:nvSpPr>
        <p:spPr>
          <a:xfrm>
            <a:off x="152400" y="1219200"/>
            <a:ext cx="8382000" cy="4937760"/>
          </a:xfrm>
        </p:spPr>
        <p:txBody>
          <a:bodyPr/>
          <a:lstStyle/>
          <a:p>
            <a:r>
              <a:rPr lang="en-US" dirty="0"/>
              <a:t>Data types represent the different values to be stored in the variable. In java, there are two types of data types:</a:t>
            </a:r>
          </a:p>
          <a:p>
            <a:pPr lvl="1"/>
            <a:r>
              <a:rPr lang="en-US" dirty="0"/>
              <a:t>Primitive data types</a:t>
            </a:r>
          </a:p>
          <a:p>
            <a:pPr lvl="1"/>
            <a:r>
              <a:rPr lang="en-US" dirty="0"/>
              <a:t>Non-primitive data types</a:t>
            </a:r>
          </a:p>
          <a:p>
            <a:endParaRPr lang="en-US"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38600" y="2209800"/>
            <a:ext cx="5057775" cy="4152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8221796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Types in Java</a:t>
            </a:r>
          </a:p>
        </p:txBody>
      </p:sp>
      <p:sp>
        <p:nvSpPr>
          <p:cNvPr id="3" name="Date Placeholder 2"/>
          <p:cNvSpPr>
            <a:spLocks noGrp="1"/>
          </p:cNvSpPr>
          <p:nvPr>
            <p:ph type="dt" sz="half" idx="10"/>
          </p:nvPr>
        </p:nvSpPr>
        <p:spPr/>
        <p:txBody>
          <a:bodyPr/>
          <a:lstStyle/>
          <a:p>
            <a:r>
              <a:rPr lang="en-US" smtClean="0"/>
              <a:t>Application Project</a:t>
            </a:r>
            <a:endParaRPr lang="en-US"/>
          </a:p>
        </p:txBody>
      </p:sp>
      <p:sp>
        <p:nvSpPr>
          <p:cNvPr id="4" name="Footer Placeholder 3"/>
          <p:cNvSpPr>
            <a:spLocks noGrp="1"/>
          </p:cNvSpPr>
          <p:nvPr>
            <p:ph type="ftr" sz="quarter" idx="11"/>
          </p:nvPr>
        </p:nvSpPr>
        <p:spPr/>
        <p:txBody>
          <a:bodyPr/>
          <a:lstStyle/>
          <a:p>
            <a:r>
              <a:rPr lang="en-US" smtClean="0"/>
              <a:t>Ahmad Javid Mayar</a:t>
            </a:r>
            <a:endParaRPr lang="en-US"/>
          </a:p>
        </p:txBody>
      </p:sp>
      <p:sp>
        <p:nvSpPr>
          <p:cNvPr id="5" name="Slide Number Placeholder 4"/>
          <p:cNvSpPr>
            <a:spLocks noGrp="1"/>
          </p:cNvSpPr>
          <p:nvPr>
            <p:ph type="sldNum" sz="quarter" idx="12"/>
          </p:nvPr>
        </p:nvSpPr>
        <p:spPr/>
        <p:txBody>
          <a:bodyPr/>
          <a:lstStyle/>
          <a:p>
            <a:fld id="{F404A394-025F-4138-890B-7EBFB23AC021}" type="slidenum">
              <a:rPr lang="en-US" smtClean="0"/>
              <a:t>35</a:t>
            </a:fld>
            <a:endParaRPr lang="en-US"/>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0791" y="1881188"/>
            <a:ext cx="8650809" cy="32242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1860587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Operators in </a:t>
            </a:r>
            <a:r>
              <a:rPr lang="en-US" dirty="0" smtClean="0"/>
              <a:t>java</a:t>
            </a:r>
            <a:endParaRPr lang="en-US" dirty="0"/>
          </a:p>
        </p:txBody>
      </p:sp>
      <p:sp>
        <p:nvSpPr>
          <p:cNvPr id="3" name="Date Placeholder 2"/>
          <p:cNvSpPr>
            <a:spLocks noGrp="1"/>
          </p:cNvSpPr>
          <p:nvPr>
            <p:ph type="dt" sz="half" idx="10"/>
          </p:nvPr>
        </p:nvSpPr>
        <p:spPr/>
        <p:txBody>
          <a:bodyPr/>
          <a:lstStyle/>
          <a:p>
            <a:r>
              <a:rPr lang="en-US" smtClean="0"/>
              <a:t>Application Project</a:t>
            </a:r>
            <a:endParaRPr lang="en-US"/>
          </a:p>
        </p:txBody>
      </p:sp>
      <p:sp>
        <p:nvSpPr>
          <p:cNvPr id="4" name="Footer Placeholder 3"/>
          <p:cNvSpPr>
            <a:spLocks noGrp="1"/>
          </p:cNvSpPr>
          <p:nvPr>
            <p:ph type="ftr" sz="quarter" idx="11"/>
          </p:nvPr>
        </p:nvSpPr>
        <p:spPr/>
        <p:txBody>
          <a:bodyPr/>
          <a:lstStyle/>
          <a:p>
            <a:r>
              <a:rPr lang="en-US" smtClean="0"/>
              <a:t>Ahmad Javid Mayar</a:t>
            </a:r>
            <a:endParaRPr lang="en-US"/>
          </a:p>
        </p:txBody>
      </p:sp>
      <p:sp>
        <p:nvSpPr>
          <p:cNvPr id="5" name="Slide Number Placeholder 4"/>
          <p:cNvSpPr>
            <a:spLocks noGrp="1"/>
          </p:cNvSpPr>
          <p:nvPr>
            <p:ph type="sldNum" sz="quarter" idx="12"/>
          </p:nvPr>
        </p:nvSpPr>
        <p:spPr/>
        <p:txBody>
          <a:bodyPr/>
          <a:lstStyle/>
          <a:p>
            <a:fld id="{F404A394-025F-4138-890B-7EBFB23AC021}" type="slidenum">
              <a:rPr lang="en-US" smtClean="0"/>
              <a:t>36</a:t>
            </a:fld>
            <a:endParaRPr lang="en-US"/>
          </a:p>
        </p:txBody>
      </p:sp>
      <p:sp>
        <p:nvSpPr>
          <p:cNvPr id="6" name="Content Placeholder 5"/>
          <p:cNvSpPr>
            <a:spLocks noGrp="1"/>
          </p:cNvSpPr>
          <p:nvPr>
            <p:ph sz="quarter" idx="1"/>
          </p:nvPr>
        </p:nvSpPr>
        <p:spPr/>
        <p:txBody>
          <a:bodyPr>
            <a:normAutofit lnSpcReduction="10000"/>
          </a:bodyPr>
          <a:lstStyle/>
          <a:p>
            <a:r>
              <a:rPr lang="en-US" b="1" dirty="0"/>
              <a:t>Operator</a:t>
            </a:r>
            <a:r>
              <a:rPr lang="en-US" dirty="0"/>
              <a:t> in java is a symbol that is used to perform operations. For example: +, -, *, / etc.</a:t>
            </a:r>
          </a:p>
          <a:p>
            <a:r>
              <a:rPr lang="en-US" dirty="0"/>
              <a:t>There are many types of operators in java which are given below:</a:t>
            </a:r>
          </a:p>
          <a:p>
            <a:pPr lvl="1"/>
            <a:r>
              <a:rPr lang="en-US" dirty="0"/>
              <a:t>Unary Operator,</a:t>
            </a:r>
          </a:p>
          <a:p>
            <a:pPr lvl="1"/>
            <a:r>
              <a:rPr lang="en-US" dirty="0"/>
              <a:t>Arithmetic Operator,</a:t>
            </a:r>
          </a:p>
          <a:p>
            <a:pPr lvl="1"/>
            <a:r>
              <a:rPr lang="en-US" dirty="0"/>
              <a:t>shift Operator,</a:t>
            </a:r>
          </a:p>
          <a:p>
            <a:pPr lvl="1"/>
            <a:r>
              <a:rPr lang="en-US" dirty="0"/>
              <a:t>Relational Operator,</a:t>
            </a:r>
          </a:p>
          <a:p>
            <a:pPr lvl="1"/>
            <a:r>
              <a:rPr lang="en-US" dirty="0"/>
              <a:t>Bitwise Operator,</a:t>
            </a:r>
          </a:p>
          <a:p>
            <a:pPr lvl="1"/>
            <a:r>
              <a:rPr lang="en-US" dirty="0"/>
              <a:t>Logical Operator,</a:t>
            </a:r>
          </a:p>
          <a:p>
            <a:pPr lvl="1"/>
            <a:r>
              <a:rPr lang="en-US" dirty="0"/>
              <a:t>Ternary Operator and</a:t>
            </a:r>
          </a:p>
          <a:p>
            <a:pPr lvl="1"/>
            <a:r>
              <a:rPr lang="en-US" dirty="0"/>
              <a:t>Assignment </a:t>
            </a:r>
            <a:r>
              <a:rPr lang="en-US" dirty="0" smtClean="0"/>
              <a:t>Operator.</a:t>
            </a:r>
            <a:endParaRPr lang="en-US" dirty="0"/>
          </a:p>
          <a:p>
            <a:endParaRPr lang="en-US" dirty="0"/>
          </a:p>
        </p:txBody>
      </p:sp>
    </p:spTree>
    <p:extLst>
      <p:ext uri="{BB962C8B-B14F-4D97-AF65-F5344CB8AC3E}">
        <p14:creationId xmlns:p14="http://schemas.microsoft.com/office/powerpoint/2010/main" val="78798456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smtClean="0"/>
              <a:t>Application Project</a:t>
            </a:r>
            <a:endParaRPr lang="en-US"/>
          </a:p>
        </p:txBody>
      </p:sp>
      <p:sp>
        <p:nvSpPr>
          <p:cNvPr id="4" name="Footer Placeholder 3"/>
          <p:cNvSpPr>
            <a:spLocks noGrp="1"/>
          </p:cNvSpPr>
          <p:nvPr>
            <p:ph type="ftr" sz="quarter" idx="11"/>
          </p:nvPr>
        </p:nvSpPr>
        <p:spPr/>
        <p:txBody>
          <a:bodyPr/>
          <a:lstStyle/>
          <a:p>
            <a:r>
              <a:rPr lang="en-US" smtClean="0"/>
              <a:t>Ahmad Javid Mayar</a:t>
            </a:r>
            <a:endParaRPr lang="en-US"/>
          </a:p>
        </p:txBody>
      </p:sp>
      <p:sp>
        <p:nvSpPr>
          <p:cNvPr id="5" name="Slide Number Placeholder 4"/>
          <p:cNvSpPr>
            <a:spLocks noGrp="1"/>
          </p:cNvSpPr>
          <p:nvPr>
            <p:ph type="sldNum" sz="quarter" idx="12"/>
          </p:nvPr>
        </p:nvSpPr>
        <p:spPr/>
        <p:txBody>
          <a:bodyPr/>
          <a:lstStyle/>
          <a:p>
            <a:fld id="{F404A394-025F-4138-890B-7EBFB23AC021}" type="slidenum">
              <a:rPr lang="en-US" smtClean="0"/>
              <a:t>37</a:t>
            </a:fld>
            <a:endParaRPr lang="en-US"/>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7800" y="246785"/>
            <a:ext cx="8813800" cy="592541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0144882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676400"/>
            <a:ext cx="8229600" cy="990600"/>
          </a:xfrm>
        </p:spPr>
        <p:txBody>
          <a:bodyPr>
            <a:normAutofit/>
          </a:bodyPr>
          <a:lstStyle/>
          <a:p>
            <a:r>
              <a:rPr lang="en-US" b="1" dirty="0"/>
              <a:t>Control </a:t>
            </a:r>
            <a:r>
              <a:rPr lang="en-US" b="1" dirty="0" smtClean="0"/>
              <a:t>Statements</a:t>
            </a:r>
            <a:endParaRPr lang="en-US" b="1" dirty="0"/>
          </a:p>
        </p:txBody>
      </p:sp>
      <p:sp>
        <p:nvSpPr>
          <p:cNvPr id="3" name="Date Placeholder 2"/>
          <p:cNvSpPr>
            <a:spLocks noGrp="1"/>
          </p:cNvSpPr>
          <p:nvPr>
            <p:ph type="dt" sz="half" idx="10"/>
          </p:nvPr>
        </p:nvSpPr>
        <p:spPr/>
        <p:txBody>
          <a:bodyPr/>
          <a:lstStyle/>
          <a:p>
            <a:r>
              <a:rPr lang="en-US" smtClean="0"/>
              <a:t>Application Project</a:t>
            </a:r>
            <a:endParaRPr lang="en-US"/>
          </a:p>
        </p:txBody>
      </p:sp>
      <p:sp>
        <p:nvSpPr>
          <p:cNvPr id="4" name="Footer Placeholder 3"/>
          <p:cNvSpPr>
            <a:spLocks noGrp="1"/>
          </p:cNvSpPr>
          <p:nvPr>
            <p:ph type="ftr" sz="quarter" idx="11"/>
          </p:nvPr>
        </p:nvSpPr>
        <p:spPr/>
        <p:txBody>
          <a:bodyPr/>
          <a:lstStyle/>
          <a:p>
            <a:r>
              <a:rPr lang="en-US" smtClean="0"/>
              <a:t>Ahmad Javid Mayar</a:t>
            </a:r>
            <a:endParaRPr lang="en-US"/>
          </a:p>
        </p:txBody>
      </p:sp>
      <p:sp>
        <p:nvSpPr>
          <p:cNvPr id="5" name="Slide Number Placeholder 4"/>
          <p:cNvSpPr>
            <a:spLocks noGrp="1"/>
          </p:cNvSpPr>
          <p:nvPr>
            <p:ph type="sldNum" sz="quarter" idx="12"/>
          </p:nvPr>
        </p:nvSpPr>
        <p:spPr/>
        <p:txBody>
          <a:bodyPr/>
          <a:lstStyle/>
          <a:p>
            <a:fld id="{F404A394-025F-4138-890B-7EBFB23AC021}" type="slidenum">
              <a:rPr lang="en-US" smtClean="0"/>
              <a:t>38</a:t>
            </a:fld>
            <a:endParaRPr lang="en-US"/>
          </a:p>
        </p:txBody>
      </p:sp>
    </p:spTree>
    <p:extLst>
      <p:ext uri="{BB962C8B-B14F-4D97-AF65-F5344CB8AC3E}">
        <p14:creationId xmlns:p14="http://schemas.microsoft.com/office/powerpoint/2010/main" val="80623592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Java If-else </a:t>
            </a:r>
            <a:r>
              <a:rPr lang="en-US" dirty="0" smtClean="0"/>
              <a:t>Statement</a:t>
            </a:r>
            <a:endParaRPr lang="en-US" dirty="0"/>
          </a:p>
        </p:txBody>
      </p:sp>
      <p:sp>
        <p:nvSpPr>
          <p:cNvPr id="3" name="Date Placeholder 2"/>
          <p:cNvSpPr>
            <a:spLocks noGrp="1"/>
          </p:cNvSpPr>
          <p:nvPr>
            <p:ph type="dt" sz="half" idx="10"/>
          </p:nvPr>
        </p:nvSpPr>
        <p:spPr/>
        <p:txBody>
          <a:bodyPr/>
          <a:lstStyle/>
          <a:p>
            <a:r>
              <a:rPr lang="en-US" smtClean="0"/>
              <a:t>Application Project</a:t>
            </a:r>
            <a:endParaRPr lang="en-US"/>
          </a:p>
        </p:txBody>
      </p:sp>
      <p:sp>
        <p:nvSpPr>
          <p:cNvPr id="4" name="Footer Placeholder 3"/>
          <p:cNvSpPr>
            <a:spLocks noGrp="1"/>
          </p:cNvSpPr>
          <p:nvPr>
            <p:ph type="ftr" sz="quarter" idx="11"/>
          </p:nvPr>
        </p:nvSpPr>
        <p:spPr/>
        <p:txBody>
          <a:bodyPr/>
          <a:lstStyle/>
          <a:p>
            <a:r>
              <a:rPr lang="en-US" smtClean="0"/>
              <a:t>Ahmad Javid Mayar</a:t>
            </a:r>
            <a:endParaRPr lang="en-US"/>
          </a:p>
        </p:txBody>
      </p:sp>
      <p:sp>
        <p:nvSpPr>
          <p:cNvPr id="5" name="Slide Number Placeholder 4"/>
          <p:cNvSpPr>
            <a:spLocks noGrp="1"/>
          </p:cNvSpPr>
          <p:nvPr>
            <p:ph type="sldNum" sz="quarter" idx="12"/>
          </p:nvPr>
        </p:nvSpPr>
        <p:spPr/>
        <p:txBody>
          <a:bodyPr/>
          <a:lstStyle/>
          <a:p>
            <a:fld id="{F404A394-025F-4138-890B-7EBFB23AC021}" type="slidenum">
              <a:rPr lang="en-US" smtClean="0"/>
              <a:t>39</a:t>
            </a:fld>
            <a:endParaRPr lang="en-US"/>
          </a:p>
        </p:txBody>
      </p:sp>
      <p:sp>
        <p:nvSpPr>
          <p:cNvPr id="6" name="Content Placeholder 5"/>
          <p:cNvSpPr>
            <a:spLocks noGrp="1"/>
          </p:cNvSpPr>
          <p:nvPr>
            <p:ph sz="quarter" idx="1"/>
          </p:nvPr>
        </p:nvSpPr>
        <p:spPr/>
        <p:txBody>
          <a:bodyPr/>
          <a:lstStyle/>
          <a:p>
            <a:r>
              <a:rPr lang="en-US" dirty="0"/>
              <a:t>The Java </a:t>
            </a:r>
            <a:r>
              <a:rPr lang="en-US" i="1" dirty="0"/>
              <a:t>if statement</a:t>
            </a:r>
            <a:r>
              <a:rPr lang="en-US" dirty="0"/>
              <a:t> is used to test the condition. It checks </a:t>
            </a:r>
            <a:r>
              <a:rPr lang="en-US" dirty="0" err="1"/>
              <a:t>boolean</a:t>
            </a:r>
            <a:r>
              <a:rPr lang="en-US" dirty="0"/>
              <a:t> condition: </a:t>
            </a:r>
            <a:r>
              <a:rPr lang="en-US" i="1" dirty="0"/>
              <a:t>true</a:t>
            </a:r>
            <a:r>
              <a:rPr lang="en-US" dirty="0"/>
              <a:t> or </a:t>
            </a:r>
            <a:r>
              <a:rPr lang="en-US" i="1" dirty="0"/>
              <a:t>false</a:t>
            </a:r>
            <a:r>
              <a:rPr lang="en-US" dirty="0"/>
              <a:t>. </a:t>
            </a:r>
            <a:endParaRPr lang="en-US" dirty="0" smtClean="0"/>
          </a:p>
          <a:p>
            <a:r>
              <a:rPr lang="en-US" dirty="0" smtClean="0"/>
              <a:t>There </a:t>
            </a:r>
            <a:r>
              <a:rPr lang="en-US" dirty="0"/>
              <a:t>are various types of if statement in java.</a:t>
            </a:r>
          </a:p>
          <a:p>
            <a:pPr lvl="1"/>
            <a:r>
              <a:rPr lang="en-US" dirty="0"/>
              <a:t>if statement</a:t>
            </a:r>
          </a:p>
          <a:p>
            <a:pPr lvl="1"/>
            <a:r>
              <a:rPr lang="en-US" dirty="0"/>
              <a:t>if-else statement</a:t>
            </a:r>
          </a:p>
          <a:p>
            <a:pPr lvl="1"/>
            <a:r>
              <a:rPr lang="en-US" dirty="0"/>
              <a:t>nested if statement</a:t>
            </a:r>
          </a:p>
          <a:p>
            <a:pPr lvl="1"/>
            <a:r>
              <a:rPr lang="en-US" dirty="0"/>
              <a:t>if-else-if ladder</a:t>
            </a:r>
          </a:p>
          <a:p>
            <a:endParaRPr lang="en-US" dirty="0"/>
          </a:p>
        </p:txBody>
      </p:sp>
    </p:spTree>
    <p:extLst>
      <p:ext uri="{BB962C8B-B14F-4D97-AF65-F5344CB8AC3E}">
        <p14:creationId xmlns:p14="http://schemas.microsoft.com/office/powerpoint/2010/main" val="257114872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Lecture Issues</a:t>
            </a:r>
            <a:endParaRPr lang="en-US" sz="3200" dirty="0"/>
          </a:p>
        </p:txBody>
      </p:sp>
      <p:sp>
        <p:nvSpPr>
          <p:cNvPr id="3" name="Date Placeholder 2"/>
          <p:cNvSpPr>
            <a:spLocks noGrp="1"/>
          </p:cNvSpPr>
          <p:nvPr>
            <p:ph type="dt" sz="half" idx="10"/>
          </p:nvPr>
        </p:nvSpPr>
        <p:spPr/>
        <p:txBody>
          <a:bodyPr/>
          <a:lstStyle/>
          <a:p>
            <a:r>
              <a:rPr lang="en-US" smtClean="0"/>
              <a:t>Application Project</a:t>
            </a:r>
            <a:endParaRPr lang="en-US"/>
          </a:p>
        </p:txBody>
      </p:sp>
      <p:sp>
        <p:nvSpPr>
          <p:cNvPr id="4" name="Footer Placeholder 3"/>
          <p:cNvSpPr>
            <a:spLocks noGrp="1"/>
          </p:cNvSpPr>
          <p:nvPr>
            <p:ph type="ftr" sz="quarter" idx="11"/>
          </p:nvPr>
        </p:nvSpPr>
        <p:spPr/>
        <p:txBody>
          <a:bodyPr/>
          <a:lstStyle/>
          <a:p>
            <a:r>
              <a:rPr lang="en-US" smtClean="0"/>
              <a:t>Ahmad Javid Mayar</a:t>
            </a:r>
            <a:endParaRPr lang="en-US"/>
          </a:p>
        </p:txBody>
      </p:sp>
      <p:sp>
        <p:nvSpPr>
          <p:cNvPr id="5" name="Slide Number Placeholder 4"/>
          <p:cNvSpPr>
            <a:spLocks noGrp="1"/>
          </p:cNvSpPr>
          <p:nvPr>
            <p:ph type="sldNum" sz="quarter" idx="12"/>
          </p:nvPr>
        </p:nvSpPr>
        <p:spPr/>
        <p:txBody>
          <a:bodyPr/>
          <a:lstStyle/>
          <a:p>
            <a:fld id="{F404A394-025F-4138-890B-7EBFB23AC021}" type="slidenum">
              <a:rPr lang="en-US" smtClean="0"/>
              <a:t>4</a:t>
            </a:fld>
            <a:endParaRPr lang="en-US"/>
          </a:p>
        </p:txBody>
      </p:sp>
      <p:sp>
        <p:nvSpPr>
          <p:cNvPr id="6" name="Content Placeholder 5"/>
          <p:cNvSpPr>
            <a:spLocks noGrp="1"/>
          </p:cNvSpPr>
          <p:nvPr>
            <p:ph sz="quarter" idx="1"/>
          </p:nvPr>
        </p:nvSpPr>
        <p:spPr/>
        <p:txBody>
          <a:bodyPr>
            <a:normAutofit/>
          </a:bodyPr>
          <a:lstStyle/>
          <a:p>
            <a:r>
              <a:rPr lang="en-US" sz="2400" dirty="0" smtClean="0"/>
              <a:t>Office hours</a:t>
            </a:r>
          </a:p>
          <a:p>
            <a:pPr lvl="1"/>
            <a:r>
              <a:rPr lang="en-US" dirty="0" smtClean="0"/>
              <a:t>Sunday   06:00 am </a:t>
            </a:r>
            <a:r>
              <a:rPr lang="en-US" dirty="0"/>
              <a:t>– </a:t>
            </a:r>
            <a:r>
              <a:rPr lang="en-US" dirty="0" smtClean="0"/>
              <a:t>06:00 pm</a:t>
            </a:r>
          </a:p>
          <a:p>
            <a:pPr lvl="1"/>
            <a:r>
              <a:rPr lang="en-US" dirty="0" smtClean="0"/>
              <a:t>Thursday 06:00 am </a:t>
            </a:r>
            <a:r>
              <a:rPr lang="en-US" dirty="0"/>
              <a:t>– </a:t>
            </a:r>
            <a:r>
              <a:rPr lang="en-US" dirty="0" smtClean="0"/>
              <a:t>06:00 pm</a:t>
            </a:r>
          </a:p>
          <a:p>
            <a:r>
              <a:rPr lang="en-US" sz="2400" dirty="0" smtClean="0"/>
              <a:t>Private appointment</a:t>
            </a:r>
          </a:p>
          <a:p>
            <a:pPr lvl="1"/>
            <a:r>
              <a:rPr lang="en-US" dirty="0" smtClean="0"/>
              <a:t>Contact me through email.</a:t>
            </a:r>
          </a:p>
          <a:p>
            <a:pPr lvl="2"/>
            <a:r>
              <a:rPr lang="en-US" dirty="0" smtClean="0"/>
              <a:t>ahmadjavid.20418@gmail.com</a:t>
            </a:r>
            <a:r>
              <a:rPr lang="en-US" dirty="0"/>
              <a:t/>
            </a:r>
            <a:br>
              <a:rPr lang="en-US" dirty="0"/>
            </a:br>
            <a:endParaRPr lang="en-US" dirty="0"/>
          </a:p>
        </p:txBody>
      </p:sp>
    </p:spTree>
    <p:extLst>
      <p:ext uri="{BB962C8B-B14F-4D97-AF65-F5344CB8AC3E}">
        <p14:creationId xmlns:p14="http://schemas.microsoft.com/office/powerpoint/2010/main" val="311940402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Java IF </a:t>
            </a:r>
            <a:r>
              <a:rPr lang="en-US" dirty="0" smtClean="0"/>
              <a:t>Statement</a:t>
            </a:r>
            <a:endParaRPr lang="en-US" dirty="0"/>
          </a:p>
        </p:txBody>
      </p:sp>
      <p:sp>
        <p:nvSpPr>
          <p:cNvPr id="3" name="Date Placeholder 2"/>
          <p:cNvSpPr>
            <a:spLocks noGrp="1"/>
          </p:cNvSpPr>
          <p:nvPr>
            <p:ph type="dt" sz="half" idx="10"/>
          </p:nvPr>
        </p:nvSpPr>
        <p:spPr/>
        <p:txBody>
          <a:bodyPr/>
          <a:lstStyle/>
          <a:p>
            <a:r>
              <a:rPr lang="en-US" smtClean="0"/>
              <a:t>Application Project</a:t>
            </a:r>
            <a:endParaRPr lang="en-US"/>
          </a:p>
        </p:txBody>
      </p:sp>
      <p:sp>
        <p:nvSpPr>
          <p:cNvPr id="4" name="Footer Placeholder 3"/>
          <p:cNvSpPr>
            <a:spLocks noGrp="1"/>
          </p:cNvSpPr>
          <p:nvPr>
            <p:ph type="ftr" sz="quarter" idx="11"/>
          </p:nvPr>
        </p:nvSpPr>
        <p:spPr/>
        <p:txBody>
          <a:bodyPr/>
          <a:lstStyle/>
          <a:p>
            <a:r>
              <a:rPr lang="en-US" smtClean="0"/>
              <a:t>Ahmad Javid Mayar</a:t>
            </a:r>
            <a:endParaRPr lang="en-US"/>
          </a:p>
        </p:txBody>
      </p:sp>
      <p:sp>
        <p:nvSpPr>
          <p:cNvPr id="5" name="Slide Number Placeholder 4"/>
          <p:cNvSpPr>
            <a:spLocks noGrp="1"/>
          </p:cNvSpPr>
          <p:nvPr>
            <p:ph type="sldNum" sz="quarter" idx="12"/>
          </p:nvPr>
        </p:nvSpPr>
        <p:spPr/>
        <p:txBody>
          <a:bodyPr/>
          <a:lstStyle/>
          <a:p>
            <a:fld id="{F404A394-025F-4138-890B-7EBFB23AC021}" type="slidenum">
              <a:rPr lang="en-US" smtClean="0"/>
              <a:t>40</a:t>
            </a:fld>
            <a:endParaRPr lang="en-US"/>
          </a:p>
        </p:txBody>
      </p:sp>
      <p:sp>
        <p:nvSpPr>
          <p:cNvPr id="6" name="Content Placeholder 5"/>
          <p:cNvSpPr>
            <a:spLocks noGrp="1"/>
          </p:cNvSpPr>
          <p:nvPr>
            <p:ph sz="quarter" idx="1"/>
          </p:nvPr>
        </p:nvSpPr>
        <p:spPr/>
        <p:txBody>
          <a:bodyPr/>
          <a:lstStyle/>
          <a:p>
            <a:r>
              <a:rPr lang="en-US" dirty="0"/>
              <a:t>The Java if statement tests the condition. It executes the </a:t>
            </a:r>
            <a:r>
              <a:rPr lang="en-US" i="1" dirty="0"/>
              <a:t>if block</a:t>
            </a:r>
            <a:r>
              <a:rPr lang="en-US" dirty="0"/>
              <a:t> if condition is true</a:t>
            </a:r>
            <a:r>
              <a:rPr lang="en-US" dirty="0" smtClean="0"/>
              <a:t>.</a:t>
            </a:r>
            <a:endParaRPr lang="en-US" dirty="0"/>
          </a:p>
        </p:txBody>
      </p:sp>
      <p:pic>
        <p:nvPicPr>
          <p:cNvPr id="1229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50648" y="1905000"/>
            <a:ext cx="3059952" cy="4095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29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9575" y="2647950"/>
            <a:ext cx="3476625" cy="3600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29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05200" y="2062788"/>
            <a:ext cx="1905000" cy="13662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5250030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Java IF-else </a:t>
            </a:r>
            <a:r>
              <a:rPr lang="en-US" dirty="0" smtClean="0"/>
              <a:t>Statement</a:t>
            </a:r>
            <a:endParaRPr lang="en-US" dirty="0"/>
          </a:p>
        </p:txBody>
      </p:sp>
      <p:sp>
        <p:nvSpPr>
          <p:cNvPr id="3" name="Date Placeholder 2"/>
          <p:cNvSpPr>
            <a:spLocks noGrp="1"/>
          </p:cNvSpPr>
          <p:nvPr>
            <p:ph type="dt" sz="half" idx="10"/>
          </p:nvPr>
        </p:nvSpPr>
        <p:spPr/>
        <p:txBody>
          <a:bodyPr/>
          <a:lstStyle/>
          <a:p>
            <a:r>
              <a:rPr lang="en-US" smtClean="0"/>
              <a:t>Application Project</a:t>
            </a:r>
            <a:endParaRPr lang="en-US"/>
          </a:p>
        </p:txBody>
      </p:sp>
      <p:sp>
        <p:nvSpPr>
          <p:cNvPr id="4" name="Footer Placeholder 3"/>
          <p:cNvSpPr>
            <a:spLocks noGrp="1"/>
          </p:cNvSpPr>
          <p:nvPr>
            <p:ph type="ftr" sz="quarter" idx="11"/>
          </p:nvPr>
        </p:nvSpPr>
        <p:spPr/>
        <p:txBody>
          <a:bodyPr/>
          <a:lstStyle/>
          <a:p>
            <a:r>
              <a:rPr lang="en-US" smtClean="0"/>
              <a:t>Ahmad Javid Mayar</a:t>
            </a:r>
            <a:endParaRPr lang="en-US"/>
          </a:p>
        </p:txBody>
      </p:sp>
      <p:sp>
        <p:nvSpPr>
          <p:cNvPr id="5" name="Slide Number Placeholder 4"/>
          <p:cNvSpPr>
            <a:spLocks noGrp="1"/>
          </p:cNvSpPr>
          <p:nvPr>
            <p:ph type="sldNum" sz="quarter" idx="12"/>
          </p:nvPr>
        </p:nvSpPr>
        <p:spPr/>
        <p:txBody>
          <a:bodyPr/>
          <a:lstStyle/>
          <a:p>
            <a:fld id="{F404A394-025F-4138-890B-7EBFB23AC021}" type="slidenum">
              <a:rPr lang="en-US" smtClean="0"/>
              <a:t>41</a:t>
            </a:fld>
            <a:endParaRPr lang="en-US"/>
          </a:p>
        </p:txBody>
      </p:sp>
      <p:sp>
        <p:nvSpPr>
          <p:cNvPr id="6" name="Content Placeholder 5"/>
          <p:cNvSpPr>
            <a:spLocks noGrp="1"/>
          </p:cNvSpPr>
          <p:nvPr>
            <p:ph sz="quarter" idx="1"/>
          </p:nvPr>
        </p:nvSpPr>
        <p:spPr/>
        <p:txBody>
          <a:bodyPr/>
          <a:lstStyle/>
          <a:p>
            <a:r>
              <a:rPr lang="en-US" dirty="0"/>
              <a:t>The Java if-else statement also tests the condition. It executes the </a:t>
            </a:r>
            <a:r>
              <a:rPr lang="en-US" i="1" dirty="0"/>
              <a:t>if block</a:t>
            </a:r>
            <a:r>
              <a:rPr lang="en-US" dirty="0"/>
              <a:t> if condition is true otherwise </a:t>
            </a:r>
            <a:r>
              <a:rPr lang="en-US" i="1" dirty="0"/>
              <a:t>else block</a:t>
            </a:r>
            <a:r>
              <a:rPr lang="en-US" dirty="0"/>
              <a:t> is executed.</a:t>
            </a:r>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2743200"/>
            <a:ext cx="2238375" cy="1943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31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71586" y="2133600"/>
            <a:ext cx="2910414" cy="41321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6677289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Date Placeholder 2"/>
          <p:cNvSpPr>
            <a:spLocks noGrp="1"/>
          </p:cNvSpPr>
          <p:nvPr>
            <p:ph type="dt" sz="half" idx="10"/>
          </p:nvPr>
        </p:nvSpPr>
        <p:spPr/>
        <p:txBody>
          <a:bodyPr/>
          <a:lstStyle/>
          <a:p>
            <a:r>
              <a:rPr lang="en-US" smtClean="0"/>
              <a:t>Application Project</a:t>
            </a:r>
            <a:endParaRPr lang="en-US"/>
          </a:p>
        </p:txBody>
      </p:sp>
      <p:sp>
        <p:nvSpPr>
          <p:cNvPr id="4" name="Footer Placeholder 3"/>
          <p:cNvSpPr>
            <a:spLocks noGrp="1"/>
          </p:cNvSpPr>
          <p:nvPr>
            <p:ph type="ftr" sz="quarter" idx="11"/>
          </p:nvPr>
        </p:nvSpPr>
        <p:spPr/>
        <p:txBody>
          <a:bodyPr/>
          <a:lstStyle/>
          <a:p>
            <a:r>
              <a:rPr lang="en-US" smtClean="0"/>
              <a:t>Ahmad Javid Mayar</a:t>
            </a:r>
            <a:endParaRPr lang="en-US"/>
          </a:p>
        </p:txBody>
      </p:sp>
      <p:sp>
        <p:nvSpPr>
          <p:cNvPr id="5" name="Slide Number Placeholder 4"/>
          <p:cNvSpPr>
            <a:spLocks noGrp="1"/>
          </p:cNvSpPr>
          <p:nvPr>
            <p:ph type="sldNum" sz="quarter" idx="12"/>
          </p:nvPr>
        </p:nvSpPr>
        <p:spPr/>
        <p:txBody>
          <a:bodyPr/>
          <a:lstStyle/>
          <a:p>
            <a:fld id="{F404A394-025F-4138-890B-7EBFB23AC021}" type="slidenum">
              <a:rPr lang="en-US" smtClean="0"/>
              <a:t>42</a:t>
            </a:fld>
            <a:endParaRPr lang="en-US"/>
          </a:p>
        </p:txBody>
      </p:sp>
      <p:pic>
        <p:nvPicPr>
          <p:cNvPr id="1433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5105400"/>
            <a:ext cx="2952750" cy="1028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Rectangle 6"/>
          <p:cNvSpPr/>
          <p:nvPr/>
        </p:nvSpPr>
        <p:spPr>
          <a:xfrm>
            <a:off x="627742" y="1371600"/>
            <a:ext cx="5925457" cy="3693319"/>
          </a:xfrm>
          <a:prstGeom prst="rect">
            <a:avLst/>
          </a:prstGeom>
        </p:spPr>
        <p:txBody>
          <a:bodyPr wrap="square">
            <a:spAutoFit/>
          </a:bodyPr>
          <a:lstStyle/>
          <a:p>
            <a:r>
              <a:rPr lang="en-US" b="1" dirty="0"/>
              <a:t>public</a:t>
            </a:r>
            <a:r>
              <a:rPr lang="en-US" dirty="0"/>
              <a:t> </a:t>
            </a:r>
            <a:r>
              <a:rPr lang="en-US" b="1" dirty="0"/>
              <a:t>class</a:t>
            </a:r>
            <a:r>
              <a:rPr lang="en-US" dirty="0"/>
              <a:t> </a:t>
            </a:r>
            <a:r>
              <a:rPr lang="en-US" dirty="0" err="1"/>
              <a:t>IfElseExample</a:t>
            </a:r>
            <a:r>
              <a:rPr lang="en-US" dirty="0"/>
              <a:t> {  </a:t>
            </a:r>
          </a:p>
          <a:p>
            <a:endParaRPr lang="en-US" b="1" dirty="0" smtClean="0"/>
          </a:p>
          <a:p>
            <a:r>
              <a:rPr lang="en-US" b="1" dirty="0" smtClean="0"/>
              <a:t>public</a:t>
            </a:r>
            <a:r>
              <a:rPr lang="en-US" dirty="0"/>
              <a:t> </a:t>
            </a:r>
            <a:r>
              <a:rPr lang="en-US" b="1" dirty="0"/>
              <a:t>static</a:t>
            </a:r>
            <a:r>
              <a:rPr lang="en-US" dirty="0"/>
              <a:t> </a:t>
            </a:r>
            <a:r>
              <a:rPr lang="en-US" b="1" dirty="0"/>
              <a:t>void</a:t>
            </a:r>
            <a:r>
              <a:rPr lang="en-US" dirty="0"/>
              <a:t> main(String[] </a:t>
            </a:r>
            <a:r>
              <a:rPr lang="en-US" dirty="0" err="1"/>
              <a:t>args</a:t>
            </a:r>
            <a:r>
              <a:rPr lang="en-US" dirty="0"/>
              <a:t>) {  </a:t>
            </a:r>
          </a:p>
          <a:p>
            <a:r>
              <a:rPr lang="en-US" dirty="0"/>
              <a:t>    </a:t>
            </a:r>
            <a:r>
              <a:rPr lang="en-US" b="1" dirty="0" err="1"/>
              <a:t>int</a:t>
            </a:r>
            <a:r>
              <a:rPr lang="en-US" dirty="0"/>
              <a:t> number=13;  </a:t>
            </a:r>
          </a:p>
          <a:p>
            <a:r>
              <a:rPr lang="en-US" dirty="0"/>
              <a:t>    </a:t>
            </a:r>
            <a:endParaRPr lang="en-US" dirty="0" smtClean="0"/>
          </a:p>
          <a:p>
            <a:r>
              <a:rPr lang="en-US" b="1" dirty="0" smtClean="0"/>
              <a:t>    if</a:t>
            </a:r>
            <a:r>
              <a:rPr lang="en-US" dirty="0" smtClean="0"/>
              <a:t>(number%2</a:t>
            </a:r>
            <a:r>
              <a:rPr lang="en-US" dirty="0"/>
              <a:t>==0){  </a:t>
            </a:r>
          </a:p>
          <a:p>
            <a:r>
              <a:rPr lang="en-US" dirty="0"/>
              <a:t>        </a:t>
            </a:r>
            <a:r>
              <a:rPr lang="en-US" dirty="0" err="1"/>
              <a:t>System.out.println</a:t>
            </a:r>
            <a:r>
              <a:rPr lang="en-US" dirty="0"/>
              <a:t>("even number");  </a:t>
            </a:r>
          </a:p>
          <a:p>
            <a:r>
              <a:rPr lang="en-US" dirty="0"/>
              <a:t>    }</a:t>
            </a:r>
            <a:r>
              <a:rPr lang="en-US" b="1" dirty="0"/>
              <a:t>else</a:t>
            </a:r>
            <a:r>
              <a:rPr lang="en-US" dirty="0"/>
              <a:t>{  </a:t>
            </a:r>
          </a:p>
          <a:p>
            <a:r>
              <a:rPr lang="en-US" dirty="0"/>
              <a:t>        </a:t>
            </a:r>
            <a:r>
              <a:rPr lang="en-US" dirty="0" err="1"/>
              <a:t>System.out.println</a:t>
            </a:r>
            <a:r>
              <a:rPr lang="en-US" dirty="0"/>
              <a:t>("odd number");  </a:t>
            </a:r>
          </a:p>
          <a:p>
            <a:r>
              <a:rPr lang="en-US" dirty="0"/>
              <a:t>    }  </a:t>
            </a:r>
          </a:p>
          <a:p>
            <a:r>
              <a:rPr lang="en-US" dirty="0" smtClean="0"/>
              <a:t>}</a:t>
            </a:r>
          </a:p>
          <a:p>
            <a:r>
              <a:rPr lang="en-US" dirty="0"/>
              <a:t>  </a:t>
            </a:r>
          </a:p>
          <a:p>
            <a:r>
              <a:rPr lang="en-US" dirty="0"/>
              <a:t>}  </a:t>
            </a:r>
          </a:p>
        </p:txBody>
      </p:sp>
    </p:spTree>
    <p:extLst>
      <p:ext uri="{BB962C8B-B14F-4D97-AF65-F5344CB8AC3E}">
        <p14:creationId xmlns:p14="http://schemas.microsoft.com/office/powerpoint/2010/main" val="75669906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Java IF-else-if ladder </a:t>
            </a:r>
            <a:r>
              <a:rPr lang="en-US" dirty="0" smtClean="0"/>
              <a:t>Statement</a:t>
            </a:r>
            <a:endParaRPr lang="en-US" dirty="0"/>
          </a:p>
        </p:txBody>
      </p:sp>
      <p:sp>
        <p:nvSpPr>
          <p:cNvPr id="3" name="Date Placeholder 2"/>
          <p:cNvSpPr>
            <a:spLocks noGrp="1"/>
          </p:cNvSpPr>
          <p:nvPr>
            <p:ph type="dt" sz="half" idx="10"/>
          </p:nvPr>
        </p:nvSpPr>
        <p:spPr/>
        <p:txBody>
          <a:bodyPr/>
          <a:lstStyle/>
          <a:p>
            <a:r>
              <a:rPr lang="en-US" smtClean="0"/>
              <a:t>Application Project</a:t>
            </a:r>
            <a:endParaRPr lang="en-US"/>
          </a:p>
        </p:txBody>
      </p:sp>
      <p:sp>
        <p:nvSpPr>
          <p:cNvPr id="4" name="Footer Placeholder 3"/>
          <p:cNvSpPr>
            <a:spLocks noGrp="1"/>
          </p:cNvSpPr>
          <p:nvPr>
            <p:ph type="ftr" sz="quarter" idx="11"/>
          </p:nvPr>
        </p:nvSpPr>
        <p:spPr/>
        <p:txBody>
          <a:bodyPr/>
          <a:lstStyle/>
          <a:p>
            <a:r>
              <a:rPr lang="en-US" smtClean="0"/>
              <a:t>Ahmad Javid Mayar</a:t>
            </a:r>
            <a:endParaRPr lang="en-US"/>
          </a:p>
        </p:txBody>
      </p:sp>
      <p:sp>
        <p:nvSpPr>
          <p:cNvPr id="5" name="Slide Number Placeholder 4"/>
          <p:cNvSpPr>
            <a:spLocks noGrp="1"/>
          </p:cNvSpPr>
          <p:nvPr>
            <p:ph type="sldNum" sz="quarter" idx="12"/>
          </p:nvPr>
        </p:nvSpPr>
        <p:spPr/>
        <p:txBody>
          <a:bodyPr/>
          <a:lstStyle/>
          <a:p>
            <a:fld id="{F404A394-025F-4138-890B-7EBFB23AC021}" type="slidenum">
              <a:rPr lang="en-US" smtClean="0"/>
              <a:t>43</a:t>
            </a:fld>
            <a:endParaRPr lang="en-US"/>
          </a:p>
        </p:txBody>
      </p:sp>
      <p:sp>
        <p:nvSpPr>
          <p:cNvPr id="6" name="Content Placeholder 5"/>
          <p:cNvSpPr>
            <a:spLocks noGrp="1"/>
          </p:cNvSpPr>
          <p:nvPr>
            <p:ph sz="quarter" idx="1"/>
          </p:nvPr>
        </p:nvSpPr>
        <p:spPr/>
        <p:txBody>
          <a:bodyPr/>
          <a:lstStyle/>
          <a:p>
            <a:r>
              <a:rPr lang="en-US" dirty="0"/>
              <a:t>The if-else-if ladder statement executes one condition from multiple statements.</a:t>
            </a:r>
          </a:p>
        </p:txBody>
      </p:sp>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2438400"/>
            <a:ext cx="4219575" cy="3762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536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08042" y="2438400"/>
            <a:ext cx="4735958" cy="3448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7883853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Date Placeholder 2"/>
          <p:cNvSpPr>
            <a:spLocks noGrp="1"/>
          </p:cNvSpPr>
          <p:nvPr>
            <p:ph type="dt" sz="half" idx="10"/>
          </p:nvPr>
        </p:nvSpPr>
        <p:spPr/>
        <p:txBody>
          <a:bodyPr/>
          <a:lstStyle/>
          <a:p>
            <a:r>
              <a:rPr lang="en-US" smtClean="0"/>
              <a:t>Application Project</a:t>
            </a:r>
            <a:endParaRPr lang="en-US"/>
          </a:p>
        </p:txBody>
      </p:sp>
      <p:sp>
        <p:nvSpPr>
          <p:cNvPr id="4" name="Footer Placeholder 3"/>
          <p:cNvSpPr>
            <a:spLocks noGrp="1"/>
          </p:cNvSpPr>
          <p:nvPr>
            <p:ph type="ftr" sz="quarter" idx="11"/>
          </p:nvPr>
        </p:nvSpPr>
        <p:spPr/>
        <p:txBody>
          <a:bodyPr/>
          <a:lstStyle/>
          <a:p>
            <a:r>
              <a:rPr lang="en-US" smtClean="0"/>
              <a:t>Ahmad Javid Mayar</a:t>
            </a:r>
            <a:endParaRPr lang="en-US"/>
          </a:p>
        </p:txBody>
      </p:sp>
      <p:sp>
        <p:nvSpPr>
          <p:cNvPr id="5" name="Slide Number Placeholder 4"/>
          <p:cNvSpPr>
            <a:spLocks noGrp="1"/>
          </p:cNvSpPr>
          <p:nvPr>
            <p:ph type="sldNum" sz="quarter" idx="12"/>
          </p:nvPr>
        </p:nvSpPr>
        <p:spPr/>
        <p:txBody>
          <a:bodyPr/>
          <a:lstStyle/>
          <a:p>
            <a:fld id="{F404A394-025F-4138-890B-7EBFB23AC021}" type="slidenum">
              <a:rPr lang="en-US" smtClean="0"/>
              <a:t>44</a:t>
            </a:fld>
            <a:endParaRPr lang="en-US"/>
          </a:p>
        </p:txBody>
      </p:sp>
      <p:sp>
        <p:nvSpPr>
          <p:cNvPr id="7" name="Rectangle 6"/>
          <p:cNvSpPr/>
          <p:nvPr/>
        </p:nvSpPr>
        <p:spPr>
          <a:xfrm>
            <a:off x="304800" y="1219200"/>
            <a:ext cx="6400800" cy="3970318"/>
          </a:xfrm>
          <a:prstGeom prst="rect">
            <a:avLst/>
          </a:prstGeom>
        </p:spPr>
        <p:txBody>
          <a:bodyPr wrap="square">
            <a:spAutoFit/>
          </a:bodyPr>
          <a:lstStyle/>
          <a:p>
            <a:r>
              <a:rPr lang="en-US" b="1" dirty="0"/>
              <a:t>public</a:t>
            </a:r>
            <a:r>
              <a:rPr lang="en-US" dirty="0"/>
              <a:t> </a:t>
            </a:r>
            <a:r>
              <a:rPr lang="en-US" b="1" dirty="0"/>
              <a:t>class</a:t>
            </a:r>
            <a:r>
              <a:rPr lang="en-US" dirty="0"/>
              <a:t> </a:t>
            </a:r>
            <a:r>
              <a:rPr lang="en-US" dirty="0" err="1"/>
              <a:t>IfElseIfExample</a:t>
            </a:r>
            <a:r>
              <a:rPr lang="en-US" dirty="0"/>
              <a:t> {  </a:t>
            </a:r>
          </a:p>
          <a:p>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  </a:t>
            </a:r>
          </a:p>
          <a:p>
            <a:r>
              <a:rPr lang="en-US" dirty="0"/>
              <a:t>    </a:t>
            </a:r>
            <a:r>
              <a:rPr lang="en-US" b="1" dirty="0" err="1"/>
              <a:t>int</a:t>
            </a:r>
            <a:r>
              <a:rPr lang="en-US" dirty="0"/>
              <a:t> marks=65;  </a:t>
            </a:r>
          </a:p>
          <a:p>
            <a:r>
              <a:rPr lang="en-US" dirty="0"/>
              <a:t>      </a:t>
            </a:r>
          </a:p>
          <a:p>
            <a:r>
              <a:rPr lang="en-US" dirty="0"/>
              <a:t>    </a:t>
            </a:r>
            <a:r>
              <a:rPr lang="en-US" b="1" dirty="0"/>
              <a:t>if</a:t>
            </a:r>
            <a:r>
              <a:rPr lang="en-US" dirty="0"/>
              <a:t>(marks&lt;50){  </a:t>
            </a:r>
          </a:p>
          <a:p>
            <a:r>
              <a:rPr lang="en-US" dirty="0"/>
              <a:t>        </a:t>
            </a:r>
            <a:r>
              <a:rPr lang="en-US" dirty="0" err="1"/>
              <a:t>System.out.println</a:t>
            </a:r>
            <a:r>
              <a:rPr lang="en-US" dirty="0"/>
              <a:t>("fail");  </a:t>
            </a:r>
          </a:p>
          <a:p>
            <a:r>
              <a:rPr lang="en-US" dirty="0"/>
              <a:t>    }  </a:t>
            </a:r>
          </a:p>
          <a:p>
            <a:r>
              <a:rPr lang="en-US" dirty="0"/>
              <a:t>    </a:t>
            </a:r>
            <a:r>
              <a:rPr lang="en-US" b="1" dirty="0"/>
              <a:t>else</a:t>
            </a:r>
            <a:r>
              <a:rPr lang="en-US" dirty="0"/>
              <a:t> </a:t>
            </a:r>
            <a:r>
              <a:rPr lang="en-US" b="1" dirty="0"/>
              <a:t>if</a:t>
            </a:r>
            <a:r>
              <a:rPr lang="en-US" dirty="0"/>
              <a:t>(marks&gt;=50 &amp;&amp; marks&lt;60){  </a:t>
            </a:r>
          </a:p>
          <a:p>
            <a:r>
              <a:rPr lang="en-US" dirty="0"/>
              <a:t>        </a:t>
            </a:r>
            <a:r>
              <a:rPr lang="en-US" dirty="0" err="1"/>
              <a:t>System.out.println</a:t>
            </a:r>
            <a:r>
              <a:rPr lang="en-US" dirty="0"/>
              <a:t>("D grade");  </a:t>
            </a:r>
          </a:p>
          <a:p>
            <a:r>
              <a:rPr lang="en-US" dirty="0"/>
              <a:t>    }  </a:t>
            </a:r>
          </a:p>
          <a:p>
            <a:r>
              <a:rPr lang="en-US" dirty="0"/>
              <a:t>    </a:t>
            </a:r>
            <a:r>
              <a:rPr lang="en-US" b="1" dirty="0"/>
              <a:t>else</a:t>
            </a:r>
            <a:r>
              <a:rPr lang="en-US" dirty="0"/>
              <a:t> </a:t>
            </a:r>
            <a:r>
              <a:rPr lang="en-US" b="1" dirty="0"/>
              <a:t>if</a:t>
            </a:r>
            <a:r>
              <a:rPr lang="en-US" dirty="0"/>
              <a:t>(marks&gt;=60 &amp;&amp; marks&lt;70){  </a:t>
            </a:r>
          </a:p>
          <a:p>
            <a:r>
              <a:rPr lang="en-US" dirty="0"/>
              <a:t>        </a:t>
            </a:r>
            <a:r>
              <a:rPr lang="en-US" dirty="0" err="1"/>
              <a:t>System.out.println</a:t>
            </a:r>
            <a:r>
              <a:rPr lang="en-US" dirty="0"/>
              <a:t>("C grade");  </a:t>
            </a:r>
          </a:p>
          <a:p>
            <a:r>
              <a:rPr lang="en-US" dirty="0"/>
              <a:t>    }  </a:t>
            </a:r>
          </a:p>
          <a:p>
            <a:r>
              <a:rPr lang="en-US" dirty="0"/>
              <a:t>   </a:t>
            </a:r>
          </a:p>
        </p:txBody>
      </p:sp>
      <p:sp>
        <p:nvSpPr>
          <p:cNvPr id="8" name="Rectangle 7"/>
          <p:cNvSpPr/>
          <p:nvPr/>
        </p:nvSpPr>
        <p:spPr>
          <a:xfrm>
            <a:off x="4267200" y="2209800"/>
            <a:ext cx="4572000" cy="3416320"/>
          </a:xfrm>
          <a:prstGeom prst="rect">
            <a:avLst/>
          </a:prstGeom>
        </p:spPr>
        <p:txBody>
          <a:bodyPr>
            <a:spAutoFit/>
          </a:bodyPr>
          <a:lstStyle/>
          <a:p>
            <a:r>
              <a:rPr lang="en-US" dirty="0"/>
              <a:t> </a:t>
            </a:r>
            <a:r>
              <a:rPr lang="en-US" b="1" dirty="0"/>
              <a:t>else</a:t>
            </a:r>
            <a:r>
              <a:rPr lang="en-US" dirty="0"/>
              <a:t> </a:t>
            </a:r>
            <a:r>
              <a:rPr lang="en-US" b="1" dirty="0"/>
              <a:t>if</a:t>
            </a:r>
            <a:r>
              <a:rPr lang="en-US" dirty="0"/>
              <a:t>(marks&gt;=70 &amp;&amp; marks&lt;80){  </a:t>
            </a:r>
          </a:p>
          <a:p>
            <a:r>
              <a:rPr lang="en-US" dirty="0"/>
              <a:t>        </a:t>
            </a:r>
            <a:r>
              <a:rPr lang="en-US" dirty="0" err="1"/>
              <a:t>System.out.println</a:t>
            </a:r>
            <a:r>
              <a:rPr lang="en-US" dirty="0"/>
              <a:t>("B grade");  </a:t>
            </a:r>
          </a:p>
          <a:p>
            <a:r>
              <a:rPr lang="en-US" dirty="0"/>
              <a:t>    }  </a:t>
            </a:r>
          </a:p>
          <a:p>
            <a:r>
              <a:rPr lang="en-US" dirty="0"/>
              <a:t>    </a:t>
            </a:r>
            <a:r>
              <a:rPr lang="en-US" b="1" dirty="0"/>
              <a:t>else</a:t>
            </a:r>
            <a:r>
              <a:rPr lang="en-US" dirty="0"/>
              <a:t> </a:t>
            </a:r>
            <a:r>
              <a:rPr lang="en-US" b="1" dirty="0"/>
              <a:t>if</a:t>
            </a:r>
            <a:r>
              <a:rPr lang="en-US" dirty="0"/>
              <a:t>(marks&gt;=80 &amp;&amp; marks&lt;90){  </a:t>
            </a:r>
          </a:p>
          <a:p>
            <a:r>
              <a:rPr lang="en-US" dirty="0"/>
              <a:t>        </a:t>
            </a:r>
            <a:r>
              <a:rPr lang="en-US" dirty="0" err="1"/>
              <a:t>System.out.println</a:t>
            </a:r>
            <a:r>
              <a:rPr lang="en-US" dirty="0"/>
              <a:t>("A grade");  </a:t>
            </a:r>
          </a:p>
          <a:p>
            <a:r>
              <a:rPr lang="en-US" dirty="0"/>
              <a:t>    }</a:t>
            </a:r>
            <a:r>
              <a:rPr lang="en-US" b="1" dirty="0"/>
              <a:t>else</a:t>
            </a:r>
            <a:r>
              <a:rPr lang="en-US" dirty="0"/>
              <a:t> </a:t>
            </a:r>
            <a:r>
              <a:rPr lang="en-US" b="1" dirty="0"/>
              <a:t>if</a:t>
            </a:r>
            <a:r>
              <a:rPr lang="en-US" dirty="0"/>
              <a:t>(marks&gt;=90 &amp;&amp; marks&lt;100){  </a:t>
            </a:r>
          </a:p>
          <a:p>
            <a:r>
              <a:rPr lang="en-US" dirty="0"/>
              <a:t>        </a:t>
            </a:r>
            <a:r>
              <a:rPr lang="en-US" dirty="0" err="1"/>
              <a:t>System.out.println</a:t>
            </a:r>
            <a:r>
              <a:rPr lang="en-US" dirty="0"/>
              <a:t>("A+ grade");  </a:t>
            </a:r>
          </a:p>
          <a:p>
            <a:r>
              <a:rPr lang="en-US" dirty="0"/>
              <a:t>    }</a:t>
            </a:r>
            <a:r>
              <a:rPr lang="en-US" b="1" dirty="0"/>
              <a:t>else</a:t>
            </a:r>
            <a:r>
              <a:rPr lang="en-US" dirty="0"/>
              <a:t>{  </a:t>
            </a:r>
          </a:p>
          <a:p>
            <a:r>
              <a:rPr lang="en-US" dirty="0"/>
              <a:t>        </a:t>
            </a:r>
            <a:r>
              <a:rPr lang="en-US" dirty="0" err="1"/>
              <a:t>System.out.println</a:t>
            </a:r>
            <a:r>
              <a:rPr lang="en-US" dirty="0"/>
              <a:t>("Invalid!");  </a:t>
            </a:r>
          </a:p>
          <a:p>
            <a:r>
              <a:rPr lang="en-US" dirty="0"/>
              <a:t>    }  </a:t>
            </a:r>
          </a:p>
          <a:p>
            <a:r>
              <a:rPr lang="en-US" dirty="0"/>
              <a:t>}  </a:t>
            </a:r>
          </a:p>
          <a:p>
            <a:r>
              <a:rPr lang="en-US" dirty="0"/>
              <a:t>}  </a:t>
            </a:r>
          </a:p>
        </p:txBody>
      </p:sp>
      <p:pic>
        <p:nvPicPr>
          <p:cNvPr id="163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5047343"/>
            <a:ext cx="2438400" cy="13424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4176185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Java Switch </a:t>
            </a:r>
            <a:r>
              <a:rPr lang="en-US" dirty="0" smtClean="0"/>
              <a:t>Statement</a:t>
            </a:r>
            <a:endParaRPr lang="en-US" dirty="0"/>
          </a:p>
        </p:txBody>
      </p:sp>
      <p:sp>
        <p:nvSpPr>
          <p:cNvPr id="3" name="Date Placeholder 2"/>
          <p:cNvSpPr>
            <a:spLocks noGrp="1"/>
          </p:cNvSpPr>
          <p:nvPr>
            <p:ph type="dt" sz="half" idx="10"/>
          </p:nvPr>
        </p:nvSpPr>
        <p:spPr/>
        <p:txBody>
          <a:bodyPr/>
          <a:lstStyle/>
          <a:p>
            <a:r>
              <a:rPr lang="en-US" smtClean="0"/>
              <a:t>Application Project</a:t>
            </a:r>
            <a:endParaRPr lang="en-US"/>
          </a:p>
        </p:txBody>
      </p:sp>
      <p:sp>
        <p:nvSpPr>
          <p:cNvPr id="4" name="Footer Placeholder 3"/>
          <p:cNvSpPr>
            <a:spLocks noGrp="1"/>
          </p:cNvSpPr>
          <p:nvPr>
            <p:ph type="ftr" sz="quarter" idx="11"/>
          </p:nvPr>
        </p:nvSpPr>
        <p:spPr/>
        <p:txBody>
          <a:bodyPr/>
          <a:lstStyle/>
          <a:p>
            <a:r>
              <a:rPr lang="en-US" smtClean="0"/>
              <a:t>Ahmad Javid Mayar</a:t>
            </a:r>
            <a:endParaRPr lang="en-US"/>
          </a:p>
        </p:txBody>
      </p:sp>
      <p:sp>
        <p:nvSpPr>
          <p:cNvPr id="5" name="Slide Number Placeholder 4"/>
          <p:cNvSpPr>
            <a:spLocks noGrp="1"/>
          </p:cNvSpPr>
          <p:nvPr>
            <p:ph type="sldNum" sz="quarter" idx="12"/>
          </p:nvPr>
        </p:nvSpPr>
        <p:spPr/>
        <p:txBody>
          <a:bodyPr/>
          <a:lstStyle/>
          <a:p>
            <a:fld id="{F404A394-025F-4138-890B-7EBFB23AC021}" type="slidenum">
              <a:rPr lang="en-US" smtClean="0"/>
              <a:t>45</a:t>
            </a:fld>
            <a:endParaRPr lang="en-US"/>
          </a:p>
        </p:txBody>
      </p:sp>
      <p:sp>
        <p:nvSpPr>
          <p:cNvPr id="6" name="Content Placeholder 5"/>
          <p:cNvSpPr>
            <a:spLocks noGrp="1"/>
          </p:cNvSpPr>
          <p:nvPr>
            <p:ph sz="quarter" idx="1"/>
          </p:nvPr>
        </p:nvSpPr>
        <p:spPr/>
        <p:txBody>
          <a:bodyPr/>
          <a:lstStyle/>
          <a:p>
            <a:r>
              <a:rPr lang="en-US" dirty="0"/>
              <a:t>The Java </a:t>
            </a:r>
            <a:r>
              <a:rPr lang="en-US" i="1" dirty="0"/>
              <a:t>switch statement</a:t>
            </a:r>
            <a:r>
              <a:rPr lang="en-US" dirty="0"/>
              <a:t> executes one statement from multiple conditions. </a:t>
            </a:r>
            <a:endParaRPr lang="en-US" dirty="0" smtClean="0"/>
          </a:p>
          <a:p>
            <a:r>
              <a:rPr lang="en-US" dirty="0" smtClean="0"/>
              <a:t>It </a:t>
            </a:r>
            <a:r>
              <a:rPr lang="en-US" dirty="0"/>
              <a:t>is like if-else-if ladder statement.</a:t>
            </a:r>
          </a:p>
        </p:txBody>
      </p:sp>
      <p:pic>
        <p:nvPicPr>
          <p:cNvPr id="174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2743200"/>
            <a:ext cx="3581400" cy="3743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6118976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smtClean="0"/>
              <a:t>Application Project</a:t>
            </a:r>
            <a:endParaRPr lang="en-US"/>
          </a:p>
        </p:txBody>
      </p:sp>
      <p:sp>
        <p:nvSpPr>
          <p:cNvPr id="4" name="Footer Placeholder 3"/>
          <p:cNvSpPr>
            <a:spLocks noGrp="1"/>
          </p:cNvSpPr>
          <p:nvPr>
            <p:ph type="ftr" sz="quarter" idx="11"/>
          </p:nvPr>
        </p:nvSpPr>
        <p:spPr/>
        <p:txBody>
          <a:bodyPr/>
          <a:lstStyle/>
          <a:p>
            <a:r>
              <a:rPr lang="en-US" smtClean="0"/>
              <a:t>Ahmad Javid Mayar</a:t>
            </a:r>
            <a:endParaRPr lang="en-US"/>
          </a:p>
        </p:txBody>
      </p:sp>
      <p:sp>
        <p:nvSpPr>
          <p:cNvPr id="5" name="Slide Number Placeholder 4"/>
          <p:cNvSpPr>
            <a:spLocks noGrp="1"/>
          </p:cNvSpPr>
          <p:nvPr>
            <p:ph type="sldNum" sz="quarter" idx="12"/>
          </p:nvPr>
        </p:nvSpPr>
        <p:spPr/>
        <p:txBody>
          <a:bodyPr/>
          <a:lstStyle/>
          <a:p>
            <a:fld id="{F404A394-025F-4138-890B-7EBFB23AC021}" type="slidenum">
              <a:rPr lang="en-US" smtClean="0"/>
              <a:t>46</a:t>
            </a:fld>
            <a:endParaRPr lang="en-US"/>
          </a:p>
        </p:txBody>
      </p:sp>
      <p:pic>
        <p:nvPicPr>
          <p:cNvPr id="184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29029"/>
            <a:ext cx="6057900" cy="5886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4109789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Date Placeholder 2"/>
          <p:cNvSpPr>
            <a:spLocks noGrp="1"/>
          </p:cNvSpPr>
          <p:nvPr>
            <p:ph type="dt" sz="half" idx="10"/>
          </p:nvPr>
        </p:nvSpPr>
        <p:spPr/>
        <p:txBody>
          <a:bodyPr/>
          <a:lstStyle/>
          <a:p>
            <a:r>
              <a:rPr lang="en-US" smtClean="0"/>
              <a:t>Application Project</a:t>
            </a:r>
            <a:endParaRPr lang="en-US"/>
          </a:p>
        </p:txBody>
      </p:sp>
      <p:sp>
        <p:nvSpPr>
          <p:cNvPr id="4" name="Footer Placeholder 3"/>
          <p:cNvSpPr>
            <a:spLocks noGrp="1"/>
          </p:cNvSpPr>
          <p:nvPr>
            <p:ph type="ftr" sz="quarter" idx="11"/>
          </p:nvPr>
        </p:nvSpPr>
        <p:spPr/>
        <p:txBody>
          <a:bodyPr/>
          <a:lstStyle/>
          <a:p>
            <a:r>
              <a:rPr lang="en-US" smtClean="0"/>
              <a:t>Ahmad Javid Mayar</a:t>
            </a:r>
            <a:endParaRPr lang="en-US"/>
          </a:p>
        </p:txBody>
      </p:sp>
      <p:sp>
        <p:nvSpPr>
          <p:cNvPr id="5" name="Slide Number Placeholder 4"/>
          <p:cNvSpPr>
            <a:spLocks noGrp="1"/>
          </p:cNvSpPr>
          <p:nvPr>
            <p:ph type="sldNum" sz="quarter" idx="12"/>
          </p:nvPr>
        </p:nvSpPr>
        <p:spPr/>
        <p:txBody>
          <a:bodyPr/>
          <a:lstStyle/>
          <a:p>
            <a:fld id="{F404A394-025F-4138-890B-7EBFB23AC021}" type="slidenum">
              <a:rPr lang="en-US" smtClean="0"/>
              <a:t>47</a:t>
            </a:fld>
            <a:endParaRPr lang="en-US"/>
          </a:p>
        </p:txBody>
      </p:sp>
      <p:sp>
        <p:nvSpPr>
          <p:cNvPr id="7" name="Rectangle 6"/>
          <p:cNvSpPr/>
          <p:nvPr/>
        </p:nvSpPr>
        <p:spPr>
          <a:xfrm>
            <a:off x="1143000" y="1295400"/>
            <a:ext cx="5715000" cy="3139321"/>
          </a:xfrm>
          <a:prstGeom prst="rect">
            <a:avLst/>
          </a:prstGeom>
        </p:spPr>
        <p:txBody>
          <a:bodyPr wrap="square">
            <a:spAutoFit/>
          </a:bodyPr>
          <a:lstStyle/>
          <a:p>
            <a:r>
              <a:rPr lang="en-US" b="1" dirty="0"/>
              <a:t>public</a:t>
            </a:r>
            <a:r>
              <a:rPr lang="en-US" dirty="0"/>
              <a:t> </a:t>
            </a:r>
            <a:r>
              <a:rPr lang="en-US" b="1" dirty="0"/>
              <a:t>class</a:t>
            </a:r>
            <a:r>
              <a:rPr lang="en-US" dirty="0"/>
              <a:t> </a:t>
            </a:r>
            <a:r>
              <a:rPr lang="en-US" dirty="0" err="1"/>
              <a:t>SwitchExample</a:t>
            </a:r>
            <a:r>
              <a:rPr lang="en-US" dirty="0"/>
              <a:t> {  </a:t>
            </a:r>
          </a:p>
          <a:p>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  </a:t>
            </a:r>
          </a:p>
          <a:p>
            <a:r>
              <a:rPr lang="en-US" dirty="0"/>
              <a:t>    </a:t>
            </a:r>
            <a:r>
              <a:rPr lang="en-US" b="1" dirty="0" err="1"/>
              <a:t>int</a:t>
            </a:r>
            <a:r>
              <a:rPr lang="en-US" dirty="0"/>
              <a:t> number=20;  </a:t>
            </a:r>
          </a:p>
          <a:p>
            <a:r>
              <a:rPr lang="en-US" dirty="0"/>
              <a:t>    </a:t>
            </a:r>
            <a:r>
              <a:rPr lang="en-US" b="1" dirty="0"/>
              <a:t>switch</a:t>
            </a:r>
            <a:r>
              <a:rPr lang="en-US" dirty="0"/>
              <a:t>(number){  </a:t>
            </a:r>
          </a:p>
          <a:p>
            <a:r>
              <a:rPr lang="en-US" dirty="0"/>
              <a:t>    </a:t>
            </a:r>
            <a:r>
              <a:rPr lang="en-US" b="1" dirty="0"/>
              <a:t>case</a:t>
            </a:r>
            <a:r>
              <a:rPr lang="en-US" dirty="0"/>
              <a:t> 10: </a:t>
            </a:r>
            <a:r>
              <a:rPr lang="en-US" dirty="0" err="1"/>
              <a:t>System.out.println</a:t>
            </a:r>
            <a:r>
              <a:rPr lang="en-US" dirty="0"/>
              <a:t>("10");</a:t>
            </a:r>
            <a:r>
              <a:rPr lang="en-US" b="1" dirty="0"/>
              <a:t>break</a:t>
            </a:r>
            <a:r>
              <a:rPr lang="en-US" dirty="0"/>
              <a:t>;  </a:t>
            </a:r>
          </a:p>
          <a:p>
            <a:r>
              <a:rPr lang="en-US" dirty="0"/>
              <a:t>    </a:t>
            </a:r>
            <a:r>
              <a:rPr lang="en-US" b="1" dirty="0"/>
              <a:t>case</a:t>
            </a:r>
            <a:r>
              <a:rPr lang="en-US" dirty="0"/>
              <a:t> 20: </a:t>
            </a:r>
            <a:r>
              <a:rPr lang="en-US" dirty="0" err="1"/>
              <a:t>System.out.println</a:t>
            </a:r>
            <a:r>
              <a:rPr lang="en-US" dirty="0"/>
              <a:t>("20");</a:t>
            </a:r>
            <a:r>
              <a:rPr lang="en-US" b="1" dirty="0"/>
              <a:t>break</a:t>
            </a:r>
            <a:r>
              <a:rPr lang="en-US" dirty="0"/>
              <a:t>;  </a:t>
            </a:r>
          </a:p>
          <a:p>
            <a:r>
              <a:rPr lang="en-US" dirty="0"/>
              <a:t>    </a:t>
            </a:r>
            <a:r>
              <a:rPr lang="en-US" b="1" dirty="0"/>
              <a:t>case</a:t>
            </a:r>
            <a:r>
              <a:rPr lang="en-US" dirty="0"/>
              <a:t> 30: </a:t>
            </a:r>
            <a:r>
              <a:rPr lang="en-US" dirty="0" err="1"/>
              <a:t>System.out.println</a:t>
            </a:r>
            <a:r>
              <a:rPr lang="en-US" dirty="0"/>
              <a:t>("30");</a:t>
            </a:r>
            <a:r>
              <a:rPr lang="en-US" b="1" dirty="0"/>
              <a:t>break</a:t>
            </a:r>
            <a:r>
              <a:rPr lang="en-US" dirty="0"/>
              <a:t>;  </a:t>
            </a:r>
          </a:p>
          <a:p>
            <a:r>
              <a:rPr lang="en-US" dirty="0"/>
              <a:t>    </a:t>
            </a:r>
            <a:r>
              <a:rPr lang="en-US" b="1" dirty="0" err="1"/>
              <a:t>default</a:t>
            </a:r>
            <a:r>
              <a:rPr lang="en-US" dirty="0" err="1"/>
              <a:t>:System.out.println</a:t>
            </a:r>
            <a:r>
              <a:rPr lang="en-US" dirty="0"/>
              <a:t>("Not in 10, 20 or 30");  </a:t>
            </a:r>
          </a:p>
          <a:p>
            <a:r>
              <a:rPr lang="en-US" dirty="0"/>
              <a:t>    }  </a:t>
            </a:r>
          </a:p>
          <a:p>
            <a:r>
              <a:rPr lang="en-US" dirty="0"/>
              <a:t>}  </a:t>
            </a:r>
          </a:p>
          <a:p>
            <a:r>
              <a:rPr lang="en-US" dirty="0"/>
              <a:t>} </a:t>
            </a:r>
          </a:p>
        </p:txBody>
      </p:sp>
      <p:pic>
        <p:nvPicPr>
          <p:cNvPr id="1945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00893" y="4267200"/>
            <a:ext cx="2400300" cy="20138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7795938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Java For </a:t>
            </a:r>
            <a:r>
              <a:rPr lang="en-US" dirty="0" smtClean="0"/>
              <a:t>Loop</a:t>
            </a:r>
            <a:endParaRPr lang="en-US" dirty="0"/>
          </a:p>
        </p:txBody>
      </p:sp>
      <p:sp>
        <p:nvSpPr>
          <p:cNvPr id="3" name="Date Placeholder 2"/>
          <p:cNvSpPr>
            <a:spLocks noGrp="1"/>
          </p:cNvSpPr>
          <p:nvPr>
            <p:ph type="dt" sz="half" idx="10"/>
          </p:nvPr>
        </p:nvSpPr>
        <p:spPr/>
        <p:txBody>
          <a:bodyPr/>
          <a:lstStyle/>
          <a:p>
            <a:r>
              <a:rPr lang="en-US" smtClean="0"/>
              <a:t>Application Project</a:t>
            </a:r>
            <a:endParaRPr lang="en-US"/>
          </a:p>
        </p:txBody>
      </p:sp>
      <p:sp>
        <p:nvSpPr>
          <p:cNvPr id="4" name="Footer Placeholder 3"/>
          <p:cNvSpPr>
            <a:spLocks noGrp="1"/>
          </p:cNvSpPr>
          <p:nvPr>
            <p:ph type="ftr" sz="quarter" idx="11"/>
          </p:nvPr>
        </p:nvSpPr>
        <p:spPr/>
        <p:txBody>
          <a:bodyPr/>
          <a:lstStyle/>
          <a:p>
            <a:r>
              <a:rPr lang="en-US" smtClean="0"/>
              <a:t>Ahmad Javid Mayar</a:t>
            </a:r>
            <a:endParaRPr lang="en-US"/>
          </a:p>
        </p:txBody>
      </p:sp>
      <p:sp>
        <p:nvSpPr>
          <p:cNvPr id="5" name="Slide Number Placeholder 4"/>
          <p:cNvSpPr>
            <a:spLocks noGrp="1"/>
          </p:cNvSpPr>
          <p:nvPr>
            <p:ph type="sldNum" sz="quarter" idx="12"/>
          </p:nvPr>
        </p:nvSpPr>
        <p:spPr/>
        <p:txBody>
          <a:bodyPr/>
          <a:lstStyle/>
          <a:p>
            <a:fld id="{F404A394-025F-4138-890B-7EBFB23AC021}" type="slidenum">
              <a:rPr lang="en-US" smtClean="0"/>
              <a:t>48</a:t>
            </a:fld>
            <a:endParaRPr lang="en-US"/>
          </a:p>
        </p:txBody>
      </p:sp>
      <p:sp>
        <p:nvSpPr>
          <p:cNvPr id="6" name="Content Placeholder 5"/>
          <p:cNvSpPr>
            <a:spLocks noGrp="1"/>
          </p:cNvSpPr>
          <p:nvPr>
            <p:ph sz="quarter" idx="1"/>
          </p:nvPr>
        </p:nvSpPr>
        <p:spPr/>
        <p:txBody>
          <a:bodyPr/>
          <a:lstStyle/>
          <a:p>
            <a:r>
              <a:rPr lang="en-US" dirty="0"/>
              <a:t>The Java </a:t>
            </a:r>
            <a:r>
              <a:rPr lang="en-US" i="1" dirty="0"/>
              <a:t>for loop</a:t>
            </a:r>
            <a:r>
              <a:rPr lang="en-US" dirty="0"/>
              <a:t> is used to iterate a part of the program several times. If the number of iteration is fixed, it is recommended to use for loop.</a:t>
            </a:r>
          </a:p>
          <a:p>
            <a:r>
              <a:rPr lang="en-US" dirty="0"/>
              <a:t>There are three types of for loop in java.</a:t>
            </a:r>
          </a:p>
          <a:p>
            <a:pPr lvl="1"/>
            <a:r>
              <a:rPr lang="en-US" dirty="0"/>
              <a:t>Simple For Loop</a:t>
            </a:r>
          </a:p>
          <a:p>
            <a:pPr lvl="1"/>
            <a:r>
              <a:rPr lang="en-US" dirty="0"/>
              <a:t>For-each or Enhanced For Loop</a:t>
            </a:r>
          </a:p>
          <a:p>
            <a:pPr lvl="1"/>
            <a:r>
              <a:rPr lang="en-US" dirty="0"/>
              <a:t>Labeled For Loop</a:t>
            </a:r>
          </a:p>
          <a:p>
            <a:endParaRPr lang="en-US" dirty="0"/>
          </a:p>
        </p:txBody>
      </p:sp>
    </p:spTree>
    <p:extLst>
      <p:ext uri="{BB962C8B-B14F-4D97-AF65-F5344CB8AC3E}">
        <p14:creationId xmlns:p14="http://schemas.microsoft.com/office/powerpoint/2010/main" val="126247761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Java Simple For </a:t>
            </a:r>
            <a:r>
              <a:rPr lang="en-US" dirty="0" smtClean="0"/>
              <a:t>Loop</a:t>
            </a:r>
            <a:endParaRPr lang="en-US" dirty="0"/>
          </a:p>
        </p:txBody>
      </p:sp>
      <p:sp>
        <p:nvSpPr>
          <p:cNvPr id="3" name="Date Placeholder 2"/>
          <p:cNvSpPr>
            <a:spLocks noGrp="1"/>
          </p:cNvSpPr>
          <p:nvPr>
            <p:ph type="dt" sz="half" idx="10"/>
          </p:nvPr>
        </p:nvSpPr>
        <p:spPr/>
        <p:txBody>
          <a:bodyPr/>
          <a:lstStyle/>
          <a:p>
            <a:r>
              <a:rPr lang="en-US" smtClean="0"/>
              <a:t>Application Project</a:t>
            </a:r>
            <a:endParaRPr lang="en-US"/>
          </a:p>
        </p:txBody>
      </p:sp>
      <p:sp>
        <p:nvSpPr>
          <p:cNvPr id="4" name="Footer Placeholder 3"/>
          <p:cNvSpPr>
            <a:spLocks noGrp="1"/>
          </p:cNvSpPr>
          <p:nvPr>
            <p:ph type="ftr" sz="quarter" idx="11"/>
          </p:nvPr>
        </p:nvSpPr>
        <p:spPr/>
        <p:txBody>
          <a:bodyPr/>
          <a:lstStyle/>
          <a:p>
            <a:r>
              <a:rPr lang="en-US" smtClean="0"/>
              <a:t>Ahmad Javid Mayar</a:t>
            </a:r>
            <a:endParaRPr lang="en-US"/>
          </a:p>
        </p:txBody>
      </p:sp>
      <p:sp>
        <p:nvSpPr>
          <p:cNvPr id="5" name="Slide Number Placeholder 4"/>
          <p:cNvSpPr>
            <a:spLocks noGrp="1"/>
          </p:cNvSpPr>
          <p:nvPr>
            <p:ph type="sldNum" sz="quarter" idx="12"/>
          </p:nvPr>
        </p:nvSpPr>
        <p:spPr/>
        <p:txBody>
          <a:bodyPr/>
          <a:lstStyle/>
          <a:p>
            <a:fld id="{F404A394-025F-4138-890B-7EBFB23AC021}" type="slidenum">
              <a:rPr lang="en-US" smtClean="0"/>
              <a:t>49</a:t>
            </a:fld>
            <a:endParaRPr lang="en-US"/>
          </a:p>
        </p:txBody>
      </p:sp>
      <p:sp>
        <p:nvSpPr>
          <p:cNvPr id="6" name="Content Placeholder 5"/>
          <p:cNvSpPr>
            <a:spLocks noGrp="1"/>
          </p:cNvSpPr>
          <p:nvPr>
            <p:ph sz="quarter" idx="1"/>
          </p:nvPr>
        </p:nvSpPr>
        <p:spPr>
          <a:xfrm>
            <a:off x="228600" y="1219200"/>
            <a:ext cx="5181600" cy="4937760"/>
          </a:xfrm>
        </p:spPr>
        <p:txBody>
          <a:bodyPr/>
          <a:lstStyle/>
          <a:p>
            <a:r>
              <a:rPr lang="en-US" dirty="0"/>
              <a:t>The simple for loop is same as C/C++. </a:t>
            </a:r>
            <a:endParaRPr lang="en-US" dirty="0" smtClean="0"/>
          </a:p>
          <a:p>
            <a:r>
              <a:rPr lang="en-US" dirty="0" smtClean="0"/>
              <a:t>We </a:t>
            </a:r>
            <a:r>
              <a:rPr lang="en-US" dirty="0"/>
              <a:t>can initialize variable, check condition </a:t>
            </a:r>
            <a:r>
              <a:rPr lang="en-US" dirty="0" smtClean="0"/>
              <a:t>and increment or decrement </a:t>
            </a:r>
            <a:r>
              <a:rPr lang="en-US" dirty="0"/>
              <a:t>value.</a:t>
            </a:r>
          </a:p>
        </p:txBody>
      </p:sp>
      <p:pic>
        <p:nvPicPr>
          <p:cNvPr id="2048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3962400"/>
            <a:ext cx="4343400" cy="18649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48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86400" y="228600"/>
            <a:ext cx="3303814" cy="60272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6396654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Assignments</a:t>
            </a:r>
            <a:endParaRPr lang="en-US" sz="3200" dirty="0"/>
          </a:p>
        </p:txBody>
      </p:sp>
      <p:sp>
        <p:nvSpPr>
          <p:cNvPr id="3" name="Date Placeholder 2"/>
          <p:cNvSpPr>
            <a:spLocks noGrp="1"/>
          </p:cNvSpPr>
          <p:nvPr>
            <p:ph type="dt" sz="half" idx="10"/>
          </p:nvPr>
        </p:nvSpPr>
        <p:spPr/>
        <p:txBody>
          <a:bodyPr/>
          <a:lstStyle/>
          <a:p>
            <a:r>
              <a:rPr lang="en-US" smtClean="0"/>
              <a:t>Application Project</a:t>
            </a:r>
            <a:endParaRPr lang="en-US"/>
          </a:p>
        </p:txBody>
      </p:sp>
      <p:sp>
        <p:nvSpPr>
          <p:cNvPr id="4" name="Footer Placeholder 3"/>
          <p:cNvSpPr>
            <a:spLocks noGrp="1"/>
          </p:cNvSpPr>
          <p:nvPr>
            <p:ph type="ftr" sz="quarter" idx="11"/>
          </p:nvPr>
        </p:nvSpPr>
        <p:spPr/>
        <p:txBody>
          <a:bodyPr/>
          <a:lstStyle/>
          <a:p>
            <a:r>
              <a:rPr lang="en-US" smtClean="0"/>
              <a:t>Ahmad Javid Mayar</a:t>
            </a:r>
            <a:endParaRPr lang="en-US"/>
          </a:p>
        </p:txBody>
      </p:sp>
      <p:sp>
        <p:nvSpPr>
          <p:cNvPr id="5" name="Slide Number Placeholder 4"/>
          <p:cNvSpPr>
            <a:spLocks noGrp="1"/>
          </p:cNvSpPr>
          <p:nvPr>
            <p:ph type="sldNum" sz="quarter" idx="12"/>
          </p:nvPr>
        </p:nvSpPr>
        <p:spPr/>
        <p:txBody>
          <a:bodyPr/>
          <a:lstStyle/>
          <a:p>
            <a:fld id="{F404A394-025F-4138-890B-7EBFB23AC021}" type="slidenum">
              <a:rPr lang="en-US" smtClean="0"/>
              <a:t>5</a:t>
            </a:fld>
            <a:endParaRPr lang="en-US"/>
          </a:p>
        </p:txBody>
      </p:sp>
      <p:sp>
        <p:nvSpPr>
          <p:cNvPr id="6" name="Content Placeholder 5"/>
          <p:cNvSpPr>
            <a:spLocks noGrp="1"/>
          </p:cNvSpPr>
          <p:nvPr>
            <p:ph sz="quarter" idx="1"/>
          </p:nvPr>
        </p:nvSpPr>
        <p:spPr/>
        <p:txBody>
          <a:bodyPr>
            <a:normAutofit/>
          </a:bodyPr>
          <a:lstStyle/>
          <a:p>
            <a:r>
              <a:rPr lang="en-US" dirty="0" smtClean="0"/>
              <a:t>weekly basis</a:t>
            </a:r>
          </a:p>
          <a:p>
            <a:pPr marL="0" indent="0">
              <a:buNone/>
            </a:pPr>
            <a:endParaRPr lang="en-US" dirty="0" smtClean="0"/>
          </a:p>
          <a:p>
            <a:r>
              <a:rPr lang="en-US" dirty="0" smtClean="0"/>
              <a:t>Rules</a:t>
            </a:r>
            <a:r>
              <a:rPr lang="en-US" dirty="0"/>
              <a:t/>
            </a:r>
            <a:br>
              <a:rPr lang="en-US" dirty="0"/>
            </a:br>
            <a:r>
              <a:rPr lang="en-US" i="1" dirty="0"/>
              <a:t>• </a:t>
            </a:r>
            <a:r>
              <a:rPr lang="en-US" dirty="0"/>
              <a:t>The Assignments should be handover </a:t>
            </a:r>
            <a:r>
              <a:rPr lang="en-US" dirty="0">
                <a:solidFill>
                  <a:srgbClr val="FF0000"/>
                </a:solidFill>
              </a:rPr>
              <a:t>Before the deadline...</a:t>
            </a:r>
            <a:r>
              <a:rPr lang="en-US" dirty="0"/>
              <a:t/>
            </a:r>
            <a:br>
              <a:rPr lang="en-US" dirty="0"/>
            </a:br>
            <a:r>
              <a:rPr lang="en-US" i="1" dirty="0"/>
              <a:t>• </a:t>
            </a:r>
            <a:r>
              <a:rPr lang="en-US" dirty="0"/>
              <a:t>You will work on the </a:t>
            </a:r>
            <a:r>
              <a:rPr lang="en-US" dirty="0" smtClean="0"/>
              <a:t>homework will be individual.</a:t>
            </a:r>
            <a:br>
              <a:rPr lang="en-US" dirty="0" smtClean="0"/>
            </a:br>
            <a:r>
              <a:rPr lang="en-US" i="1" dirty="0" smtClean="0"/>
              <a:t>• </a:t>
            </a:r>
            <a:r>
              <a:rPr lang="en-US" dirty="0"/>
              <a:t>There should be no copy and paste</a:t>
            </a:r>
            <a:br>
              <a:rPr lang="en-US" dirty="0"/>
            </a:br>
            <a:r>
              <a:rPr lang="en-US" i="1" dirty="0"/>
              <a:t>• </a:t>
            </a:r>
            <a:r>
              <a:rPr lang="en-US" dirty="0"/>
              <a:t>The copy and paste </a:t>
            </a:r>
            <a:r>
              <a:rPr lang="en-US" dirty="0" smtClean="0"/>
              <a:t>homework has </a:t>
            </a:r>
            <a:r>
              <a:rPr lang="en-US" dirty="0"/>
              <a:t>zero points</a:t>
            </a:r>
            <a:br>
              <a:rPr lang="en-US" dirty="0"/>
            </a:br>
            <a:r>
              <a:rPr lang="en-US" i="1" dirty="0">
                <a:solidFill>
                  <a:srgbClr val="FF0000"/>
                </a:solidFill>
              </a:rPr>
              <a:t>• </a:t>
            </a:r>
            <a:r>
              <a:rPr lang="en-US" dirty="0">
                <a:solidFill>
                  <a:srgbClr val="FF0000"/>
                </a:solidFill>
              </a:rPr>
              <a:t>Don’t Cheat Yourself, Please!!!... </a:t>
            </a:r>
            <a:r>
              <a:rPr lang="en-US" dirty="0"/>
              <a:t/>
            </a:r>
            <a:br>
              <a:rPr lang="en-US" dirty="0"/>
            </a:br>
            <a:endParaRPr lang="en-US" dirty="0"/>
          </a:p>
        </p:txBody>
      </p:sp>
    </p:spTree>
    <p:extLst>
      <p:ext uri="{BB962C8B-B14F-4D97-AF65-F5344CB8AC3E}">
        <p14:creationId xmlns:p14="http://schemas.microsoft.com/office/powerpoint/2010/main" val="331665401"/>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Date Placeholder 2"/>
          <p:cNvSpPr>
            <a:spLocks noGrp="1"/>
          </p:cNvSpPr>
          <p:nvPr>
            <p:ph type="dt" sz="half" idx="10"/>
          </p:nvPr>
        </p:nvSpPr>
        <p:spPr/>
        <p:txBody>
          <a:bodyPr/>
          <a:lstStyle/>
          <a:p>
            <a:r>
              <a:rPr lang="en-US" smtClean="0"/>
              <a:t>Application Project</a:t>
            </a:r>
            <a:endParaRPr lang="en-US"/>
          </a:p>
        </p:txBody>
      </p:sp>
      <p:sp>
        <p:nvSpPr>
          <p:cNvPr id="4" name="Footer Placeholder 3"/>
          <p:cNvSpPr>
            <a:spLocks noGrp="1"/>
          </p:cNvSpPr>
          <p:nvPr>
            <p:ph type="ftr" sz="quarter" idx="11"/>
          </p:nvPr>
        </p:nvSpPr>
        <p:spPr/>
        <p:txBody>
          <a:bodyPr/>
          <a:lstStyle/>
          <a:p>
            <a:r>
              <a:rPr lang="en-US" smtClean="0"/>
              <a:t>Ahmad Javid Mayar</a:t>
            </a:r>
            <a:endParaRPr lang="en-US"/>
          </a:p>
        </p:txBody>
      </p:sp>
      <p:sp>
        <p:nvSpPr>
          <p:cNvPr id="5" name="Slide Number Placeholder 4"/>
          <p:cNvSpPr>
            <a:spLocks noGrp="1"/>
          </p:cNvSpPr>
          <p:nvPr>
            <p:ph type="sldNum" sz="quarter" idx="12"/>
          </p:nvPr>
        </p:nvSpPr>
        <p:spPr/>
        <p:txBody>
          <a:bodyPr/>
          <a:lstStyle/>
          <a:p>
            <a:fld id="{F404A394-025F-4138-890B-7EBFB23AC021}" type="slidenum">
              <a:rPr lang="en-US" smtClean="0"/>
              <a:t>50</a:t>
            </a:fld>
            <a:endParaRPr lang="en-US"/>
          </a:p>
        </p:txBody>
      </p:sp>
      <p:sp>
        <p:nvSpPr>
          <p:cNvPr id="7" name="Rectangle 6"/>
          <p:cNvSpPr/>
          <p:nvPr/>
        </p:nvSpPr>
        <p:spPr>
          <a:xfrm>
            <a:off x="685800" y="1397675"/>
            <a:ext cx="4572000" cy="2031325"/>
          </a:xfrm>
          <a:prstGeom prst="rect">
            <a:avLst/>
          </a:prstGeom>
        </p:spPr>
        <p:txBody>
          <a:bodyPr>
            <a:spAutoFit/>
          </a:bodyPr>
          <a:lstStyle/>
          <a:p>
            <a:r>
              <a:rPr lang="en-US" b="1" dirty="0"/>
              <a:t>public</a:t>
            </a:r>
            <a:r>
              <a:rPr lang="en-US" dirty="0"/>
              <a:t> </a:t>
            </a:r>
            <a:r>
              <a:rPr lang="en-US" b="1" dirty="0"/>
              <a:t>class</a:t>
            </a:r>
            <a:r>
              <a:rPr lang="en-US" dirty="0"/>
              <a:t> </a:t>
            </a:r>
            <a:r>
              <a:rPr lang="en-US" dirty="0" err="1"/>
              <a:t>ForExample</a:t>
            </a:r>
            <a:r>
              <a:rPr lang="en-US" dirty="0"/>
              <a:t> {  </a:t>
            </a:r>
          </a:p>
          <a:p>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  </a:t>
            </a:r>
          </a:p>
          <a:p>
            <a:r>
              <a:rPr lang="en-US" dirty="0"/>
              <a:t>    </a:t>
            </a:r>
            <a:r>
              <a:rPr lang="en-US" b="1" dirty="0"/>
              <a:t>for</a:t>
            </a:r>
            <a:r>
              <a:rPr lang="en-US" dirty="0"/>
              <a:t>(</a:t>
            </a:r>
            <a:r>
              <a:rPr lang="en-US" b="1" dirty="0" err="1"/>
              <a:t>int</a:t>
            </a:r>
            <a:r>
              <a:rPr lang="en-US" dirty="0"/>
              <a:t> </a:t>
            </a:r>
            <a:r>
              <a:rPr lang="en-US" dirty="0" err="1"/>
              <a:t>i</a:t>
            </a:r>
            <a:r>
              <a:rPr lang="en-US" dirty="0"/>
              <a:t>=1;i&lt;=10;i++){  </a:t>
            </a:r>
          </a:p>
          <a:p>
            <a:r>
              <a:rPr lang="en-US" dirty="0"/>
              <a:t>        </a:t>
            </a:r>
            <a:r>
              <a:rPr lang="en-US" dirty="0" err="1"/>
              <a:t>System.out.println</a:t>
            </a:r>
            <a:r>
              <a:rPr lang="en-US" dirty="0"/>
              <a:t>(</a:t>
            </a:r>
            <a:r>
              <a:rPr lang="en-US" dirty="0" err="1"/>
              <a:t>i</a:t>
            </a:r>
            <a:r>
              <a:rPr lang="en-US" dirty="0"/>
              <a:t>);  </a:t>
            </a:r>
          </a:p>
          <a:p>
            <a:r>
              <a:rPr lang="en-US" dirty="0"/>
              <a:t>    }  </a:t>
            </a:r>
          </a:p>
          <a:p>
            <a:r>
              <a:rPr lang="en-US" dirty="0"/>
              <a:t>}  </a:t>
            </a:r>
          </a:p>
          <a:p>
            <a:r>
              <a:rPr lang="en-US" dirty="0"/>
              <a:t>} </a:t>
            </a:r>
          </a:p>
        </p:txBody>
      </p:sp>
      <p:pic>
        <p:nvPicPr>
          <p:cNvPr id="2150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1433961"/>
            <a:ext cx="1752600" cy="38204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9618154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Java For-each </a:t>
            </a:r>
            <a:r>
              <a:rPr lang="en-US" dirty="0" smtClean="0"/>
              <a:t>Loop</a:t>
            </a:r>
            <a:endParaRPr lang="en-US" dirty="0"/>
          </a:p>
        </p:txBody>
      </p:sp>
      <p:sp>
        <p:nvSpPr>
          <p:cNvPr id="3" name="Date Placeholder 2"/>
          <p:cNvSpPr>
            <a:spLocks noGrp="1"/>
          </p:cNvSpPr>
          <p:nvPr>
            <p:ph type="dt" sz="half" idx="10"/>
          </p:nvPr>
        </p:nvSpPr>
        <p:spPr/>
        <p:txBody>
          <a:bodyPr/>
          <a:lstStyle/>
          <a:p>
            <a:r>
              <a:rPr lang="en-US" smtClean="0"/>
              <a:t>Application Project</a:t>
            </a:r>
            <a:endParaRPr lang="en-US"/>
          </a:p>
        </p:txBody>
      </p:sp>
      <p:sp>
        <p:nvSpPr>
          <p:cNvPr id="4" name="Footer Placeholder 3"/>
          <p:cNvSpPr>
            <a:spLocks noGrp="1"/>
          </p:cNvSpPr>
          <p:nvPr>
            <p:ph type="ftr" sz="quarter" idx="11"/>
          </p:nvPr>
        </p:nvSpPr>
        <p:spPr/>
        <p:txBody>
          <a:bodyPr/>
          <a:lstStyle/>
          <a:p>
            <a:r>
              <a:rPr lang="en-US" smtClean="0"/>
              <a:t>Ahmad Javid Mayar</a:t>
            </a:r>
            <a:endParaRPr lang="en-US"/>
          </a:p>
        </p:txBody>
      </p:sp>
      <p:sp>
        <p:nvSpPr>
          <p:cNvPr id="5" name="Slide Number Placeholder 4"/>
          <p:cNvSpPr>
            <a:spLocks noGrp="1"/>
          </p:cNvSpPr>
          <p:nvPr>
            <p:ph type="sldNum" sz="quarter" idx="12"/>
          </p:nvPr>
        </p:nvSpPr>
        <p:spPr/>
        <p:txBody>
          <a:bodyPr/>
          <a:lstStyle/>
          <a:p>
            <a:fld id="{F404A394-025F-4138-890B-7EBFB23AC021}" type="slidenum">
              <a:rPr lang="en-US" smtClean="0"/>
              <a:t>51</a:t>
            </a:fld>
            <a:endParaRPr lang="en-US"/>
          </a:p>
        </p:txBody>
      </p:sp>
      <p:sp>
        <p:nvSpPr>
          <p:cNvPr id="6" name="Content Placeholder 5"/>
          <p:cNvSpPr>
            <a:spLocks noGrp="1"/>
          </p:cNvSpPr>
          <p:nvPr>
            <p:ph sz="quarter" idx="1"/>
          </p:nvPr>
        </p:nvSpPr>
        <p:spPr/>
        <p:txBody>
          <a:bodyPr/>
          <a:lstStyle/>
          <a:p>
            <a:r>
              <a:rPr lang="en-US" dirty="0"/>
              <a:t>The for-each loop is used to traverse array or collection in java. It is easier to use than simple for loop because we don't need to increment value and use subscript notation.</a:t>
            </a:r>
          </a:p>
          <a:p>
            <a:r>
              <a:rPr lang="en-US" dirty="0"/>
              <a:t>It works on elements basis not index. It returns element one by one in the defined variable</a:t>
            </a:r>
            <a:r>
              <a:rPr lang="en-US" dirty="0" smtClean="0"/>
              <a:t>.</a:t>
            </a:r>
            <a:endParaRPr lang="en-US" dirty="0"/>
          </a:p>
        </p:txBody>
      </p:sp>
      <p:pic>
        <p:nvPicPr>
          <p:cNvPr id="2253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3505200"/>
            <a:ext cx="3795713" cy="226542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7634418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Date Placeholder 2"/>
          <p:cNvSpPr>
            <a:spLocks noGrp="1"/>
          </p:cNvSpPr>
          <p:nvPr>
            <p:ph type="dt" sz="half" idx="10"/>
          </p:nvPr>
        </p:nvSpPr>
        <p:spPr/>
        <p:txBody>
          <a:bodyPr/>
          <a:lstStyle/>
          <a:p>
            <a:r>
              <a:rPr lang="en-US" smtClean="0"/>
              <a:t>Application Project</a:t>
            </a:r>
            <a:endParaRPr lang="en-US"/>
          </a:p>
        </p:txBody>
      </p:sp>
      <p:sp>
        <p:nvSpPr>
          <p:cNvPr id="4" name="Footer Placeholder 3"/>
          <p:cNvSpPr>
            <a:spLocks noGrp="1"/>
          </p:cNvSpPr>
          <p:nvPr>
            <p:ph type="ftr" sz="quarter" idx="11"/>
          </p:nvPr>
        </p:nvSpPr>
        <p:spPr/>
        <p:txBody>
          <a:bodyPr/>
          <a:lstStyle/>
          <a:p>
            <a:r>
              <a:rPr lang="en-US" smtClean="0"/>
              <a:t>Ahmad Javid Mayar</a:t>
            </a:r>
            <a:endParaRPr lang="en-US"/>
          </a:p>
        </p:txBody>
      </p:sp>
      <p:sp>
        <p:nvSpPr>
          <p:cNvPr id="5" name="Slide Number Placeholder 4"/>
          <p:cNvSpPr>
            <a:spLocks noGrp="1"/>
          </p:cNvSpPr>
          <p:nvPr>
            <p:ph type="sldNum" sz="quarter" idx="12"/>
          </p:nvPr>
        </p:nvSpPr>
        <p:spPr/>
        <p:txBody>
          <a:bodyPr/>
          <a:lstStyle/>
          <a:p>
            <a:fld id="{F404A394-025F-4138-890B-7EBFB23AC021}" type="slidenum">
              <a:rPr lang="en-US" smtClean="0"/>
              <a:t>52</a:t>
            </a:fld>
            <a:endParaRPr lang="en-US"/>
          </a:p>
        </p:txBody>
      </p:sp>
      <p:sp>
        <p:nvSpPr>
          <p:cNvPr id="7" name="Rectangle 6"/>
          <p:cNvSpPr/>
          <p:nvPr/>
        </p:nvSpPr>
        <p:spPr>
          <a:xfrm>
            <a:off x="533400" y="1730276"/>
            <a:ext cx="4572000" cy="2308324"/>
          </a:xfrm>
          <a:prstGeom prst="rect">
            <a:avLst/>
          </a:prstGeom>
        </p:spPr>
        <p:txBody>
          <a:bodyPr>
            <a:spAutoFit/>
          </a:bodyPr>
          <a:lstStyle/>
          <a:p>
            <a:r>
              <a:rPr lang="en-US" b="1" dirty="0"/>
              <a:t>public</a:t>
            </a:r>
            <a:r>
              <a:rPr lang="en-US" dirty="0"/>
              <a:t> </a:t>
            </a:r>
            <a:r>
              <a:rPr lang="en-US" b="1" dirty="0"/>
              <a:t>class</a:t>
            </a:r>
            <a:r>
              <a:rPr lang="en-US" dirty="0"/>
              <a:t> </a:t>
            </a:r>
            <a:r>
              <a:rPr lang="en-US" dirty="0" err="1"/>
              <a:t>ForEachExample</a:t>
            </a:r>
            <a:r>
              <a:rPr lang="en-US" dirty="0"/>
              <a:t> {  </a:t>
            </a:r>
          </a:p>
          <a:p>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  </a:t>
            </a:r>
          </a:p>
          <a:p>
            <a:r>
              <a:rPr lang="en-US" dirty="0"/>
              <a:t>    </a:t>
            </a:r>
            <a:r>
              <a:rPr lang="en-US" b="1" dirty="0" err="1"/>
              <a:t>int</a:t>
            </a:r>
            <a:r>
              <a:rPr lang="en-US" dirty="0"/>
              <a:t> </a:t>
            </a:r>
            <a:r>
              <a:rPr lang="en-US" dirty="0" err="1"/>
              <a:t>arr</a:t>
            </a:r>
            <a:r>
              <a:rPr lang="en-US" dirty="0"/>
              <a:t>[]={12,23,44,56,78};  </a:t>
            </a:r>
          </a:p>
          <a:p>
            <a:r>
              <a:rPr lang="en-US" dirty="0"/>
              <a:t>    </a:t>
            </a:r>
            <a:r>
              <a:rPr lang="en-US" b="1" dirty="0"/>
              <a:t>for</a:t>
            </a:r>
            <a:r>
              <a:rPr lang="en-US" dirty="0"/>
              <a:t>(</a:t>
            </a:r>
            <a:r>
              <a:rPr lang="en-US" b="1" dirty="0" err="1"/>
              <a:t>int</a:t>
            </a:r>
            <a:r>
              <a:rPr lang="en-US" dirty="0"/>
              <a:t> i:arr){  </a:t>
            </a:r>
          </a:p>
          <a:p>
            <a:r>
              <a:rPr lang="en-US" dirty="0"/>
              <a:t>        </a:t>
            </a:r>
            <a:r>
              <a:rPr lang="en-US" dirty="0" err="1"/>
              <a:t>System.out.println</a:t>
            </a:r>
            <a:r>
              <a:rPr lang="en-US" dirty="0"/>
              <a:t>(</a:t>
            </a:r>
            <a:r>
              <a:rPr lang="en-US" dirty="0" err="1"/>
              <a:t>i</a:t>
            </a:r>
            <a:r>
              <a:rPr lang="en-US" dirty="0"/>
              <a:t>);  </a:t>
            </a:r>
          </a:p>
          <a:p>
            <a:r>
              <a:rPr lang="en-US" dirty="0"/>
              <a:t>    }  </a:t>
            </a:r>
          </a:p>
          <a:p>
            <a:r>
              <a:rPr lang="en-US" dirty="0"/>
              <a:t>}  </a:t>
            </a:r>
          </a:p>
          <a:p>
            <a:r>
              <a:rPr lang="en-US" dirty="0"/>
              <a:t>}  </a:t>
            </a:r>
          </a:p>
        </p:txBody>
      </p:sp>
      <p:pic>
        <p:nvPicPr>
          <p:cNvPr id="2355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10200" y="2300184"/>
            <a:ext cx="2486025" cy="34768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28454150"/>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Java Labeled For </a:t>
            </a:r>
            <a:r>
              <a:rPr lang="en-US" dirty="0" smtClean="0"/>
              <a:t>Loop</a:t>
            </a:r>
            <a:endParaRPr lang="en-US" dirty="0"/>
          </a:p>
        </p:txBody>
      </p:sp>
      <p:sp>
        <p:nvSpPr>
          <p:cNvPr id="3" name="Date Placeholder 2"/>
          <p:cNvSpPr>
            <a:spLocks noGrp="1"/>
          </p:cNvSpPr>
          <p:nvPr>
            <p:ph type="dt" sz="half" idx="10"/>
          </p:nvPr>
        </p:nvSpPr>
        <p:spPr/>
        <p:txBody>
          <a:bodyPr/>
          <a:lstStyle/>
          <a:p>
            <a:r>
              <a:rPr lang="en-US" smtClean="0"/>
              <a:t>Application Project</a:t>
            </a:r>
            <a:endParaRPr lang="en-US"/>
          </a:p>
        </p:txBody>
      </p:sp>
      <p:sp>
        <p:nvSpPr>
          <p:cNvPr id="4" name="Footer Placeholder 3"/>
          <p:cNvSpPr>
            <a:spLocks noGrp="1"/>
          </p:cNvSpPr>
          <p:nvPr>
            <p:ph type="ftr" sz="quarter" idx="11"/>
          </p:nvPr>
        </p:nvSpPr>
        <p:spPr/>
        <p:txBody>
          <a:bodyPr/>
          <a:lstStyle/>
          <a:p>
            <a:r>
              <a:rPr lang="en-US" smtClean="0"/>
              <a:t>Ahmad Javid Mayar</a:t>
            </a:r>
            <a:endParaRPr lang="en-US"/>
          </a:p>
        </p:txBody>
      </p:sp>
      <p:sp>
        <p:nvSpPr>
          <p:cNvPr id="5" name="Slide Number Placeholder 4"/>
          <p:cNvSpPr>
            <a:spLocks noGrp="1"/>
          </p:cNvSpPr>
          <p:nvPr>
            <p:ph type="sldNum" sz="quarter" idx="12"/>
          </p:nvPr>
        </p:nvSpPr>
        <p:spPr/>
        <p:txBody>
          <a:bodyPr/>
          <a:lstStyle/>
          <a:p>
            <a:fld id="{F404A394-025F-4138-890B-7EBFB23AC021}" type="slidenum">
              <a:rPr lang="en-US" smtClean="0"/>
              <a:t>53</a:t>
            </a:fld>
            <a:endParaRPr lang="en-US"/>
          </a:p>
        </p:txBody>
      </p:sp>
      <p:sp>
        <p:nvSpPr>
          <p:cNvPr id="6" name="Content Placeholder 5"/>
          <p:cNvSpPr>
            <a:spLocks noGrp="1"/>
          </p:cNvSpPr>
          <p:nvPr>
            <p:ph sz="quarter" idx="1"/>
          </p:nvPr>
        </p:nvSpPr>
        <p:spPr/>
        <p:txBody>
          <a:bodyPr/>
          <a:lstStyle/>
          <a:p>
            <a:r>
              <a:rPr lang="en-US" dirty="0"/>
              <a:t>We can have name of each for loop. To do so, we use label before the for loop. It is useful if we have nested for loop so that we can break/continue specific for loop.</a:t>
            </a:r>
          </a:p>
          <a:p>
            <a:r>
              <a:rPr lang="en-US" dirty="0"/>
              <a:t>Normally, break and continue keywords breaks/continues the inner most for loop only.</a:t>
            </a:r>
          </a:p>
          <a:p>
            <a:endParaRPr lang="en-US" dirty="0"/>
          </a:p>
        </p:txBody>
      </p:sp>
      <p:pic>
        <p:nvPicPr>
          <p:cNvPr id="2457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3505200"/>
            <a:ext cx="4638675" cy="27410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20171301"/>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Date Placeholder 2"/>
          <p:cNvSpPr>
            <a:spLocks noGrp="1"/>
          </p:cNvSpPr>
          <p:nvPr>
            <p:ph type="dt" sz="half" idx="10"/>
          </p:nvPr>
        </p:nvSpPr>
        <p:spPr/>
        <p:txBody>
          <a:bodyPr/>
          <a:lstStyle/>
          <a:p>
            <a:r>
              <a:rPr lang="en-US" smtClean="0"/>
              <a:t>Application Project</a:t>
            </a:r>
            <a:endParaRPr lang="en-US"/>
          </a:p>
        </p:txBody>
      </p:sp>
      <p:sp>
        <p:nvSpPr>
          <p:cNvPr id="4" name="Footer Placeholder 3"/>
          <p:cNvSpPr>
            <a:spLocks noGrp="1"/>
          </p:cNvSpPr>
          <p:nvPr>
            <p:ph type="ftr" sz="quarter" idx="11"/>
          </p:nvPr>
        </p:nvSpPr>
        <p:spPr/>
        <p:txBody>
          <a:bodyPr/>
          <a:lstStyle/>
          <a:p>
            <a:r>
              <a:rPr lang="en-US" smtClean="0"/>
              <a:t>Ahmad Javid Mayar</a:t>
            </a:r>
            <a:endParaRPr lang="en-US"/>
          </a:p>
        </p:txBody>
      </p:sp>
      <p:sp>
        <p:nvSpPr>
          <p:cNvPr id="5" name="Slide Number Placeholder 4"/>
          <p:cNvSpPr>
            <a:spLocks noGrp="1"/>
          </p:cNvSpPr>
          <p:nvPr>
            <p:ph type="sldNum" sz="quarter" idx="12"/>
          </p:nvPr>
        </p:nvSpPr>
        <p:spPr/>
        <p:txBody>
          <a:bodyPr/>
          <a:lstStyle/>
          <a:p>
            <a:fld id="{F404A394-025F-4138-890B-7EBFB23AC021}" type="slidenum">
              <a:rPr lang="en-US" smtClean="0"/>
              <a:t>54</a:t>
            </a:fld>
            <a:endParaRPr lang="en-US"/>
          </a:p>
        </p:txBody>
      </p:sp>
      <p:sp>
        <p:nvSpPr>
          <p:cNvPr id="7" name="Rectangle 6"/>
          <p:cNvSpPr/>
          <p:nvPr/>
        </p:nvSpPr>
        <p:spPr>
          <a:xfrm>
            <a:off x="838200" y="1465282"/>
            <a:ext cx="4572000" cy="3970318"/>
          </a:xfrm>
          <a:prstGeom prst="rect">
            <a:avLst/>
          </a:prstGeom>
        </p:spPr>
        <p:txBody>
          <a:bodyPr>
            <a:spAutoFit/>
          </a:bodyPr>
          <a:lstStyle/>
          <a:p>
            <a:r>
              <a:rPr lang="en-US" b="1" dirty="0"/>
              <a:t>public</a:t>
            </a:r>
            <a:r>
              <a:rPr lang="en-US" dirty="0"/>
              <a:t> </a:t>
            </a:r>
            <a:r>
              <a:rPr lang="en-US" b="1" dirty="0"/>
              <a:t>class</a:t>
            </a:r>
            <a:r>
              <a:rPr lang="en-US" dirty="0"/>
              <a:t> </a:t>
            </a:r>
            <a:r>
              <a:rPr lang="en-US" dirty="0" err="1"/>
              <a:t>LabeledForExample</a:t>
            </a:r>
            <a:r>
              <a:rPr lang="en-US" dirty="0"/>
              <a:t> {  </a:t>
            </a:r>
          </a:p>
          <a:p>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  </a:t>
            </a:r>
          </a:p>
          <a:p>
            <a:r>
              <a:rPr lang="en-US" dirty="0"/>
              <a:t>    aa:  </a:t>
            </a:r>
          </a:p>
          <a:p>
            <a:r>
              <a:rPr lang="en-US" dirty="0"/>
              <a:t>        </a:t>
            </a:r>
            <a:r>
              <a:rPr lang="en-US" b="1" dirty="0"/>
              <a:t>for</a:t>
            </a:r>
            <a:r>
              <a:rPr lang="en-US" dirty="0"/>
              <a:t>(</a:t>
            </a:r>
            <a:r>
              <a:rPr lang="en-US" b="1" dirty="0" err="1"/>
              <a:t>int</a:t>
            </a:r>
            <a:r>
              <a:rPr lang="en-US" dirty="0"/>
              <a:t> </a:t>
            </a:r>
            <a:r>
              <a:rPr lang="en-US" dirty="0" err="1"/>
              <a:t>i</a:t>
            </a:r>
            <a:r>
              <a:rPr lang="en-US" dirty="0"/>
              <a:t>=1;i&lt;=3;i++){  </a:t>
            </a:r>
          </a:p>
          <a:p>
            <a:r>
              <a:rPr lang="en-US" dirty="0"/>
              <a:t>            bb:  </a:t>
            </a:r>
          </a:p>
          <a:p>
            <a:r>
              <a:rPr lang="en-US" dirty="0"/>
              <a:t>                </a:t>
            </a:r>
            <a:r>
              <a:rPr lang="en-US" b="1" dirty="0"/>
              <a:t>for</a:t>
            </a:r>
            <a:r>
              <a:rPr lang="en-US" dirty="0"/>
              <a:t>(</a:t>
            </a:r>
            <a:r>
              <a:rPr lang="en-US" b="1" dirty="0" err="1"/>
              <a:t>int</a:t>
            </a:r>
            <a:r>
              <a:rPr lang="en-US" dirty="0"/>
              <a:t> j=1;j&lt;=3;j++){  </a:t>
            </a:r>
          </a:p>
          <a:p>
            <a:r>
              <a:rPr lang="en-US" dirty="0"/>
              <a:t>                    </a:t>
            </a:r>
            <a:r>
              <a:rPr lang="en-US" b="1" dirty="0"/>
              <a:t>if</a:t>
            </a:r>
            <a:r>
              <a:rPr lang="en-US" dirty="0"/>
              <a:t>(</a:t>
            </a:r>
            <a:r>
              <a:rPr lang="en-US" dirty="0" err="1"/>
              <a:t>i</a:t>
            </a:r>
            <a:r>
              <a:rPr lang="en-US" dirty="0"/>
              <a:t>==2&amp;&amp;j==2){  </a:t>
            </a:r>
          </a:p>
          <a:p>
            <a:r>
              <a:rPr lang="en-US" dirty="0"/>
              <a:t>                        </a:t>
            </a:r>
            <a:r>
              <a:rPr lang="en-US" b="1" dirty="0"/>
              <a:t>break</a:t>
            </a:r>
            <a:r>
              <a:rPr lang="en-US" dirty="0"/>
              <a:t> aa;  </a:t>
            </a:r>
          </a:p>
          <a:p>
            <a:r>
              <a:rPr lang="en-US" dirty="0"/>
              <a:t>                    }  </a:t>
            </a:r>
          </a:p>
          <a:p>
            <a:r>
              <a:rPr lang="en-US" dirty="0"/>
              <a:t>                    </a:t>
            </a:r>
            <a:r>
              <a:rPr lang="en-US" dirty="0" err="1"/>
              <a:t>System.out.println</a:t>
            </a:r>
            <a:r>
              <a:rPr lang="en-US" dirty="0"/>
              <a:t>(</a:t>
            </a:r>
            <a:r>
              <a:rPr lang="en-US" dirty="0" err="1"/>
              <a:t>i</a:t>
            </a:r>
            <a:r>
              <a:rPr lang="en-US" dirty="0"/>
              <a:t>+" "+j);  </a:t>
            </a:r>
          </a:p>
          <a:p>
            <a:r>
              <a:rPr lang="en-US" dirty="0"/>
              <a:t>                }  </a:t>
            </a:r>
          </a:p>
          <a:p>
            <a:r>
              <a:rPr lang="en-US" dirty="0"/>
              <a:t>        }  </a:t>
            </a:r>
          </a:p>
          <a:p>
            <a:r>
              <a:rPr lang="en-US" dirty="0"/>
              <a:t>}  </a:t>
            </a:r>
          </a:p>
          <a:p>
            <a:r>
              <a:rPr lang="en-US" dirty="0"/>
              <a:t>}  </a:t>
            </a:r>
          </a:p>
        </p:txBody>
      </p:sp>
      <p:pic>
        <p:nvPicPr>
          <p:cNvPr id="2560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1676401"/>
            <a:ext cx="2279276" cy="3429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66897798"/>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smtClean="0"/>
              <a:t>Application Project</a:t>
            </a:r>
            <a:endParaRPr lang="en-US"/>
          </a:p>
        </p:txBody>
      </p:sp>
      <p:sp>
        <p:nvSpPr>
          <p:cNvPr id="4" name="Footer Placeholder 3"/>
          <p:cNvSpPr>
            <a:spLocks noGrp="1"/>
          </p:cNvSpPr>
          <p:nvPr>
            <p:ph type="ftr" sz="quarter" idx="11"/>
          </p:nvPr>
        </p:nvSpPr>
        <p:spPr/>
        <p:txBody>
          <a:bodyPr/>
          <a:lstStyle/>
          <a:p>
            <a:r>
              <a:rPr lang="en-US" smtClean="0"/>
              <a:t>Ahmad Javid Mayar</a:t>
            </a:r>
            <a:endParaRPr lang="en-US"/>
          </a:p>
        </p:txBody>
      </p:sp>
      <p:sp>
        <p:nvSpPr>
          <p:cNvPr id="5" name="Slide Number Placeholder 4"/>
          <p:cNvSpPr>
            <a:spLocks noGrp="1"/>
          </p:cNvSpPr>
          <p:nvPr>
            <p:ph type="sldNum" sz="quarter" idx="12"/>
          </p:nvPr>
        </p:nvSpPr>
        <p:spPr/>
        <p:txBody>
          <a:bodyPr/>
          <a:lstStyle/>
          <a:p>
            <a:fld id="{F404A394-025F-4138-890B-7EBFB23AC021}" type="slidenum">
              <a:rPr lang="en-US" smtClean="0"/>
              <a:t>55</a:t>
            </a:fld>
            <a:endParaRPr lang="en-US"/>
          </a:p>
        </p:txBody>
      </p:sp>
      <p:sp>
        <p:nvSpPr>
          <p:cNvPr id="6" name="Content Placeholder 5"/>
          <p:cNvSpPr>
            <a:spLocks noGrp="1"/>
          </p:cNvSpPr>
          <p:nvPr>
            <p:ph sz="quarter" idx="1"/>
          </p:nvPr>
        </p:nvSpPr>
        <p:spPr>
          <a:xfrm>
            <a:off x="304800" y="152400"/>
            <a:ext cx="8229600" cy="990600"/>
          </a:xfrm>
        </p:spPr>
        <p:txBody>
          <a:bodyPr/>
          <a:lstStyle/>
          <a:p>
            <a:r>
              <a:rPr lang="en-US" dirty="0"/>
              <a:t>If you use </a:t>
            </a:r>
            <a:r>
              <a:rPr lang="en-US" b="1" dirty="0"/>
              <a:t>break bb;</a:t>
            </a:r>
            <a:r>
              <a:rPr lang="en-US" dirty="0"/>
              <a:t>, it will break inner loop only which is the default behavior of any loop.</a:t>
            </a:r>
          </a:p>
        </p:txBody>
      </p:sp>
      <p:sp>
        <p:nvSpPr>
          <p:cNvPr id="7" name="Rectangle 6"/>
          <p:cNvSpPr/>
          <p:nvPr/>
        </p:nvSpPr>
        <p:spPr>
          <a:xfrm>
            <a:off x="457200" y="1295400"/>
            <a:ext cx="4572000" cy="3970318"/>
          </a:xfrm>
          <a:prstGeom prst="rect">
            <a:avLst/>
          </a:prstGeom>
        </p:spPr>
        <p:txBody>
          <a:bodyPr>
            <a:spAutoFit/>
          </a:bodyPr>
          <a:lstStyle/>
          <a:p>
            <a:r>
              <a:rPr lang="en-US" b="1" dirty="0"/>
              <a:t>public</a:t>
            </a:r>
            <a:r>
              <a:rPr lang="en-US" dirty="0"/>
              <a:t> </a:t>
            </a:r>
            <a:r>
              <a:rPr lang="en-US" b="1" dirty="0"/>
              <a:t>class</a:t>
            </a:r>
            <a:r>
              <a:rPr lang="en-US" dirty="0"/>
              <a:t> </a:t>
            </a:r>
            <a:r>
              <a:rPr lang="en-US" dirty="0" err="1"/>
              <a:t>LabeledForExample</a:t>
            </a:r>
            <a:r>
              <a:rPr lang="en-US" dirty="0"/>
              <a:t> {  </a:t>
            </a:r>
          </a:p>
          <a:p>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  </a:t>
            </a:r>
          </a:p>
          <a:p>
            <a:r>
              <a:rPr lang="en-US" dirty="0"/>
              <a:t>    aa:  </a:t>
            </a:r>
          </a:p>
          <a:p>
            <a:r>
              <a:rPr lang="en-US" dirty="0"/>
              <a:t>        </a:t>
            </a:r>
            <a:r>
              <a:rPr lang="en-US" b="1" dirty="0"/>
              <a:t>for</a:t>
            </a:r>
            <a:r>
              <a:rPr lang="en-US" dirty="0"/>
              <a:t>(</a:t>
            </a:r>
            <a:r>
              <a:rPr lang="en-US" b="1" dirty="0" err="1"/>
              <a:t>int</a:t>
            </a:r>
            <a:r>
              <a:rPr lang="en-US" dirty="0"/>
              <a:t> </a:t>
            </a:r>
            <a:r>
              <a:rPr lang="en-US" dirty="0" err="1"/>
              <a:t>i</a:t>
            </a:r>
            <a:r>
              <a:rPr lang="en-US" dirty="0"/>
              <a:t>=1;i&lt;=3;i++){  </a:t>
            </a:r>
          </a:p>
          <a:p>
            <a:r>
              <a:rPr lang="en-US" dirty="0"/>
              <a:t>            bb:  </a:t>
            </a:r>
          </a:p>
          <a:p>
            <a:r>
              <a:rPr lang="en-US" dirty="0"/>
              <a:t>                </a:t>
            </a:r>
            <a:r>
              <a:rPr lang="en-US" b="1" dirty="0"/>
              <a:t>for</a:t>
            </a:r>
            <a:r>
              <a:rPr lang="en-US" dirty="0"/>
              <a:t>(</a:t>
            </a:r>
            <a:r>
              <a:rPr lang="en-US" b="1" dirty="0" err="1"/>
              <a:t>int</a:t>
            </a:r>
            <a:r>
              <a:rPr lang="en-US" dirty="0"/>
              <a:t> j=1;j&lt;=3;j++){  </a:t>
            </a:r>
          </a:p>
          <a:p>
            <a:r>
              <a:rPr lang="en-US" dirty="0"/>
              <a:t>                    </a:t>
            </a:r>
            <a:r>
              <a:rPr lang="en-US" b="1" dirty="0"/>
              <a:t>if</a:t>
            </a:r>
            <a:r>
              <a:rPr lang="en-US" dirty="0"/>
              <a:t>(</a:t>
            </a:r>
            <a:r>
              <a:rPr lang="en-US" dirty="0" err="1"/>
              <a:t>i</a:t>
            </a:r>
            <a:r>
              <a:rPr lang="en-US" dirty="0"/>
              <a:t>==2&amp;&amp;j==2){  </a:t>
            </a:r>
          </a:p>
          <a:p>
            <a:r>
              <a:rPr lang="en-US" dirty="0"/>
              <a:t>                        </a:t>
            </a:r>
            <a:r>
              <a:rPr lang="en-US" b="1" dirty="0"/>
              <a:t>break</a:t>
            </a:r>
            <a:r>
              <a:rPr lang="en-US" dirty="0"/>
              <a:t> bb;  </a:t>
            </a:r>
          </a:p>
          <a:p>
            <a:r>
              <a:rPr lang="en-US" dirty="0"/>
              <a:t>                    }  </a:t>
            </a:r>
          </a:p>
          <a:p>
            <a:r>
              <a:rPr lang="en-US" dirty="0"/>
              <a:t>                    </a:t>
            </a:r>
            <a:r>
              <a:rPr lang="en-US" dirty="0" err="1"/>
              <a:t>System.out.println</a:t>
            </a:r>
            <a:r>
              <a:rPr lang="en-US" dirty="0"/>
              <a:t>(</a:t>
            </a:r>
            <a:r>
              <a:rPr lang="en-US" dirty="0" err="1"/>
              <a:t>i</a:t>
            </a:r>
            <a:r>
              <a:rPr lang="en-US" dirty="0"/>
              <a:t>+" "+j);  </a:t>
            </a:r>
          </a:p>
          <a:p>
            <a:r>
              <a:rPr lang="en-US" dirty="0"/>
              <a:t>                }  </a:t>
            </a:r>
          </a:p>
          <a:p>
            <a:r>
              <a:rPr lang="en-US" dirty="0"/>
              <a:t>        }  </a:t>
            </a:r>
          </a:p>
          <a:p>
            <a:r>
              <a:rPr lang="en-US" dirty="0"/>
              <a:t>}  </a:t>
            </a:r>
          </a:p>
          <a:p>
            <a:r>
              <a:rPr lang="en-US" dirty="0"/>
              <a:t>}  </a:t>
            </a:r>
          </a:p>
        </p:txBody>
      </p:sp>
      <p:pic>
        <p:nvPicPr>
          <p:cNvPr id="266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77867" y="1277257"/>
            <a:ext cx="1793873" cy="413294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37599645"/>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Java Infinitive For </a:t>
            </a:r>
            <a:r>
              <a:rPr lang="en-US" dirty="0" smtClean="0"/>
              <a:t>Loop</a:t>
            </a:r>
            <a:endParaRPr lang="en-US" dirty="0"/>
          </a:p>
        </p:txBody>
      </p:sp>
      <p:sp>
        <p:nvSpPr>
          <p:cNvPr id="3" name="Date Placeholder 2"/>
          <p:cNvSpPr>
            <a:spLocks noGrp="1"/>
          </p:cNvSpPr>
          <p:nvPr>
            <p:ph type="dt" sz="half" idx="10"/>
          </p:nvPr>
        </p:nvSpPr>
        <p:spPr/>
        <p:txBody>
          <a:bodyPr/>
          <a:lstStyle/>
          <a:p>
            <a:r>
              <a:rPr lang="en-US" smtClean="0"/>
              <a:t>Application Project</a:t>
            </a:r>
            <a:endParaRPr lang="en-US"/>
          </a:p>
        </p:txBody>
      </p:sp>
      <p:sp>
        <p:nvSpPr>
          <p:cNvPr id="4" name="Footer Placeholder 3"/>
          <p:cNvSpPr>
            <a:spLocks noGrp="1"/>
          </p:cNvSpPr>
          <p:nvPr>
            <p:ph type="ftr" sz="quarter" idx="11"/>
          </p:nvPr>
        </p:nvSpPr>
        <p:spPr/>
        <p:txBody>
          <a:bodyPr/>
          <a:lstStyle/>
          <a:p>
            <a:r>
              <a:rPr lang="en-US" smtClean="0"/>
              <a:t>Ahmad Javid Mayar</a:t>
            </a:r>
            <a:endParaRPr lang="en-US"/>
          </a:p>
        </p:txBody>
      </p:sp>
      <p:sp>
        <p:nvSpPr>
          <p:cNvPr id="5" name="Slide Number Placeholder 4"/>
          <p:cNvSpPr>
            <a:spLocks noGrp="1"/>
          </p:cNvSpPr>
          <p:nvPr>
            <p:ph type="sldNum" sz="quarter" idx="12"/>
          </p:nvPr>
        </p:nvSpPr>
        <p:spPr/>
        <p:txBody>
          <a:bodyPr/>
          <a:lstStyle/>
          <a:p>
            <a:fld id="{F404A394-025F-4138-890B-7EBFB23AC021}" type="slidenum">
              <a:rPr lang="en-US" smtClean="0"/>
              <a:t>56</a:t>
            </a:fld>
            <a:endParaRPr lang="en-US"/>
          </a:p>
        </p:txBody>
      </p:sp>
      <p:sp>
        <p:nvSpPr>
          <p:cNvPr id="6" name="Content Placeholder 5"/>
          <p:cNvSpPr>
            <a:spLocks noGrp="1"/>
          </p:cNvSpPr>
          <p:nvPr>
            <p:ph sz="quarter" idx="1"/>
          </p:nvPr>
        </p:nvSpPr>
        <p:spPr/>
        <p:txBody>
          <a:bodyPr/>
          <a:lstStyle/>
          <a:p>
            <a:r>
              <a:rPr lang="en-US" dirty="0"/>
              <a:t>If you use two semicolons ;; in the for loop, it will be infinitive for loop</a:t>
            </a:r>
            <a:r>
              <a:rPr lang="en-US" dirty="0" smtClean="0"/>
              <a:t>.</a:t>
            </a:r>
          </a:p>
          <a:p>
            <a:endParaRPr lang="en-US" dirty="0"/>
          </a:p>
        </p:txBody>
      </p:sp>
      <p:pic>
        <p:nvPicPr>
          <p:cNvPr id="276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514600"/>
            <a:ext cx="3571875" cy="228119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1593822"/>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Date Placeholder 2"/>
          <p:cNvSpPr>
            <a:spLocks noGrp="1"/>
          </p:cNvSpPr>
          <p:nvPr>
            <p:ph type="dt" sz="half" idx="10"/>
          </p:nvPr>
        </p:nvSpPr>
        <p:spPr/>
        <p:txBody>
          <a:bodyPr/>
          <a:lstStyle/>
          <a:p>
            <a:r>
              <a:rPr lang="en-US" smtClean="0"/>
              <a:t>Application Project</a:t>
            </a:r>
            <a:endParaRPr lang="en-US"/>
          </a:p>
        </p:txBody>
      </p:sp>
      <p:sp>
        <p:nvSpPr>
          <p:cNvPr id="4" name="Footer Placeholder 3"/>
          <p:cNvSpPr>
            <a:spLocks noGrp="1"/>
          </p:cNvSpPr>
          <p:nvPr>
            <p:ph type="ftr" sz="quarter" idx="11"/>
          </p:nvPr>
        </p:nvSpPr>
        <p:spPr/>
        <p:txBody>
          <a:bodyPr/>
          <a:lstStyle/>
          <a:p>
            <a:r>
              <a:rPr lang="en-US" smtClean="0"/>
              <a:t>Ahmad Javid Mayar</a:t>
            </a:r>
            <a:endParaRPr lang="en-US"/>
          </a:p>
        </p:txBody>
      </p:sp>
      <p:sp>
        <p:nvSpPr>
          <p:cNvPr id="5" name="Slide Number Placeholder 4"/>
          <p:cNvSpPr>
            <a:spLocks noGrp="1"/>
          </p:cNvSpPr>
          <p:nvPr>
            <p:ph type="sldNum" sz="quarter" idx="12"/>
          </p:nvPr>
        </p:nvSpPr>
        <p:spPr/>
        <p:txBody>
          <a:bodyPr/>
          <a:lstStyle/>
          <a:p>
            <a:fld id="{F404A394-025F-4138-890B-7EBFB23AC021}" type="slidenum">
              <a:rPr lang="en-US" smtClean="0"/>
              <a:t>57</a:t>
            </a:fld>
            <a:endParaRPr lang="en-US"/>
          </a:p>
        </p:txBody>
      </p:sp>
      <p:sp>
        <p:nvSpPr>
          <p:cNvPr id="7" name="Rectangle 6"/>
          <p:cNvSpPr/>
          <p:nvPr/>
        </p:nvSpPr>
        <p:spPr>
          <a:xfrm>
            <a:off x="762000" y="1828800"/>
            <a:ext cx="4572000" cy="2031325"/>
          </a:xfrm>
          <a:prstGeom prst="rect">
            <a:avLst/>
          </a:prstGeom>
        </p:spPr>
        <p:txBody>
          <a:bodyPr>
            <a:spAutoFit/>
          </a:bodyPr>
          <a:lstStyle/>
          <a:p>
            <a:r>
              <a:rPr lang="en-US" b="1" dirty="0"/>
              <a:t>public</a:t>
            </a:r>
            <a:r>
              <a:rPr lang="en-US" dirty="0"/>
              <a:t> </a:t>
            </a:r>
            <a:r>
              <a:rPr lang="en-US" b="1" dirty="0"/>
              <a:t>class</a:t>
            </a:r>
            <a:r>
              <a:rPr lang="en-US" dirty="0"/>
              <a:t> </a:t>
            </a:r>
            <a:r>
              <a:rPr lang="en-US" dirty="0" err="1"/>
              <a:t>ForExample</a:t>
            </a:r>
            <a:r>
              <a:rPr lang="en-US" dirty="0"/>
              <a:t> {  </a:t>
            </a:r>
          </a:p>
          <a:p>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  </a:t>
            </a:r>
          </a:p>
          <a:p>
            <a:r>
              <a:rPr lang="en-US" dirty="0"/>
              <a:t>    </a:t>
            </a:r>
            <a:r>
              <a:rPr lang="en-US" b="1" dirty="0"/>
              <a:t>for</a:t>
            </a:r>
            <a:r>
              <a:rPr lang="en-US" dirty="0"/>
              <a:t>(;;){  </a:t>
            </a:r>
          </a:p>
          <a:p>
            <a:r>
              <a:rPr lang="en-US" dirty="0"/>
              <a:t>        </a:t>
            </a:r>
            <a:r>
              <a:rPr lang="en-US" dirty="0" err="1"/>
              <a:t>System.out.println</a:t>
            </a:r>
            <a:r>
              <a:rPr lang="en-US" dirty="0"/>
              <a:t>("infinitive loop");  </a:t>
            </a:r>
          </a:p>
          <a:p>
            <a:r>
              <a:rPr lang="en-US" dirty="0"/>
              <a:t>    }  </a:t>
            </a:r>
          </a:p>
          <a:p>
            <a:r>
              <a:rPr lang="en-US" dirty="0"/>
              <a:t>}  </a:t>
            </a:r>
          </a:p>
          <a:p>
            <a:r>
              <a:rPr lang="en-US" dirty="0"/>
              <a:t>} </a:t>
            </a:r>
          </a:p>
        </p:txBody>
      </p:sp>
      <p:pic>
        <p:nvPicPr>
          <p:cNvPr id="286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19600" y="3429000"/>
            <a:ext cx="4159568" cy="2514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96730125"/>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Java While </a:t>
            </a:r>
            <a:r>
              <a:rPr lang="en-US" dirty="0" smtClean="0"/>
              <a:t>Loop</a:t>
            </a:r>
            <a:endParaRPr lang="en-US" dirty="0"/>
          </a:p>
        </p:txBody>
      </p:sp>
      <p:sp>
        <p:nvSpPr>
          <p:cNvPr id="3" name="Date Placeholder 2"/>
          <p:cNvSpPr>
            <a:spLocks noGrp="1"/>
          </p:cNvSpPr>
          <p:nvPr>
            <p:ph type="dt" sz="half" idx="10"/>
          </p:nvPr>
        </p:nvSpPr>
        <p:spPr/>
        <p:txBody>
          <a:bodyPr/>
          <a:lstStyle/>
          <a:p>
            <a:r>
              <a:rPr lang="en-US" smtClean="0"/>
              <a:t>Application Project</a:t>
            </a:r>
            <a:endParaRPr lang="en-US"/>
          </a:p>
        </p:txBody>
      </p:sp>
      <p:sp>
        <p:nvSpPr>
          <p:cNvPr id="4" name="Footer Placeholder 3"/>
          <p:cNvSpPr>
            <a:spLocks noGrp="1"/>
          </p:cNvSpPr>
          <p:nvPr>
            <p:ph type="ftr" sz="quarter" idx="11"/>
          </p:nvPr>
        </p:nvSpPr>
        <p:spPr/>
        <p:txBody>
          <a:bodyPr/>
          <a:lstStyle/>
          <a:p>
            <a:r>
              <a:rPr lang="en-US" smtClean="0"/>
              <a:t>Ahmad Javid Mayar</a:t>
            </a:r>
            <a:endParaRPr lang="en-US"/>
          </a:p>
        </p:txBody>
      </p:sp>
      <p:sp>
        <p:nvSpPr>
          <p:cNvPr id="5" name="Slide Number Placeholder 4"/>
          <p:cNvSpPr>
            <a:spLocks noGrp="1"/>
          </p:cNvSpPr>
          <p:nvPr>
            <p:ph type="sldNum" sz="quarter" idx="12"/>
          </p:nvPr>
        </p:nvSpPr>
        <p:spPr/>
        <p:txBody>
          <a:bodyPr/>
          <a:lstStyle/>
          <a:p>
            <a:fld id="{F404A394-025F-4138-890B-7EBFB23AC021}" type="slidenum">
              <a:rPr lang="en-US" smtClean="0"/>
              <a:t>58</a:t>
            </a:fld>
            <a:endParaRPr lang="en-US"/>
          </a:p>
        </p:txBody>
      </p:sp>
      <p:sp>
        <p:nvSpPr>
          <p:cNvPr id="6" name="Content Placeholder 5"/>
          <p:cNvSpPr>
            <a:spLocks noGrp="1"/>
          </p:cNvSpPr>
          <p:nvPr>
            <p:ph sz="quarter" idx="1"/>
          </p:nvPr>
        </p:nvSpPr>
        <p:spPr/>
        <p:txBody>
          <a:bodyPr/>
          <a:lstStyle/>
          <a:p>
            <a:r>
              <a:rPr lang="en-US" dirty="0"/>
              <a:t>The Java </a:t>
            </a:r>
            <a:r>
              <a:rPr lang="en-US" i="1" dirty="0"/>
              <a:t>while loop</a:t>
            </a:r>
            <a:r>
              <a:rPr lang="en-US" dirty="0"/>
              <a:t> is used to iterate a part of the program several times. If the number of iteration is not fixed, it is recommended to use while loop.</a:t>
            </a:r>
          </a:p>
        </p:txBody>
      </p:sp>
      <p:pic>
        <p:nvPicPr>
          <p:cNvPr id="296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2514600"/>
            <a:ext cx="3095625" cy="208741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96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86400" y="2605314"/>
            <a:ext cx="3133725" cy="3590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4970318"/>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Date Placeholder 2"/>
          <p:cNvSpPr>
            <a:spLocks noGrp="1"/>
          </p:cNvSpPr>
          <p:nvPr>
            <p:ph type="dt" sz="half" idx="10"/>
          </p:nvPr>
        </p:nvSpPr>
        <p:spPr/>
        <p:txBody>
          <a:bodyPr/>
          <a:lstStyle/>
          <a:p>
            <a:r>
              <a:rPr lang="en-US" smtClean="0"/>
              <a:t>Application Project</a:t>
            </a:r>
            <a:endParaRPr lang="en-US"/>
          </a:p>
        </p:txBody>
      </p:sp>
      <p:sp>
        <p:nvSpPr>
          <p:cNvPr id="4" name="Footer Placeholder 3"/>
          <p:cNvSpPr>
            <a:spLocks noGrp="1"/>
          </p:cNvSpPr>
          <p:nvPr>
            <p:ph type="ftr" sz="quarter" idx="11"/>
          </p:nvPr>
        </p:nvSpPr>
        <p:spPr/>
        <p:txBody>
          <a:bodyPr/>
          <a:lstStyle/>
          <a:p>
            <a:r>
              <a:rPr lang="en-US" smtClean="0"/>
              <a:t>Ahmad Javid Mayar</a:t>
            </a:r>
            <a:endParaRPr lang="en-US"/>
          </a:p>
        </p:txBody>
      </p:sp>
      <p:sp>
        <p:nvSpPr>
          <p:cNvPr id="5" name="Slide Number Placeholder 4"/>
          <p:cNvSpPr>
            <a:spLocks noGrp="1"/>
          </p:cNvSpPr>
          <p:nvPr>
            <p:ph type="sldNum" sz="quarter" idx="12"/>
          </p:nvPr>
        </p:nvSpPr>
        <p:spPr/>
        <p:txBody>
          <a:bodyPr/>
          <a:lstStyle/>
          <a:p>
            <a:fld id="{F404A394-025F-4138-890B-7EBFB23AC021}" type="slidenum">
              <a:rPr lang="en-US" smtClean="0"/>
              <a:t>59</a:t>
            </a:fld>
            <a:endParaRPr lang="en-US"/>
          </a:p>
        </p:txBody>
      </p:sp>
      <p:sp>
        <p:nvSpPr>
          <p:cNvPr id="7" name="Rectangle 6"/>
          <p:cNvSpPr/>
          <p:nvPr/>
        </p:nvSpPr>
        <p:spPr>
          <a:xfrm>
            <a:off x="609600" y="1447800"/>
            <a:ext cx="4572000" cy="2585323"/>
          </a:xfrm>
          <a:prstGeom prst="rect">
            <a:avLst/>
          </a:prstGeom>
        </p:spPr>
        <p:txBody>
          <a:bodyPr>
            <a:spAutoFit/>
          </a:bodyPr>
          <a:lstStyle/>
          <a:p>
            <a:r>
              <a:rPr lang="en-US" b="1" dirty="0"/>
              <a:t>public</a:t>
            </a:r>
            <a:r>
              <a:rPr lang="en-US" dirty="0"/>
              <a:t> </a:t>
            </a:r>
            <a:r>
              <a:rPr lang="en-US" b="1" dirty="0"/>
              <a:t>class</a:t>
            </a:r>
            <a:r>
              <a:rPr lang="en-US" dirty="0"/>
              <a:t> </a:t>
            </a:r>
            <a:r>
              <a:rPr lang="en-US" dirty="0" err="1"/>
              <a:t>WhileExample</a:t>
            </a:r>
            <a:r>
              <a:rPr lang="en-US" dirty="0"/>
              <a:t> {  </a:t>
            </a:r>
          </a:p>
          <a:p>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  </a:t>
            </a:r>
          </a:p>
          <a:p>
            <a:r>
              <a:rPr lang="en-US" dirty="0"/>
              <a:t>    </a:t>
            </a:r>
            <a:r>
              <a:rPr lang="en-US" b="1" dirty="0" err="1"/>
              <a:t>int</a:t>
            </a:r>
            <a:r>
              <a:rPr lang="en-US" dirty="0"/>
              <a:t> </a:t>
            </a:r>
            <a:r>
              <a:rPr lang="en-US" dirty="0" err="1"/>
              <a:t>i</a:t>
            </a:r>
            <a:r>
              <a:rPr lang="en-US" dirty="0"/>
              <a:t>=1;  </a:t>
            </a:r>
          </a:p>
          <a:p>
            <a:r>
              <a:rPr lang="en-US" dirty="0"/>
              <a:t>    </a:t>
            </a:r>
            <a:r>
              <a:rPr lang="en-US" b="1" dirty="0"/>
              <a:t>while</a:t>
            </a:r>
            <a:r>
              <a:rPr lang="en-US" dirty="0"/>
              <a:t>(</a:t>
            </a:r>
            <a:r>
              <a:rPr lang="en-US" dirty="0" err="1"/>
              <a:t>i</a:t>
            </a:r>
            <a:r>
              <a:rPr lang="en-US" dirty="0"/>
              <a:t>&lt;=10){  </a:t>
            </a:r>
          </a:p>
          <a:p>
            <a:r>
              <a:rPr lang="en-US" dirty="0"/>
              <a:t>        </a:t>
            </a:r>
            <a:r>
              <a:rPr lang="en-US" dirty="0" err="1"/>
              <a:t>System.out.println</a:t>
            </a:r>
            <a:r>
              <a:rPr lang="en-US" dirty="0"/>
              <a:t>(</a:t>
            </a:r>
            <a:r>
              <a:rPr lang="en-US" dirty="0" err="1"/>
              <a:t>i</a:t>
            </a:r>
            <a:r>
              <a:rPr lang="en-US" dirty="0"/>
              <a:t>);  </a:t>
            </a:r>
          </a:p>
          <a:p>
            <a:r>
              <a:rPr lang="en-US" dirty="0"/>
              <a:t>    </a:t>
            </a:r>
            <a:r>
              <a:rPr lang="en-US" dirty="0" err="1"/>
              <a:t>i</a:t>
            </a:r>
            <a:r>
              <a:rPr lang="en-US" dirty="0"/>
              <a:t>++;  </a:t>
            </a:r>
          </a:p>
          <a:p>
            <a:r>
              <a:rPr lang="en-US" dirty="0"/>
              <a:t>    }  </a:t>
            </a:r>
          </a:p>
          <a:p>
            <a:r>
              <a:rPr lang="en-US" dirty="0"/>
              <a:t>}  </a:t>
            </a:r>
          </a:p>
          <a:p>
            <a:r>
              <a:rPr lang="en-US" dirty="0"/>
              <a:t>}</a:t>
            </a:r>
          </a:p>
        </p:txBody>
      </p:sp>
      <p:pic>
        <p:nvPicPr>
          <p:cNvPr id="307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6400" y="1386439"/>
            <a:ext cx="2362200" cy="483390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3114847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Projects</a:t>
            </a:r>
            <a:endParaRPr lang="en-US" dirty="0"/>
          </a:p>
        </p:txBody>
      </p:sp>
      <p:sp>
        <p:nvSpPr>
          <p:cNvPr id="3" name="Date Placeholder 2"/>
          <p:cNvSpPr>
            <a:spLocks noGrp="1"/>
          </p:cNvSpPr>
          <p:nvPr>
            <p:ph type="dt" sz="half" idx="10"/>
          </p:nvPr>
        </p:nvSpPr>
        <p:spPr/>
        <p:txBody>
          <a:bodyPr/>
          <a:lstStyle/>
          <a:p>
            <a:r>
              <a:rPr lang="en-US" smtClean="0"/>
              <a:t>Application Project</a:t>
            </a:r>
            <a:endParaRPr lang="en-US"/>
          </a:p>
        </p:txBody>
      </p:sp>
      <p:sp>
        <p:nvSpPr>
          <p:cNvPr id="4" name="Footer Placeholder 3"/>
          <p:cNvSpPr>
            <a:spLocks noGrp="1"/>
          </p:cNvSpPr>
          <p:nvPr>
            <p:ph type="ftr" sz="quarter" idx="11"/>
          </p:nvPr>
        </p:nvSpPr>
        <p:spPr/>
        <p:txBody>
          <a:bodyPr/>
          <a:lstStyle/>
          <a:p>
            <a:r>
              <a:rPr lang="en-US" smtClean="0"/>
              <a:t>Ahmad Javid Mayar</a:t>
            </a:r>
            <a:endParaRPr lang="en-US"/>
          </a:p>
        </p:txBody>
      </p:sp>
      <p:sp>
        <p:nvSpPr>
          <p:cNvPr id="5" name="Slide Number Placeholder 4"/>
          <p:cNvSpPr>
            <a:spLocks noGrp="1"/>
          </p:cNvSpPr>
          <p:nvPr>
            <p:ph type="sldNum" sz="quarter" idx="12"/>
          </p:nvPr>
        </p:nvSpPr>
        <p:spPr/>
        <p:txBody>
          <a:bodyPr/>
          <a:lstStyle/>
          <a:p>
            <a:fld id="{F404A394-025F-4138-890B-7EBFB23AC021}" type="slidenum">
              <a:rPr lang="en-US" smtClean="0"/>
              <a:t>6</a:t>
            </a:fld>
            <a:endParaRPr lang="en-US"/>
          </a:p>
        </p:txBody>
      </p:sp>
      <p:sp>
        <p:nvSpPr>
          <p:cNvPr id="6" name="Content Placeholder 5"/>
          <p:cNvSpPr>
            <a:spLocks noGrp="1"/>
          </p:cNvSpPr>
          <p:nvPr>
            <p:ph sz="quarter" idx="1"/>
          </p:nvPr>
        </p:nvSpPr>
        <p:spPr/>
        <p:txBody>
          <a:bodyPr/>
          <a:lstStyle/>
          <a:p>
            <a:r>
              <a:rPr lang="en-US" dirty="0"/>
              <a:t>Determine your </a:t>
            </a:r>
            <a:r>
              <a:rPr lang="en-US" dirty="0" smtClean="0"/>
              <a:t>partners </a:t>
            </a:r>
            <a:r>
              <a:rPr lang="en-US" dirty="0"/>
              <a:t>for </a:t>
            </a:r>
            <a:r>
              <a:rPr lang="en-US" dirty="0" smtClean="0"/>
              <a:t>Projects(Maximum three members). </a:t>
            </a:r>
          </a:p>
          <a:p>
            <a:r>
              <a:rPr lang="en-US" dirty="0" smtClean="0"/>
              <a:t>Select a topic for your project.</a:t>
            </a:r>
          </a:p>
          <a:p>
            <a:r>
              <a:rPr lang="en-US" dirty="0" smtClean="0"/>
              <a:t>Create a scenario.</a:t>
            </a:r>
            <a:endParaRPr lang="en-US" dirty="0"/>
          </a:p>
          <a:p>
            <a:r>
              <a:rPr lang="en-US" dirty="0"/>
              <a:t>Select a software engineering model.</a:t>
            </a:r>
          </a:p>
          <a:p>
            <a:pPr lvl="1"/>
            <a:r>
              <a:rPr lang="en-US" dirty="0"/>
              <a:t>Requirements, Design and </a:t>
            </a:r>
            <a:r>
              <a:rPr lang="en-US" dirty="0" smtClean="0"/>
              <a:t>Implementation.</a:t>
            </a:r>
            <a:endParaRPr lang="en-US" dirty="0"/>
          </a:p>
          <a:p>
            <a:r>
              <a:rPr lang="en-US" dirty="0" smtClean="0"/>
              <a:t>Final Documentation and Presentation.</a:t>
            </a:r>
          </a:p>
          <a:p>
            <a:endParaRPr lang="en-US" dirty="0"/>
          </a:p>
          <a:p>
            <a:endParaRPr lang="en-US" dirty="0" smtClean="0"/>
          </a:p>
        </p:txBody>
      </p:sp>
    </p:spTree>
    <p:extLst>
      <p:ext uri="{BB962C8B-B14F-4D97-AF65-F5344CB8AC3E}">
        <p14:creationId xmlns:p14="http://schemas.microsoft.com/office/powerpoint/2010/main" val="4117343557"/>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Java Infinitive While </a:t>
            </a:r>
            <a:r>
              <a:rPr lang="en-US" dirty="0" smtClean="0"/>
              <a:t>Loop</a:t>
            </a:r>
            <a:endParaRPr lang="en-US" dirty="0"/>
          </a:p>
        </p:txBody>
      </p:sp>
      <p:sp>
        <p:nvSpPr>
          <p:cNvPr id="3" name="Date Placeholder 2"/>
          <p:cNvSpPr>
            <a:spLocks noGrp="1"/>
          </p:cNvSpPr>
          <p:nvPr>
            <p:ph type="dt" sz="half" idx="10"/>
          </p:nvPr>
        </p:nvSpPr>
        <p:spPr/>
        <p:txBody>
          <a:bodyPr/>
          <a:lstStyle/>
          <a:p>
            <a:r>
              <a:rPr lang="en-US" smtClean="0"/>
              <a:t>Application Project</a:t>
            </a:r>
            <a:endParaRPr lang="en-US"/>
          </a:p>
        </p:txBody>
      </p:sp>
      <p:sp>
        <p:nvSpPr>
          <p:cNvPr id="4" name="Footer Placeholder 3"/>
          <p:cNvSpPr>
            <a:spLocks noGrp="1"/>
          </p:cNvSpPr>
          <p:nvPr>
            <p:ph type="ftr" sz="quarter" idx="11"/>
          </p:nvPr>
        </p:nvSpPr>
        <p:spPr/>
        <p:txBody>
          <a:bodyPr/>
          <a:lstStyle/>
          <a:p>
            <a:r>
              <a:rPr lang="en-US" smtClean="0"/>
              <a:t>Ahmad Javid Mayar</a:t>
            </a:r>
            <a:endParaRPr lang="en-US"/>
          </a:p>
        </p:txBody>
      </p:sp>
      <p:sp>
        <p:nvSpPr>
          <p:cNvPr id="5" name="Slide Number Placeholder 4"/>
          <p:cNvSpPr>
            <a:spLocks noGrp="1"/>
          </p:cNvSpPr>
          <p:nvPr>
            <p:ph type="sldNum" sz="quarter" idx="12"/>
          </p:nvPr>
        </p:nvSpPr>
        <p:spPr/>
        <p:txBody>
          <a:bodyPr/>
          <a:lstStyle/>
          <a:p>
            <a:fld id="{F404A394-025F-4138-890B-7EBFB23AC021}" type="slidenum">
              <a:rPr lang="en-US" smtClean="0"/>
              <a:t>60</a:t>
            </a:fld>
            <a:endParaRPr lang="en-US"/>
          </a:p>
        </p:txBody>
      </p:sp>
      <p:sp>
        <p:nvSpPr>
          <p:cNvPr id="6" name="Content Placeholder 5"/>
          <p:cNvSpPr>
            <a:spLocks noGrp="1"/>
          </p:cNvSpPr>
          <p:nvPr>
            <p:ph sz="quarter" idx="1"/>
          </p:nvPr>
        </p:nvSpPr>
        <p:spPr/>
        <p:txBody>
          <a:bodyPr/>
          <a:lstStyle/>
          <a:p>
            <a:r>
              <a:rPr lang="en-US" dirty="0"/>
              <a:t>If you pass </a:t>
            </a:r>
            <a:r>
              <a:rPr lang="en-US" b="1" dirty="0"/>
              <a:t>true</a:t>
            </a:r>
            <a:r>
              <a:rPr lang="en-US" dirty="0"/>
              <a:t> in the while loop, it will be infinitive while loop.</a:t>
            </a:r>
          </a:p>
        </p:txBody>
      </p:sp>
      <p:pic>
        <p:nvPicPr>
          <p:cNvPr id="317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2133600"/>
            <a:ext cx="2547938" cy="20606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Rectangle 6"/>
          <p:cNvSpPr/>
          <p:nvPr/>
        </p:nvSpPr>
        <p:spPr>
          <a:xfrm>
            <a:off x="4038600" y="1852970"/>
            <a:ext cx="4572000" cy="2308324"/>
          </a:xfrm>
          <a:prstGeom prst="rect">
            <a:avLst/>
          </a:prstGeom>
        </p:spPr>
        <p:txBody>
          <a:bodyPr>
            <a:spAutoFit/>
          </a:bodyPr>
          <a:lstStyle/>
          <a:p>
            <a:r>
              <a:rPr lang="en-US" b="1" dirty="0"/>
              <a:t>public</a:t>
            </a:r>
            <a:r>
              <a:rPr lang="en-US" dirty="0"/>
              <a:t> </a:t>
            </a:r>
            <a:r>
              <a:rPr lang="en-US" b="1" dirty="0"/>
              <a:t>class</a:t>
            </a:r>
            <a:r>
              <a:rPr lang="en-US" dirty="0"/>
              <a:t> WhileExample2 {  </a:t>
            </a:r>
          </a:p>
          <a:p>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  </a:t>
            </a:r>
          </a:p>
          <a:p>
            <a:r>
              <a:rPr lang="en-US" dirty="0"/>
              <a:t>    </a:t>
            </a:r>
            <a:r>
              <a:rPr lang="en-US" b="1" dirty="0"/>
              <a:t>while</a:t>
            </a:r>
            <a:r>
              <a:rPr lang="en-US" dirty="0"/>
              <a:t>(</a:t>
            </a:r>
            <a:r>
              <a:rPr lang="en-US" b="1" dirty="0"/>
              <a:t>true</a:t>
            </a:r>
            <a:r>
              <a:rPr lang="en-US" dirty="0"/>
              <a:t>){  </a:t>
            </a:r>
          </a:p>
          <a:p>
            <a:r>
              <a:rPr lang="en-US" dirty="0"/>
              <a:t>        </a:t>
            </a:r>
            <a:r>
              <a:rPr lang="en-US" dirty="0" err="1"/>
              <a:t>System.out.println</a:t>
            </a:r>
            <a:r>
              <a:rPr lang="en-US" dirty="0"/>
              <a:t>("infinitive while loop");  </a:t>
            </a:r>
          </a:p>
          <a:p>
            <a:r>
              <a:rPr lang="en-US" dirty="0"/>
              <a:t>    }  </a:t>
            </a:r>
          </a:p>
          <a:p>
            <a:r>
              <a:rPr lang="en-US" dirty="0"/>
              <a:t>}  </a:t>
            </a:r>
          </a:p>
          <a:p>
            <a:r>
              <a:rPr lang="en-US" dirty="0"/>
              <a:t>} </a:t>
            </a:r>
          </a:p>
        </p:txBody>
      </p:sp>
      <p:pic>
        <p:nvPicPr>
          <p:cNvPr id="317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43400" y="3733800"/>
            <a:ext cx="4424675" cy="26812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30895054"/>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Java do-while </a:t>
            </a:r>
            <a:r>
              <a:rPr lang="en-US" dirty="0" smtClean="0"/>
              <a:t>Loop</a:t>
            </a:r>
            <a:endParaRPr lang="en-US" dirty="0"/>
          </a:p>
        </p:txBody>
      </p:sp>
      <p:sp>
        <p:nvSpPr>
          <p:cNvPr id="3" name="Date Placeholder 2"/>
          <p:cNvSpPr>
            <a:spLocks noGrp="1"/>
          </p:cNvSpPr>
          <p:nvPr>
            <p:ph type="dt" sz="half" idx="10"/>
          </p:nvPr>
        </p:nvSpPr>
        <p:spPr/>
        <p:txBody>
          <a:bodyPr/>
          <a:lstStyle/>
          <a:p>
            <a:r>
              <a:rPr lang="en-US" smtClean="0"/>
              <a:t>Application Project</a:t>
            </a:r>
            <a:endParaRPr lang="en-US"/>
          </a:p>
        </p:txBody>
      </p:sp>
      <p:sp>
        <p:nvSpPr>
          <p:cNvPr id="4" name="Footer Placeholder 3"/>
          <p:cNvSpPr>
            <a:spLocks noGrp="1"/>
          </p:cNvSpPr>
          <p:nvPr>
            <p:ph type="ftr" sz="quarter" idx="11"/>
          </p:nvPr>
        </p:nvSpPr>
        <p:spPr/>
        <p:txBody>
          <a:bodyPr/>
          <a:lstStyle/>
          <a:p>
            <a:r>
              <a:rPr lang="en-US" smtClean="0"/>
              <a:t>Ahmad Javid Mayar</a:t>
            </a:r>
            <a:endParaRPr lang="en-US"/>
          </a:p>
        </p:txBody>
      </p:sp>
      <p:sp>
        <p:nvSpPr>
          <p:cNvPr id="5" name="Slide Number Placeholder 4"/>
          <p:cNvSpPr>
            <a:spLocks noGrp="1"/>
          </p:cNvSpPr>
          <p:nvPr>
            <p:ph type="sldNum" sz="quarter" idx="12"/>
          </p:nvPr>
        </p:nvSpPr>
        <p:spPr/>
        <p:txBody>
          <a:bodyPr/>
          <a:lstStyle/>
          <a:p>
            <a:fld id="{F404A394-025F-4138-890B-7EBFB23AC021}" type="slidenum">
              <a:rPr lang="en-US" smtClean="0"/>
              <a:t>61</a:t>
            </a:fld>
            <a:endParaRPr lang="en-US"/>
          </a:p>
        </p:txBody>
      </p:sp>
      <p:sp>
        <p:nvSpPr>
          <p:cNvPr id="6" name="Content Placeholder 5"/>
          <p:cNvSpPr>
            <a:spLocks noGrp="1"/>
          </p:cNvSpPr>
          <p:nvPr>
            <p:ph sz="quarter" idx="1"/>
          </p:nvPr>
        </p:nvSpPr>
        <p:spPr/>
        <p:txBody>
          <a:bodyPr/>
          <a:lstStyle/>
          <a:p>
            <a:r>
              <a:rPr lang="en-US" dirty="0"/>
              <a:t>The Java </a:t>
            </a:r>
            <a:r>
              <a:rPr lang="en-US" i="1" dirty="0"/>
              <a:t>do-while loop</a:t>
            </a:r>
            <a:r>
              <a:rPr lang="en-US" dirty="0"/>
              <a:t> is used to iterate a part of the program several times. If the number of iteration is not fixed and you must have to execute the loop at least once, it is recommended to use do-while loop.</a:t>
            </a:r>
          </a:p>
          <a:p>
            <a:r>
              <a:rPr lang="en-US" dirty="0"/>
              <a:t>The Java </a:t>
            </a:r>
            <a:r>
              <a:rPr lang="en-US" i="1" dirty="0"/>
              <a:t>do-while loop</a:t>
            </a:r>
            <a:r>
              <a:rPr lang="en-US" dirty="0"/>
              <a:t> is </a:t>
            </a:r>
            <a:r>
              <a:rPr lang="en-US" dirty="0" smtClean="0"/>
              <a:t>executed</a:t>
            </a:r>
          </a:p>
          <a:p>
            <a:pPr marL="0" indent="0">
              <a:buNone/>
            </a:pPr>
            <a:r>
              <a:rPr lang="en-US" dirty="0" smtClean="0"/>
              <a:t>    at </a:t>
            </a:r>
            <a:r>
              <a:rPr lang="en-US" dirty="0"/>
              <a:t>least once because </a:t>
            </a:r>
            <a:endParaRPr lang="en-US" dirty="0" smtClean="0"/>
          </a:p>
          <a:p>
            <a:pPr marL="0" indent="0">
              <a:buNone/>
            </a:pPr>
            <a:r>
              <a:rPr lang="en-US" dirty="0"/>
              <a:t> </a:t>
            </a:r>
            <a:r>
              <a:rPr lang="en-US" dirty="0" smtClean="0"/>
              <a:t>   condition </a:t>
            </a:r>
            <a:r>
              <a:rPr lang="en-US" dirty="0"/>
              <a:t>is checked after loop body.</a:t>
            </a:r>
          </a:p>
          <a:p>
            <a:endParaRPr lang="en-US" dirty="0"/>
          </a:p>
        </p:txBody>
      </p:sp>
      <p:pic>
        <p:nvPicPr>
          <p:cNvPr id="327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4343400"/>
            <a:ext cx="2686050" cy="19734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277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3011649"/>
            <a:ext cx="2552700" cy="3305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61298580"/>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Date Placeholder 2"/>
          <p:cNvSpPr>
            <a:spLocks noGrp="1"/>
          </p:cNvSpPr>
          <p:nvPr>
            <p:ph type="dt" sz="half" idx="10"/>
          </p:nvPr>
        </p:nvSpPr>
        <p:spPr/>
        <p:txBody>
          <a:bodyPr/>
          <a:lstStyle/>
          <a:p>
            <a:r>
              <a:rPr lang="en-US" smtClean="0"/>
              <a:t>Application Project</a:t>
            </a:r>
            <a:endParaRPr lang="en-US"/>
          </a:p>
        </p:txBody>
      </p:sp>
      <p:sp>
        <p:nvSpPr>
          <p:cNvPr id="4" name="Footer Placeholder 3"/>
          <p:cNvSpPr>
            <a:spLocks noGrp="1"/>
          </p:cNvSpPr>
          <p:nvPr>
            <p:ph type="ftr" sz="quarter" idx="11"/>
          </p:nvPr>
        </p:nvSpPr>
        <p:spPr/>
        <p:txBody>
          <a:bodyPr/>
          <a:lstStyle/>
          <a:p>
            <a:r>
              <a:rPr lang="en-US" smtClean="0"/>
              <a:t>Ahmad Javid Mayar</a:t>
            </a:r>
            <a:endParaRPr lang="en-US"/>
          </a:p>
        </p:txBody>
      </p:sp>
      <p:sp>
        <p:nvSpPr>
          <p:cNvPr id="5" name="Slide Number Placeholder 4"/>
          <p:cNvSpPr>
            <a:spLocks noGrp="1"/>
          </p:cNvSpPr>
          <p:nvPr>
            <p:ph type="sldNum" sz="quarter" idx="12"/>
          </p:nvPr>
        </p:nvSpPr>
        <p:spPr/>
        <p:txBody>
          <a:bodyPr/>
          <a:lstStyle/>
          <a:p>
            <a:fld id="{F404A394-025F-4138-890B-7EBFB23AC021}" type="slidenum">
              <a:rPr lang="en-US" smtClean="0"/>
              <a:t>62</a:t>
            </a:fld>
            <a:endParaRPr lang="en-US"/>
          </a:p>
        </p:txBody>
      </p:sp>
      <p:sp>
        <p:nvSpPr>
          <p:cNvPr id="7" name="Rectangle 6"/>
          <p:cNvSpPr/>
          <p:nvPr/>
        </p:nvSpPr>
        <p:spPr>
          <a:xfrm>
            <a:off x="457200" y="1295400"/>
            <a:ext cx="4572000" cy="2585323"/>
          </a:xfrm>
          <a:prstGeom prst="rect">
            <a:avLst/>
          </a:prstGeom>
        </p:spPr>
        <p:txBody>
          <a:bodyPr>
            <a:spAutoFit/>
          </a:bodyPr>
          <a:lstStyle/>
          <a:p>
            <a:r>
              <a:rPr lang="en-US" b="1" dirty="0"/>
              <a:t>public</a:t>
            </a:r>
            <a:r>
              <a:rPr lang="en-US" dirty="0"/>
              <a:t> </a:t>
            </a:r>
            <a:r>
              <a:rPr lang="en-US" b="1" dirty="0"/>
              <a:t>class</a:t>
            </a:r>
            <a:r>
              <a:rPr lang="en-US" dirty="0"/>
              <a:t> </a:t>
            </a:r>
            <a:r>
              <a:rPr lang="en-US" dirty="0" err="1"/>
              <a:t>DoWhileExample</a:t>
            </a:r>
            <a:r>
              <a:rPr lang="en-US" dirty="0"/>
              <a:t> {  </a:t>
            </a:r>
          </a:p>
          <a:p>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  </a:t>
            </a:r>
          </a:p>
          <a:p>
            <a:r>
              <a:rPr lang="en-US" dirty="0"/>
              <a:t>    </a:t>
            </a:r>
            <a:r>
              <a:rPr lang="en-US" b="1" dirty="0" err="1"/>
              <a:t>int</a:t>
            </a:r>
            <a:r>
              <a:rPr lang="en-US" dirty="0"/>
              <a:t> </a:t>
            </a:r>
            <a:r>
              <a:rPr lang="en-US" dirty="0" err="1"/>
              <a:t>i</a:t>
            </a:r>
            <a:r>
              <a:rPr lang="en-US" dirty="0"/>
              <a:t>=1;  </a:t>
            </a:r>
          </a:p>
          <a:p>
            <a:r>
              <a:rPr lang="en-US" dirty="0"/>
              <a:t>    </a:t>
            </a:r>
            <a:r>
              <a:rPr lang="en-US" b="1" dirty="0"/>
              <a:t>do</a:t>
            </a:r>
            <a:r>
              <a:rPr lang="en-US" dirty="0"/>
              <a:t>{  </a:t>
            </a:r>
          </a:p>
          <a:p>
            <a:r>
              <a:rPr lang="en-US" dirty="0"/>
              <a:t>        </a:t>
            </a:r>
            <a:r>
              <a:rPr lang="en-US" dirty="0" err="1"/>
              <a:t>System.out.println</a:t>
            </a:r>
            <a:r>
              <a:rPr lang="en-US" dirty="0"/>
              <a:t>(</a:t>
            </a:r>
            <a:r>
              <a:rPr lang="en-US" dirty="0" err="1"/>
              <a:t>i</a:t>
            </a:r>
            <a:r>
              <a:rPr lang="en-US" dirty="0"/>
              <a:t>);  </a:t>
            </a:r>
          </a:p>
          <a:p>
            <a:r>
              <a:rPr lang="en-US" dirty="0"/>
              <a:t>    </a:t>
            </a:r>
            <a:r>
              <a:rPr lang="en-US" dirty="0" err="1"/>
              <a:t>i</a:t>
            </a:r>
            <a:r>
              <a:rPr lang="en-US" dirty="0"/>
              <a:t>++;  </a:t>
            </a:r>
          </a:p>
          <a:p>
            <a:r>
              <a:rPr lang="en-US" dirty="0"/>
              <a:t>    }</a:t>
            </a:r>
            <a:r>
              <a:rPr lang="en-US" b="1" dirty="0"/>
              <a:t>while</a:t>
            </a:r>
            <a:r>
              <a:rPr lang="en-US" dirty="0"/>
              <a:t>(</a:t>
            </a:r>
            <a:r>
              <a:rPr lang="en-US" dirty="0" err="1"/>
              <a:t>i</a:t>
            </a:r>
            <a:r>
              <a:rPr lang="en-US" dirty="0"/>
              <a:t>&lt;=10);  </a:t>
            </a:r>
          </a:p>
          <a:p>
            <a:r>
              <a:rPr lang="en-US" dirty="0"/>
              <a:t>}  </a:t>
            </a:r>
          </a:p>
          <a:p>
            <a:r>
              <a:rPr lang="en-US" dirty="0"/>
              <a:t>}</a:t>
            </a:r>
          </a:p>
        </p:txBody>
      </p:sp>
      <p:pic>
        <p:nvPicPr>
          <p:cNvPr id="337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10200" y="1295400"/>
            <a:ext cx="2205037" cy="47647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2968165"/>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Java Break </a:t>
            </a:r>
            <a:r>
              <a:rPr lang="en-US" dirty="0" smtClean="0"/>
              <a:t>Statement</a:t>
            </a:r>
            <a:endParaRPr lang="en-US" dirty="0"/>
          </a:p>
        </p:txBody>
      </p:sp>
      <p:sp>
        <p:nvSpPr>
          <p:cNvPr id="3" name="Date Placeholder 2"/>
          <p:cNvSpPr>
            <a:spLocks noGrp="1"/>
          </p:cNvSpPr>
          <p:nvPr>
            <p:ph type="dt" sz="half" idx="10"/>
          </p:nvPr>
        </p:nvSpPr>
        <p:spPr/>
        <p:txBody>
          <a:bodyPr/>
          <a:lstStyle/>
          <a:p>
            <a:r>
              <a:rPr lang="en-US" smtClean="0"/>
              <a:t>Application Project</a:t>
            </a:r>
            <a:endParaRPr lang="en-US"/>
          </a:p>
        </p:txBody>
      </p:sp>
      <p:sp>
        <p:nvSpPr>
          <p:cNvPr id="4" name="Footer Placeholder 3"/>
          <p:cNvSpPr>
            <a:spLocks noGrp="1"/>
          </p:cNvSpPr>
          <p:nvPr>
            <p:ph type="ftr" sz="quarter" idx="11"/>
          </p:nvPr>
        </p:nvSpPr>
        <p:spPr/>
        <p:txBody>
          <a:bodyPr/>
          <a:lstStyle/>
          <a:p>
            <a:r>
              <a:rPr lang="en-US" smtClean="0"/>
              <a:t>Ahmad Javid Mayar</a:t>
            </a:r>
            <a:endParaRPr lang="en-US"/>
          </a:p>
        </p:txBody>
      </p:sp>
      <p:sp>
        <p:nvSpPr>
          <p:cNvPr id="5" name="Slide Number Placeholder 4"/>
          <p:cNvSpPr>
            <a:spLocks noGrp="1"/>
          </p:cNvSpPr>
          <p:nvPr>
            <p:ph type="sldNum" sz="quarter" idx="12"/>
          </p:nvPr>
        </p:nvSpPr>
        <p:spPr/>
        <p:txBody>
          <a:bodyPr/>
          <a:lstStyle/>
          <a:p>
            <a:fld id="{F404A394-025F-4138-890B-7EBFB23AC021}" type="slidenum">
              <a:rPr lang="en-US" smtClean="0"/>
              <a:t>63</a:t>
            </a:fld>
            <a:endParaRPr lang="en-US"/>
          </a:p>
        </p:txBody>
      </p:sp>
      <p:sp>
        <p:nvSpPr>
          <p:cNvPr id="6" name="Content Placeholder 5"/>
          <p:cNvSpPr>
            <a:spLocks noGrp="1"/>
          </p:cNvSpPr>
          <p:nvPr>
            <p:ph sz="quarter" idx="1"/>
          </p:nvPr>
        </p:nvSpPr>
        <p:spPr/>
        <p:txBody>
          <a:bodyPr/>
          <a:lstStyle/>
          <a:p>
            <a:r>
              <a:rPr lang="en-US" dirty="0"/>
              <a:t>The Java </a:t>
            </a:r>
            <a:r>
              <a:rPr lang="en-US" i="1" dirty="0"/>
              <a:t>break</a:t>
            </a:r>
            <a:r>
              <a:rPr lang="en-US" dirty="0"/>
              <a:t> is used to break loop or switch </a:t>
            </a:r>
            <a:r>
              <a:rPr lang="en-US" dirty="0" smtClean="0"/>
              <a:t>statement.</a:t>
            </a:r>
          </a:p>
          <a:p>
            <a:r>
              <a:rPr lang="en-US" dirty="0" smtClean="0"/>
              <a:t>It </a:t>
            </a:r>
            <a:r>
              <a:rPr lang="en-US" dirty="0"/>
              <a:t>breaks the current flow of the program at specified condition. In case of inner loop, it breaks only inner loop.</a:t>
            </a:r>
          </a:p>
        </p:txBody>
      </p:sp>
      <p:pic>
        <p:nvPicPr>
          <p:cNvPr id="348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2890837"/>
            <a:ext cx="2486025" cy="15103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4819" name="Picture 3"/>
          <p:cNvPicPr>
            <a:picLocks noChangeAspect="1" noChangeArrowheads="1"/>
          </p:cNvPicPr>
          <p:nvPr/>
        </p:nvPicPr>
        <p:blipFill>
          <a:blip>
            <a:extLst>
              <a:ext uri="{28A0092B-C50C-407E-A947-70E740481C1C}">
                <a14:useLocalDpi xmlns:a14="http://schemas.microsoft.com/office/drawing/2010/main" val="0"/>
              </a:ext>
            </a:extLst>
          </a:blip>
          <a:srcRect/>
          <a:stretch>
            <a:fillRect/>
          </a:stretch>
        </p:blipFill>
        <p:spPr bwMode="auto">
          <a:xfrm>
            <a:off x="3962400" y="2981551"/>
            <a:ext cx="4819650" cy="2895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75718864"/>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Java Break Statement with </a:t>
            </a:r>
            <a:r>
              <a:rPr lang="en-US" dirty="0" smtClean="0"/>
              <a:t>Loop</a:t>
            </a:r>
            <a:endParaRPr lang="en-US" dirty="0"/>
          </a:p>
        </p:txBody>
      </p:sp>
      <p:sp>
        <p:nvSpPr>
          <p:cNvPr id="3" name="Date Placeholder 2"/>
          <p:cNvSpPr>
            <a:spLocks noGrp="1"/>
          </p:cNvSpPr>
          <p:nvPr>
            <p:ph type="dt" sz="half" idx="10"/>
          </p:nvPr>
        </p:nvSpPr>
        <p:spPr/>
        <p:txBody>
          <a:bodyPr/>
          <a:lstStyle/>
          <a:p>
            <a:r>
              <a:rPr lang="en-US" smtClean="0"/>
              <a:t>Application Project</a:t>
            </a:r>
            <a:endParaRPr lang="en-US"/>
          </a:p>
        </p:txBody>
      </p:sp>
      <p:sp>
        <p:nvSpPr>
          <p:cNvPr id="4" name="Footer Placeholder 3"/>
          <p:cNvSpPr>
            <a:spLocks noGrp="1"/>
          </p:cNvSpPr>
          <p:nvPr>
            <p:ph type="ftr" sz="quarter" idx="11"/>
          </p:nvPr>
        </p:nvSpPr>
        <p:spPr/>
        <p:txBody>
          <a:bodyPr/>
          <a:lstStyle/>
          <a:p>
            <a:r>
              <a:rPr lang="en-US" smtClean="0"/>
              <a:t>Ahmad Javid Mayar</a:t>
            </a:r>
            <a:endParaRPr lang="en-US"/>
          </a:p>
        </p:txBody>
      </p:sp>
      <p:sp>
        <p:nvSpPr>
          <p:cNvPr id="5" name="Slide Number Placeholder 4"/>
          <p:cNvSpPr>
            <a:spLocks noGrp="1"/>
          </p:cNvSpPr>
          <p:nvPr>
            <p:ph type="sldNum" sz="quarter" idx="12"/>
          </p:nvPr>
        </p:nvSpPr>
        <p:spPr/>
        <p:txBody>
          <a:bodyPr/>
          <a:lstStyle/>
          <a:p>
            <a:fld id="{F404A394-025F-4138-890B-7EBFB23AC021}" type="slidenum">
              <a:rPr lang="en-US" smtClean="0"/>
              <a:t>64</a:t>
            </a:fld>
            <a:endParaRPr lang="en-US"/>
          </a:p>
        </p:txBody>
      </p:sp>
      <p:sp>
        <p:nvSpPr>
          <p:cNvPr id="7" name="Rectangle 6"/>
          <p:cNvSpPr/>
          <p:nvPr/>
        </p:nvSpPr>
        <p:spPr>
          <a:xfrm>
            <a:off x="609600" y="1371600"/>
            <a:ext cx="4572000" cy="2862322"/>
          </a:xfrm>
          <a:prstGeom prst="rect">
            <a:avLst/>
          </a:prstGeom>
        </p:spPr>
        <p:txBody>
          <a:bodyPr>
            <a:spAutoFit/>
          </a:bodyPr>
          <a:lstStyle/>
          <a:p>
            <a:r>
              <a:rPr lang="en-US" b="1" dirty="0"/>
              <a:t>public</a:t>
            </a:r>
            <a:r>
              <a:rPr lang="en-US" dirty="0"/>
              <a:t> </a:t>
            </a:r>
            <a:r>
              <a:rPr lang="en-US" b="1" dirty="0"/>
              <a:t>class</a:t>
            </a:r>
            <a:r>
              <a:rPr lang="en-US" dirty="0"/>
              <a:t> </a:t>
            </a:r>
            <a:r>
              <a:rPr lang="en-US" dirty="0" err="1"/>
              <a:t>BreakExample</a:t>
            </a:r>
            <a:r>
              <a:rPr lang="en-US" dirty="0"/>
              <a:t> {  </a:t>
            </a:r>
          </a:p>
          <a:p>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  </a:t>
            </a:r>
          </a:p>
          <a:p>
            <a:r>
              <a:rPr lang="en-US" dirty="0"/>
              <a:t>    </a:t>
            </a:r>
            <a:r>
              <a:rPr lang="en-US" b="1" dirty="0"/>
              <a:t>for</a:t>
            </a:r>
            <a:r>
              <a:rPr lang="en-US" dirty="0"/>
              <a:t>(</a:t>
            </a:r>
            <a:r>
              <a:rPr lang="en-US" b="1" dirty="0" err="1"/>
              <a:t>int</a:t>
            </a:r>
            <a:r>
              <a:rPr lang="en-US" dirty="0"/>
              <a:t> </a:t>
            </a:r>
            <a:r>
              <a:rPr lang="en-US" dirty="0" err="1"/>
              <a:t>i</a:t>
            </a:r>
            <a:r>
              <a:rPr lang="en-US" dirty="0"/>
              <a:t>=1;i&lt;=10;i++){  </a:t>
            </a:r>
          </a:p>
          <a:p>
            <a:r>
              <a:rPr lang="en-US" dirty="0"/>
              <a:t>        </a:t>
            </a:r>
            <a:r>
              <a:rPr lang="en-US" b="1" dirty="0"/>
              <a:t>if</a:t>
            </a:r>
            <a:r>
              <a:rPr lang="en-US" dirty="0"/>
              <a:t>(</a:t>
            </a:r>
            <a:r>
              <a:rPr lang="en-US" dirty="0" err="1"/>
              <a:t>i</a:t>
            </a:r>
            <a:r>
              <a:rPr lang="en-US" dirty="0"/>
              <a:t>==5){  </a:t>
            </a:r>
          </a:p>
          <a:p>
            <a:r>
              <a:rPr lang="en-US" dirty="0"/>
              <a:t>            </a:t>
            </a:r>
            <a:r>
              <a:rPr lang="en-US" b="1" dirty="0"/>
              <a:t>break</a:t>
            </a:r>
            <a:r>
              <a:rPr lang="en-US" dirty="0"/>
              <a:t>;  </a:t>
            </a:r>
          </a:p>
          <a:p>
            <a:r>
              <a:rPr lang="en-US" dirty="0"/>
              <a:t>        }  </a:t>
            </a:r>
          </a:p>
          <a:p>
            <a:r>
              <a:rPr lang="en-US" dirty="0"/>
              <a:t>        </a:t>
            </a:r>
            <a:r>
              <a:rPr lang="en-US" dirty="0" err="1"/>
              <a:t>System.out.println</a:t>
            </a:r>
            <a:r>
              <a:rPr lang="en-US" dirty="0"/>
              <a:t>(</a:t>
            </a:r>
            <a:r>
              <a:rPr lang="en-US" dirty="0" err="1"/>
              <a:t>i</a:t>
            </a:r>
            <a:r>
              <a:rPr lang="en-US" dirty="0"/>
              <a:t>);  </a:t>
            </a:r>
          </a:p>
          <a:p>
            <a:r>
              <a:rPr lang="en-US" dirty="0"/>
              <a:t>    }  </a:t>
            </a:r>
          </a:p>
          <a:p>
            <a:r>
              <a:rPr lang="en-US" dirty="0"/>
              <a:t>}  </a:t>
            </a:r>
          </a:p>
          <a:p>
            <a:r>
              <a:rPr lang="en-US" dirty="0"/>
              <a:t>}</a:t>
            </a:r>
          </a:p>
        </p:txBody>
      </p:sp>
      <p:pic>
        <p:nvPicPr>
          <p:cNvPr id="358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81914" y="1828800"/>
            <a:ext cx="1638300" cy="37771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77552782"/>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Java Break Statement with Inner </a:t>
            </a:r>
            <a:r>
              <a:rPr lang="en-US" dirty="0" smtClean="0"/>
              <a:t>Loop</a:t>
            </a:r>
            <a:endParaRPr lang="en-US" dirty="0"/>
          </a:p>
        </p:txBody>
      </p:sp>
      <p:sp>
        <p:nvSpPr>
          <p:cNvPr id="3" name="Date Placeholder 2"/>
          <p:cNvSpPr>
            <a:spLocks noGrp="1"/>
          </p:cNvSpPr>
          <p:nvPr>
            <p:ph type="dt" sz="half" idx="10"/>
          </p:nvPr>
        </p:nvSpPr>
        <p:spPr/>
        <p:txBody>
          <a:bodyPr/>
          <a:lstStyle/>
          <a:p>
            <a:r>
              <a:rPr lang="en-US" smtClean="0"/>
              <a:t>Application Project</a:t>
            </a:r>
            <a:endParaRPr lang="en-US"/>
          </a:p>
        </p:txBody>
      </p:sp>
      <p:sp>
        <p:nvSpPr>
          <p:cNvPr id="4" name="Footer Placeholder 3"/>
          <p:cNvSpPr>
            <a:spLocks noGrp="1"/>
          </p:cNvSpPr>
          <p:nvPr>
            <p:ph type="ftr" sz="quarter" idx="11"/>
          </p:nvPr>
        </p:nvSpPr>
        <p:spPr/>
        <p:txBody>
          <a:bodyPr/>
          <a:lstStyle/>
          <a:p>
            <a:r>
              <a:rPr lang="en-US" smtClean="0"/>
              <a:t>Ahmad Javid Mayar</a:t>
            </a:r>
            <a:endParaRPr lang="en-US"/>
          </a:p>
        </p:txBody>
      </p:sp>
      <p:sp>
        <p:nvSpPr>
          <p:cNvPr id="5" name="Slide Number Placeholder 4"/>
          <p:cNvSpPr>
            <a:spLocks noGrp="1"/>
          </p:cNvSpPr>
          <p:nvPr>
            <p:ph type="sldNum" sz="quarter" idx="12"/>
          </p:nvPr>
        </p:nvSpPr>
        <p:spPr/>
        <p:txBody>
          <a:bodyPr/>
          <a:lstStyle/>
          <a:p>
            <a:fld id="{F404A394-025F-4138-890B-7EBFB23AC021}" type="slidenum">
              <a:rPr lang="en-US" smtClean="0"/>
              <a:t>65</a:t>
            </a:fld>
            <a:endParaRPr lang="en-US"/>
          </a:p>
        </p:txBody>
      </p:sp>
      <p:sp>
        <p:nvSpPr>
          <p:cNvPr id="6" name="Content Placeholder 5"/>
          <p:cNvSpPr>
            <a:spLocks noGrp="1"/>
          </p:cNvSpPr>
          <p:nvPr>
            <p:ph sz="quarter" idx="1"/>
          </p:nvPr>
        </p:nvSpPr>
        <p:spPr/>
        <p:txBody>
          <a:bodyPr/>
          <a:lstStyle/>
          <a:p>
            <a:r>
              <a:rPr lang="en-US" dirty="0"/>
              <a:t>It breaks inner loop only if you use break statement inside the inner loop.</a:t>
            </a:r>
          </a:p>
        </p:txBody>
      </p:sp>
      <p:sp>
        <p:nvSpPr>
          <p:cNvPr id="7" name="Rectangle 6"/>
          <p:cNvSpPr/>
          <p:nvPr/>
        </p:nvSpPr>
        <p:spPr>
          <a:xfrm>
            <a:off x="533400" y="2209800"/>
            <a:ext cx="4572000" cy="3416320"/>
          </a:xfrm>
          <a:prstGeom prst="rect">
            <a:avLst/>
          </a:prstGeom>
        </p:spPr>
        <p:txBody>
          <a:bodyPr>
            <a:spAutoFit/>
          </a:bodyPr>
          <a:lstStyle/>
          <a:p>
            <a:r>
              <a:rPr lang="en-US" b="1" dirty="0"/>
              <a:t>public</a:t>
            </a:r>
            <a:r>
              <a:rPr lang="en-US" dirty="0"/>
              <a:t> </a:t>
            </a:r>
            <a:r>
              <a:rPr lang="en-US" b="1" dirty="0"/>
              <a:t>class</a:t>
            </a:r>
            <a:r>
              <a:rPr lang="en-US" dirty="0"/>
              <a:t> BreakExample2 {  </a:t>
            </a:r>
          </a:p>
          <a:p>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  </a:t>
            </a:r>
          </a:p>
          <a:p>
            <a:r>
              <a:rPr lang="en-US" dirty="0"/>
              <a:t>            </a:t>
            </a:r>
            <a:r>
              <a:rPr lang="en-US" b="1" dirty="0"/>
              <a:t>for</a:t>
            </a:r>
            <a:r>
              <a:rPr lang="en-US" dirty="0"/>
              <a:t>(</a:t>
            </a:r>
            <a:r>
              <a:rPr lang="en-US" b="1" dirty="0" err="1"/>
              <a:t>int</a:t>
            </a:r>
            <a:r>
              <a:rPr lang="en-US" dirty="0"/>
              <a:t> </a:t>
            </a:r>
            <a:r>
              <a:rPr lang="en-US" dirty="0" err="1"/>
              <a:t>i</a:t>
            </a:r>
            <a:r>
              <a:rPr lang="en-US" dirty="0"/>
              <a:t>=1;i&lt;=3;i++){    </a:t>
            </a:r>
          </a:p>
          <a:p>
            <a:r>
              <a:rPr lang="en-US" dirty="0"/>
              <a:t>                    </a:t>
            </a:r>
            <a:r>
              <a:rPr lang="en-US" b="1" dirty="0"/>
              <a:t>for</a:t>
            </a:r>
            <a:r>
              <a:rPr lang="en-US" dirty="0"/>
              <a:t>(</a:t>
            </a:r>
            <a:r>
              <a:rPr lang="en-US" b="1" dirty="0" err="1"/>
              <a:t>int</a:t>
            </a:r>
            <a:r>
              <a:rPr lang="en-US" dirty="0"/>
              <a:t> j=1;j&lt;=3;j++){    </a:t>
            </a:r>
          </a:p>
          <a:p>
            <a:r>
              <a:rPr lang="en-US" dirty="0"/>
              <a:t>                        </a:t>
            </a:r>
            <a:r>
              <a:rPr lang="en-US" b="1" dirty="0"/>
              <a:t>if</a:t>
            </a:r>
            <a:r>
              <a:rPr lang="en-US" dirty="0"/>
              <a:t>(</a:t>
            </a:r>
            <a:r>
              <a:rPr lang="en-US" dirty="0" err="1"/>
              <a:t>i</a:t>
            </a:r>
            <a:r>
              <a:rPr lang="en-US" dirty="0"/>
              <a:t>==2&amp;&amp;j==2){    </a:t>
            </a:r>
          </a:p>
          <a:p>
            <a:r>
              <a:rPr lang="en-US" dirty="0"/>
              <a:t>                            </a:t>
            </a:r>
            <a:r>
              <a:rPr lang="en-US" b="1" dirty="0"/>
              <a:t>break</a:t>
            </a:r>
            <a:r>
              <a:rPr lang="en-US" dirty="0"/>
              <a:t>;    </a:t>
            </a:r>
          </a:p>
          <a:p>
            <a:r>
              <a:rPr lang="en-US" dirty="0"/>
              <a:t>                        }    </a:t>
            </a:r>
          </a:p>
          <a:p>
            <a:r>
              <a:rPr lang="en-US" dirty="0"/>
              <a:t>                        </a:t>
            </a:r>
            <a:r>
              <a:rPr lang="en-US" dirty="0" err="1"/>
              <a:t>System.out.println</a:t>
            </a:r>
            <a:r>
              <a:rPr lang="en-US" dirty="0"/>
              <a:t>(</a:t>
            </a:r>
            <a:r>
              <a:rPr lang="en-US" dirty="0" err="1"/>
              <a:t>i</a:t>
            </a:r>
            <a:r>
              <a:rPr lang="en-US" dirty="0"/>
              <a:t>+" "+j);    </a:t>
            </a:r>
          </a:p>
          <a:p>
            <a:r>
              <a:rPr lang="en-US" dirty="0"/>
              <a:t>                    }    </a:t>
            </a:r>
          </a:p>
          <a:p>
            <a:r>
              <a:rPr lang="en-US" dirty="0"/>
              <a:t>            }    </a:t>
            </a:r>
          </a:p>
          <a:p>
            <a:r>
              <a:rPr lang="en-US" dirty="0"/>
              <a:t>}  </a:t>
            </a:r>
          </a:p>
          <a:p>
            <a:r>
              <a:rPr lang="en-US" dirty="0"/>
              <a:t>}</a:t>
            </a:r>
          </a:p>
        </p:txBody>
      </p:sp>
      <p:pic>
        <p:nvPicPr>
          <p:cNvPr id="368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62599" y="2097165"/>
            <a:ext cx="1438275" cy="36415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34903006"/>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Java Continue </a:t>
            </a:r>
            <a:r>
              <a:rPr lang="en-US" dirty="0" smtClean="0"/>
              <a:t>Statement</a:t>
            </a:r>
            <a:endParaRPr lang="en-US" dirty="0"/>
          </a:p>
        </p:txBody>
      </p:sp>
      <p:sp>
        <p:nvSpPr>
          <p:cNvPr id="3" name="Date Placeholder 2"/>
          <p:cNvSpPr>
            <a:spLocks noGrp="1"/>
          </p:cNvSpPr>
          <p:nvPr>
            <p:ph type="dt" sz="half" idx="10"/>
          </p:nvPr>
        </p:nvSpPr>
        <p:spPr/>
        <p:txBody>
          <a:bodyPr/>
          <a:lstStyle/>
          <a:p>
            <a:r>
              <a:rPr lang="en-US" smtClean="0"/>
              <a:t>Application Project</a:t>
            </a:r>
            <a:endParaRPr lang="en-US"/>
          </a:p>
        </p:txBody>
      </p:sp>
      <p:sp>
        <p:nvSpPr>
          <p:cNvPr id="4" name="Footer Placeholder 3"/>
          <p:cNvSpPr>
            <a:spLocks noGrp="1"/>
          </p:cNvSpPr>
          <p:nvPr>
            <p:ph type="ftr" sz="quarter" idx="11"/>
          </p:nvPr>
        </p:nvSpPr>
        <p:spPr/>
        <p:txBody>
          <a:bodyPr/>
          <a:lstStyle/>
          <a:p>
            <a:r>
              <a:rPr lang="en-US" smtClean="0"/>
              <a:t>Ahmad Javid Mayar</a:t>
            </a:r>
            <a:endParaRPr lang="en-US"/>
          </a:p>
        </p:txBody>
      </p:sp>
      <p:sp>
        <p:nvSpPr>
          <p:cNvPr id="5" name="Slide Number Placeholder 4"/>
          <p:cNvSpPr>
            <a:spLocks noGrp="1"/>
          </p:cNvSpPr>
          <p:nvPr>
            <p:ph type="sldNum" sz="quarter" idx="12"/>
          </p:nvPr>
        </p:nvSpPr>
        <p:spPr/>
        <p:txBody>
          <a:bodyPr/>
          <a:lstStyle/>
          <a:p>
            <a:fld id="{F404A394-025F-4138-890B-7EBFB23AC021}" type="slidenum">
              <a:rPr lang="en-US" smtClean="0"/>
              <a:t>66</a:t>
            </a:fld>
            <a:endParaRPr lang="en-US"/>
          </a:p>
        </p:txBody>
      </p:sp>
      <p:sp>
        <p:nvSpPr>
          <p:cNvPr id="6" name="Content Placeholder 5"/>
          <p:cNvSpPr>
            <a:spLocks noGrp="1"/>
          </p:cNvSpPr>
          <p:nvPr>
            <p:ph sz="quarter" idx="1"/>
          </p:nvPr>
        </p:nvSpPr>
        <p:spPr/>
        <p:txBody>
          <a:bodyPr/>
          <a:lstStyle/>
          <a:p>
            <a:r>
              <a:rPr lang="en-US" dirty="0"/>
              <a:t>The Java </a:t>
            </a:r>
            <a:r>
              <a:rPr lang="en-US" i="1" dirty="0"/>
              <a:t>continue statement</a:t>
            </a:r>
            <a:r>
              <a:rPr lang="en-US" dirty="0"/>
              <a:t> is used to continue loop. It continues the current flow of the program and skips the remaining code at specified condition. In case of inner loop, it continues only inner loop.</a:t>
            </a:r>
          </a:p>
        </p:txBody>
      </p:sp>
      <p:pic>
        <p:nvPicPr>
          <p:cNvPr id="378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2971800"/>
            <a:ext cx="2290763" cy="163625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30651305"/>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Date Placeholder 2"/>
          <p:cNvSpPr>
            <a:spLocks noGrp="1"/>
          </p:cNvSpPr>
          <p:nvPr>
            <p:ph type="dt" sz="half" idx="10"/>
          </p:nvPr>
        </p:nvSpPr>
        <p:spPr/>
        <p:txBody>
          <a:bodyPr/>
          <a:lstStyle/>
          <a:p>
            <a:r>
              <a:rPr lang="en-US" smtClean="0"/>
              <a:t>Application Project</a:t>
            </a:r>
            <a:endParaRPr lang="en-US"/>
          </a:p>
        </p:txBody>
      </p:sp>
      <p:sp>
        <p:nvSpPr>
          <p:cNvPr id="4" name="Footer Placeholder 3"/>
          <p:cNvSpPr>
            <a:spLocks noGrp="1"/>
          </p:cNvSpPr>
          <p:nvPr>
            <p:ph type="ftr" sz="quarter" idx="11"/>
          </p:nvPr>
        </p:nvSpPr>
        <p:spPr/>
        <p:txBody>
          <a:bodyPr/>
          <a:lstStyle/>
          <a:p>
            <a:r>
              <a:rPr lang="en-US" smtClean="0"/>
              <a:t>Ahmad Javid Mayar</a:t>
            </a:r>
            <a:endParaRPr lang="en-US"/>
          </a:p>
        </p:txBody>
      </p:sp>
      <p:sp>
        <p:nvSpPr>
          <p:cNvPr id="5" name="Slide Number Placeholder 4"/>
          <p:cNvSpPr>
            <a:spLocks noGrp="1"/>
          </p:cNvSpPr>
          <p:nvPr>
            <p:ph type="sldNum" sz="quarter" idx="12"/>
          </p:nvPr>
        </p:nvSpPr>
        <p:spPr/>
        <p:txBody>
          <a:bodyPr/>
          <a:lstStyle/>
          <a:p>
            <a:fld id="{F404A394-025F-4138-890B-7EBFB23AC021}" type="slidenum">
              <a:rPr lang="en-US" smtClean="0"/>
              <a:t>67</a:t>
            </a:fld>
            <a:endParaRPr lang="en-US"/>
          </a:p>
        </p:txBody>
      </p:sp>
      <p:sp>
        <p:nvSpPr>
          <p:cNvPr id="7" name="Rectangle 6"/>
          <p:cNvSpPr/>
          <p:nvPr/>
        </p:nvSpPr>
        <p:spPr>
          <a:xfrm>
            <a:off x="457200" y="1295400"/>
            <a:ext cx="4572000" cy="2862322"/>
          </a:xfrm>
          <a:prstGeom prst="rect">
            <a:avLst/>
          </a:prstGeom>
        </p:spPr>
        <p:txBody>
          <a:bodyPr>
            <a:spAutoFit/>
          </a:bodyPr>
          <a:lstStyle/>
          <a:p>
            <a:r>
              <a:rPr lang="en-US" b="1" dirty="0"/>
              <a:t>public</a:t>
            </a:r>
            <a:r>
              <a:rPr lang="en-US" dirty="0"/>
              <a:t> </a:t>
            </a:r>
            <a:r>
              <a:rPr lang="en-US" b="1" dirty="0"/>
              <a:t>class</a:t>
            </a:r>
            <a:r>
              <a:rPr lang="en-US" dirty="0"/>
              <a:t> </a:t>
            </a:r>
            <a:r>
              <a:rPr lang="en-US" dirty="0" err="1"/>
              <a:t>ContinueExample</a:t>
            </a:r>
            <a:r>
              <a:rPr lang="en-US" dirty="0"/>
              <a:t> {  </a:t>
            </a:r>
          </a:p>
          <a:p>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  </a:t>
            </a:r>
          </a:p>
          <a:p>
            <a:r>
              <a:rPr lang="en-US" dirty="0"/>
              <a:t>    </a:t>
            </a:r>
            <a:r>
              <a:rPr lang="en-US" b="1" dirty="0"/>
              <a:t>for</a:t>
            </a:r>
            <a:r>
              <a:rPr lang="en-US" dirty="0"/>
              <a:t>(</a:t>
            </a:r>
            <a:r>
              <a:rPr lang="en-US" b="1" dirty="0" err="1"/>
              <a:t>int</a:t>
            </a:r>
            <a:r>
              <a:rPr lang="en-US" dirty="0"/>
              <a:t> </a:t>
            </a:r>
            <a:r>
              <a:rPr lang="en-US" dirty="0" err="1"/>
              <a:t>i</a:t>
            </a:r>
            <a:r>
              <a:rPr lang="en-US" dirty="0"/>
              <a:t>=1;i&lt;=10;i++){  </a:t>
            </a:r>
          </a:p>
          <a:p>
            <a:r>
              <a:rPr lang="en-US" dirty="0"/>
              <a:t>        </a:t>
            </a:r>
            <a:r>
              <a:rPr lang="en-US" b="1" dirty="0"/>
              <a:t>if</a:t>
            </a:r>
            <a:r>
              <a:rPr lang="en-US" dirty="0"/>
              <a:t>(</a:t>
            </a:r>
            <a:r>
              <a:rPr lang="en-US" dirty="0" err="1"/>
              <a:t>i</a:t>
            </a:r>
            <a:r>
              <a:rPr lang="en-US" dirty="0"/>
              <a:t>==5){  </a:t>
            </a:r>
          </a:p>
          <a:p>
            <a:r>
              <a:rPr lang="en-US" dirty="0"/>
              <a:t>            </a:t>
            </a:r>
            <a:r>
              <a:rPr lang="en-US" b="1" dirty="0"/>
              <a:t>continue</a:t>
            </a:r>
            <a:r>
              <a:rPr lang="en-US" dirty="0"/>
              <a:t>;  </a:t>
            </a:r>
          </a:p>
          <a:p>
            <a:r>
              <a:rPr lang="en-US" dirty="0"/>
              <a:t>        }  </a:t>
            </a:r>
          </a:p>
          <a:p>
            <a:r>
              <a:rPr lang="en-US" dirty="0"/>
              <a:t>        </a:t>
            </a:r>
            <a:r>
              <a:rPr lang="en-US" dirty="0" err="1"/>
              <a:t>System.out.println</a:t>
            </a:r>
            <a:r>
              <a:rPr lang="en-US" dirty="0"/>
              <a:t>(</a:t>
            </a:r>
            <a:r>
              <a:rPr lang="en-US" dirty="0" err="1"/>
              <a:t>i</a:t>
            </a:r>
            <a:r>
              <a:rPr lang="en-US" dirty="0"/>
              <a:t>);  </a:t>
            </a:r>
          </a:p>
          <a:p>
            <a:r>
              <a:rPr lang="en-US" dirty="0"/>
              <a:t>    }  </a:t>
            </a:r>
          </a:p>
          <a:p>
            <a:r>
              <a:rPr lang="en-US" dirty="0"/>
              <a:t>}  </a:t>
            </a:r>
          </a:p>
          <a:p>
            <a:r>
              <a:rPr lang="en-US" dirty="0"/>
              <a:t>}  </a:t>
            </a:r>
          </a:p>
        </p:txBody>
      </p:sp>
      <p:pic>
        <p:nvPicPr>
          <p:cNvPr id="389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10200" y="1320800"/>
            <a:ext cx="1947862" cy="46040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95124754"/>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Java Continue Statement with Inner </a:t>
            </a:r>
            <a:r>
              <a:rPr lang="en-US" dirty="0" smtClean="0"/>
              <a:t>Loop</a:t>
            </a:r>
            <a:endParaRPr lang="en-US" dirty="0"/>
          </a:p>
        </p:txBody>
      </p:sp>
      <p:sp>
        <p:nvSpPr>
          <p:cNvPr id="3" name="Date Placeholder 2"/>
          <p:cNvSpPr>
            <a:spLocks noGrp="1"/>
          </p:cNvSpPr>
          <p:nvPr>
            <p:ph type="dt" sz="half" idx="10"/>
          </p:nvPr>
        </p:nvSpPr>
        <p:spPr/>
        <p:txBody>
          <a:bodyPr/>
          <a:lstStyle/>
          <a:p>
            <a:r>
              <a:rPr lang="en-US" smtClean="0"/>
              <a:t>Application Project</a:t>
            </a:r>
            <a:endParaRPr lang="en-US"/>
          </a:p>
        </p:txBody>
      </p:sp>
      <p:sp>
        <p:nvSpPr>
          <p:cNvPr id="4" name="Footer Placeholder 3"/>
          <p:cNvSpPr>
            <a:spLocks noGrp="1"/>
          </p:cNvSpPr>
          <p:nvPr>
            <p:ph type="ftr" sz="quarter" idx="11"/>
          </p:nvPr>
        </p:nvSpPr>
        <p:spPr/>
        <p:txBody>
          <a:bodyPr/>
          <a:lstStyle/>
          <a:p>
            <a:r>
              <a:rPr lang="en-US" smtClean="0"/>
              <a:t>Ahmad Javid Mayar</a:t>
            </a:r>
            <a:endParaRPr lang="en-US"/>
          </a:p>
        </p:txBody>
      </p:sp>
      <p:sp>
        <p:nvSpPr>
          <p:cNvPr id="5" name="Slide Number Placeholder 4"/>
          <p:cNvSpPr>
            <a:spLocks noGrp="1"/>
          </p:cNvSpPr>
          <p:nvPr>
            <p:ph type="sldNum" sz="quarter" idx="12"/>
          </p:nvPr>
        </p:nvSpPr>
        <p:spPr/>
        <p:txBody>
          <a:bodyPr/>
          <a:lstStyle/>
          <a:p>
            <a:fld id="{F404A394-025F-4138-890B-7EBFB23AC021}" type="slidenum">
              <a:rPr lang="en-US" smtClean="0"/>
              <a:t>68</a:t>
            </a:fld>
            <a:endParaRPr lang="en-US"/>
          </a:p>
        </p:txBody>
      </p:sp>
      <p:sp>
        <p:nvSpPr>
          <p:cNvPr id="6" name="Content Placeholder 5"/>
          <p:cNvSpPr>
            <a:spLocks noGrp="1"/>
          </p:cNvSpPr>
          <p:nvPr>
            <p:ph sz="quarter" idx="1"/>
          </p:nvPr>
        </p:nvSpPr>
        <p:spPr>
          <a:xfrm>
            <a:off x="457200" y="1219200"/>
            <a:ext cx="8229600" cy="914400"/>
          </a:xfrm>
        </p:spPr>
        <p:txBody>
          <a:bodyPr/>
          <a:lstStyle/>
          <a:p>
            <a:r>
              <a:rPr lang="en-US" dirty="0"/>
              <a:t>It continues inner loop only if you use continue statement inside the inner loop.</a:t>
            </a:r>
          </a:p>
        </p:txBody>
      </p:sp>
      <p:sp>
        <p:nvSpPr>
          <p:cNvPr id="7" name="Rectangle 6"/>
          <p:cNvSpPr/>
          <p:nvPr/>
        </p:nvSpPr>
        <p:spPr>
          <a:xfrm>
            <a:off x="762000" y="2133600"/>
            <a:ext cx="4572000" cy="3416320"/>
          </a:xfrm>
          <a:prstGeom prst="rect">
            <a:avLst/>
          </a:prstGeom>
        </p:spPr>
        <p:txBody>
          <a:bodyPr>
            <a:spAutoFit/>
          </a:bodyPr>
          <a:lstStyle/>
          <a:p>
            <a:r>
              <a:rPr lang="en-US" b="1" dirty="0"/>
              <a:t>public</a:t>
            </a:r>
            <a:r>
              <a:rPr lang="en-US" dirty="0"/>
              <a:t> </a:t>
            </a:r>
            <a:r>
              <a:rPr lang="en-US" b="1" dirty="0"/>
              <a:t>class</a:t>
            </a:r>
            <a:r>
              <a:rPr lang="en-US" dirty="0"/>
              <a:t> ContinueExample2 {  </a:t>
            </a:r>
          </a:p>
          <a:p>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  </a:t>
            </a:r>
          </a:p>
          <a:p>
            <a:r>
              <a:rPr lang="en-US" dirty="0"/>
              <a:t>            </a:t>
            </a:r>
            <a:r>
              <a:rPr lang="en-US" b="1" dirty="0"/>
              <a:t>for</a:t>
            </a:r>
            <a:r>
              <a:rPr lang="en-US" dirty="0"/>
              <a:t>(</a:t>
            </a:r>
            <a:r>
              <a:rPr lang="en-US" b="1" dirty="0" err="1"/>
              <a:t>int</a:t>
            </a:r>
            <a:r>
              <a:rPr lang="en-US" dirty="0"/>
              <a:t> </a:t>
            </a:r>
            <a:r>
              <a:rPr lang="en-US" dirty="0" err="1"/>
              <a:t>i</a:t>
            </a:r>
            <a:r>
              <a:rPr lang="en-US" dirty="0"/>
              <a:t>=1;i&lt;=3;i++){    </a:t>
            </a:r>
          </a:p>
          <a:p>
            <a:r>
              <a:rPr lang="en-US" dirty="0"/>
              <a:t>                    </a:t>
            </a:r>
            <a:r>
              <a:rPr lang="en-US" b="1" dirty="0"/>
              <a:t>for</a:t>
            </a:r>
            <a:r>
              <a:rPr lang="en-US" dirty="0"/>
              <a:t>(</a:t>
            </a:r>
            <a:r>
              <a:rPr lang="en-US" b="1" dirty="0" err="1"/>
              <a:t>int</a:t>
            </a:r>
            <a:r>
              <a:rPr lang="en-US" dirty="0"/>
              <a:t> j=1;j&lt;=3;j++){    </a:t>
            </a:r>
          </a:p>
          <a:p>
            <a:r>
              <a:rPr lang="en-US" dirty="0"/>
              <a:t>                        </a:t>
            </a:r>
            <a:r>
              <a:rPr lang="en-US" b="1" dirty="0"/>
              <a:t>if</a:t>
            </a:r>
            <a:r>
              <a:rPr lang="en-US" dirty="0"/>
              <a:t>(</a:t>
            </a:r>
            <a:r>
              <a:rPr lang="en-US" dirty="0" err="1"/>
              <a:t>i</a:t>
            </a:r>
            <a:r>
              <a:rPr lang="en-US" dirty="0"/>
              <a:t>==2&amp;&amp;j==2){    </a:t>
            </a:r>
          </a:p>
          <a:p>
            <a:r>
              <a:rPr lang="en-US" dirty="0"/>
              <a:t>                            </a:t>
            </a:r>
            <a:r>
              <a:rPr lang="en-US" b="1" dirty="0"/>
              <a:t>continue</a:t>
            </a:r>
            <a:r>
              <a:rPr lang="en-US" dirty="0"/>
              <a:t>;    </a:t>
            </a:r>
          </a:p>
          <a:p>
            <a:r>
              <a:rPr lang="en-US" dirty="0"/>
              <a:t>                        }    </a:t>
            </a:r>
          </a:p>
          <a:p>
            <a:r>
              <a:rPr lang="en-US" dirty="0"/>
              <a:t>                        </a:t>
            </a:r>
            <a:r>
              <a:rPr lang="en-US" dirty="0" err="1"/>
              <a:t>System.out.println</a:t>
            </a:r>
            <a:r>
              <a:rPr lang="en-US" dirty="0"/>
              <a:t>(</a:t>
            </a:r>
            <a:r>
              <a:rPr lang="en-US" dirty="0" err="1"/>
              <a:t>i</a:t>
            </a:r>
            <a:r>
              <a:rPr lang="en-US" dirty="0"/>
              <a:t>+" "+j);    </a:t>
            </a:r>
          </a:p>
          <a:p>
            <a:r>
              <a:rPr lang="en-US" dirty="0"/>
              <a:t>                    }    </a:t>
            </a:r>
          </a:p>
          <a:p>
            <a:r>
              <a:rPr lang="en-US" dirty="0"/>
              <a:t>            }    </a:t>
            </a:r>
          </a:p>
          <a:p>
            <a:r>
              <a:rPr lang="en-US" dirty="0"/>
              <a:t>}  </a:t>
            </a:r>
          </a:p>
          <a:p>
            <a:r>
              <a:rPr lang="en-US" dirty="0"/>
              <a:t>}  </a:t>
            </a:r>
          </a:p>
        </p:txBody>
      </p:sp>
      <p:pic>
        <p:nvPicPr>
          <p:cNvPr id="399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43600" y="1834768"/>
            <a:ext cx="1519237" cy="40139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47287510"/>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Java </a:t>
            </a:r>
            <a:r>
              <a:rPr lang="en-US" dirty="0" smtClean="0"/>
              <a:t>Comments</a:t>
            </a:r>
            <a:endParaRPr lang="en-US" dirty="0"/>
          </a:p>
        </p:txBody>
      </p:sp>
      <p:sp>
        <p:nvSpPr>
          <p:cNvPr id="3" name="Date Placeholder 2"/>
          <p:cNvSpPr>
            <a:spLocks noGrp="1"/>
          </p:cNvSpPr>
          <p:nvPr>
            <p:ph type="dt" sz="half" idx="10"/>
          </p:nvPr>
        </p:nvSpPr>
        <p:spPr/>
        <p:txBody>
          <a:bodyPr/>
          <a:lstStyle/>
          <a:p>
            <a:r>
              <a:rPr lang="en-US" smtClean="0"/>
              <a:t>Application Project</a:t>
            </a:r>
            <a:endParaRPr lang="en-US"/>
          </a:p>
        </p:txBody>
      </p:sp>
      <p:sp>
        <p:nvSpPr>
          <p:cNvPr id="4" name="Footer Placeholder 3"/>
          <p:cNvSpPr>
            <a:spLocks noGrp="1"/>
          </p:cNvSpPr>
          <p:nvPr>
            <p:ph type="ftr" sz="quarter" idx="11"/>
          </p:nvPr>
        </p:nvSpPr>
        <p:spPr/>
        <p:txBody>
          <a:bodyPr/>
          <a:lstStyle/>
          <a:p>
            <a:r>
              <a:rPr lang="en-US" smtClean="0"/>
              <a:t>Ahmad Javid Mayar</a:t>
            </a:r>
            <a:endParaRPr lang="en-US"/>
          </a:p>
        </p:txBody>
      </p:sp>
      <p:sp>
        <p:nvSpPr>
          <p:cNvPr id="5" name="Slide Number Placeholder 4"/>
          <p:cNvSpPr>
            <a:spLocks noGrp="1"/>
          </p:cNvSpPr>
          <p:nvPr>
            <p:ph type="sldNum" sz="quarter" idx="12"/>
          </p:nvPr>
        </p:nvSpPr>
        <p:spPr/>
        <p:txBody>
          <a:bodyPr/>
          <a:lstStyle/>
          <a:p>
            <a:fld id="{F404A394-025F-4138-890B-7EBFB23AC021}" type="slidenum">
              <a:rPr lang="en-US" smtClean="0"/>
              <a:t>69</a:t>
            </a:fld>
            <a:endParaRPr lang="en-US"/>
          </a:p>
        </p:txBody>
      </p:sp>
      <p:sp>
        <p:nvSpPr>
          <p:cNvPr id="6" name="Content Placeholder 5"/>
          <p:cNvSpPr>
            <a:spLocks noGrp="1"/>
          </p:cNvSpPr>
          <p:nvPr>
            <p:ph sz="quarter" idx="1"/>
          </p:nvPr>
        </p:nvSpPr>
        <p:spPr/>
        <p:txBody>
          <a:bodyPr>
            <a:normAutofit lnSpcReduction="10000"/>
          </a:bodyPr>
          <a:lstStyle/>
          <a:p>
            <a:r>
              <a:rPr lang="en-US" dirty="0"/>
              <a:t>The java comments are statements that are not executed by the compiler and interpreter. </a:t>
            </a:r>
            <a:endParaRPr lang="en-US" dirty="0" smtClean="0"/>
          </a:p>
          <a:p>
            <a:r>
              <a:rPr lang="en-US" dirty="0" smtClean="0"/>
              <a:t>The </a:t>
            </a:r>
            <a:r>
              <a:rPr lang="en-US" dirty="0"/>
              <a:t>comments can be used to provide information or explanation about the variable, method, class or any statement. </a:t>
            </a:r>
            <a:endParaRPr lang="en-US" dirty="0" smtClean="0"/>
          </a:p>
          <a:p>
            <a:r>
              <a:rPr lang="en-US" dirty="0" smtClean="0"/>
              <a:t>It </a:t>
            </a:r>
            <a:r>
              <a:rPr lang="en-US" dirty="0"/>
              <a:t>can also be used to hide program code for specific time</a:t>
            </a:r>
            <a:r>
              <a:rPr lang="en-US" dirty="0" smtClean="0"/>
              <a:t>.</a:t>
            </a:r>
          </a:p>
          <a:p>
            <a:r>
              <a:rPr lang="en-US" dirty="0"/>
              <a:t>Types of Java Comments</a:t>
            </a:r>
          </a:p>
          <a:p>
            <a:pPr marL="274320" lvl="1" indent="0">
              <a:buNone/>
            </a:pPr>
            <a:r>
              <a:rPr lang="en-US" dirty="0"/>
              <a:t>There are 3 types of comments in java.</a:t>
            </a:r>
          </a:p>
          <a:p>
            <a:pPr lvl="2"/>
            <a:r>
              <a:rPr lang="en-US" dirty="0"/>
              <a:t>Single Line Comment</a:t>
            </a:r>
          </a:p>
          <a:p>
            <a:pPr lvl="2"/>
            <a:r>
              <a:rPr lang="en-US" dirty="0"/>
              <a:t>Multi Line Comment</a:t>
            </a:r>
          </a:p>
          <a:p>
            <a:pPr lvl="2"/>
            <a:r>
              <a:rPr lang="en-US" dirty="0"/>
              <a:t>Documentation Comment</a:t>
            </a:r>
          </a:p>
          <a:p>
            <a:endParaRPr lang="en-US" dirty="0"/>
          </a:p>
        </p:txBody>
      </p:sp>
    </p:spTree>
    <p:extLst>
      <p:ext uri="{BB962C8B-B14F-4D97-AF65-F5344CB8AC3E}">
        <p14:creationId xmlns:p14="http://schemas.microsoft.com/office/powerpoint/2010/main" val="102223770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Examination and Grading </a:t>
            </a:r>
          </a:p>
        </p:txBody>
      </p:sp>
      <p:sp>
        <p:nvSpPr>
          <p:cNvPr id="3" name="Date Placeholder 2"/>
          <p:cNvSpPr>
            <a:spLocks noGrp="1"/>
          </p:cNvSpPr>
          <p:nvPr>
            <p:ph type="dt" sz="half" idx="10"/>
          </p:nvPr>
        </p:nvSpPr>
        <p:spPr/>
        <p:txBody>
          <a:bodyPr/>
          <a:lstStyle/>
          <a:p>
            <a:r>
              <a:rPr lang="en-US" smtClean="0"/>
              <a:t>Application Project</a:t>
            </a:r>
            <a:endParaRPr lang="en-US"/>
          </a:p>
        </p:txBody>
      </p:sp>
      <p:sp>
        <p:nvSpPr>
          <p:cNvPr id="4" name="Footer Placeholder 3"/>
          <p:cNvSpPr>
            <a:spLocks noGrp="1"/>
          </p:cNvSpPr>
          <p:nvPr>
            <p:ph type="ftr" sz="quarter" idx="11"/>
          </p:nvPr>
        </p:nvSpPr>
        <p:spPr/>
        <p:txBody>
          <a:bodyPr/>
          <a:lstStyle/>
          <a:p>
            <a:r>
              <a:rPr lang="en-US" smtClean="0"/>
              <a:t>Ahmad Javid Mayar</a:t>
            </a:r>
            <a:endParaRPr lang="en-US"/>
          </a:p>
        </p:txBody>
      </p:sp>
      <p:sp>
        <p:nvSpPr>
          <p:cNvPr id="5" name="Slide Number Placeholder 4"/>
          <p:cNvSpPr>
            <a:spLocks noGrp="1"/>
          </p:cNvSpPr>
          <p:nvPr>
            <p:ph type="sldNum" sz="quarter" idx="12"/>
          </p:nvPr>
        </p:nvSpPr>
        <p:spPr/>
        <p:txBody>
          <a:bodyPr/>
          <a:lstStyle/>
          <a:p>
            <a:fld id="{F404A394-025F-4138-890B-7EBFB23AC021}" type="slidenum">
              <a:rPr lang="en-US" smtClean="0"/>
              <a:t>7</a:t>
            </a:fld>
            <a:endParaRPr lang="en-US"/>
          </a:p>
        </p:txBody>
      </p:sp>
      <p:sp>
        <p:nvSpPr>
          <p:cNvPr id="6" name="Content Placeholder 5"/>
          <p:cNvSpPr>
            <a:spLocks noGrp="1"/>
          </p:cNvSpPr>
          <p:nvPr>
            <p:ph sz="quarter" idx="1"/>
          </p:nvPr>
        </p:nvSpPr>
        <p:spPr/>
        <p:txBody>
          <a:bodyPr>
            <a:normAutofit/>
          </a:bodyPr>
          <a:lstStyle/>
          <a:p>
            <a:r>
              <a:rPr lang="en-US" sz="2000" dirty="0" smtClean="0"/>
              <a:t>Exams</a:t>
            </a:r>
            <a:endParaRPr lang="en-US" sz="2000" dirty="0"/>
          </a:p>
          <a:p>
            <a:pPr lvl="1"/>
            <a:r>
              <a:rPr lang="en-US" sz="2000" dirty="0" smtClean="0"/>
              <a:t>Mid-term </a:t>
            </a:r>
            <a:r>
              <a:rPr lang="en-US" sz="2000" dirty="0"/>
              <a:t>Exam: </a:t>
            </a:r>
            <a:r>
              <a:rPr lang="en-US" sz="2000" b="1" dirty="0" smtClean="0"/>
              <a:t>20% ( 10% homework, 10% presentation</a:t>
            </a:r>
          </a:p>
          <a:p>
            <a:pPr lvl="1"/>
            <a:r>
              <a:rPr lang="en-US" sz="2000" dirty="0" smtClean="0"/>
              <a:t>Final-term </a:t>
            </a:r>
            <a:r>
              <a:rPr lang="en-US" sz="2000" dirty="0"/>
              <a:t>Exam: </a:t>
            </a:r>
            <a:r>
              <a:rPr lang="en-US" sz="2000" b="1" dirty="0"/>
              <a:t>8</a:t>
            </a:r>
            <a:r>
              <a:rPr lang="en-US" sz="2000" b="1" dirty="0" smtClean="0"/>
              <a:t>0% ( 40% project ,  40% final test )</a:t>
            </a:r>
            <a:endParaRPr lang="en-US" sz="2000" dirty="0"/>
          </a:p>
          <a:p>
            <a:pPr marL="0" indent="0">
              <a:buNone/>
            </a:pPr>
            <a:endParaRPr lang="en-US" sz="2000" dirty="0"/>
          </a:p>
          <a:p>
            <a:r>
              <a:rPr lang="en-US" sz="2000" dirty="0" smtClean="0"/>
              <a:t>Others</a:t>
            </a:r>
            <a:endParaRPr lang="en-US" sz="2000" dirty="0"/>
          </a:p>
          <a:p>
            <a:pPr lvl="1"/>
            <a:r>
              <a:rPr lang="en-US" sz="2000" dirty="0" smtClean="0"/>
              <a:t>Class Activity and homework is the important part of this course.</a:t>
            </a:r>
            <a:r>
              <a:rPr lang="en-US" dirty="0"/>
              <a:t/>
            </a:r>
            <a:br>
              <a:rPr lang="en-US" dirty="0"/>
            </a:br>
            <a:endParaRPr lang="en-US" dirty="0"/>
          </a:p>
        </p:txBody>
      </p:sp>
    </p:spTree>
    <p:extLst>
      <p:ext uri="{BB962C8B-B14F-4D97-AF65-F5344CB8AC3E}">
        <p14:creationId xmlns:p14="http://schemas.microsoft.com/office/powerpoint/2010/main" val="1670505096"/>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Comments</a:t>
            </a:r>
            <a:endParaRPr lang="en-US" dirty="0"/>
          </a:p>
        </p:txBody>
      </p:sp>
      <p:sp>
        <p:nvSpPr>
          <p:cNvPr id="3" name="Date Placeholder 2"/>
          <p:cNvSpPr>
            <a:spLocks noGrp="1"/>
          </p:cNvSpPr>
          <p:nvPr>
            <p:ph type="dt" sz="half" idx="10"/>
          </p:nvPr>
        </p:nvSpPr>
        <p:spPr/>
        <p:txBody>
          <a:bodyPr/>
          <a:lstStyle/>
          <a:p>
            <a:r>
              <a:rPr lang="en-US" smtClean="0"/>
              <a:t>Application Project</a:t>
            </a:r>
            <a:endParaRPr lang="en-US"/>
          </a:p>
        </p:txBody>
      </p:sp>
      <p:sp>
        <p:nvSpPr>
          <p:cNvPr id="4" name="Footer Placeholder 3"/>
          <p:cNvSpPr>
            <a:spLocks noGrp="1"/>
          </p:cNvSpPr>
          <p:nvPr>
            <p:ph type="ftr" sz="quarter" idx="11"/>
          </p:nvPr>
        </p:nvSpPr>
        <p:spPr/>
        <p:txBody>
          <a:bodyPr/>
          <a:lstStyle/>
          <a:p>
            <a:r>
              <a:rPr lang="en-US" smtClean="0"/>
              <a:t>Ahmad Javid Mayar</a:t>
            </a:r>
            <a:endParaRPr lang="en-US"/>
          </a:p>
        </p:txBody>
      </p:sp>
      <p:sp>
        <p:nvSpPr>
          <p:cNvPr id="5" name="Slide Number Placeholder 4"/>
          <p:cNvSpPr>
            <a:spLocks noGrp="1"/>
          </p:cNvSpPr>
          <p:nvPr>
            <p:ph type="sldNum" sz="quarter" idx="12"/>
          </p:nvPr>
        </p:nvSpPr>
        <p:spPr/>
        <p:txBody>
          <a:bodyPr/>
          <a:lstStyle/>
          <a:p>
            <a:fld id="{F404A394-025F-4138-890B-7EBFB23AC021}" type="slidenum">
              <a:rPr lang="en-US" smtClean="0"/>
              <a:t>70</a:t>
            </a:fld>
            <a:endParaRPr lang="en-US"/>
          </a:p>
        </p:txBody>
      </p:sp>
      <p:sp>
        <p:nvSpPr>
          <p:cNvPr id="6" name="Content Placeholder 5"/>
          <p:cNvSpPr>
            <a:spLocks noGrp="1"/>
          </p:cNvSpPr>
          <p:nvPr>
            <p:ph sz="quarter" idx="1"/>
          </p:nvPr>
        </p:nvSpPr>
        <p:spPr/>
        <p:txBody>
          <a:bodyPr/>
          <a:lstStyle/>
          <a:p>
            <a:pPr marL="0" indent="0">
              <a:buNone/>
            </a:pPr>
            <a:r>
              <a:rPr lang="en-US" i="1" dirty="0"/>
              <a:t>Java Single Line </a:t>
            </a:r>
            <a:r>
              <a:rPr lang="en-US" i="1" dirty="0" smtClean="0"/>
              <a:t>Comment:</a:t>
            </a:r>
          </a:p>
          <a:p>
            <a:r>
              <a:rPr lang="en-US" dirty="0" smtClean="0"/>
              <a:t>The </a:t>
            </a:r>
            <a:r>
              <a:rPr lang="en-US" dirty="0"/>
              <a:t>single line comment is used to comment only one </a:t>
            </a:r>
            <a:r>
              <a:rPr lang="en-US" dirty="0" smtClean="0"/>
              <a:t>line.</a:t>
            </a:r>
          </a:p>
          <a:p>
            <a:pPr marL="0" indent="0">
              <a:buNone/>
            </a:pPr>
            <a:endParaRPr lang="en-US" dirty="0" smtClean="0"/>
          </a:p>
          <a:p>
            <a:pPr marL="0" indent="0">
              <a:buNone/>
            </a:pPr>
            <a:r>
              <a:rPr lang="it-IT" i="1" dirty="0"/>
              <a:t>Java Multi Line </a:t>
            </a:r>
            <a:r>
              <a:rPr lang="it-IT" i="1" dirty="0" smtClean="0"/>
              <a:t>Comment:</a:t>
            </a:r>
            <a:endParaRPr lang="it-IT" i="1" dirty="0"/>
          </a:p>
          <a:p>
            <a:r>
              <a:rPr lang="en-US" dirty="0"/>
              <a:t>The multi line comment is used to comment multiple lines of code.</a:t>
            </a:r>
          </a:p>
          <a:p>
            <a:endParaRPr lang="en-US" dirty="0" smtClean="0"/>
          </a:p>
          <a:p>
            <a:endParaRPr lang="en-US" dirty="0"/>
          </a:p>
          <a:p>
            <a:endParaRPr lang="en-US" dirty="0" smtClean="0"/>
          </a:p>
        </p:txBody>
      </p:sp>
      <p:pic>
        <p:nvPicPr>
          <p:cNvPr id="409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91000" y="2286000"/>
            <a:ext cx="2333625" cy="847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6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19600" y="3962400"/>
            <a:ext cx="1624012" cy="22534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26779144"/>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Comments</a:t>
            </a:r>
            <a:endParaRPr lang="en-US" dirty="0"/>
          </a:p>
        </p:txBody>
      </p:sp>
      <p:sp>
        <p:nvSpPr>
          <p:cNvPr id="3" name="Date Placeholder 2"/>
          <p:cNvSpPr>
            <a:spLocks noGrp="1"/>
          </p:cNvSpPr>
          <p:nvPr>
            <p:ph type="dt" sz="half" idx="10"/>
          </p:nvPr>
        </p:nvSpPr>
        <p:spPr/>
        <p:txBody>
          <a:bodyPr/>
          <a:lstStyle/>
          <a:p>
            <a:r>
              <a:rPr lang="en-US" smtClean="0"/>
              <a:t>Application Project</a:t>
            </a:r>
            <a:endParaRPr lang="en-US"/>
          </a:p>
        </p:txBody>
      </p:sp>
      <p:sp>
        <p:nvSpPr>
          <p:cNvPr id="4" name="Footer Placeholder 3"/>
          <p:cNvSpPr>
            <a:spLocks noGrp="1"/>
          </p:cNvSpPr>
          <p:nvPr>
            <p:ph type="ftr" sz="quarter" idx="11"/>
          </p:nvPr>
        </p:nvSpPr>
        <p:spPr/>
        <p:txBody>
          <a:bodyPr/>
          <a:lstStyle/>
          <a:p>
            <a:r>
              <a:rPr lang="en-US" smtClean="0"/>
              <a:t>Ahmad Javid Mayar</a:t>
            </a:r>
            <a:endParaRPr lang="en-US"/>
          </a:p>
        </p:txBody>
      </p:sp>
      <p:sp>
        <p:nvSpPr>
          <p:cNvPr id="5" name="Slide Number Placeholder 4"/>
          <p:cNvSpPr>
            <a:spLocks noGrp="1"/>
          </p:cNvSpPr>
          <p:nvPr>
            <p:ph type="sldNum" sz="quarter" idx="12"/>
          </p:nvPr>
        </p:nvSpPr>
        <p:spPr/>
        <p:txBody>
          <a:bodyPr/>
          <a:lstStyle/>
          <a:p>
            <a:fld id="{F404A394-025F-4138-890B-7EBFB23AC021}" type="slidenum">
              <a:rPr lang="en-US" smtClean="0"/>
              <a:t>71</a:t>
            </a:fld>
            <a:endParaRPr lang="en-US"/>
          </a:p>
        </p:txBody>
      </p:sp>
      <p:sp>
        <p:nvSpPr>
          <p:cNvPr id="6" name="Content Placeholder 5"/>
          <p:cNvSpPr>
            <a:spLocks noGrp="1"/>
          </p:cNvSpPr>
          <p:nvPr>
            <p:ph sz="quarter" idx="1"/>
          </p:nvPr>
        </p:nvSpPr>
        <p:spPr/>
        <p:txBody>
          <a:bodyPr/>
          <a:lstStyle/>
          <a:p>
            <a:pPr marL="0" indent="0">
              <a:buNone/>
            </a:pPr>
            <a:r>
              <a:rPr lang="en-US" i="1" dirty="0"/>
              <a:t>Java Documentation </a:t>
            </a:r>
            <a:r>
              <a:rPr lang="en-US" i="1" dirty="0" smtClean="0"/>
              <a:t>Comment</a:t>
            </a:r>
          </a:p>
          <a:p>
            <a:r>
              <a:rPr lang="en-US" dirty="0" smtClean="0"/>
              <a:t>The </a:t>
            </a:r>
            <a:r>
              <a:rPr lang="en-US" dirty="0"/>
              <a:t>documentation comment is used to create documentation API. To create documentation API, you need to use </a:t>
            </a:r>
            <a:r>
              <a:rPr lang="en-US" b="1" dirty="0" err="1"/>
              <a:t>javadoc</a:t>
            </a:r>
            <a:r>
              <a:rPr lang="en-US" b="1" dirty="0"/>
              <a:t> </a:t>
            </a:r>
            <a:r>
              <a:rPr lang="en-US" b="1" dirty="0" smtClean="0"/>
              <a:t>tool</a:t>
            </a:r>
            <a:r>
              <a:rPr lang="en-US" dirty="0" smtClean="0"/>
              <a:t>.</a:t>
            </a:r>
          </a:p>
          <a:p>
            <a:endParaRPr lang="en-US" dirty="0"/>
          </a:p>
        </p:txBody>
      </p:sp>
      <p:pic>
        <p:nvPicPr>
          <p:cNvPr id="419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61354" y="2514600"/>
            <a:ext cx="2143125" cy="37587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07096121"/>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smtClean="0"/>
              <a:t>Application Project</a:t>
            </a:r>
            <a:endParaRPr lang="en-US"/>
          </a:p>
        </p:txBody>
      </p:sp>
      <p:sp>
        <p:nvSpPr>
          <p:cNvPr id="4" name="Footer Placeholder 3"/>
          <p:cNvSpPr>
            <a:spLocks noGrp="1"/>
          </p:cNvSpPr>
          <p:nvPr>
            <p:ph type="ftr" sz="quarter" idx="11"/>
          </p:nvPr>
        </p:nvSpPr>
        <p:spPr/>
        <p:txBody>
          <a:bodyPr/>
          <a:lstStyle/>
          <a:p>
            <a:r>
              <a:rPr lang="en-US" smtClean="0"/>
              <a:t>Ahmad Javid Mayar</a:t>
            </a:r>
            <a:endParaRPr lang="en-US"/>
          </a:p>
        </p:txBody>
      </p:sp>
      <p:sp>
        <p:nvSpPr>
          <p:cNvPr id="5" name="Slide Number Placeholder 4"/>
          <p:cNvSpPr>
            <a:spLocks noGrp="1"/>
          </p:cNvSpPr>
          <p:nvPr>
            <p:ph type="sldNum" sz="quarter" idx="12"/>
          </p:nvPr>
        </p:nvSpPr>
        <p:spPr/>
        <p:txBody>
          <a:bodyPr/>
          <a:lstStyle/>
          <a:p>
            <a:fld id="{F404A394-025F-4138-890B-7EBFB23AC021}" type="slidenum">
              <a:rPr lang="en-US" smtClean="0"/>
              <a:t>72</a:t>
            </a:fld>
            <a:endParaRPr lang="en-US"/>
          </a:p>
        </p:txBody>
      </p:sp>
      <p:sp>
        <p:nvSpPr>
          <p:cNvPr id="7" name="Rectangle 6"/>
          <p:cNvSpPr/>
          <p:nvPr/>
        </p:nvSpPr>
        <p:spPr>
          <a:xfrm>
            <a:off x="1449324" y="3048000"/>
            <a:ext cx="6096000" cy="584775"/>
          </a:xfrm>
          <a:prstGeom prst="rect">
            <a:avLst/>
          </a:prstGeom>
        </p:spPr>
        <p:txBody>
          <a:bodyPr wrap="square">
            <a:spAutoFit/>
          </a:bodyPr>
          <a:lstStyle/>
          <a:p>
            <a:r>
              <a:rPr lang="en-US" sz="3200" b="1" dirty="0">
                <a:solidFill>
                  <a:schemeClr val="tx1">
                    <a:lumMod val="75000"/>
                    <a:lumOff val="25000"/>
                  </a:schemeClr>
                </a:solidFill>
              </a:rPr>
              <a:t>Object Oriented Programming</a:t>
            </a:r>
            <a:endParaRPr lang="en-US" sz="3200" b="1" dirty="0"/>
          </a:p>
        </p:txBody>
      </p:sp>
    </p:spTree>
    <p:extLst>
      <p:ext uri="{BB962C8B-B14F-4D97-AF65-F5344CB8AC3E}">
        <p14:creationId xmlns:p14="http://schemas.microsoft.com/office/powerpoint/2010/main" val="185564921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Contents:</a:t>
            </a:r>
            <a:endParaRPr lang="en-US" sz="3200" dirty="0"/>
          </a:p>
        </p:txBody>
      </p:sp>
      <p:sp>
        <p:nvSpPr>
          <p:cNvPr id="3" name="Date Placeholder 2"/>
          <p:cNvSpPr>
            <a:spLocks noGrp="1"/>
          </p:cNvSpPr>
          <p:nvPr>
            <p:ph type="dt" sz="half" idx="10"/>
          </p:nvPr>
        </p:nvSpPr>
        <p:spPr>
          <a:xfrm>
            <a:off x="5410200" y="6400800"/>
            <a:ext cx="3279648" cy="321310"/>
          </a:xfrm>
        </p:spPr>
        <p:txBody>
          <a:bodyPr/>
          <a:lstStyle/>
          <a:p>
            <a:r>
              <a:rPr lang="en-US" smtClean="0"/>
              <a:t>Application Project</a:t>
            </a:r>
            <a:endParaRPr lang="en-US" dirty="0"/>
          </a:p>
        </p:txBody>
      </p:sp>
      <p:sp>
        <p:nvSpPr>
          <p:cNvPr id="4" name="Footer Placeholder 3"/>
          <p:cNvSpPr>
            <a:spLocks noGrp="1"/>
          </p:cNvSpPr>
          <p:nvPr>
            <p:ph type="ftr" sz="quarter" idx="11"/>
          </p:nvPr>
        </p:nvSpPr>
        <p:spPr>
          <a:xfrm>
            <a:off x="1905000" y="6356350"/>
            <a:ext cx="3505200" cy="365760"/>
          </a:xfrm>
        </p:spPr>
        <p:txBody>
          <a:bodyPr/>
          <a:lstStyle/>
          <a:p>
            <a:r>
              <a:rPr lang="en-US" dirty="0" smtClean="0"/>
              <a:t>Ahmad Javid Mayar</a:t>
            </a:r>
            <a:endParaRPr lang="en-US" dirty="0"/>
          </a:p>
        </p:txBody>
      </p:sp>
      <p:sp>
        <p:nvSpPr>
          <p:cNvPr id="5" name="Slide Number Placeholder 4"/>
          <p:cNvSpPr>
            <a:spLocks noGrp="1"/>
          </p:cNvSpPr>
          <p:nvPr>
            <p:ph type="sldNum" sz="quarter" idx="12"/>
          </p:nvPr>
        </p:nvSpPr>
        <p:spPr/>
        <p:txBody>
          <a:bodyPr/>
          <a:lstStyle/>
          <a:p>
            <a:fld id="{F404A394-025F-4138-890B-7EBFB23AC021}" type="slidenum">
              <a:rPr lang="en-US" smtClean="0"/>
              <a:t>73</a:t>
            </a:fld>
            <a:endParaRPr lang="en-US"/>
          </a:p>
        </p:txBody>
      </p:sp>
      <p:sp>
        <p:nvSpPr>
          <p:cNvPr id="6" name="Content Placeholder 5"/>
          <p:cNvSpPr>
            <a:spLocks noGrp="1"/>
          </p:cNvSpPr>
          <p:nvPr>
            <p:ph sz="quarter" idx="1"/>
          </p:nvPr>
        </p:nvSpPr>
        <p:spPr/>
        <p:txBody>
          <a:bodyPr>
            <a:normAutofit/>
          </a:bodyPr>
          <a:lstStyle/>
          <a:p>
            <a:pPr lvl="0"/>
            <a:r>
              <a:rPr lang="en-US" sz="2400" dirty="0" smtClean="0"/>
              <a:t>OOPs Concepts</a:t>
            </a:r>
            <a:endParaRPr lang="en-US" sz="2400" dirty="0"/>
          </a:p>
          <a:p>
            <a:pPr lvl="0"/>
            <a:r>
              <a:rPr lang="en-US" sz="2400" dirty="0" smtClean="0"/>
              <a:t>Object</a:t>
            </a:r>
          </a:p>
          <a:p>
            <a:pPr lvl="0"/>
            <a:r>
              <a:rPr lang="en-US" sz="2400" dirty="0" smtClean="0"/>
              <a:t>Class</a:t>
            </a:r>
          </a:p>
          <a:p>
            <a:pPr lvl="0"/>
            <a:r>
              <a:rPr lang="en-US" sz="2400" dirty="0" smtClean="0"/>
              <a:t>Constructor</a:t>
            </a:r>
          </a:p>
          <a:p>
            <a:pPr lvl="0"/>
            <a:r>
              <a:rPr lang="en-US" sz="2400" dirty="0" smtClean="0"/>
              <a:t>Static key word</a:t>
            </a:r>
          </a:p>
          <a:p>
            <a:pPr lvl="0"/>
            <a:r>
              <a:rPr lang="en-US" sz="2400" dirty="0" smtClean="0"/>
              <a:t>Inheritance</a:t>
            </a:r>
          </a:p>
          <a:p>
            <a:pPr lvl="0"/>
            <a:r>
              <a:rPr lang="en-US" sz="2400" dirty="0" smtClean="0"/>
              <a:t>Polymorphism</a:t>
            </a:r>
          </a:p>
          <a:p>
            <a:pPr lvl="0"/>
            <a:r>
              <a:rPr lang="en-US" sz="2400" dirty="0" smtClean="0"/>
              <a:t>Access modifiers</a:t>
            </a:r>
          </a:p>
          <a:p>
            <a:pPr lvl="0"/>
            <a:r>
              <a:rPr lang="en-US" sz="2400" dirty="0" smtClean="0"/>
              <a:t>Abstraction</a:t>
            </a:r>
          </a:p>
          <a:p>
            <a:pPr lvl="0"/>
            <a:r>
              <a:rPr lang="en-US" sz="2400" dirty="0" smtClean="0"/>
              <a:t>Interface</a:t>
            </a:r>
            <a:endParaRPr lang="en-US" sz="2400" dirty="0"/>
          </a:p>
        </p:txBody>
      </p:sp>
      <p:pic>
        <p:nvPicPr>
          <p:cNvPr id="7" name="Picture 2" descr="C:\Users\mayar\Desktop\d-people-working-open-book-illustration-man-opening-another-person-searching-looking-human-person-48693794.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9441" t="15150" r="13286" b="22116"/>
          <a:stretch/>
        </p:blipFill>
        <p:spPr bwMode="auto">
          <a:xfrm>
            <a:off x="6553200" y="4343400"/>
            <a:ext cx="2259940" cy="15032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72717286"/>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Java OOPs </a:t>
            </a:r>
            <a:r>
              <a:rPr lang="en-US" dirty="0" smtClean="0"/>
              <a:t>Concepts</a:t>
            </a:r>
            <a:endParaRPr lang="en-US" dirty="0"/>
          </a:p>
        </p:txBody>
      </p:sp>
      <p:sp>
        <p:nvSpPr>
          <p:cNvPr id="3" name="Date Placeholder 2"/>
          <p:cNvSpPr>
            <a:spLocks noGrp="1"/>
          </p:cNvSpPr>
          <p:nvPr>
            <p:ph type="dt" sz="half" idx="10"/>
          </p:nvPr>
        </p:nvSpPr>
        <p:spPr/>
        <p:txBody>
          <a:bodyPr/>
          <a:lstStyle/>
          <a:p>
            <a:r>
              <a:rPr lang="en-US" smtClean="0"/>
              <a:t>Application Project</a:t>
            </a:r>
            <a:endParaRPr lang="en-US"/>
          </a:p>
        </p:txBody>
      </p:sp>
      <p:sp>
        <p:nvSpPr>
          <p:cNvPr id="4" name="Footer Placeholder 3"/>
          <p:cNvSpPr>
            <a:spLocks noGrp="1"/>
          </p:cNvSpPr>
          <p:nvPr>
            <p:ph type="ftr" sz="quarter" idx="11"/>
          </p:nvPr>
        </p:nvSpPr>
        <p:spPr/>
        <p:txBody>
          <a:bodyPr/>
          <a:lstStyle/>
          <a:p>
            <a:r>
              <a:rPr lang="en-US" smtClean="0"/>
              <a:t>Ahmad Javid Mayar</a:t>
            </a:r>
            <a:endParaRPr lang="en-US"/>
          </a:p>
        </p:txBody>
      </p:sp>
      <p:sp>
        <p:nvSpPr>
          <p:cNvPr id="5" name="Slide Number Placeholder 4"/>
          <p:cNvSpPr>
            <a:spLocks noGrp="1"/>
          </p:cNvSpPr>
          <p:nvPr>
            <p:ph type="sldNum" sz="quarter" idx="12"/>
          </p:nvPr>
        </p:nvSpPr>
        <p:spPr/>
        <p:txBody>
          <a:bodyPr/>
          <a:lstStyle/>
          <a:p>
            <a:fld id="{F404A394-025F-4138-890B-7EBFB23AC021}" type="slidenum">
              <a:rPr lang="en-US" smtClean="0"/>
              <a:t>74</a:t>
            </a:fld>
            <a:endParaRPr lang="en-US"/>
          </a:p>
        </p:txBody>
      </p:sp>
      <p:sp>
        <p:nvSpPr>
          <p:cNvPr id="6" name="Content Placeholder 5"/>
          <p:cNvSpPr>
            <a:spLocks noGrp="1"/>
          </p:cNvSpPr>
          <p:nvPr>
            <p:ph sz="quarter" idx="1"/>
          </p:nvPr>
        </p:nvSpPr>
        <p:spPr/>
        <p:txBody>
          <a:bodyPr/>
          <a:lstStyle/>
          <a:p>
            <a:r>
              <a:rPr lang="en-US" dirty="0"/>
              <a:t>Object Oriented Programming is a paradigm that provides many concepts such as </a:t>
            </a:r>
            <a:r>
              <a:rPr lang="en-US" b="1" dirty="0"/>
              <a:t>inheritance</a:t>
            </a:r>
            <a:r>
              <a:rPr lang="en-US" dirty="0"/>
              <a:t>, </a:t>
            </a:r>
            <a:r>
              <a:rPr lang="en-US" b="1" dirty="0"/>
              <a:t>data binding</a:t>
            </a:r>
            <a:r>
              <a:rPr lang="en-US" dirty="0"/>
              <a:t>, </a:t>
            </a:r>
            <a:r>
              <a:rPr lang="en-US" b="1" dirty="0"/>
              <a:t>polymorphism</a:t>
            </a:r>
            <a:r>
              <a:rPr lang="en-US" dirty="0"/>
              <a:t> etc.</a:t>
            </a:r>
          </a:p>
          <a:p>
            <a:r>
              <a:rPr lang="en-US" b="1" dirty="0" err="1"/>
              <a:t>Simula</a:t>
            </a:r>
            <a:r>
              <a:rPr lang="en-US" dirty="0"/>
              <a:t> is considered as the first object-oriented programming language. The programming paradigm where everything is represented as an object, is known as truly object-oriented programming language.</a:t>
            </a:r>
          </a:p>
          <a:p>
            <a:r>
              <a:rPr lang="en-US" b="1" dirty="0"/>
              <a:t>Smalltalk</a:t>
            </a:r>
            <a:r>
              <a:rPr lang="en-US" dirty="0"/>
              <a:t> is considered as the first truly object-oriented programming language</a:t>
            </a:r>
            <a:r>
              <a:rPr lang="en-US" dirty="0" smtClean="0"/>
              <a:t>.</a:t>
            </a:r>
            <a:endParaRPr lang="en-US" dirty="0"/>
          </a:p>
        </p:txBody>
      </p:sp>
    </p:spTree>
    <p:extLst>
      <p:ext uri="{BB962C8B-B14F-4D97-AF65-F5344CB8AC3E}">
        <p14:creationId xmlns:p14="http://schemas.microsoft.com/office/powerpoint/2010/main" val="61788393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OOPs (Object Oriented Programming System</a:t>
            </a:r>
            <a:r>
              <a:rPr lang="en-US" dirty="0" smtClean="0"/>
              <a:t>)</a:t>
            </a:r>
            <a:endParaRPr lang="en-US" dirty="0"/>
          </a:p>
        </p:txBody>
      </p:sp>
      <p:sp>
        <p:nvSpPr>
          <p:cNvPr id="3" name="Date Placeholder 2"/>
          <p:cNvSpPr>
            <a:spLocks noGrp="1"/>
          </p:cNvSpPr>
          <p:nvPr>
            <p:ph type="dt" sz="half" idx="10"/>
          </p:nvPr>
        </p:nvSpPr>
        <p:spPr/>
        <p:txBody>
          <a:bodyPr/>
          <a:lstStyle/>
          <a:p>
            <a:r>
              <a:rPr lang="en-US" smtClean="0"/>
              <a:t>Application Project</a:t>
            </a:r>
            <a:endParaRPr lang="en-US"/>
          </a:p>
        </p:txBody>
      </p:sp>
      <p:sp>
        <p:nvSpPr>
          <p:cNvPr id="4" name="Footer Placeholder 3"/>
          <p:cNvSpPr>
            <a:spLocks noGrp="1"/>
          </p:cNvSpPr>
          <p:nvPr>
            <p:ph type="ftr" sz="quarter" idx="11"/>
          </p:nvPr>
        </p:nvSpPr>
        <p:spPr/>
        <p:txBody>
          <a:bodyPr/>
          <a:lstStyle/>
          <a:p>
            <a:r>
              <a:rPr lang="en-US" smtClean="0"/>
              <a:t>Ahmad Javid Mayar</a:t>
            </a:r>
            <a:endParaRPr lang="en-US"/>
          </a:p>
        </p:txBody>
      </p:sp>
      <p:sp>
        <p:nvSpPr>
          <p:cNvPr id="5" name="Slide Number Placeholder 4"/>
          <p:cNvSpPr>
            <a:spLocks noGrp="1"/>
          </p:cNvSpPr>
          <p:nvPr>
            <p:ph type="sldNum" sz="quarter" idx="12"/>
          </p:nvPr>
        </p:nvSpPr>
        <p:spPr/>
        <p:txBody>
          <a:bodyPr/>
          <a:lstStyle/>
          <a:p>
            <a:fld id="{F404A394-025F-4138-890B-7EBFB23AC021}" type="slidenum">
              <a:rPr lang="en-US" smtClean="0"/>
              <a:t>75</a:t>
            </a:fld>
            <a:endParaRPr lang="en-US"/>
          </a:p>
        </p:txBody>
      </p:sp>
      <p:sp>
        <p:nvSpPr>
          <p:cNvPr id="6" name="Content Placeholder 5"/>
          <p:cNvSpPr>
            <a:spLocks noGrp="1"/>
          </p:cNvSpPr>
          <p:nvPr>
            <p:ph sz="quarter" idx="1"/>
          </p:nvPr>
        </p:nvSpPr>
        <p:spPr/>
        <p:txBody>
          <a:bodyPr/>
          <a:lstStyle/>
          <a:p>
            <a:r>
              <a:rPr lang="en-US" b="1" dirty="0"/>
              <a:t>Object</a:t>
            </a:r>
            <a:r>
              <a:rPr lang="en-US" dirty="0"/>
              <a:t> means a real word entity such as pen, chair, table etc. </a:t>
            </a:r>
            <a:r>
              <a:rPr lang="en-US" b="1" dirty="0"/>
              <a:t>Object-Oriented Programming</a:t>
            </a:r>
            <a:r>
              <a:rPr lang="en-US" dirty="0"/>
              <a:t> is a methodology or paradigm to design a program using classes and objects. It simplifies the software development and maintenance by providing some </a:t>
            </a:r>
            <a:r>
              <a:rPr lang="en-US" dirty="0" smtClean="0"/>
              <a:t>concepts:</a:t>
            </a:r>
          </a:p>
          <a:p>
            <a:pPr lvl="1"/>
            <a:r>
              <a:rPr lang="en-US" dirty="0" smtClean="0"/>
              <a:t>Object</a:t>
            </a:r>
            <a:endParaRPr lang="en-US" dirty="0"/>
          </a:p>
          <a:p>
            <a:pPr lvl="1"/>
            <a:r>
              <a:rPr lang="en-US" dirty="0"/>
              <a:t>Class</a:t>
            </a:r>
          </a:p>
          <a:p>
            <a:pPr lvl="1"/>
            <a:r>
              <a:rPr lang="en-US" dirty="0"/>
              <a:t>Inheritance</a:t>
            </a:r>
          </a:p>
          <a:p>
            <a:pPr lvl="1"/>
            <a:r>
              <a:rPr lang="en-US" dirty="0"/>
              <a:t>Polymorphism</a:t>
            </a:r>
          </a:p>
          <a:p>
            <a:pPr lvl="1"/>
            <a:r>
              <a:rPr lang="en-US" dirty="0"/>
              <a:t>Abstraction</a:t>
            </a:r>
          </a:p>
          <a:p>
            <a:pPr lvl="1"/>
            <a:r>
              <a:rPr lang="en-US" dirty="0"/>
              <a:t>Encapsulation</a:t>
            </a:r>
          </a:p>
          <a:p>
            <a:endParaRPr lang="en-US" dirty="0"/>
          </a:p>
        </p:txBody>
      </p:sp>
    </p:spTree>
    <p:extLst>
      <p:ext uri="{BB962C8B-B14F-4D97-AF65-F5344CB8AC3E}">
        <p14:creationId xmlns:p14="http://schemas.microsoft.com/office/powerpoint/2010/main" val="58248893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Object</a:t>
            </a:r>
            <a:endParaRPr lang="en-US" dirty="0"/>
          </a:p>
        </p:txBody>
      </p:sp>
      <p:sp>
        <p:nvSpPr>
          <p:cNvPr id="3" name="Date Placeholder 2"/>
          <p:cNvSpPr>
            <a:spLocks noGrp="1"/>
          </p:cNvSpPr>
          <p:nvPr>
            <p:ph type="dt" sz="half" idx="10"/>
          </p:nvPr>
        </p:nvSpPr>
        <p:spPr/>
        <p:txBody>
          <a:bodyPr/>
          <a:lstStyle/>
          <a:p>
            <a:r>
              <a:rPr lang="en-US" smtClean="0"/>
              <a:t>Application Project</a:t>
            </a:r>
            <a:endParaRPr lang="en-US"/>
          </a:p>
        </p:txBody>
      </p:sp>
      <p:sp>
        <p:nvSpPr>
          <p:cNvPr id="4" name="Footer Placeholder 3"/>
          <p:cNvSpPr>
            <a:spLocks noGrp="1"/>
          </p:cNvSpPr>
          <p:nvPr>
            <p:ph type="ftr" sz="quarter" idx="11"/>
          </p:nvPr>
        </p:nvSpPr>
        <p:spPr/>
        <p:txBody>
          <a:bodyPr/>
          <a:lstStyle/>
          <a:p>
            <a:r>
              <a:rPr lang="en-US" smtClean="0"/>
              <a:t>Ahmad Javid Mayar</a:t>
            </a:r>
            <a:endParaRPr lang="en-US"/>
          </a:p>
        </p:txBody>
      </p:sp>
      <p:sp>
        <p:nvSpPr>
          <p:cNvPr id="5" name="Slide Number Placeholder 4"/>
          <p:cNvSpPr>
            <a:spLocks noGrp="1"/>
          </p:cNvSpPr>
          <p:nvPr>
            <p:ph type="sldNum" sz="quarter" idx="12"/>
          </p:nvPr>
        </p:nvSpPr>
        <p:spPr/>
        <p:txBody>
          <a:bodyPr/>
          <a:lstStyle/>
          <a:p>
            <a:fld id="{F404A394-025F-4138-890B-7EBFB23AC021}" type="slidenum">
              <a:rPr lang="en-US" smtClean="0"/>
              <a:t>76</a:t>
            </a:fld>
            <a:endParaRPr lang="en-US"/>
          </a:p>
        </p:txBody>
      </p:sp>
      <p:sp>
        <p:nvSpPr>
          <p:cNvPr id="6" name="Content Placeholder 5"/>
          <p:cNvSpPr>
            <a:spLocks noGrp="1"/>
          </p:cNvSpPr>
          <p:nvPr>
            <p:ph sz="quarter" idx="1"/>
          </p:nvPr>
        </p:nvSpPr>
        <p:spPr/>
        <p:txBody>
          <a:bodyPr/>
          <a:lstStyle/>
          <a:p>
            <a:r>
              <a:rPr lang="en-US" dirty="0"/>
              <a:t>Any entity that has state and behavior is known as an object. For example: chair, pen, table, keyboard, bike etc. </a:t>
            </a:r>
            <a:endParaRPr lang="en-US" dirty="0" smtClean="0"/>
          </a:p>
          <a:p>
            <a:r>
              <a:rPr lang="en-US" dirty="0" smtClean="0"/>
              <a:t>It </a:t>
            </a:r>
            <a:r>
              <a:rPr lang="en-US" dirty="0"/>
              <a:t>can be physical and logical.</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7000" y="3324225"/>
            <a:ext cx="3476625" cy="1857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7212737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Object in </a:t>
            </a:r>
            <a:r>
              <a:rPr lang="en-US" dirty="0" smtClean="0"/>
              <a:t>Java</a:t>
            </a:r>
            <a:endParaRPr lang="en-US" dirty="0"/>
          </a:p>
        </p:txBody>
      </p:sp>
      <p:sp>
        <p:nvSpPr>
          <p:cNvPr id="3" name="Date Placeholder 2"/>
          <p:cNvSpPr>
            <a:spLocks noGrp="1"/>
          </p:cNvSpPr>
          <p:nvPr>
            <p:ph type="dt" sz="half" idx="10"/>
          </p:nvPr>
        </p:nvSpPr>
        <p:spPr/>
        <p:txBody>
          <a:bodyPr/>
          <a:lstStyle/>
          <a:p>
            <a:r>
              <a:rPr lang="en-US" smtClean="0"/>
              <a:t>Application Project</a:t>
            </a:r>
            <a:endParaRPr lang="en-US"/>
          </a:p>
        </p:txBody>
      </p:sp>
      <p:sp>
        <p:nvSpPr>
          <p:cNvPr id="4" name="Footer Placeholder 3"/>
          <p:cNvSpPr>
            <a:spLocks noGrp="1"/>
          </p:cNvSpPr>
          <p:nvPr>
            <p:ph type="ftr" sz="quarter" idx="11"/>
          </p:nvPr>
        </p:nvSpPr>
        <p:spPr/>
        <p:txBody>
          <a:bodyPr/>
          <a:lstStyle/>
          <a:p>
            <a:r>
              <a:rPr lang="en-US" smtClean="0"/>
              <a:t>Ahmad Javid Mayar</a:t>
            </a:r>
            <a:endParaRPr lang="en-US"/>
          </a:p>
        </p:txBody>
      </p:sp>
      <p:sp>
        <p:nvSpPr>
          <p:cNvPr id="5" name="Slide Number Placeholder 4"/>
          <p:cNvSpPr>
            <a:spLocks noGrp="1"/>
          </p:cNvSpPr>
          <p:nvPr>
            <p:ph type="sldNum" sz="quarter" idx="12"/>
          </p:nvPr>
        </p:nvSpPr>
        <p:spPr/>
        <p:txBody>
          <a:bodyPr/>
          <a:lstStyle/>
          <a:p>
            <a:fld id="{F404A394-025F-4138-890B-7EBFB23AC021}" type="slidenum">
              <a:rPr lang="en-US" smtClean="0"/>
              <a:t>77</a:t>
            </a:fld>
            <a:endParaRPr lang="en-US"/>
          </a:p>
        </p:txBody>
      </p:sp>
      <p:sp>
        <p:nvSpPr>
          <p:cNvPr id="6" name="Content Placeholder 5"/>
          <p:cNvSpPr>
            <a:spLocks noGrp="1"/>
          </p:cNvSpPr>
          <p:nvPr>
            <p:ph sz="quarter" idx="1"/>
          </p:nvPr>
        </p:nvSpPr>
        <p:spPr/>
        <p:txBody>
          <a:bodyPr>
            <a:normAutofit/>
          </a:bodyPr>
          <a:lstStyle/>
          <a:p>
            <a:r>
              <a:rPr lang="en-US" dirty="0" smtClean="0"/>
              <a:t>An </a:t>
            </a:r>
            <a:r>
              <a:rPr lang="en-US" dirty="0"/>
              <a:t>object has three characteristics:</a:t>
            </a:r>
          </a:p>
          <a:p>
            <a:pPr lvl="1"/>
            <a:r>
              <a:rPr lang="en-US" b="1" dirty="0"/>
              <a:t>state:</a:t>
            </a:r>
            <a:r>
              <a:rPr lang="en-US" dirty="0"/>
              <a:t> represents data (value) of an object.</a:t>
            </a:r>
          </a:p>
          <a:p>
            <a:pPr lvl="1"/>
            <a:r>
              <a:rPr lang="en-US" b="1" dirty="0"/>
              <a:t>behavior:</a:t>
            </a:r>
            <a:r>
              <a:rPr lang="en-US" dirty="0"/>
              <a:t> represents the behavior (functionality) of an object such as deposit, withdraw etc.</a:t>
            </a:r>
          </a:p>
          <a:p>
            <a:pPr lvl="1"/>
            <a:r>
              <a:rPr lang="en-US" b="1" dirty="0"/>
              <a:t>identity:</a:t>
            </a:r>
            <a:r>
              <a:rPr lang="en-US" dirty="0"/>
              <a:t> Object identity is typically implemented via a unique ID. </a:t>
            </a:r>
            <a:r>
              <a:rPr lang="en-US" dirty="0" smtClean="0"/>
              <a:t>The </a:t>
            </a:r>
            <a:r>
              <a:rPr lang="en-US" dirty="0"/>
              <a:t>value of the ID is not visible to the external user. But, it is used internally by the JVM to identify each object uniquely.</a:t>
            </a:r>
          </a:p>
          <a:p>
            <a:r>
              <a:rPr lang="en-US" dirty="0"/>
              <a:t>For Example: Pen is an object. Its name is Reynolds, color is white etc. known as its state. It is used to write, so writing is its behavior</a:t>
            </a:r>
            <a:r>
              <a:rPr lang="en-US" dirty="0" smtClean="0"/>
              <a:t>.</a:t>
            </a:r>
            <a:endParaRPr lang="en-US" dirty="0"/>
          </a:p>
        </p:txBody>
      </p:sp>
    </p:spTree>
    <p:extLst>
      <p:ext uri="{BB962C8B-B14F-4D97-AF65-F5344CB8AC3E}">
        <p14:creationId xmlns:p14="http://schemas.microsoft.com/office/powerpoint/2010/main" val="191868212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OOPs (Object Oriented Programming System</a:t>
            </a:r>
            <a:r>
              <a:rPr lang="en-US" dirty="0" smtClean="0"/>
              <a:t>)</a:t>
            </a:r>
            <a:endParaRPr lang="en-US" dirty="0"/>
          </a:p>
        </p:txBody>
      </p:sp>
      <p:sp>
        <p:nvSpPr>
          <p:cNvPr id="3" name="Date Placeholder 2"/>
          <p:cNvSpPr>
            <a:spLocks noGrp="1"/>
          </p:cNvSpPr>
          <p:nvPr>
            <p:ph type="dt" sz="half" idx="10"/>
          </p:nvPr>
        </p:nvSpPr>
        <p:spPr/>
        <p:txBody>
          <a:bodyPr/>
          <a:lstStyle/>
          <a:p>
            <a:r>
              <a:rPr lang="en-US" smtClean="0"/>
              <a:t>Application Project</a:t>
            </a:r>
            <a:endParaRPr lang="en-US"/>
          </a:p>
        </p:txBody>
      </p:sp>
      <p:sp>
        <p:nvSpPr>
          <p:cNvPr id="4" name="Footer Placeholder 3"/>
          <p:cNvSpPr>
            <a:spLocks noGrp="1"/>
          </p:cNvSpPr>
          <p:nvPr>
            <p:ph type="ftr" sz="quarter" idx="11"/>
          </p:nvPr>
        </p:nvSpPr>
        <p:spPr/>
        <p:txBody>
          <a:bodyPr/>
          <a:lstStyle/>
          <a:p>
            <a:r>
              <a:rPr lang="en-US" smtClean="0"/>
              <a:t>Ahmad Javid Mayar</a:t>
            </a:r>
            <a:endParaRPr lang="en-US"/>
          </a:p>
        </p:txBody>
      </p:sp>
      <p:sp>
        <p:nvSpPr>
          <p:cNvPr id="5" name="Slide Number Placeholder 4"/>
          <p:cNvSpPr>
            <a:spLocks noGrp="1"/>
          </p:cNvSpPr>
          <p:nvPr>
            <p:ph type="sldNum" sz="quarter" idx="12"/>
          </p:nvPr>
        </p:nvSpPr>
        <p:spPr/>
        <p:txBody>
          <a:bodyPr/>
          <a:lstStyle/>
          <a:p>
            <a:fld id="{F404A394-025F-4138-890B-7EBFB23AC021}" type="slidenum">
              <a:rPr lang="en-US" smtClean="0"/>
              <a:t>78</a:t>
            </a:fld>
            <a:endParaRPr lang="en-US"/>
          </a:p>
        </p:txBody>
      </p:sp>
      <p:sp>
        <p:nvSpPr>
          <p:cNvPr id="6" name="Content Placeholder 5"/>
          <p:cNvSpPr>
            <a:spLocks noGrp="1"/>
          </p:cNvSpPr>
          <p:nvPr>
            <p:ph sz="quarter" idx="1"/>
          </p:nvPr>
        </p:nvSpPr>
        <p:spPr/>
        <p:txBody>
          <a:bodyPr/>
          <a:lstStyle/>
          <a:p>
            <a:r>
              <a:rPr lang="en-US" b="1" dirty="0"/>
              <a:t>Object is an instance of a class.</a:t>
            </a:r>
            <a:r>
              <a:rPr lang="en-US" dirty="0"/>
              <a:t> Class is a template or blueprint from which objects are created. So object is the instance(result) of a class.</a:t>
            </a:r>
          </a:p>
          <a:p>
            <a:r>
              <a:rPr lang="en-US" b="1" dirty="0"/>
              <a:t>Object Definitions:</a:t>
            </a:r>
            <a:endParaRPr lang="en-US" dirty="0"/>
          </a:p>
          <a:p>
            <a:pPr lvl="1"/>
            <a:r>
              <a:rPr lang="en-US" dirty="0"/>
              <a:t>Object is </a:t>
            </a:r>
            <a:r>
              <a:rPr lang="en-US" i="1" dirty="0"/>
              <a:t>a real world entity</a:t>
            </a:r>
            <a:r>
              <a:rPr lang="en-US" dirty="0"/>
              <a:t>.</a:t>
            </a:r>
          </a:p>
          <a:p>
            <a:pPr lvl="1"/>
            <a:r>
              <a:rPr lang="en-US" dirty="0"/>
              <a:t>Object is </a:t>
            </a:r>
            <a:r>
              <a:rPr lang="en-US" i="1" dirty="0"/>
              <a:t>a run time entity</a:t>
            </a:r>
            <a:r>
              <a:rPr lang="en-US" dirty="0"/>
              <a:t>.</a:t>
            </a:r>
          </a:p>
          <a:p>
            <a:pPr lvl="1"/>
            <a:r>
              <a:rPr lang="en-US" dirty="0"/>
              <a:t>Object is </a:t>
            </a:r>
            <a:r>
              <a:rPr lang="en-US" i="1" dirty="0"/>
              <a:t>an entity which has state and behavior</a:t>
            </a:r>
            <a:r>
              <a:rPr lang="en-US" dirty="0"/>
              <a:t>.</a:t>
            </a:r>
          </a:p>
          <a:p>
            <a:pPr lvl="1"/>
            <a:r>
              <a:rPr lang="en-US" dirty="0"/>
              <a:t>Object is </a:t>
            </a:r>
            <a:r>
              <a:rPr lang="en-US" i="1" dirty="0"/>
              <a:t>an instance of a class</a:t>
            </a:r>
            <a:r>
              <a:rPr lang="en-US" dirty="0"/>
              <a:t>.</a:t>
            </a:r>
          </a:p>
          <a:p>
            <a:endParaRPr lang="en-US" dirty="0"/>
          </a:p>
        </p:txBody>
      </p:sp>
    </p:spTree>
    <p:extLst>
      <p:ext uri="{BB962C8B-B14F-4D97-AF65-F5344CB8AC3E}">
        <p14:creationId xmlns:p14="http://schemas.microsoft.com/office/powerpoint/2010/main" val="3132482563"/>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Class in </a:t>
            </a:r>
            <a:r>
              <a:rPr lang="en-US" dirty="0" smtClean="0"/>
              <a:t>Java</a:t>
            </a:r>
            <a:endParaRPr lang="en-US" dirty="0"/>
          </a:p>
        </p:txBody>
      </p:sp>
      <p:sp>
        <p:nvSpPr>
          <p:cNvPr id="3" name="Date Placeholder 2"/>
          <p:cNvSpPr>
            <a:spLocks noGrp="1"/>
          </p:cNvSpPr>
          <p:nvPr>
            <p:ph type="dt" sz="half" idx="10"/>
          </p:nvPr>
        </p:nvSpPr>
        <p:spPr/>
        <p:txBody>
          <a:bodyPr/>
          <a:lstStyle/>
          <a:p>
            <a:r>
              <a:rPr lang="en-US" smtClean="0"/>
              <a:t>Application Project</a:t>
            </a:r>
            <a:endParaRPr lang="en-US"/>
          </a:p>
        </p:txBody>
      </p:sp>
      <p:sp>
        <p:nvSpPr>
          <p:cNvPr id="4" name="Footer Placeholder 3"/>
          <p:cNvSpPr>
            <a:spLocks noGrp="1"/>
          </p:cNvSpPr>
          <p:nvPr>
            <p:ph type="ftr" sz="quarter" idx="11"/>
          </p:nvPr>
        </p:nvSpPr>
        <p:spPr/>
        <p:txBody>
          <a:bodyPr/>
          <a:lstStyle/>
          <a:p>
            <a:r>
              <a:rPr lang="en-US" smtClean="0"/>
              <a:t>Ahmad Javid Mayar</a:t>
            </a:r>
            <a:endParaRPr lang="en-US"/>
          </a:p>
        </p:txBody>
      </p:sp>
      <p:sp>
        <p:nvSpPr>
          <p:cNvPr id="5" name="Slide Number Placeholder 4"/>
          <p:cNvSpPr>
            <a:spLocks noGrp="1"/>
          </p:cNvSpPr>
          <p:nvPr>
            <p:ph type="sldNum" sz="quarter" idx="12"/>
          </p:nvPr>
        </p:nvSpPr>
        <p:spPr/>
        <p:txBody>
          <a:bodyPr/>
          <a:lstStyle/>
          <a:p>
            <a:fld id="{F404A394-025F-4138-890B-7EBFB23AC021}" type="slidenum">
              <a:rPr lang="en-US" smtClean="0"/>
              <a:t>79</a:t>
            </a:fld>
            <a:endParaRPr lang="en-US"/>
          </a:p>
        </p:txBody>
      </p:sp>
      <p:sp>
        <p:nvSpPr>
          <p:cNvPr id="6" name="Content Placeholder 5"/>
          <p:cNvSpPr>
            <a:spLocks noGrp="1"/>
          </p:cNvSpPr>
          <p:nvPr>
            <p:ph sz="quarter" idx="1"/>
          </p:nvPr>
        </p:nvSpPr>
        <p:spPr/>
        <p:txBody>
          <a:bodyPr/>
          <a:lstStyle/>
          <a:p>
            <a:r>
              <a:rPr lang="en-US" dirty="0"/>
              <a:t>A class is a group of objects which have common properties. It is a template or blueprint from which objects are created. It is a logical entity. It can't be physical.</a:t>
            </a:r>
          </a:p>
          <a:p>
            <a:r>
              <a:rPr lang="en-US" dirty="0"/>
              <a:t>A class in Java can contain:</a:t>
            </a:r>
          </a:p>
          <a:p>
            <a:pPr lvl="1"/>
            <a:r>
              <a:rPr lang="en-US" b="1" dirty="0"/>
              <a:t>fields</a:t>
            </a:r>
            <a:endParaRPr lang="en-US" dirty="0"/>
          </a:p>
          <a:p>
            <a:pPr lvl="1"/>
            <a:r>
              <a:rPr lang="en-US" b="1" dirty="0"/>
              <a:t>methods</a:t>
            </a:r>
            <a:endParaRPr lang="en-US" dirty="0"/>
          </a:p>
          <a:p>
            <a:pPr lvl="1"/>
            <a:r>
              <a:rPr lang="en-US" b="1" dirty="0"/>
              <a:t>constructors</a:t>
            </a:r>
            <a:endParaRPr lang="en-US" dirty="0"/>
          </a:p>
          <a:p>
            <a:pPr lvl="1"/>
            <a:r>
              <a:rPr lang="en-US" b="1" dirty="0"/>
              <a:t>blocks</a:t>
            </a:r>
            <a:endParaRPr lang="en-US" dirty="0"/>
          </a:p>
          <a:p>
            <a:pPr lvl="1"/>
            <a:r>
              <a:rPr lang="en-US" b="1" dirty="0"/>
              <a:t>nested class and interface</a:t>
            </a:r>
            <a:endParaRPr lang="en-US" dirty="0"/>
          </a:p>
          <a:p>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15000" y="3429000"/>
            <a:ext cx="2667000" cy="1800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711077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Class Rules</a:t>
            </a:r>
            <a:endParaRPr lang="en-US" sz="3200" dirty="0"/>
          </a:p>
        </p:txBody>
      </p:sp>
      <p:sp>
        <p:nvSpPr>
          <p:cNvPr id="3" name="Date Placeholder 2"/>
          <p:cNvSpPr>
            <a:spLocks noGrp="1"/>
          </p:cNvSpPr>
          <p:nvPr>
            <p:ph type="dt" sz="half" idx="10"/>
          </p:nvPr>
        </p:nvSpPr>
        <p:spPr/>
        <p:txBody>
          <a:bodyPr/>
          <a:lstStyle/>
          <a:p>
            <a:r>
              <a:rPr lang="en-US" smtClean="0"/>
              <a:t>Application Project</a:t>
            </a:r>
            <a:endParaRPr lang="en-US"/>
          </a:p>
        </p:txBody>
      </p:sp>
      <p:sp>
        <p:nvSpPr>
          <p:cNvPr id="4" name="Footer Placeholder 3"/>
          <p:cNvSpPr>
            <a:spLocks noGrp="1"/>
          </p:cNvSpPr>
          <p:nvPr>
            <p:ph type="ftr" sz="quarter" idx="11"/>
          </p:nvPr>
        </p:nvSpPr>
        <p:spPr/>
        <p:txBody>
          <a:bodyPr/>
          <a:lstStyle/>
          <a:p>
            <a:r>
              <a:rPr lang="en-US" smtClean="0"/>
              <a:t>Ahmad Javid Mayar</a:t>
            </a:r>
            <a:endParaRPr lang="en-US"/>
          </a:p>
        </p:txBody>
      </p:sp>
      <p:sp>
        <p:nvSpPr>
          <p:cNvPr id="5" name="Slide Number Placeholder 4"/>
          <p:cNvSpPr>
            <a:spLocks noGrp="1"/>
          </p:cNvSpPr>
          <p:nvPr>
            <p:ph type="sldNum" sz="quarter" idx="12"/>
          </p:nvPr>
        </p:nvSpPr>
        <p:spPr/>
        <p:txBody>
          <a:bodyPr/>
          <a:lstStyle/>
          <a:p>
            <a:fld id="{F404A394-025F-4138-890B-7EBFB23AC021}" type="slidenum">
              <a:rPr lang="en-US" smtClean="0"/>
              <a:t>8</a:t>
            </a:fld>
            <a:endParaRPr lang="en-US"/>
          </a:p>
        </p:txBody>
      </p:sp>
      <p:sp>
        <p:nvSpPr>
          <p:cNvPr id="6" name="Content Placeholder 5"/>
          <p:cNvSpPr>
            <a:spLocks noGrp="1"/>
          </p:cNvSpPr>
          <p:nvPr>
            <p:ph sz="quarter" idx="1"/>
          </p:nvPr>
        </p:nvSpPr>
        <p:spPr/>
        <p:txBody>
          <a:bodyPr/>
          <a:lstStyle/>
          <a:p>
            <a:endParaRPr lang="en-US" dirty="0" smtClean="0"/>
          </a:p>
          <a:p>
            <a:r>
              <a:rPr lang="en-US" sz="2400" dirty="0" smtClean="0"/>
              <a:t>Full attendance</a:t>
            </a:r>
            <a:endParaRPr lang="en-US" sz="2400" dirty="0"/>
          </a:p>
          <a:p>
            <a:r>
              <a:rPr lang="en-US" sz="2400" dirty="0" smtClean="0"/>
              <a:t>Please </a:t>
            </a:r>
            <a:r>
              <a:rPr lang="en-US" sz="2400" dirty="0"/>
              <a:t>come on </a:t>
            </a:r>
            <a:r>
              <a:rPr lang="en-US" sz="2400" dirty="0" smtClean="0"/>
              <a:t>time</a:t>
            </a:r>
            <a:endParaRPr lang="en-US" sz="2400" dirty="0"/>
          </a:p>
          <a:p>
            <a:r>
              <a:rPr lang="en-US" sz="2400" dirty="0" smtClean="0"/>
              <a:t>Turn </a:t>
            </a:r>
            <a:r>
              <a:rPr lang="en-US" sz="2400" dirty="0"/>
              <a:t>off your mobile</a:t>
            </a:r>
            <a:r>
              <a:rPr lang="en-US" sz="2400" dirty="0" smtClean="0"/>
              <a:t>.</a:t>
            </a:r>
          </a:p>
          <a:p>
            <a:endParaRPr lang="en-US" dirty="0"/>
          </a:p>
          <a:p>
            <a:pPr marL="0" indent="0">
              <a:buNone/>
            </a:pPr>
            <a:r>
              <a:rPr lang="en-US" dirty="0"/>
              <a:t/>
            </a:r>
            <a:br>
              <a:rPr lang="en-US" dirty="0"/>
            </a:br>
            <a:r>
              <a:rPr lang="en-US" sz="3600" i="1" dirty="0">
                <a:solidFill>
                  <a:srgbClr val="FF0000"/>
                </a:solidFill>
              </a:rPr>
              <a:t> </a:t>
            </a:r>
            <a:r>
              <a:rPr lang="en-US" sz="3600" i="1" dirty="0" smtClean="0">
                <a:solidFill>
                  <a:srgbClr val="FF0000"/>
                </a:solidFill>
              </a:rPr>
              <a:t>  </a:t>
            </a:r>
            <a:r>
              <a:rPr lang="en-US" sz="3600" dirty="0" smtClean="0">
                <a:solidFill>
                  <a:srgbClr val="FF0000"/>
                </a:solidFill>
              </a:rPr>
              <a:t>Don’t </a:t>
            </a:r>
            <a:r>
              <a:rPr lang="en-US" sz="3600" dirty="0">
                <a:solidFill>
                  <a:srgbClr val="FF0000"/>
                </a:solidFill>
              </a:rPr>
              <a:t>disturb your classmate !!!! </a:t>
            </a:r>
            <a:r>
              <a:rPr lang="en-US" dirty="0"/>
              <a:t/>
            </a:r>
            <a:br>
              <a:rPr lang="en-US" dirty="0"/>
            </a:br>
            <a:endParaRPr lang="en-US" dirty="0"/>
          </a:p>
        </p:txBody>
      </p:sp>
    </p:spTree>
    <p:extLst>
      <p:ext uri="{BB962C8B-B14F-4D97-AF65-F5344CB8AC3E}">
        <p14:creationId xmlns:p14="http://schemas.microsoft.com/office/powerpoint/2010/main" val="1836350070"/>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Instance variable in </a:t>
            </a:r>
            <a:r>
              <a:rPr lang="en-US" dirty="0" smtClean="0"/>
              <a:t>Java</a:t>
            </a:r>
            <a:endParaRPr lang="en-US" dirty="0"/>
          </a:p>
        </p:txBody>
      </p:sp>
      <p:sp>
        <p:nvSpPr>
          <p:cNvPr id="3" name="Date Placeholder 2"/>
          <p:cNvSpPr>
            <a:spLocks noGrp="1"/>
          </p:cNvSpPr>
          <p:nvPr>
            <p:ph type="dt" sz="half" idx="10"/>
          </p:nvPr>
        </p:nvSpPr>
        <p:spPr/>
        <p:txBody>
          <a:bodyPr/>
          <a:lstStyle/>
          <a:p>
            <a:r>
              <a:rPr lang="en-US" smtClean="0"/>
              <a:t>Application Project</a:t>
            </a:r>
            <a:endParaRPr lang="en-US"/>
          </a:p>
        </p:txBody>
      </p:sp>
      <p:sp>
        <p:nvSpPr>
          <p:cNvPr id="4" name="Footer Placeholder 3"/>
          <p:cNvSpPr>
            <a:spLocks noGrp="1"/>
          </p:cNvSpPr>
          <p:nvPr>
            <p:ph type="ftr" sz="quarter" idx="11"/>
          </p:nvPr>
        </p:nvSpPr>
        <p:spPr/>
        <p:txBody>
          <a:bodyPr/>
          <a:lstStyle/>
          <a:p>
            <a:r>
              <a:rPr lang="en-US" smtClean="0"/>
              <a:t>Ahmad Javid Mayar</a:t>
            </a:r>
            <a:endParaRPr lang="en-US"/>
          </a:p>
        </p:txBody>
      </p:sp>
      <p:sp>
        <p:nvSpPr>
          <p:cNvPr id="5" name="Slide Number Placeholder 4"/>
          <p:cNvSpPr>
            <a:spLocks noGrp="1"/>
          </p:cNvSpPr>
          <p:nvPr>
            <p:ph type="sldNum" sz="quarter" idx="12"/>
          </p:nvPr>
        </p:nvSpPr>
        <p:spPr/>
        <p:txBody>
          <a:bodyPr/>
          <a:lstStyle/>
          <a:p>
            <a:fld id="{F404A394-025F-4138-890B-7EBFB23AC021}" type="slidenum">
              <a:rPr lang="en-US" smtClean="0"/>
              <a:t>80</a:t>
            </a:fld>
            <a:endParaRPr lang="en-US"/>
          </a:p>
        </p:txBody>
      </p:sp>
      <p:sp>
        <p:nvSpPr>
          <p:cNvPr id="6" name="Content Placeholder 5"/>
          <p:cNvSpPr>
            <a:spLocks noGrp="1"/>
          </p:cNvSpPr>
          <p:nvPr>
            <p:ph sz="quarter" idx="1"/>
          </p:nvPr>
        </p:nvSpPr>
        <p:spPr/>
        <p:txBody>
          <a:bodyPr/>
          <a:lstStyle/>
          <a:p>
            <a:r>
              <a:rPr lang="en-US" dirty="0"/>
              <a:t>A variable which is created inside the class but outside the method, is known as instance variable. </a:t>
            </a:r>
            <a:endParaRPr lang="en-US" dirty="0" smtClean="0"/>
          </a:p>
          <a:p>
            <a:r>
              <a:rPr lang="en-US" dirty="0" smtClean="0"/>
              <a:t>Instance </a:t>
            </a:r>
            <a:r>
              <a:rPr lang="en-US" dirty="0"/>
              <a:t>variable doesn't get memory at compile time. It gets memory at run time when object(instance) is created. That is why, it is known as instance variable.</a:t>
            </a:r>
          </a:p>
        </p:txBody>
      </p:sp>
    </p:spTree>
    <p:extLst>
      <p:ext uri="{BB962C8B-B14F-4D97-AF65-F5344CB8AC3E}">
        <p14:creationId xmlns:p14="http://schemas.microsoft.com/office/powerpoint/2010/main" val="104924061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Method in </a:t>
            </a:r>
            <a:r>
              <a:rPr lang="en-US" dirty="0" smtClean="0"/>
              <a:t>Java</a:t>
            </a:r>
            <a:endParaRPr lang="en-US" dirty="0"/>
          </a:p>
        </p:txBody>
      </p:sp>
      <p:sp>
        <p:nvSpPr>
          <p:cNvPr id="3" name="Date Placeholder 2"/>
          <p:cNvSpPr>
            <a:spLocks noGrp="1"/>
          </p:cNvSpPr>
          <p:nvPr>
            <p:ph type="dt" sz="half" idx="10"/>
          </p:nvPr>
        </p:nvSpPr>
        <p:spPr/>
        <p:txBody>
          <a:bodyPr/>
          <a:lstStyle/>
          <a:p>
            <a:r>
              <a:rPr lang="en-US" smtClean="0"/>
              <a:t>Application Project</a:t>
            </a:r>
            <a:endParaRPr lang="en-US"/>
          </a:p>
        </p:txBody>
      </p:sp>
      <p:sp>
        <p:nvSpPr>
          <p:cNvPr id="4" name="Footer Placeholder 3"/>
          <p:cNvSpPr>
            <a:spLocks noGrp="1"/>
          </p:cNvSpPr>
          <p:nvPr>
            <p:ph type="ftr" sz="quarter" idx="11"/>
          </p:nvPr>
        </p:nvSpPr>
        <p:spPr/>
        <p:txBody>
          <a:bodyPr/>
          <a:lstStyle/>
          <a:p>
            <a:r>
              <a:rPr lang="en-US" smtClean="0"/>
              <a:t>Ahmad Javid Mayar</a:t>
            </a:r>
            <a:endParaRPr lang="en-US"/>
          </a:p>
        </p:txBody>
      </p:sp>
      <p:sp>
        <p:nvSpPr>
          <p:cNvPr id="5" name="Slide Number Placeholder 4"/>
          <p:cNvSpPr>
            <a:spLocks noGrp="1"/>
          </p:cNvSpPr>
          <p:nvPr>
            <p:ph type="sldNum" sz="quarter" idx="12"/>
          </p:nvPr>
        </p:nvSpPr>
        <p:spPr/>
        <p:txBody>
          <a:bodyPr/>
          <a:lstStyle/>
          <a:p>
            <a:fld id="{F404A394-025F-4138-890B-7EBFB23AC021}" type="slidenum">
              <a:rPr lang="en-US" smtClean="0"/>
              <a:t>81</a:t>
            </a:fld>
            <a:endParaRPr lang="en-US"/>
          </a:p>
        </p:txBody>
      </p:sp>
      <p:sp>
        <p:nvSpPr>
          <p:cNvPr id="6" name="Content Placeholder 5"/>
          <p:cNvSpPr>
            <a:spLocks noGrp="1"/>
          </p:cNvSpPr>
          <p:nvPr>
            <p:ph sz="quarter" idx="1"/>
          </p:nvPr>
        </p:nvSpPr>
        <p:spPr/>
        <p:txBody>
          <a:bodyPr/>
          <a:lstStyle/>
          <a:p>
            <a:r>
              <a:rPr lang="en-US" dirty="0"/>
              <a:t>In java, a method is like function i.e. used to expose behavior of an object.</a:t>
            </a:r>
          </a:p>
          <a:p>
            <a:r>
              <a:rPr lang="en-US" dirty="0"/>
              <a:t>Advantage of Method</a:t>
            </a:r>
          </a:p>
          <a:p>
            <a:pPr lvl="1"/>
            <a:r>
              <a:rPr lang="en-US" dirty="0"/>
              <a:t>Code Reusability</a:t>
            </a:r>
          </a:p>
          <a:p>
            <a:pPr lvl="1"/>
            <a:r>
              <a:rPr lang="en-US" dirty="0"/>
              <a:t>Code </a:t>
            </a:r>
            <a:r>
              <a:rPr lang="en-US" dirty="0" smtClean="0"/>
              <a:t>Optimization</a:t>
            </a:r>
          </a:p>
          <a:p>
            <a:pPr marL="274320" lvl="1" indent="0">
              <a:buNone/>
            </a:pPr>
            <a:endParaRPr lang="en-US" dirty="0" smtClean="0"/>
          </a:p>
          <a:p>
            <a:pPr marL="0" lvl="1" indent="0">
              <a:buNone/>
            </a:pPr>
            <a:r>
              <a:rPr lang="en-US" b="1" dirty="0" smtClean="0">
                <a:solidFill>
                  <a:schemeClr val="tx1"/>
                </a:solidFill>
              </a:rPr>
              <a:t>new </a:t>
            </a:r>
            <a:r>
              <a:rPr lang="en-US" b="1" dirty="0">
                <a:solidFill>
                  <a:schemeClr val="tx1"/>
                </a:solidFill>
              </a:rPr>
              <a:t>keyword in </a:t>
            </a:r>
            <a:r>
              <a:rPr lang="en-US" b="1" dirty="0" smtClean="0">
                <a:solidFill>
                  <a:schemeClr val="tx1"/>
                </a:solidFill>
              </a:rPr>
              <a:t>Java</a:t>
            </a:r>
          </a:p>
          <a:p>
            <a:pPr marL="342900" lvl="1" indent="-342900"/>
            <a:r>
              <a:rPr lang="en-US" dirty="0">
                <a:solidFill>
                  <a:schemeClr val="tx1"/>
                </a:solidFill>
              </a:rPr>
              <a:t>The new keyword is used to allocate memory at run time. All objects get memory in Heap memory area.</a:t>
            </a:r>
          </a:p>
          <a:p>
            <a:pPr marL="274320" lvl="1" indent="0">
              <a:buNone/>
            </a:pPr>
            <a:endParaRPr lang="en-US" dirty="0"/>
          </a:p>
          <a:p>
            <a:endParaRPr lang="en-US" dirty="0"/>
          </a:p>
        </p:txBody>
      </p:sp>
    </p:spTree>
    <p:extLst>
      <p:ext uri="{BB962C8B-B14F-4D97-AF65-F5344CB8AC3E}">
        <p14:creationId xmlns:p14="http://schemas.microsoft.com/office/powerpoint/2010/main" val="3036457509"/>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15200" y="4929957"/>
            <a:ext cx="1533932" cy="154704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normAutofit fontScale="90000"/>
          </a:bodyPr>
          <a:lstStyle/>
          <a:p>
            <a:r>
              <a:rPr lang="en-US" dirty="0"/>
              <a:t>Object and Class Example: main within </a:t>
            </a:r>
            <a:r>
              <a:rPr lang="en-US" dirty="0" smtClean="0"/>
              <a:t>class</a:t>
            </a:r>
            <a:endParaRPr lang="en-US" dirty="0"/>
          </a:p>
        </p:txBody>
      </p:sp>
      <p:sp>
        <p:nvSpPr>
          <p:cNvPr id="3" name="Date Placeholder 2"/>
          <p:cNvSpPr>
            <a:spLocks noGrp="1"/>
          </p:cNvSpPr>
          <p:nvPr>
            <p:ph type="dt" sz="half" idx="10"/>
          </p:nvPr>
        </p:nvSpPr>
        <p:spPr/>
        <p:txBody>
          <a:bodyPr/>
          <a:lstStyle/>
          <a:p>
            <a:r>
              <a:rPr lang="en-US" smtClean="0"/>
              <a:t>Application Project</a:t>
            </a:r>
            <a:endParaRPr lang="en-US"/>
          </a:p>
        </p:txBody>
      </p:sp>
      <p:sp>
        <p:nvSpPr>
          <p:cNvPr id="4" name="Footer Placeholder 3"/>
          <p:cNvSpPr>
            <a:spLocks noGrp="1"/>
          </p:cNvSpPr>
          <p:nvPr>
            <p:ph type="ftr" sz="quarter" idx="11"/>
          </p:nvPr>
        </p:nvSpPr>
        <p:spPr/>
        <p:txBody>
          <a:bodyPr/>
          <a:lstStyle/>
          <a:p>
            <a:r>
              <a:rPr lang="en-US" smtClean="0"/>
              <a:t>Ahmad Javid Mayar</a:t>
            </a:r>
            <a:endParaRPr lang="en-US"/>
          </a:p>
        </p:txBody>
      </p:sp>
      <p:sp>
        <p:nvSpPr>
          <p:cNvPr id="5" name="Slide Number Placeholder 4"/>
          <p:cNvSpPr>
            <a:spLocks noGrp="1"/>
          </p:cNvSpPr>
          <p:nvPr>
            <p:ph type="sldNum" sz="quarter" idx="12"/>
          </p:nvPr>
        </p:nvSpPr>
        <p:spPr/>
        <p:txBody>
          <a:bodyPr/>
          <a:lstStyle/>
          <a:p>
            <a:fld id="{F404A394-025F-4138-890B-7EBFB23AC021}" type="slidenum">
              <a:rPr lang="en-US" smtClean="0"/>
              <a:t>82</a:t>
            </a:fld>
            <a:endParaRPr lang="en-US"/>
          </a:p>
        </p:txBody>
      </p:sp>
      <p:sp>
        <p:nvSpPr>
          <p:cNvPr id="6" name="Content Placeholder 5"/>
          <p:cNvSpPr>
            <a:spLocks noGrp="1"/>
          </p:cNvSpPr>
          <p:nvPr>
            <p:ph sz="quarter" idx="1"/>
          </p:nvPr>
        </p:nvSpPr>
        <p:spPr/>
        <p:txBody>
          <a:bodyPr/>
          <a:lstStyle/>
          <a:p>
            <a:r>
              <a:rPr lang="en-US" dirty="0"/>
              <a:t>In this example, we have created a Student class that have two data members id and name. We are creating the object of the Student class by new keyword and printing the objects value</a:t>
            </a:r>
            <a:r>
              <a:rPr lang="en-US" dirty="0" smtClean="0"/>
              <a:t>.</a:t>
            </a:r>
            <a:endParaRPr lang="en-US" dirty="0"/>
          </a:p>
        </p:txBody>
      </p:sp>
      <p:sp>
        <p:nvSpPr>
          <p:cNvPr id="7" name="Rectangle 6"/>
          <p:cNvSpPr/>
          <p:nvPr/>
        </p:nvSpPr>
        <p:spPr>
          <a:xfrm>
            <a:off x="685800" y="2895600"/>
            <a:ext cx="8001000" cy="2862322"/>
          </a:xfrm>
          <a:prstGeom prst="rect">
            <a:avLst/>
          </a:prstGeom>
        </p:spPr>
        <p:txBody>
          <a:bodyPr wrap="square">
            <a:spAutoFit/>
          </a:bodyPr>
          <a:lstStyle/>
          <a:p>
            <a:r>
              <a:rPr lang="en-US" b="1" dirty="0"/>
              <a:t>class</a:t>
            </a:r>
            <a:r>
              <a:rPr lang="en-US" dirty="0"/>
              <a:t> Student{  </a:t>
            </a:r>
          </a:p>
          <a:p>
            <a:r>
              <a:rPr lang="en-US" dirty="0"/>
              <a:t> </a:t>
            </a:r>
            <a:r>
              <a:rPr lang="en-US" b="1" dirty="0" err="1"/>
              <a:t>int</a:t>
            </a:r>
            <a:r>
              <a:rPr lang="en-US" dirty="0"/>
              <a:t> id;//field or data member or instance variable  </a:t>
            </a:r>
          </a:p>
          <a:p>
            <a:r>
              <a:rPr lang="en-US" dirty="0"/>
              <a:t> String name;  </a:t>
            </a:r>
          </a:p>
          <a:p>
            <a:r>
              <a:rPr lang="en-US" dirty="0"/>
              <a:t>  </a:t>
            </a:r>
          </a:p>
          <a:p>
            <a:r>
              <a:rPr lang="en-US" dirty="0"/>
              <a:t> </a:t>
            </a:r>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a:t>
            </a:r>
          </a:p>
          <a:p>
            <a:r>
              <a:rPr lang="en-US" dirty="0"/>
              <a:t>  Student s1=</a:t>
            </a:r>
            <a:r>
              <a:rPr lang="en-US" b="1" dirty="0"/>
              <a:t>new</a:t>
            </a:r>
            <a:r>
              <a:rPr lang="en-US" dirty="0"/>
              <a:t> Student();//creating an object of Student  </a:t>
            </a:r>
          </a:p>
          <a:p>
            <a:r>
              <a:rPr lang="en-US" dirty="0"/>
              <a:t>  </a:t>
            </a:r>
            <a:r>
              <a:rPr lang="en-US" dirty="0" err="1"/>
              <a:t>System.out.println</a:t>
            </a:r>
            <a:r>
              <a:rPr lang="en-US" dirty="0"/>
              <a:t>(s1.id);//accessing member through reference variable  </a:t>
            </a:r>
          </a:p>
          <a:p>
            <a:r>
              <a:rPr lang="en-US" dirty="0"/>
              <a:t>  </a:t>
            </a:r>
            <a:r>
              <a:rPr lang="en-US" dirty="0" err="1"/>
              <a:t>System.out.println</a:t>
            </a:r>
            <a:r>
              <a:rPr lang="en-US" dirty="0"/>
              <a:t>(s1.name);  </a:t>
            </a:r>
          </a:p>
          <a:p>
            <a:r>
              <a:rPr lang="en-US" dirty="0"/>
              <a:t> }  </a:t>
            </a:r>
          </a:p>
          <a:p>
            <a:r>
              <a:rPr lang="en-US" dirty="0"/>
              <a:t>}  </a:t>
            </a:r>
          </a:p>
        </p:txBody>
      </p:sp>
    </p:spTree>
    <p:extLst>
      <p:ext uri="{BB962C8B-B14F-4D97-AF65-F5344CB8AC3E}">
        <p14:creationId xmlns:p14="http://schemas.microsoft.com/office/powerpoint/2010/main" val="88458310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Object and Class Example: main outside </a:t>
            </a:r>
            <a:r>
              <a:rPr lang="en-US" dirty="0" smtClean="0"/>
              <a:t>class</a:t>
            </a:r>
            <a:endParaRPr lang="en-US" dirty="0"/>
          </a:p>
        </p:txBody>
      </p:sp>
      <p:sp>
        <p:nvSpPr>
          <p:cNvPr id="3" name="Date Placeholder 2"/>
          <p:cNvSpPr>
            <a:spLocks noGrp="1"/>
          </p:cNvSpPr>
          <p:nvPr>
            <p:ph type="dt" sz="half" idx="10"/>
          </p:nvPr>
        </p:nvSpPr>
        <p:spPr/>
        <p:txBody>
          <a:bodyPr/>
          <a:lstStyle/>
          <a:p>
            <a:r>
              <a:rPr lang="en-US" smtClean="0"/>
              <a:t>Application Project</a:t>
            </a:r>
            <a:endParaRPr lang="en-US"/>
          </a:p>
        </p:txBody>
      </p:sp>
      <p:sp>
        <p:nvSpPr>
          <p:cNvPr id="4" name="Footer Placeholder 3"/>
          <p:cNvSpPr>
            <a:spLocks noGrp="1"/>
          </p:cNvSpPr>
          <p:nvPr>
            <p:ph type="ftr" sz="quarter" idx="11"/>
          </p:nvPr>
        </p:nvSpPr>
        <p:spPr/>
        <p:txBody>
          <a:bodyPr/>
          <a:lstStyle/>
          <a:p>
            <a:r>
              <a:rPr lang="en-US" smtClean="0"/>
              <a:t>Ahmad Javid Mayar</a:t>
            </a:r>
            <a:endParaRPr lang="en-US"/>
          </a:p>
        </p:txBody>
      </p:sp>
      <p:sp>
        <p:nvSpPr>
          <p:cNvPr id="5" name="Slide Number Placeholder 4"/>
          <p:cNvSpPr>
            <a:spLocks noGrp="1"/>
          </p:cNvSpPr>
          <p:nvPr>
            <p:ph type="sldNum" sz="quarter" idx="12"/>
          </p:nvPr>
        </p:nvSpPr>
        <p:spPr/>
        <p:txBody>
          <a:bodyPr/>
          <a:lstStyle/>
          <a:p>
            <a:fld id="{F404A394-025F-4138-890B-7EBFB23AC021}" type="slidenum">
              <a:rPr lang="en-US" smtClean="0"/>
              <a:t>83</a:t>
            </a:fld>
            <a:endParaRPr lang="en-US"/>
          </a:p>
        </p:txBody>
      </p:sp>
      <p:sp>
        <p:nvSpPr>
          <p:cNvPr id="6" name="Content Placeholder 5"/>
          <p:cNvSpPr>
            <a:spLocks noGrp="1"/>
          </p:cNvSpPr>
          <p:nvPr>
            <p:ph sz="quarter" idx="1"/>
          </p:nvPr>
        </p:nvSpPr>
        <p:spPr/>
        <p:txBody>
          <a:bodyPr/>
          <a:lstStyle/>
          <a:p>
            <a:r>
              <a:rPr lang="en-US" dirty="0"/>
              <a:t>In real time development, we create classes and use it from another class. It is a better approach than previous one. Let's see a simple example, where we are having main() method in another class</a:t>
            </a:r>
            <a:r>
              <a:rPr lang="en-US" dirty="0" smtClean="0"/>
              <a:t>.</a:t>
            </a:r>
            <a:endParaRPr lang="en-US" dirty="0"/>
          </a:p>
        </p:txBody>
      </p:sp>
      <p:sp>
        <p:nvSpPr>
          <p:cNvPr id="7" name="Rectangle 6"/>
          <p:cNvSpPr/>
          <p:nvPr/>
        </p:nvSpPr>
        <p:spPr>
          <a:xfrm>
            <a:off x="1371600" y="3139618"/>
            <a:ext cx="6172200" cy="3139321"/>
          </a:xfrm>
          <a:prstGeom prst="rect">
            <a:avLst/>
          </a:prstGeom>
        </p:spPr>
        <p:txBody>
          <a:bodyPr wrap="square">
            <a:spAutoFit/>
          </a:bodyPr>
          <a:lstStyle/>
          <a:p>
            <a:r>
              <a:rPr lang="en-US" b="1" dirty="0"/>
              <a:t>class</a:t>
            </a:r>
            <a:r>
              <a:rPr lang="en-US" dirty="0"/>
              <a:t> Student{  </a:t>
            </a:r>
          </a:p>
          <a:p>
            <a:r>
              <a:rPr lang="en-US" dirty="0"/>
              <a:t> </a:t>
            </a:r>
            <a:r>
              <a:rPr lang="en-US" b="1" dirty="0" err="1"/>
              <a:t>int</a:t>
            </a:r>
            <a:r>
              <a:rPr lang="en-US" dirty="0"/>
              <a:t> id;  </a:t>
            </a:r>
          </a:p>
          <a:p>
            <a:r>
              <a:rPr lang="en-US" dirty="0"/>
              <a:t> String name;  </a:t>
            </a:r>
          </a:p>
          <a:p>
            <a:r>
              <a:rPr lang="en-US" dirty="0"/>
              <a:t>}  </a:t>
            </a:r>
          </a:p>
          <a:p>
            <a:r>
              <a:rPr lang="en-US" b="1" dirty="0"/>
              <a:t>class</a:t>
            </a:r>
            <a:r>
              <a:rPr lang="en-US" dirty="0"/>
              <a:t> TestStudent1{  </a:t>
            </a:r>
          </a:p>
          <a:p>
            <a:r>
              <a:rPr lang="en-US" dirty="0"/>
              <a:t> </a:t>
            </a:r>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a:t>
            </a:r>
          </a:p>
          <a:p>
            <a:r>
              <a:rPr lang="en-US" dirty="0"/>
              <a:t>  Student s1=</a:t>
            </a:r>
            <a:r>
              <a:rPr lang="en-US" b="1" dirty="0"/>
              <a:t>new</a:t>
            </a:r>
            <a:r>
              <a:rPr lang="en-US" dirty="0"/>
              <a:t> Student();  </a:t>
            </a:r>
          </a:p>
          <a:p>
            <a:r>
              <a:rPr lang="en-US" dirty="0"/>
              <a:t>  </a:t>
            </a:r>
            <a:r>
              <a:rPr lang="en-US" dirty="0" err="1"/>
              <a:t>System.out.println</a:t>
            </a:r>
            <a:r>
              <a:rPr lang="en-US" dirty="0"/>
              <a:t>(s1.id);  </a:t>
            </a:r>
          </a:p>
          <a:p>
            <a:r>
              <a:rPr lang="en-US" dirty="0"/>
              <a:t>  </a:t>
            </a:r>
            <a:r>
              <a:rPr lang="en-US" dirty="0" err="1"/>
              <a:t>System.out.println</a:t>
            </a:r>
            <a:r>
              <a:rPr lang="en-US" dirty="0"/>
              <a:t>(s1.name);  </a:t>
            </a:r>
          </a:p>
          <a:p>
            <a:r>
              <a:rPr lang="en-US" dirty="0"/>
              <a:t> }  </a:t>
            </a:r>
          </a:p>
          <a:p>
            <a:r>
              <a:rPr lang="en-US" dirty="0"/>
              <a:t>}</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24600" y="3733800"/>
            <a:ext cx="1762125" cy="1152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19289567"/>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Anonymous </a:t>
            </a:r>
            <a:r>
              <a:rPr lang="en-US" dirty="0" smtClean="0"/>
              <a:t>object</a:t>
            </a:r>
            <a:endParaRPr lang="en-US" dirty="0"/>
          </a:p>
        </p:txBody>
      </p:sp>
      <p:sp>
        <p:nvSpPr>
          <p:cNvPr id="3" name="Date Placeholder 2"/>
          <p:cNvSpPr>
            <a:spLocks noGrp="1"/>
          </p:cNvSpPr>
          <p:nvPr>
            <p:ph type="dt" sz="half" idx="10"/>
          </p:nvPr>
        </p:nvSpPr>
        <p:spPr/>
        <p:txBody>
          <a:bodyPr/>
          <a:lstStyle/>
          <a:p>
            <a:r>
              <a:rPr lang="en-US" smtClean="0"/>
              <a:t>Application Project</a:t>
            </a:r>
            <a:endParaRPr lang="en-US"/>
          </a:p>
        </p:txBody>
      </p:sp>
      <p:sp>
        <p:nvSpPr>
          <p:cNvPr id="4" name="Footer Placeholder 3"/>
          <p:cNvSpPr>
            <a:spLocks noGrp="1"/>
          </p:cNvSpPr>
          <p:nvPr>
            <p:ph type="ftr" sz="quarter" idx="11"/>
          </p:nvPr>
        </p:nvSpPr>
        <p:spPr/>
        <p:txBody>
          <a:bodyPr/>
          <a:lstStyle/>
          <a:p>
            <a:r>
              <a:rPr lang="en-US" smtClean="0"/>
              <a:t>Ahmad Javid Mayar</a:t>
            </a:r>
            <a:endParaRPr lang="en-US"/>
          </a:p>
        </p:txBody>
      </p:sp>
      <p:sp>
        <p:nvSpPr>
          <p:cNvPr id="5" name="Slide Number Placeholder 4"/>
          <p:cNvSpPr>
            <a:spLocks noGrp="1"/>
          </p:cNvSpPr>
          <p:nvPr>
            <p:ph type="sldNum" sz="quarter" idx="12"/>
          </p:nvPr>
        </p:nvSpPr>
        <p:spPr/>
        <p:txBody>
          <a:bodyPr/>
          <a:lstStyle/>
          <a:p>
            <a:fld id="{F404A394-025F-4138-890B-7EBFB23AC021}" type="slidenum">
              <a:rPr lang="en-US" smtClean="0"/>
              <a:t>84</a:t>
            </a:fld>
            <a:endParaRPr lang="en-US"/>
          </a:p>
        </p:txBody>
      </p:sp>
      <p:sp>
        <p:nvSpPr>
          <p:cNvPr id="6" name="Content Placeholder 5"/>
          <p:cNvSpPr>
            <a:spLocks noGrp="1"/>
          </p:cNvSpPr>
          <p:nvPr>
            <p:ph sz="quarter" idx="1"/>
          </p:nvPr>
        </p:nvSpPr>
        <p:spPr/>
        <p:txBody>
          <a:bodyPr/>
          <a:lstStyle/>
          <a:p>
            <a:r>
              <a:rPr lang="en-US" dirty="0"/>
              <a:t>Anonymous simply means nameless. An object which has no reference is known as anonymous object. It can be used at the time of object creation only.</a:t>
            </a:r>
          </a:p>
          <a:p>
            <a:r>
              <a:rPr lang="en-US" dirty="0"/>
              <a:t>If you have to use an object only once, anonymous object is a good approach. For example:</a:t>
            </a:r>
          </a:p>
          <a:p>
            <a:endParaRPr lang="en-US"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24544" y="3455158"/>
            <a:ext cx="3209925" cy="2647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9853923"/>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Date Placeholder 2"/>
          <p:cNvSpPr>
            <a:spLocks noGrp="1"/>
          </p:cNvSpPr>
          <p:nvPr>
            <p:ph type="dt" sz="half" idx="10"/>
          </p:nvPr>
        </p:nvSpPr>
        <p:spPr/>
        <p:txBody>
          <a:bodyPr/>
          <a:lstStyle/>
          <a:p>
            <a:r>
              <a:rPr lang="en-US" smtClean="0"/>
              <a:t>Application Project</a:t>
            </a:r>
            <a:endParaRPr lang="en-US"/>
          </a:p>
        </p:txBody>
      </p:sp>
      <p:sp>
        <p:nvSpPr>
          <p:cNvPr id="4" name="Footer Placeholder 3"/>
          <p:cNvSpPr>
            <a:spLocks noGrp="1"/>
          </p:cNvSpPr>
          <p:nvPr>
            <p:ph type="ftr" sz="quarter" idx="11"/>
          </p:nvPr>
        </p:nvSpPr>
        <p:spPr/>
        <p:txBody>
          <a:bodyPr/>
          <a:lstStyle/>
          <a:p>
            <a:r>
              <a:rPr lang="en-US" smtClean="0"/>
              <a:t>Ahmad Javid Mayar</a:t>
            </a:r>
            <a:endParaRPr lang="en-US"/>
          </a:p>
        </p:txBody>
      </p:sp>
      <p:sp>
        <p:nvSpPr>
          <p:cNvPr id="5" name="Slide Number Placeholder 4"/>
          <p:cNvSpPr>
            <a:spLocks noGrp="1"/>
          </p:cNvSpPr>
          <p:nvPr>
            <p:ph type="sldNum" sz="quarter" idx="12"/>
          </p:nvPr>
        </p:nvSpPr>
        <p:spPr/>
        <p:txBody>
          <a:bodyPr/>
          <a:lstStyle/>
          <a:p>
            <a:fld id="{F404A394-025F-4138-890B-7EBFB23AC021}" type="slidenum">
              <a:rPr lang="en-US" smtClean="0"/>
              <a:t>85</a:t>
            </a:fld>
            <a:endParaRPr lang="en-US"/>
          </a:p>
        </p:txBody>
      </p:sp>
      <p:sp>
        <p:nvSpPr>
          <p:cNvPr id="7" name="Rectangle 6"/>
          <p:cNvSpPr/>
          <p:nvPr/>
        </p:nvSpPr>
        <p:spPr>
          <a:xfrm>
            <a:off x="685800" y="1371600"/>
            <a:ext cx="7162800" cy="3416320"/>
          </a:xfrm>
          <a:prstGeom prst="rect">
            <a:avLst/>
          </a:prstGeom>
        </p:spPr>
        <p:txBody>
          <a:bodyPr wrap="square">
            <a:spAutoFit/>
          </a:bodyPr>
          <a:lstStyle/>
          <a:p>
            <a:r>
              <a:rPr lang="en-US" b="1" dirty="0"/>
              <a:t>class</a:t>
            </a:r>
            <a:r>
              <a:rPr lang="en-US" dirty="0"/>
              <a:t> Calculation{  </a:t>
            </a:r>
          </a:p>
          <a:p>
            <a:r>
              <a:rPr lang="en-US" dirty="0"/>
              <a:t> </a:t>
            </a:r>
            <a:r>
              <a:rPr lang="en-US" b="1" dirty="0"/>
              <a:t>void</a:t>
            </a:r>
            <a:r>
              <a:rPr lang="en-US" dirty="0"/>
              <a:t> fact(</a:t>
            </a:r>
            <a:r>
              <a:rPr lang="en-US" b="1" dirty="0" err="1"/>
              <a:t>int</a:t>
            </a:r>
            <a:r>
              <a:rPr lang="en-US" dirty="0"/>
              <a:t>  n){  </a:t>
            </a:r>
          </a:p>
          <a:p>
            <a:r>
              <a:rPr lang="en-US" dirty="0"/>
              <a:t>  </a:t>
            </a:r>
            <a:r>
              <a:rPr lang="en-US" b="1" dirty="0" err="1"/>
              <a:t>int</a:t>
            </a:r>
            <a:r>
              <a:rPr lang="en-US" dirty="0"/>
              <a:t> fact=1;  </a:t>
            </a:r>
          </a:p>
          <a:p>
            <a:r>
              <a:rPr lang="en-US" dirty="0"/>
              <a:t>  </a:t>
            </a:r>
            <a:r>
              <a:rPr lang="en-US" b="1" dirty="0"/>
              <a:t>for</a:t>
            </a:r>
            <a:r>
              <a:rPr lang="en-US" dirty="0"/>
              <a:t>(</a:t>
            </a:r>
            <a:r>
              <a:rPr lang="en-US" b="1" dirty="0" err="1"/>
              <a:t>int</a:t>
            </a:r>
            <a:r>
              <a:rPr lang="en-US" dirty="0"/>
              <a:t> </a:t>
            </a:r>
            <a:r>
              <a:rPr lang="en-US" dirty="0" err="1"/>
              <a:t>i</a:t>
            </a:r>
            <a:r>
              <a:rPr lang="en-US" dirty="0"/>
              <a:t>=1;i&lt;=</a:t>
            </a:r>
            <a:r>
              <a:rPr lang="en-US" dirty="0" err="1"/>
              <a:t>n;i</a:t>
            </a:r>
            <a:r>
              <a:rPr lang="en-US" dirty="0"/>
              <a:t>++){  </a:t>
            </a:r>
          </a:p>
          <a:p>
            <a:r>
              <a:rPr lang="en-US" dirty="0"/>
              <a:t>   fact=fact*</a:t>
            </a:r>
            <a:r>
              <a:rPr lang="en-US" dirty="0" err="1"/>
              <a:t>i</a:t>
            </a:r>
            <a:r>
              <a:rPr lang="en-US" dirty="0"/>
              <a:t>;  </a:t>
            </a:r>
          </a:p>
          <a:p>
            <a:r>
              <a:rPr lang="en-US" dirty="0"/>
              <a:t>  }  </a:t>
            </a:r>
          </a:p>
          <a:p>
            <a:r>
              <a:rPr lang="en-US" dirty="0"/>
              <a:t> </a:t>
            </a:r>
            <a:r>
              <a:rPr lang="en-US" dirty="0" err="1"/>
              <a:t>System.out.println</a:t>
            </a:r>
            <a:r>
              <a:rPr lang="en-US" dirty="0"/>
              <a:t>("factorial is "+fact);  </a:t>
            </a:r>
          </a:p>
          <a:p>
            <a:r>
              <a:rPr lang="en-US" dirty="0"/>
              <a:t>}  </a:t>
            </a:r>
          </a:p>
          <a:p>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a:t>
            </a:r>
          </a:p>
          <a:p>
            <a:r>
              <a:rPr lang="en-US" dirty="0"/>
              <a:t> </a:t>
            </a:r>
            <a:r>
              <a:rPr lang="en-US" b="1" dirty="0"/>
              <a:t>new</a:t>
            </a:r>
            <a:r>
              <a:rPr lang="en-US" dirty="0"/>
              <a:t> Calculation().fact(5);//calling method with anonymous object  </a:t>
            </a:r>
          </a:p>
          <a:p>
            <a:r>
              <a:rPr lang="en-US" dirty="0"/>
              <a:t>}  </a:t>
            </a:r>
          </a:p>
          <a:p>
            <a:r>
              <a:rPr lang="en-US" dirty="0"/>
              <a:t>} </a:t>
            </a:r>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15000" y="4307382"/>
            <a:ext cx="2547937" cy="178861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81470942"/>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Creating multiple objects by one type </a:t>
            </a:r>
            <a:r>
              <a:rPr lang="en-US" dirty="0" smtClean="0"/>
              <a:t>only</a:t>
            </a:r>
            <a:endParaRPr lang="en-US" dirty="0"/>
          </a:p>
        </p:txBody>
      </p:sp>
      <p:sp>
        <p:nvSpPr>
          <p:cNvPr id="3" name="Date Placeholder 2"/>
          <p:cNvSpPr>
            <a:spLocks noGrp="1"/>
          </p:cNvSpPr>
          <p:nvPr>
            <p:ph type="dt" sz="half" idx="10"/>
          </p:nvPr>
        </p:nvSpPr>
        <p:spPr/>
        <p:txBody>
          <a:bodyPr/>
          <a:lstStyle/>
          <a:p>
            <a:r>
              <a:rPr lang="en-US" smtClean="0"/>
              <a:t>Application Project</a:t>
            </a:r>
            <a:endParaRPr lang="en-US"/>
          </a:p>
        </p:txBody>
      </p:sp>
      <p:sp>
        <p:nvSpPr>
          <p:cNvPr id="4" name="Footer Placeholder 3"/>
          <p:cNvSpPr>
            <a:spLocks noGrp="1"/>
          </p:cNvSpPr>
          <p:nvPr>
            <p:ph type="ftr" sz="quarter" idx="11"/>
          </p:nvPr>
        </p:nvSpPr>
        <p:spPr/>
        <p:txBody>
          <a:bodyPr/>
          <a:lstStyle/>
          <a:p>
            <a:r>
              <a:rPr lang="en-US" smtClean="0"/>
              <a:t>Ahmad Javid Mayar</a:t>
            </a:r>
            <a:endParaRPr lang="en-US"/>
          </a:p>
        </p:txBody>
      </p:sp>
      <p:sp>
        <p:nvSpPr>
          <p:cNvPr id="5" name="Slide Number Placeholder 4"/>
          <p:cNvSpPr>
            <a:spLocks noGrp="1"/>
          </p:cNvSpPr>
          <p:nvPr>
            <p:ph type="sldNum" sz="quarter" idx="12"/>
          </p:nvPr>
        </p:nvSpPr>
        <p:spPr/>
        <p:txBody>
          <a:bodyPr/>
          <a:lstStyle/>
          <a:p>
            <a:fld id="{F404A394-025F-4138-890B-7EBFB23AC021}" type="slidenum">
              <a:rPr lang="en-US" smtClean="0"/>
              <a:t>86</a:t>
            </a:fld>
            <a:endParaRPr lang="en-US"/>
          </a:p>
        </p:txBody>
      </p:sp>
      <p:sp>
        <p:nvSpPr>
          <p:cNvPr id="6" name="Content Placeholder 5"/>
          <p:cNvSpPr>
            <a:spLocks noGrp="1"/>
          </p:cNvSpPr>
          <p:nvPr>
            <p:ph sz="quarter" idx="1"/>
          </p:nvPr>
        </p:nvSpPr>
        <p:spPr/>
        <p:txBody>
          <a:bodyPr/>
          <a:lstStyle/>
          <a:p>
            <a:r>
              <a:rPr lang="en-US" dirty="0"/>
              <a:t>We can create multiple objects by one type only as we do in case of primitives.</a:t>
            </a:r>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057399"/>
            <a:ext cx="6019800" cy="21523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2334619"/>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Date Placeholder 2"/>
          <p:cNvSpPr>
            <a:spLocks noGrp="1"/>
          </p:cNvSpPr>
          <p:nvPr>
            <p:ph type="dt" sz="half" idx="10"/>
          </p:nvPr>
        </p:nvSpPr>
        <p:spPr/>
        <p:txBody>
          <a:bodyPr/>
          <a:lstStyle/>
          <a:p>
            <a:r>
              <a:rPr lang="en-US" smtClean="0"/>
              <a:t>Application Project</a:t>
            </a:r>
            <a:endParaRPr lang="en-US"/>
          </a:p>
        </p:txBody>
      </p:sp>
      <p:sp>
        <p:nvSpPr>
          <p:cNvPr id="4" name="Footer Placeholder 3"/>
          <p:cNvSpPr>
            <a:spLocks noGrp="1"/>
          </p:cNvSpPr>
          <p:nvPr>
            <p:ph type="ftr" sz="quarter" idx="11"/>
          </p:nvPr>
        </p:nvSpPr>
        <p:spPr/>
        <p:txBody>
          <a:bodyPr/>
          <a:lstStyle/>
          <a:p>
            <a:r>
              <a:rPr lang="en-US" smtClean="0"/>
              <a:t>Ahmad Javid Mayar</a:t>
            </a:r>
            <a:endParaRPr lang="en-US"/>
          </a:p>
        </p:txBody>
      </p:sp>
      <p:sp>
        <p:nvSpPr>
          <p:cNvPr id="5" name="Slide Number Placeholder 4"/>
          <p:cNvSpPr>
            <a:spLocks noGrp="1"/>
          </p:cNvSpPr>
          <p:nvPr>
            <p:ph type="sldNum" sz="quarter" idx="12"/>
          </p:nvPr>
        </p:nvSpPr>
        <p:spPr/>
        <p:txBody>
          <a:bodyPr/>
          <a:lstStyle/>
          <a:p>
            <a:fld id="{F404A394-025F-4138-890B-7EBFB23AC021}" type="slidenum">
              <a:rPr lang="en-US" smtClean="0"/>
              <a:t>87</a:t>
            </a:fld>
            <a:endParaRPr lang="en-US"/>
          </a:p>
        </p:txBody>
      </p:sp>
      <p:sp>
        <p:nvSpPr>
          <p:cNvPr id="7" name="Rectangle 6"/>
          <p:cNvSpPr/>
          <p:nvPr/>
        </p:nvSpPr>
        <p:spPr>
          <a:xfrm>
            <a:off x="761999" y="1121688"/>
            <a:ext cx="7796461" cy="5078313"/>
          </a:xfrm>
          <a:prstGeom prst="rect">
            <a:avLst/>
          </a:prstGeom>
        </p:spPr>
        <p:txBody>
          <a:bodyPr wrap="square">
            <a:spAutoFit/>
          </a:bodyPr>
          <a:lstStyle/>
          <a:p>
            <a:r>
              <a:rPr lang="en-US" b="1" dirty="0"/>
              <a:t>class</a:t>
            </a:r>
            <a:r>
              <a:rPr lang="en-US" dirty="0"/>
              <a:t> Rectangle{  </a:t>
            </a:r>
          </a:p>
          <a:p>
            <a:r>
              <a:rPr lang="en-US" dirty="0"/>
              <a:t> </a:t>
            </a:r>
            <a:r>
              <a:rPr lang="en-US" b="1" dirty="0" err="1"/>
              <a:t>int</a:t>
            </a:r>
            <a:r>
              <a:rPr lang="en-US" dirty="0"/>
              <a:t> length;  </a:t>
            </a:r>
          </a:p>
          <a:p>
            <a:r>
              <a:rPr lang="en-US" dirty="0"/>
              <a:t> </a:t>
            </a:r>
            <a:r>
              <a:rPr lang="en-US" b="1" dirty="0" err="1"/>
              <a:t>int</a:t>
            </a:r>
            <a:r>
              <a:rPr lang="en-US" dirty="0"/>
              <a:t> width;  </a:t>
            </a:r>
          </a:p>
          <a:p>
            <a:r>
              <a:rPr lang="en-US" dirty="0"/>
              <a:t> </a:t>
            </a:r>
            <a:r>
              <a:rPr lang="en-US" b="1" dirty="0"/>
              <a:t>void</a:t>
            </a:r>
            <a:r>
              <a:rPr lang="en-US" dirty="0"/>
              <a:t> insert(</a:t>
            </a:r>
            <a:r>
              <a:rPr lang="en-US" b="1" dirty="0" err="1"/>
              <a:t>int</a:t>
            </a:r>
            <a:r>
              <a:rPr lang="en-US" dirty="0"/>
              <a:t> </a:t>
            </a:r>
            <a:r>
              <a:rPr lang="en-US" dirty="0" err="1"/>
              <a:t>l,</a:t>
            </a:r>
            <a:r>
              <a:rPr lang="en-US" b="1" dirty="0" err="1"/>
              <a:t>int</a:t>
            </a:r>
            <a:r>
              <a:rPr lang="en-US" dirty="0"/>
              <a:t> w){  </a:t>
            </a:r>
          </a:p>
          <a:p>
            <a:r>
              <a:rPr lang="en-US" dirty="0"/>
              <a:t>  length=l;  </a:t>
            </a:r>
          </a:p>
          <a:p>
            <a:r>
              <a:rPr lang="en-US" dirty="0"/>
              <a:t>  width=w;  </a:t>
            </a:r>
          </a:p>
          <a:p>
            <a:r>
              <a:rPr lang="en-US" dirty="0"/>
              <a:t> }  </a:t>
            </a:r>
          </a:p>
          <a:p>
            <a:r>
              <a:rPr lang="en-US" dirty="0"/>
              <a:t> </a:t>
            </a:r>
            <a:r>
              <a:rPr lang="en-US" b="1" dirty="0"/>
              <a:t>void</a:t>
            </a:r>
            <a:r>
              <a:rPr lang="en-US" dirty="0"/>
              <a:t> </a:t>
            </a:r>
            <a:r>
              <a:rPr lang="en-US" dirty="0" err="1"/>
              <a:t>calculateArea</a:t>
            </a:r>
            <a:r>
              <a:rPr lang="en-US" dirty="0"/>
              <a:t>(){</a:t>
            </a:r>
            <a:r>
              <a:rPr lang="en-US" dirty="0" err="1"/>
              <a:t>System.out.println</a:t>
            </a:r>
            <a:r>
              <a:rPr lang="en-US" dirty="0"/>
              <a:t>(length*width);}  </a:t>
            </a:r>
          </a:p>
          <a:p>
            <a:r>
              <a:rPr lang="en-US" dirty="0"/>
              <a:t>}  </a:t>
            </a:r>
          </a:p>
          <a:p>
            <a:r>
              <a:rPr lang="en-US" b="1" dirty="0"/>
              <a:t>class</a:t>
            </a:r>
            <a:r>
              <a:rPr lang="en-US" dirty="0"/>
              <a:t> TestRectangle2{  </a:t>
            </a:r>
          </a:p>
          <a:p>
            <a:r>
              <a:rPr lang="en-US" dirty="0"/>
              <a:t> </a:t>
            </a:r>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a:t>
            </a:r>
          </a:p>
          <a:p>
            <a:r>
              <a:rPr lang="en-US" dirty="0"/>
              <a:t>  Rectangle r1=</a:t>
            </a:r>
            <a:r>
              <a:rPr lang="en-US" b="1" dirty="0"/>
              <a:t>new</a:t>
            </a:r>
            <a:r>
              <a:rPr lang="en-US" dirty="0"/>
              <a:t> Rectangle(),r2=</a:t>
            </a:r>
            <a:r>
              <a:rPr lang="en-US" b="1" dirty="0"/>
              <a:t>new</a:t>
            </a:r>
            <a:r>
              <a:rPr lang="en-US" dirty="0"/>
              <a:t> Rectangle();//creating two objects  </a:t>
            </a:r>
          </a:p>
          <a:p>
            <a:r>
              <a:rPr lang="en-US" dirty="0"/>
              <a:t>  r1.insert(11,5);  </a:t>
            </a:r>
          </a:p>
          <a:p>
            <a:r>
              <a:rPr lang="en-US" dirty="0"/>
              <a:t>  r2.insert(3,15);  </a:t>
            </a:r>
          </a:p>
          <a:p>
            <a:r>
              <a:rPr lang="en-US" dirty="0"/>
              <a:t>  r1.calculateArea();  </a:t>
            </a:r>
          </a:p>
          <a:p>
            <a:r>
              <a:rPr lang="en-US" dirty="0"/>
              <a:t>  r2.calculateArea();  </a:t>
            </a:r>
          </a:p>
          <a:p>
            <a:r>
              <a:rPr lang="en-US" dirty="0"/>
              <a:t>}  </a:t>
            </a:r>
          </a:p>
          <a:p>
            <a:r>
              <a:rPr lang="en-US" dirty="0"/>
              <a:t>}  </a:t>
            </a:r>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62924" y="4648200"/>
            <a:ext cx="2395537" cy="161011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45063032"/>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6200"/>
            <a:ext cx="4267200" cy="990600"/>
          </a:xfrm>
        </p:spPr>
        <p:txBody>
          <a:bodyPr>
            <a:normAutofit fontScale="90000"/>
          </a:bodyPr>
          <a:lstStyle/>
          <a:p>
            <a:r>
              <a:rPr lang="en-US" dirty="0"/>
              <a:t>Real World Example: </a:t>
            </a:r>
            <a:r>
              <a:rPr lang="en-US" dirty="0" smtClean="0"/>
              <a:t>Account</a:t>
            </a:r>
            <a:endParaRPr lang="en-US" dirty="0"/>
          </a:p>
        </p:txBody>
      </p:sp>
      <p:sp>
        <p:nvSpPr>
          <p:cNvPr id="3" name="Date Placeholder 2"/>
          <p:cNvSpPr>
            <a:spLocks noGrp="1"/>
          </p:cNvSpPr>
          <p:nvPr>
            <p:ph type="dt" sz="half" idx="10"/>
          </p:nvPr>
        </p:nvSpPr>
        <p:spPr/>
        <p:txBody>
          <a:bodyPr/>
          <a:lstStyle/>
          <a:p>
            <a:r>
              <a:rPr lang="en-US" smtClean="0"/>
              <a:t>Application Project</a:t>
            </a:r>
            <a:endParaRPr lang="en-US"/>
          </a:p>
        </p:txBody>
      </p:sp>
      <p:sp>
        <p:nvSpPr>
          <p:cNvPr id="4" name="Footer Placeholder 3"/>
          <p:cNvSpPr>
            <a:spLocks noGrp="1"/>
          </p:cNvSpPr>
          <p:nvPr>
            <p:ph type="ftr" sz="quarter" idx="11"/>
          </p:nvPr>
        </p:nvSpPr>
        <p:spPr/>
        <p:txBody>
          <a:bodyPr/>
          <a:lstStyle/>
          <a:p>
            <a:r>
              <a:rPr lang="en-US" smtClean="0"/>
              <a:t>Ahmad Javid Mayar</a:t>
            </a:r>
            <a:endParaRPr lang="en-US"/>
          </a:p>
        </p:txBody>
      </p:sp>
      <p:sp>
        <p:nvSpPr>
          <p:cNvPr id="5" name="Slide Number Placeholder 4"/>
          <p:cNvSpPr>
            <a:spLocks noGrp="1"/>
          </p:cNvSpPr>
          <p:nvPr>
            <p:ph type="sldNum" sz="quarter" idx="12"/>
          </p:nvPr>
        </p:nvSpPr>
        <p:spPr/>
        <p:txBody>
          <a:bodyPr/>
          <a:lstStyle/>
          <a:p>
            <a:fld id="{F404A394-025F-4138-890B-7EBFB23AC021}" type="slidenum">
              <a:rPr lang="en-US" smtClean="0"/>
              <a:t>88</a:t>
            </a:fld>
            <a:endParaRPr lang="en-US"/>
          </a:p>
        </p:txBody>
      </p:sp>
      <p:sp>
        <p:nvSpPr>
          <p:cNvPr id="7" name="Rectangle 6"/>
          <p:cNvSpPr/>
          <p:nvPr/>
        </p:nvSpPr>
        <p:spPr>
          <a:xfrm>
            <a:off x="0" y="1135082"/>
            <a:ext cx="4495800" cy="3970318"/>
          </a:xfrm>
          <a:prstGeom prst="rect">
            <a:avLst/>
          </a:prstGeom>
        </p:spPr>
        <p:txBody>
          <a:bodyPr wrap="square">
            <a:spAutoFit/>
          </a:bodyPr>
          <a:lstStyle/>
          <a:p>
            <a:r>
              <a:rPr lang="en-US" b="1" dirty="0"/>
              <a:t>class</a:t>
            </a:r>
            <a:r>
              <a:rPr lang="en-US" dirty="0"/>
              <a:t> Account{  </a:t>
            </a:r>
          </a:p>
          <a:p>
            <a:r>
              <a:rPr lang="en-US" b="1" dirty="0" err="1"/>
              <a:t>int</a:t>
            </a:r>
            <a:r>
              <a:rPr lang="en-US" dirty="0"/>
              <a:t> </a:t>
            </a:r>
            <a:r>
              <a:rPr lang="en-US" dirty="0" err="1"/>
              <a:t>acc_no</a:t>
            </a:r>
            <a:r>
              <a:rPr lang="en-US" dirty="0"/>
              <a:t>;  </a:t>
            </a:r>
          </a:p>
          <a:p>
            <a:r>
              <a:rPr lang="en-US" dirty="0"/>
              <a:t>String name;  </a:t>
            </a:r>
          </a:p>
          <a:p>
            <a:r>
              <a:rPr lang="en-US" b="1" dirty="0"/>
              <a:t>float</a:t>
            </a:r>
            <a:r>
              <a:rPr lang="en-US" dirty="0"/>
              <a:t> amount;  </a:t>
            </a:r>
          </a:p>
          <a:p>
            <a:r>
              <a:rPr lang="en-US" b="1" dirty="0"/>
              <a:t>void</a:t>
            </a:r>
            <a:r>
              <a:rPr lang="en-US" dirty="0"/>
              <a:t> insert(</a:t>
            </a:r>
            <a:r>
              <a:rPr lang="en-US" b="1" dirty="0" err="1"/>
              <a:t>int</a:t>
            </a:r>
            <a:r>
              <a:rPr lang="en-US" dirty="0"/>
              <a:t> </a:t>
            </a:r>
            <a:r>
              <a:rPr lang="en-US" dirty="0" err="1"/>
              <a:t>a,String</a:t>
            </a:r>
            <a:r>
              <a:rPr lang="en-US" dirty="0"/>
              <a:t> </a:t>
            </a:r>
            <a:r>
              <a:rPr lang="en-US" dirty="0" err="1"/>
              <a:t>n,</a:t>
            </a:r>
            <a:r>
              <a:rPr lang="en-US" b="1" dirty="0" err="1"/>
              <a:t>float</a:t>
            </a:r>
            <a:r>
              <a:rPr lang="en-US" dirty="0"/>
              <a:t> </a:t>
            </a:r>
            <a:r>
              <a:rPr lang="en-US" dirty="0" err="1"/>
              <a:t>amt</a:t>
            </a:r>
            <a:r>
              <a:rPr lang="en-US" dirty="0"/>
              <a:t>){  </a:t>
            </a:r>
          </a:p>
          <a:p>
            <a:r>
              <a:rPr lang="en-US" dirty="0" err="1"/>
              <a:t>acc_no</a:t>
            </a:r>
            <a:r>
              <a:rPr lang="en-US" dirty="0"/>
              <a:t>=a;  </a:t>
            </a:r>
          </a:p>
          <a:p>
            <a:r>
              <a:rPr lang="en-US" dirty="0"/>
              <a:t>name=n;  </a:t>
            </a:r>
          </a:p>
          <a:p>
            <a:r>
              <a:rPr lang="en-US" dirty="0"/>
              <a:t>amount=</a:t>
            </a:r>
            <a:r>
              <a:rPr lang="en-US" dirty="0" err="1"/>
              <a:t>amt</a:t>
            </a:r>
            <a:r>
              <a:rPr lang="en-US" dirty="0"/>
              <a:t>;  </a:t>
            </a:r>
          </a:p>
          <a:p>
            <a:r>
              <a:rPr lang="en-US" dirty="0"/>
              <a:t>}  </a:t>
            </a:r>
          </a:p>
          <a:p>
            <a:r>
              <a:rPr lang="en-US" b="1" dirty="0"/>
              <a:t>void</a:t>
            </a:r>
            <a:r>
              <a:rPr lang="en-US" dirty="0"/>
              <a:t> deposit(</a:t>
            </a:r>
            <a:r>
              <a:rPr lang="en-US" b="1" dirty="0"/>
              <a:t>float</a:t>
            </a:r>
            <a:r>
              <a:rPr lang="en-US" dirty="0"/>
              <a:t> </a:t>
            </a:r>
            <a:r>
              <a:rPr lang="en-US" dirty="0" err="1"/>
              <a:t>amt</a:t>
            </a:r>
            <a:r>
              <a:rPr lang="en-US" dirty="0"/>
              <a:t>){  </a:t>
            </a:r>
          </a:p>
          <a:p>
            <a:r>
              <a:rPr lang="en-US" dirty="0"/>
              <a:t>amount=</a:t>
            </a:r>
            <a:r>
              <a:rPr lang="en-US" dirty="0" err="1"/>
              <a:t>amount+amt</a:t>
            </a:r>
            <a:r>
              <a:rPr lang="en-US" dirty="0"/>
              <a:t>;  </a:t>
            </a:r>
          </a:p>
          <a:p>
            <a:r>
              <a:rPr lang="en-US" dirty="0" err="1"/>
              <a:t>System.out.println</a:t>
            </a:r>
            <a:r>
              <a:rPr lang="en-US" dirty="0"/>
              <a:t>(</a:t>
            </a:r>
            <a:r>
              <a:rPr lang="en-US" dirty="0" err="1"/>
              <a:t>amt</a:t>
            </a:r>
            <a:r>
              <a:rPr lang="en-US" dirty="0"/>
              <a:t>+" deposited");  </a:t>
            </a:r>
          </a:p>
          <a:p>
            <a:r>
              <a:rPr lang="en-US" dirty="0"/>
              <a:t>}  </a:t>
            </a:r>
          </a:p>
          <a:p>
            <a:endParaRPr lang="en-US" dirty="0"/>
          </a:p>
        </p:txBody>
      </p:sp>
      <p:sp>
        <p:nvSpPr>
          <p:cNvPr id="8" name="Rectangle 7"/>
          <p:cNvSpPr/>
          <p:nvPr/>
        </p:nvSpPr>
        <p:spPr>
          <a:xfrm>
            <a:off x="4000500" y="-34707"/>
            <a:ext cx="4991100" cy="6740307"/>
          </a:xfrm>
          <a:prstGeom prst="rect">
            <a:avLst/>
          </a:prstGeom>
        </p:spPr>
        <p:txBody>
          <a:bodyPr wrap="square">
            <a:spAutoFit/>
          </a:bodyPr>
          <a:lstStyle/>
          <a:p>
            <a:r>
              <a:rPr lang="en-US" b="1" dirty="0"/>
              <a:t>void</a:t>
            </a:r>
            <a:r>
              <a:rPr lang="en-US" dirty="0"/>
              <a:t> withdraw(</a:t>
            </a:r>
            <a:r>
              <a:rPr lang="en-US" b="1" dirty="0"/>
              <a:t>float</a:t>
            </a:r>
            <a:r>
              <a:rPr lang="en-US" dirty="0"/>
              <a:t> </a:t>
            </a:r>
            <a:r>
              <a:rPr lang="en-US" dirty="0" err="1"/>
              <a:t>amt</a:t>
            </a:r>
            <a:r>
              <a:rPr lang="en-US" dirty="0"/>
              <a:t>){  </a:t>
            </a:r>
          </a:p>
          <a:p>
            <a:r>
              <a:rPr lang="en-US" b="1" dirty="0"/>
              <a:t>if</a:t>
            </a:r>
            <a:r>
              <a:rPr lang="en-US" dirty="0"/>
              <a:t>(amount&lt;</a:t>
            </a:r>
            <a:r>
              <a:rPr lang="en-US" dirty="0" err="1"/>
              <a:t>amt</a:t>
            </a:r>
            <a:r>
              <a:rPr lang="en-US" dirty="0"/>
              <a:t>){  </a:t>
            </a:r>
          </a:p>
          <a:p>
            <a:r>
              <a:rPr lang="en-US" dirty="0" err="1"/>
              <a:t>System.out.println</a:t>
            </a:r>
            <a:r>
              <a:rPr lang="en-US" dirty="0"/>
              <a:t>("Insufficient Balance");  </a:t>
            </a:r>
          </a:p>
          <a:p>
            <a:r>
              <a:rPr lang="en-US" dirty="0"/>
              <a:t>}</a:t>
            </a:r>
            <a:r>
              <a:rPr lang="en-US" b="1" dirty="0"/>
              <a:t>else</a:t>
            </a:r>
            <a:r>
              <a:rPr lang="en-US" dirty="0"/>
              <a:t>{  </a:t>
            </a:r>
          </a:p>
          <a:p>
            <a:r>
              <a:rPr lang="en-US" dirty="0"/>
              <a:t>amount=amount-</a:t>
            </a:r>
            <a:r>
              <a:rPr lang="en-US" dirty="0" err="1"/>
              <a:t>amt</a:t>
            </a:r>
            <a:r>
              <a:rPr lang="en-US" dirty="0"/>
              <a:t>;  </a:t>
            </a:r>
          </a:p>
          <a:p>
            <a:r>
              <a:rPr lang="en-US" dirty="0" err="1"/>
              <a:t>System.out.println</a:t>
            </a:r>
            <a:r>
              <a:rPr lang="en-US" dirty="0"/>
              <a:t>(</a:t>
            </a:r>
            <a:r>
              <a:rPr lang="en-US" dirty="0" err="1"/>
              <a:t>amt</a:t>
            </a:r>
            <a:r>
              <a:rPr lang="en-US" dirty="0"/>
              <a:t>+" withdrawn");  </a:t>
            </a:r>
          </a:p>
          <a:p>
            <a:r>
              <a:rPr lang="en-US" dirty="0"/>
              <a:t>}  </a:t>
            </a:r>
          </a:p>
          <a:p>
            <a:r>
              <a:rPr lang="en-US" dirty="0"/>
              <a:t>}  </a:t>
            </a:r>
          </a:p>
          <a:p>
            <a:r>
              <a:rPr lang="en-US" b="1" dirty="0"/>
              <a:t>void</a:t>
            </a:r>
            <a:r>
              <a:rPr lang="en-US" dirty="0"/>
              <a:t> </a:t>
            </a:r>
            <a:r>
              <a:rPr lang="en-US" dirty="0" err="1"/>
              <a:t>checkBalance</a:t>
            </a:r>
            <a:r>
              <a:rPr lang="en-US" dirty="0"/>
              <a:t>(){</a:t>
            </a:r>
            <a:r>
              <a:rPr lang="en-US" dirty="0" err="1"/>
              <a:t>System.out.println</a:t>
            </a:r>
            <a:r>
              <a:rPr lang="en-US" dirty="0"/>
              <a:t>("Balance is: "+amount);}  </a:t>
            </a:r>
          </a:p>
          <a:p>
            <a:r>
              <a:rPr lang="en-US" b="1" dirty="0"/>
              <a:t>void</a:t>
            </a:r>
            <a:r>
              <a:rPr lang="en-US" dirty="0"/>
              <a:t> display(){</a:t>
            </a:r>
            <a:r>
              <a:rPr lang="en-US" dirty="0" err="1"/>
              <a:t>System.out.println</a:t>
            </a:r>
            <a:r>
              <a:rPr lang="en-US" dirty="0"/>
              <a:t>(</a:t>
            </a:r>
            <a:r>
              <a:rPr lang="en-US" dirty="0" err="1"/>
              <a:t>acc_no</a:t>
            </a:r>
            <a:r>
              <a:rPr lang="en-US" dirty="0"/>
              <a:t>+" "+name+" "+amount);}  </a:t>
            </a:r>
          </a:p>
          <a:p>
            <a:r>
              <a:rPr lang="en-US" dirty="0"/>
              <a:t>}    </a:t>
            </a:r>
          </a:p>
          <a:p>
            <a:r>
              <a:rPr lang="en-US" b="1" dirty="0"/>
              <a:t>class</a:t>
            </a:r>
            <a:r>
              <a:rPr lang="en-US" dirty="0"/>
              <a:t> </a:t>
            </a:r>
            <a:r>
              <a:rPr lang="en-US" dirty="0" err="1"/>
              <a:t>TestAccount</a:t>
            </a:r>
            <a:r>
              <a:rPr lang="en-US" dirty="0"/>
              <a:t>{  </a:t>
            </a:r>
          </a:p>
          <a:p>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a:t>
            </a:r>
          </a:p>
          <a:p>
            <a:r>
              <a:rPr lang="en-US" dirty="0"/>
              <a:t>Account a1=</a:t>
            </a:r>
            <a:r>
              <a:rPr lang="en-US" b="1" dirty="0"/>
              <a:t>new</a:t>
            </a:r>
            <a:r>
              <a:rPr lang="en-US" dirty="0"/>
              <a:t> Account();  </a:t>
            </a:r>
          </a:p>
          <a:p>
            <a:r>
              <a:rPr lang="en-US" dirty="0"/>
              <a:t>a1.insert(832345,"Ankit",1000);  </a:t>
            </a:r>
          </a:p>
          <a:p>
            <a:r>
              <a:rPr lang="en-US" dirty="0"/>
              <a:t>a1.display();  </a:t>
            </a:r>
          </a:p>
          <a:p>
            <a:r>
              <a:rPr lang="en-US" dirty="0"/>
              <a:t>a1.checkBalance();  </a:t>
            </a:r>
          </a:p>
          <a:p>
            <a:r>
              <a:rPr lang="en-US" dirty="0"/>
              <a:t>a1.deposit(40000);  </a:t>
            </a:r>
          </a:p>
          <a:p>
            <a:r>
              <a:rPr lang="en-US" dirty="0"/>
              <a:t>a1.checkBalance();  </a:t>
            </a:r>
          </a:p>
          <a:p>
            <a:r>
              <a:rPr lang="en-US" dirty="0"/>
              <a:t>a1.withdraw(15000);  </a:t>
            </a:r>
          </a:p>
          <a:p>
            <a:r>
              <a:rPr lang="en-US" dirty="0"/>
              <a:t>a1.checkBalance();  </a:t>
            </a:r>
          </a:p>
          <a:p>
            <a:r>
              <a:rPr lang="en-US" dirty="0"/>
              <a:t>}}   </a:t>
            </a:r>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4648200"/>
            <a:ext cx="2286000" cy="21725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10" name="Straight Connector 9"/>
          <p:cNvCxnSpPr/>
          <p:nvPr/>
        </p:nvCxnSpPr>
        <p:spPr>
          <a:xfrm>
            <a:off x="3962400" y="228600"/>
            <a:ext cx="0" cy="5562600"/>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795264651"/>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Constructor in </a:t>
            </a:r>
            <a:r>
              <a:rPr lang="en-US" dirty="0" smtClean="0"/>
              <a:t>Java</a:t>
            </a:r>
            <a:endParaRPr lang="en-US" dirty="0"/>
          </a:p>
        </p:txBody>
      </p:sp>
      <p:sp>
        <p:nvSpPr>
          <p:cNvPr id="3" name="Date Placeholder 2"/>
          <p:cNvSpPr>
            <a:spLocks noGrp="1"/>
          </p:cNvSpPr>
          <p:nvPr>
            <p:ph type="dt" sz="half" idx="10"/>
          </p:nvPr>
        </p:nvSpPr>
        <p:spPr/>
        <p:txBody>
          <a:bodyPr/>
          <a:lstStyle/>
          <a:p>
            <a:r>
              <a:rPr lang="en-US" smtClean="0"/>
              <a:t>Application Project</a:t>
            </a:r>
            <a:endParaRPr lang="en-US"/>
          </a:p>
        </p:txBody>
      </p:sp>
      <p:sp>
        <p:nvSpPr>
          <p:cNvPr id="4" name="Footer Placeholder 3"/>
          <p:cNvSpPr>
            <a:spLocks noGrp="1"/>
          </p:cNvSpPr>
          <p:nvPr>
            <p:ph type="ftr" sz="quarter" idx="11"/>
          </p:nvPr>
        </p:nvSpPr>
        <p:spPr/>
        <p:txBody>
          <a:bodyPr/>
          <a:lstStyle/>
          <a:p>
            <a:r>
              <a:rPr lang="en-US" smtClean="0"/>
              <a:t>Ahmad Javid Mayar</a:t>
            </a:r>
            <a:endParaRPr lang="en-US"/>
          </a:p>
        </p:txBody>
      </p:sp>
      <p:sp>
        <p:nvSpPr>
          <p:cNvPr id="5" name="Slide Number Placeholder 4"/>
          <p:cNvSpPr>
            <a:spLocks noGrp="1"/>
          </p:cNvSpPr>
          <p:nvPr>
            <p:ph type="sldNum" sz="quarter" idx="12"/>
          </p:nvPr>
        </p:nvSpPr>
        <p:spPr/>
        <p:txBody>
          <a:bodyPr/>
          <a:lstStyle/>
          <a:p>
            <a:fld id="{F404A394-025F-4138-890B-7EBFB23AC021}" type="slidenum">
              <a:rPr lang="en-US" smtClean="0"/>
              <a:t>89</a:t>
            </a:fld>
            <a:endParaRPr lang="en-US"/>
          </a:p>
        </p:txBody>
      </p:sp>
      <p:sp>
        <p:nvSpPr>
          <p:cNvPr id="6" name="Content Placeholder 5"/>
          <p:cNvSpPr>
            <a:spLocks noGrp="1"/>
          </p:cNvSpPr>
          <p:nvPr>
            <p:ph sz="quarter" idx="1"/>
          </p:nvPr>
        </p:nvSpPr>
        <p:spPr/>
        <p:txBody>
          <a:bodyPr/>
          <a:lstStyle/>
          <a:p>
            <a:r>
              <a:rPr lang="en-US" b="1" dirty="0"/>
              <a:t>Constructor in java</a:t>
            </a:r>
            <a:r>
              <a:rPr lang="en-US" dirty="0"/>
              <a:t> is a </a:t>
            </a:r>
            <a:r>
              <a:rPr lang="en-US" i="1" dirty="0"/>
              <a:t>special type of method</a:t>
            </a:r>
            <a:r>
              <a:rPr lang="en-US" dirty="0"/>
              <a:t> that is used to initialize the object.</a:t>
            </a:r>
          </a:p>
          <a:p>
            <a:r>
              <a:rPr lang="en-US" dirty="0"/>
              <a:t>Java constructor is </a:t>
            </a:r>
            <a:r>
              <a:rPr lang="en-US" i="1" dirty="0"/>
              <a:t>invoked at the time of object creation</a:t>
            </a:r>
            <a:r>
              <a:rPr lang="en-US" dirty="0"/>
              <a:t>. It constructs the values i.e. provides data for the object that is why it is known as constructor.</a:t>
            </a:r>
          </a:p>
          <a:p>
            <a:r>
              <a:rPr lang="en-US" dirty="0"/>
              <a:t>Rules for creating java constructor</a:t>
            </a:r>
          </a:p>
          <a:p>
            <a:pPr marL="274320" lvl="1" indent="0">
              <a:buNone/>
            </a:pPr>
            <a:r>
              <a:rPr lang="en-US" dirty="0"/>
              <a:t>There are basically two rules defined for the constructor.</a:t>
            </a:r>
          </a:p>
          <a:p>
            <a:pPr lvl="1"/>
            <a:r>
              <a:rPr lang="en-US" dirty="0"/>
              <a:t>Constructor name must be same as its class name</a:t>
            </a:r>
          </a:p>
          <a:p>
            <a:pPr lvl="1"/>
            <a:r>
              <a:rPr lang="en-US" dirty="0"/>
              <a:t>Constructor must have no explicit return type</a:t>
            </a:r>
          </a:p>
          <a:p>
            <a:endParaRPr lang="en-US" dirty="0"/>
          </a:p>
        </p:txBody>
      </p:sp>
    </p:spTree>
    <p:extLst>
      <p:ext uri="{BB962C8B-B14F-4D97-AF65-F5344CB8AC3E}">
        <p14:creationId xmlns:p14="http://schemas.microsoft.com/office/powerpoint/2010/main" val="17329242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Problems </a:t>
            </a:r>
            <a:r>
              <a:rPr lang="en-US" sz="3600" dirty="0" smtClean="0"/>
              <a:t> and </a:t>
            </a:r>
            <a:r>
              <a:rPr lang="en-US" sz="3600" dirty="0"/>
              <a:t>Question </a:t>
            </a:r>
          </a:p>
        </p:txBody>
      </p:sp>
      <p:sp>
        <p:nvSpPr>
          <p:cNvPr id="3" name="Date Placeholder 2"/>
          <p:cNvSpPr>
            <a:spLocks noGrp="1"/>
          </p:cNvSpPr>
          <p:nvPr>
            <p:ph type="dt" sz="half" idx="10"/>
          </p:nvPr>
        </p:nvSpPr>
        <p:spPr/>
        <p:txBody>
          <a:bodyPr/>
          <a:lstStyle/>
          <a:p>
            <a:r>
              <a:rPr lang="en-US" smtClean="0"/>
              <a:t>Application Project</a:t>
            </a:r>
            <a:endParaRPr lang="en-US"/>
          </a:p>
        </p:txBody>
      </p:sp>
      <p:sp>
        <p:nvSpPr>
          <p:cNvPr id="4" name="Footer Placeholder 3"/>
          <p:cNvSpPr>
            <a:spLocks noGrp="1"/>
          </p:cNvSpPr>
          <p:nvPr>
            <p:ph type="ftr" sz="quarter" idx="11"/>
          </p:nvPr>
        </p:nvSpPr>
        <p:spPr/>
        <p:txBody>
          <a:bodyPr/>
          <a:lstStyle/>
          <a:p>
            <a:r>
              <a:rPr lang="en-US" smtClean="0"/>
              <a:t>Ahmad Javid Mayar</a:t>
            </a:r>
            <a:endParaRPr lang="en-US"/>
          </a:p>
        </p:txBody>
      </p:sp>
      <p:sp>
        <p:nvSpPr>
          <p:cNvPr id="5" name="Slide Number Placeholder 4"/>
          <p:cNvSpPr>
            <a:spLocks noGrp="1"/>
          </p:cNvSpPr>
          <p:nvPr>
            <p:ph type="sldNum" sz="quarter" idx="12"/>
          </p:nvPr>
        </p:nvSpPr>
        <p:spPr/>
        <p:txBody>
          <a:bodyPr/>
          <a:lstStyle/>
          <a:p>
            <a:fld id="{F404A394-025F-4138-890B-7EBFB23AC021}" type="slidenum">
              <a:rPr lang="en-US" smtClean="0"/>
              <a:t>9</a:t>
            </a:fld>
            <a:endParaRPr lang="en-US"/>
          </a:p>
        </p:txBody>
      </p:sp>
      <p:sp>
        <p:nvSpPr>
          <p:cNvPr id="6" name="Content Placeholder 5"/>
          <p:cNvSpPr>
            <a:spLocks noGrp="1"/>
          </p:cNvSpPr>
          <p:nvPr>
            <p:ph sz="quarter" idx="1"/>
          </p:nvPr>
        </p:nvSpPr>
        <p:spPr/>
        <p:txBody>
          <a:bodyPr/>
          <a:lstStyle/>
          <a:p>
            <a:endParaRPr lang="en-US" dirty="0" smtClean="0"/>
          </a:p>
          <a:p>
            <a:r>
              <a:rPr lang="en-US" dirty="0" smtClean="0"/>
              <a:t>Place:</a:t>
            </a:r>
            <a:endParaRPr lang="en-US" dirty="0"/>
          </a:p>
          <a:p>
            <a:pPr lvl="1"/>
            <a:r>
              <a:rPr lang="en-US" dirty="0" smtClean="0"/>
              <a:t>Computer </a:t>
            </a:r>
            <a:r>
              <a:rPr lang="en-US" dirty="0"/>
              <a:t>Science Faculty(Lecturer </a:t>
            </a:r>
            <a:r>
              <a:rPr lang="en-US" dirty="0" smtClean="0"/>
              <a:t>room)</a:t>
            </a:r>
          </a:p>
          <a:p>
            <a:pPr lvl="1"/>
            <a:endParaRPr lang="en-US" dirty="0"/>
          </a:p>
          <a:p>
            <a:pPr lvl="1"/>
            <a:endParaRPr lang="en-US" dirty="0"/>
          </a:p>
          <a:p>
            <a:r>
              <a:rPr lang="en-US" dirty="0" smtClean="0"/>
              <a:t>Internet </a:t>
            </a:r>
            <a:r>
              <a:rPr lang="en-US" dirty="0"/>
              <a:t>contact </a:t>
            </a:r>
            <a:r>
              <a:rPr lang="en-US" dirty="0" smtClean="0"/>
              <a:t>:</a:t>
            </a:r>
            <a:endParaRPr lang="en-US" dirty="0"/>
          </a:p>
          <a:p>
            <a:pPr lvl="1"/>
            <a:r>
              <a:rPr lang="en-US" b="1" dirty="0" smtClean="0"/>
              <a:t>mayar.ku.cs@gmail.com</a:t>
            </a:r>
            <a:r>
              <a:rPr lang="en-US" dirty="0"/>
              <a:t/>
            </a:r>
            <a:br>
              <a:rPr lang="en-US" dirty="0"/>
            </a:br>
            <a:endParaRPr lang="en-US" dirty="0"/>
          </a:p>
        </p:txBody>
      </p:sp>
    </p:spTree>
    <p:extLst>
      <p:ext uri="{BB962C8B-B14F-4D97-AF65-F5344CB8AC3E}">
        <p14:creationId xmlns:p14="http://schemas.microsoft.com/office/powerpoint/2010/main" val="2865667568"/>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Types of java </a:t>
            </a:r>
            <a:r>
              <a:rPr lang="en-US" dirty="0" smtClean="0"/>
              <a:t>constructors</a:t>
            </a:r>
            <a:endParaRPr lang="en-US" dirty="0"/>
          </a:p>
        </p:txBody>
      </p:sp>
      <p:sp>
        <p:nvSpPr>
          <p:cNvPr id="3" name="Date Placeholder 2"/>
          <p:cNvSpPr>
            <a:spLocks noGrp="1"/>
          </p:cNvSpPr>
          <p:nvPr>
            <p:ph type="dt" sz="half" idx="10"/>
          </p:nvPr>
        </p:nvSpPr>
        <p:spPr/>
        <p:txBody>
          <a:bodyPr/>
          <a:lstStyle/>
          <a:p>
            <a:r>
              <a:rPr lang="en-US" smtClean="0"/>
              <a:t>Application Project</a:t>
            </a:r>
            <a:endParaRPr lang="en-US"/>
          </a:p>
        </p:txBody>
      </p:sp>
      <p:sp>
        <p:nvSpPr>
          <p:cNvPr id="4" name="Footer Placeholder 3"/>
          <p:cNvSpPr>
            <a:spLocks noGrp="1"/>
          </p:cNvSpPr>
          <p:nvPr>
            <p:ph type="ftr" sz="quarter" idx="11"/>
          </p:nvPr>
        </p:nvSpPr>
        <p:spPr/>
        <p:txBody>
          <a:bodyPr/>
          <a:lstStyle/>
          <a:p>
            <a:r>
              <a:rPr lang="en-US" smtClean="0"/>
              <a:t>Ahmad Javid Mayar</a:t>
            </a:r>
            <a:endParaRPr lang="en-US"/>
          </a:p>
        </p:txBody>
      </p:sp>
      <p:sp>
        <p:nvSpPr>
          <p:cNvPr id="5" name="Slide Number Placeholder 4"/>
          <p:cNvSpPr>
            <a:spLocks noGrp="1"/>
          </p:cNvSpPr>
          <p:nvPr>
            <p:ph type="sldNum" sz="quarter" idx="12"/>
          </p:nvPr>
        </p:nvSpPr>
        <p:spPr/>
        <p:txBody>
          <a:bodyPr/>
          <a:lstStyle/>
          <a:p>
            <a:fld id="{F404A394-025F-4138-890B-7EBFB23AC021}" type="slidenum">
              <a:rPr lang="en-US" smtClean="0"/>
              <a:t>90</a:t>
            </a:fld>
            <a:endParaRPr lang="en-US"/>
          </a:p>
        </p:txBody>
      </p:sp>
      <p:sp>
        <p:nvSpPr>
          <p:cNvPr id="6" name="Content Placeholder 5"/>
          <p:cNvSpPr>
            <a:spLocks noGrp="1"/>
          </p:cNvSpPr>
          <p:nvPr>
            <p:ph sz="quarter" idx="1"/>
          </p:nvPr>
        </p:nvSpPr>
        <p:spPr/>
        <p:txBody>
          <a:bodyPr/>
          <a:lstStyle/>
          <a:p>
            <a:r>
              <a:rPr lang="en-US" dirty="0"/>
              <a:t>There are two types of constructors:</a:t>
            </a:r>
          </a:p>
          <a:p>
            <a:pPr marL="788670" lvl="1" indent="-514350">
              <a:buFont typeface="+mj-lt"/>
              <a:buAutoNum type="arabicPeriod"/>
            </a:pPr>
            <a:r>
              <a:rPr lang="en-US" dirty="0"/>
              <a:t>Default constructor (no-</a:t>
            </a:r>
            <a:r>
              <a:rPr lang="en-US" dirty="0" err="1"/>
              <a:t>arg</a:t>
            </a:r>
            <a:r>
              <a:rPr lang="en-US" dirty="0"/>
              <a:t> </a:t>
            </a:r>
            <a:r>
              <a:rPr lang="en-US" dirty="0" smtClean="0"/>
              <a:t>constructor)</a:t>
            </a:r>
          </a:p>
          <a:p>
            <a:pPr marL="788670" lvl="1" indent="-514350">
              <a:buFont typeface="+mj-lt"/>
              <a:buAutoNum type="arabicPeriod"/>
            </a:pPr>
            <a:r>
              <a:rPr lang="en-US" dirty="0" smtClean="0"/>
              <a:t>Parameterized </a:t>
            </a:r>
            <a:r>
              <a:rPr lang="en-US" dirty="0"/>
              <a:t>constructor</a:t>
            </a:r>
          </a:p>
          <a:p>
            <a:r>
              <a:rPr lang="en-US" sz="2400" b="1" dirty="0" smtClean="0"/>
              <a:t>Java Default Constructor</a:t>
            </a:r>
          </a:p>
          <a:p>
            <a:pPr lvl="1"/>
            <a:r>
              <a:rPr lang="en-US" dirty="0" smtClean="0">
                <a:solidFill>
                  <a:srgbClr val="000000"/>
                </a:solidFill>
                <a:latin typeface="verdana"/>
              </a:rPr>
              <a:t>A </a:t>
            </a:r>
            <a:r>
              <a:rPr lang="en-US" dirty="0">
                <a:solidFill>
                  <a:srgbClr val="000000"/>
                </a:solidFill>
                <a:latin typeface="verdana"/>
              </a:rPr>
              <a:t>constructor that have no parameter is known as default constructor</a:t>
            </a:r>
            <a:r>
              <a:rPr lang="en-US" dirty="0" smtClean="0">
                <a:solidFill>
                  <a:srgbClr val="000000"/>
                </a:solidFill>
                <a:latin typeface="verdana"/>
              </a:rPr>
              <a:t>.</a:t>
            </a:r>
            <a:r>
              <a:rPr lang="en-US" dirty="0"/>
              <a:t/>
            </a:r>
            <a:br>
              <a:rPr lang="en-US" dirty="0"/>
            </a:br>
            <a:endParaRPr lang="en-US" dirty="0"/>
          </a:p>
        </p:txBody>
      </p:sp>
      <p:sp>
        <p:nvSpPr>
          <p:cNvPr id="10" name="Rectangle 2"/>
          <p:cNvSpPr>
            <a:spLocks noChangeArrowheads="1"/>
          </p:cNvSpPr>
          <p:nvPr/>
        </p:nvSpPr>
        <p:spPr bwMode="auto">
          <a:xfrm>
            <a:off x="457200" y="33543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itchFamily="34" charset="0"/>
                <a:cs typeface="Arial" pitchFamily="34" charset="0"/>
              </a:rPr>
              <a:t/>
            </a:r>
            <a:br>
              <a:rPr kumimoji="0" lang="en-US" altLang="en-US" sz="1800" b="0" i="0" u="none" strike="noStrike" cap="none" normalizeH="0" baseline="0" smtClean="0">
                <a:ln>
                  <a:noFill/>
                </a:ln>
                <a:solidFill>
                  <a:schemeClr val="tx1"/>
                </a:solidFill>
                <a:effectLst/>
                <a:latin typeface="Arial" pitchFamily="34" charset="0"/>
                <a:cs typeface="Arial" pitchFamily="34" charset="0"/>
              </a:rPr>
            </a:b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pic>
        <p:nvPicPr>
          <p:cNvPr id="1536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4267200"/>
            <a:ext cx="4269032" cy="1638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15491065"/>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Example of default </a:t>
            </a:r>
            <a:r>
              <a:rPr lang="en-US" dirty="0" smtClean="0"/>
              <a:t>constructor</a:t>
            </a:r>
            <a:endParaRPr lang="en-US" dirty="0"/>
          </a:p>
        </p:txBody>
      </p:sp>
      <p:sp>
        <p:nvSpPr>
          <p:cNvPr id="3" name="Date Placeholder 2"/>
          <p:cNvSpPr>
            <a:spLocks noGrp="1"/>
          </p:cNvSpPr>
          <p:nvPr>
            <p:ph type="dt" sz="half" idx="10"/>
          </p:nvPr>
        </p:nvSpPr>
        <p:spPr/>
        <p:txBody>
          <a:bodyPr/>
          <a:lstStyle/>
          <a:p>
            <a:r>
              <a:rPr lang="en-US" smtClean="0"/>
              <a:t>Application Project</a:t>
            </a:r>
            <a:endParaRPr lang="en-US"/>
          </a:p>
        </p:txBody>
      </p:sp>
      <p:sp>
        <p:nvSpPr>
          <p:cNvPr id="4" name="Footer Placeholder 3"/>
          <p:cNvSpPr>
            <a:spLocks noGrp="1"/>
          </p:cNvSpPr>
          <p:nvPr>
            <p:ph type="ftr" sz="quarter" idx="11"/>
          </p:nvPr>
        </p:nvSpPr>
        <p:spPr/>
        <p:txBody>
          <a:bodyPr/>
          <a:lstStyle/>
          <a:p>
            <a:r>
              <a:rPr lang="en-US" smtClean="0"/>
              <a:t>Ahmad Javid Mayar</a:t>
            </a:r>
            <a:endParaRPr lang="en-US"/>
          </a:p>
        </p:txBody>
      </p:sp>
      <p:sp>
        <p:nvSpPr>
          <p:cNvPr id="5" name="Slide Number Placeholder 4"/>
          <p:cNvSpPr>
            <a:spLocks noGrp="1"/>
          </p:cNvSpPr>
          <p:nvPr>
            <p:ph type="sldNum" sz="quarter" idx="12"/>
          </p:nvPr>
        </p:nvSpPr>
        <p:spPr/>
        <p:txBody>
          <a:bodyPr/>
          <a:lstStyle/>
          <a:p>
            <a:fld id="{F404A394-025F-4138-890B-7EBFB23AC021}" type="slidenum">
              <a:rPr lang="en-US" smtClean="0"/>
              <a:t>91</a:t>
            </a:fld>
            <a:endParaRPr lang="en-US"/>
          </a:p>
        </p:txBody>
      </p:sp>
      <p:sp>
        <p:nvSpPr>
          <p:cNvPr id="7" name="Rectangle 6"/>
          <p:cNvSpPr/>
          <p:nvPr/>
        </p:nvSpPr>
        <p:spPr>
          <a:xfrm>
            <a:off x="685800" y="1295400"/>
            <a:ext cx="4572000" cy="1754326"/>
          </a:xfrm>
          <a:prstGeom prst="rect">
            <a:avLst/>
          </a:prstGeom>
        </p:spPr>
        <p:txBody>
          <a:bodyPr>
            <a:spAutoFit/>
          </a:bodyPr>
          <a:lstStyle/>
          <a:p>
            <a:r>
              <a:rPr lang="en-US" b="1" dirty="0"/>
              <a:t>class</a:t>
            </a:r>
            <a:r>
              <a:rPr lang="en-US" dirty="0"/>
              <a:t> Bike1{  </a:t>
            </a:r>
          </a:p>
          <a:p>
            <a:r>
              <a:rPr lang="en-US" dirty="0"/>
              <a:t>Bike1(){</a:t>
            </a:r>
            <a:r>
              <a:rPr lang="en-US" dirty="0" err="1"/>
              <a:t>System.out.println</a:t>
            </a:r>
            <a:r>
              <a:rPr lang="en-US" dirty="0"/>
              <a:t>("Bike is created");}  </a:t>
            </a:r>
          </a:p>
          <a:p>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a:t>
            </a:r>
          </a:p>
          <a:p>
            <a:r>
              <a:rPr lang="en-US" dirty="0"/>
              <a:t>Bike1 b=</a:t>
            </a:r>
            <a:r>
              <a:rPr lang="en-US" b="1" dirty="0"/>
              <a:t>new</a:t>
            </a:r>
            <a:r>
              <a:rPr lang="en-US" dirty="0"/>
              <a:t> Bike1();  </a:t>
            </a:r>
          </a:p>
          <a:p>
            <a:r>
              <a:rPr lang="en-US" dirty="0"/>
              <a:t>}  </a:t>
            </a:r>
          </a:p>
          <a:p>
            <a:r>
              <a:rPr lang="en-US" dirty="0"/>
              <a:t>}  </a:t>
            </a:r>
          </a:p>
        </p:txBody>
      </p:sp>
      <p:pic>
        <p:nvPicPr>
          <p:cNvPr id="163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24095" y="1595438"/>
            <a:ext cx="2348305" cy="15287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638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3429000"/>
            <a:ext cx="6734175" cy="2505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39165382"/>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What is the purpose of default constructor</a:t>
            </a:r>
            <a:r>
              <a:rPr lang="en-US" dirty="0" smtClean="0"/>
              <a:t>?</a:t>
            </a:r>
            <a:endParaRPr lang="en-US" dirty="0"/>
          </a:p>
        </p:txBody>
      </p:sp>
      <p:sp>
        <p:nvSpPr>
          <p:cNvPr id="3" name="Date Placeholder 2"/>
          <p:cNvSpPr>
            <a:spLocks noGrp="1"/>
          </p:cNvSpPr>
          <p:nvPr>
            <p:ph type="dt" sz="half" idx="10"/>
          </p:nvPr>
        </p:nvSpPr>
        <p:spPr/>
        <p:txBody>
          <a:bodyPr/>
          <a:lstStyle/>
          <a:p>
            <a:r>
              <a:rPr lang="en-US" smtClean="0"/>
              <a:t>Application Project</a:t>
            </a:r>
            <a:endParaRPr lang="en-US"/>
          </a:p>
        </p:txBody>
      </p:sp>
      <p:sp>
        <p:nvSpPr>
          <p:cNvPr id="4" name="Footer Placeholder 3"/>
          <p:cNvSpPr>
            <a:spLocks noGrp="1"/>
          </p:cNvSpPr>
          <p:nvPr>
            <p:ph type="ftr" sz="quarter" idx="11"/>
          </p:nvPr>
        </p:nvSpPr>
        <p:spPr/>
        <p:txBody>
          <a:bodyPr/>
          <a:lstStyle/>
          <a:p>
            <a:r>
              <a:rPr lang="en-US" smtClean="0"/>
              <a:t>Ahmad Javid Mayar</a:t>
            </a:r>
            <a:endParaRPr lang="en-US"/>
          </a:p>
        </p:txBody>
      </p:sp>
      <p:sp>
        <p:nvSpPr>
          <p:cNvPr id="5" name="Slide Number Placeholder 4"/>
          <p:cNvSpPr>
            <a:spLocks noGrp="1"/>
          </p:cNvSpPr>
          <p:nvPr>
            <p:ph type="sldNum" sz="quarter" idx="12"/>
          </p:nvPr>
        </p:nvSpPr>
        <p:spPr/>
        <p:txBody>
          <a:bodyPr/>
          <a:lstStyle/>
          <a:p>
            <a:fld id="{F404A394-025F-4138-890B-7EBFB23AC021}" type="slidenum">
              <a:rPr lang="en-US" smtClean="0"/>
              <a:t>92</a:t>
            </a:fld>
            <a:endParaRPr lang="en-US"/>
          </a:p>
        </p:txBody>
      </p:sp>
      <p:sp>
        <p:nvSpPr>
          <p:cNvPr id="6" name="Content Placeholder 5"/>
          <p:cNvSpPr>
            <a:spLocks noGrp="1"/>
          </p:cNvSpPr>
          <p:nvPr>
            <p:ph sz="quarter" idx="1"/>
          </p:nvPr>
        </p:nvSpPr>
        <p:spPr/>
        <p:txBody>
          <a:bodyPr/>
          <a:lstStyle/>
          <a:p>
            <a:r>
              <a:rPr lang="en-US" dirty="0"/>
              <a:t>Default constructor provides the default values to the object like 0, null etc. depending on the type</a:t>
            </a:r>
            <a:r>
              <a:rPr lang="en-US" dirty="0" smtClean="0"/>
              <a:t>.</a:t>
            </a:r>
            <a:endParaRPr lang="en-US" dirty="0"/>
          </a:p>
        </p:txBody>
      </p:sp>
      <p:sp>
        <p:nvSpPr>
          <p:cNvPr id="7" name="Rectangle 6"/>
          <p:cNvSpPr/>
          <p:nvPr/>
        </p:nvSpPr>
        <p:spPr>
          <a:xfrm>
            <a:off x="533400" y="2133600"/>
            <a:ext cx="6248400" cy="4247317"/>
          </a:xfrm>
          <a:prstGeom prst="rect">
            <a:avLst/>
          </a:prstGeom>
        </p:spPr>
        <p:txBody>
          <a:bodyPr wrap="square">
            <a:spAutoFit/>
          </a:bodyPr>
          <a:lstStyle/>
          <a:p>
            <a:r>
              <a:rPr lang="en-US" b="1" dirty="0"/>
              <a:t>class</a:t>
            </a:r>
            <a:r>
              <a:rPr lang="en-US" dirty="0"/>
              <a:t> Student3{  </a:t>
            </a:r>
          </a:p>
          <a:p>
            <a:r>
              <a:rPr lang="en-US" b="1" dirty="0" err="1"/>
              <a:t>int</a:t>
            </a:r>
            <a:r>
              <a:rPr lang="en-US" dirty="0"/>
              <a:t> id;  </a:t>
            </a:r>
          </a:p>
          <a:p>
            <a:r>
              <a:rPr lang="en-US" dirty="0"/>
              <a:t>String name;  </a:t>
            </a:r>
          </a:p>
          <a:p>
            <a:r>
              <a:rPr lang="en-US" dirty="0"/>
              <a:t>  </a:t>
            </a:r>
          </a:p>
          <a:p>
            <a:r>
              <a:rPr lang="en-US" b="1" dirty="0"/>
              <a:t>void</a:t>
            </a:r>
            <a:r>
              <a:rPr lang="en-US" dirty="0"/>
              <a:t> display</a:t>
            </a:r>
            <a:r>
              <a:rPr lang="en-US" dirty="0" smtClean="0"/>
              <a:t>(){</a:t>
            </a:r>
          </a:p>
          <a:p>
            <a:r>
              <a:rPr lang="en-US" dirty="0" smtClean="0"/>
              <a:t>	</a:t>
            </a:r>
            <a:r>
              <a:rPr lang="en-US" dirty="0" err="1" smtClean="0"/>
              <a:t>System.out.println</a:t>
            </a:r>
            <a:r>
              <a:rPr lang="en-US" dirty="0" smtClean="0"/>
              <a:t>(id</a:t>
            </a:r>
            <a:r>
              <a:rPr lang="en-US" dirty="0"/>
              <a:t>+" "+name</a:t>
            </a:r>
            <a:r>
              <a:rPr lang="en-US" dirty="0" smtClean="0"/>
              <a:t>);</a:t>
            </a:r>
          </a:p>
          <a:p>
            <a:r>
              <a:rPr lang="en-US" dirty="0" smtClean="0"/>
              <a:t>}</a:t>
            </a:r>
            <a:r>
              <a:rPr lang="en-US" dirty="0"/>
              <a:t>  </a:t>
            </a:r>
          </a:p>
          <a:p>
            <a:r>
              <a:rPr lang="en-US" dirty="0"/>
              <a:t>  </a:t>
            </a:r>
          </a:p>
          <a:p>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a:t>
            </a:r>
          </a:p>
          <a:p>
            <a:r>
              <a:rPr lang="en-US" dirty="0"/>
              <a:t>Student3 s1=</a:t>
            </a:r>
            <a:r>
              <a:rPr lang="en-US" b="1" dirty="0"/>
              <a:t>new</a:t>
            </a:r>
            <a:r>
              <a:rPr lang="en-US" dirty="0"/>
              <a:t> Student3();  </a:t>
            </a:r>
          </a:p>
          <a:p>
            <a:r>
              <a:rPr lang="en-US" dirty="0"/>
              <a:t>Student3 s2=</a:t>
            </a:r>
            <a:r>
              <a:rPr lang="en-US" b="1" dirty="0"/>
              <a:t>new</a:t>
            </a:r>
            <a:r>
              <a:rPr lang="en-US" dirty="0"/>
              <a:t> Student3();  </a:t>
            </a:r>
          </a:p>
          <a:p>
            <a:r>
              <a:rPr lang="en-US" dirty="0"/>
              <a:t>s1.display();  </a:t>
            </a:r>
          </a:p>
          <a:p>
            <a:r>
              <a:rPr lang="en-US" dirty="0"/>
              <a:t>s2.display();  </a:t>
            </a:r>
          </a:p>
          <a:p>
            <a:r>
              <a:rPr lang="en-US" dirty="0"/>
              <a:t>}  </a:t>
            </a:r>
          </a:p>
          <a:p>
            <a:r>
              <a:rPr lang="en-US" dirty="0"/>
              <a:t>} </a:t>
            </a:r>
          </a:p>
        </p:txBody>
      </p:sp>
      <p:pic>
        <p:nvPicPr>
          <p:cNvPr id="174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48400" y="4038600"/>
            <a:ext cx="1852612" cy="17417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27036455"/>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Java parameterized </a:t>
            </a:r>
            <a:r>
              <a:rPr lang="en-US" dirty="0" smtClean="0"/>
              <a:t>constructor</a:t>
            </a:r>
            <a:endParaRPr lang="en-US" dirty="0"/>
          </a:p>
        </p:txBody>
      </p:sp>
      <p:sp>
        <p:nvSpPr>
          <p:cNvPr id="3" name="Date Placeholder 2"/>
          <p:cNvSpPr>
            <a:spLocks noGrp="1"/>
          </p:cNvSpPr>
          <p:nvPr>
            <p:ph type="dt" sz="half" idx="10"/>
          </p:nvPr>
        </p:nvSpPr>
        <p:spPr/>
        <p:txBody>
          <a:bodyPr/>
          <a:lstStyle/>
          <a:p>
            <a:r>
              <a:rPr lang="en-US" smtClean="0"/>
              <a:t>Application Project</a:t>
            </a:r>
            <a:endParaRPr lang="en-US"/>
          </a:p>
        </p:txBody>
      </p:sp>
      <p:sp>
        <p:nvSpPr>
          <p:cNvPr id="4" name="Footer Placeholder 3"/>
          <p:cNvSpPr>
            <a:spLocks noGrp="1"/>
          </p:cNvSpPr>
          <p:nvPr>
            <p:ph type="ftr" sz="quarter" idx="11"/>
          </p:nvPr>
        </p:nvSpPr>
        <p:spPr/>
        <p:txBody>
          <a:bodyPr/>
          <a:lstStyle/>
          <a:p>
            <a:r>
              <a:rPr lang="en-US" smtClean="0"/>
              <a:t>Ahmad Javid Mayar</a:t>
            </a:r>
            <a:endParaRPr lang="en-US"/>
          </a:p>
        </p:txBody>
      </p:sp>
      <p:sp>
        <p:nvSpPr>
          <p:cNvPr id="5" name="Slide Number Placeholder 4"/>
          <p:cNvSpPr>
            <a:spLocks noGrp="1"/>
          </p:cNvSpPr>
          <p:nvPr>
            <p:ph type="sldNum" sz="quarter" idx="12"/>
          </p:nvPr>
        </p:nvSpPr>
        <p:spPr/>
        <p:txBody>
          <a:bodyPr/>
          <a:lstStyle/>
          <a:p>
            <a:fld id="{F404A394-025F-4138-890B-7EBFB23AC021}" type="slidenum">
              <a:rPr lang="en-US" smtClean="0"/>
              <a:t>93</a:t>
            </a:fld>
            <a:endParaRPr lang="en-US"/>
          </a:p>
        </p:txBody>
      </p:sp>
      <p:sp>
        <p:nvSpPr>
          <p:cNvPr id="8" name="Rectangle 4"/>
          <p:cNvSpPr>
            <a:spLocks noChangeArrowheads="1"/>
          </p:cNvSpPr>
          <p:nvPr/>
        </p:nvSpPr>
        <p:spPr bwMode="auto">
          <a:xfrm>
            <a:off x="457200" y="33670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itchFamily="34" charset="0"/>
                <a:cs typeface="Arial" pitchFamily="34" charset="0"/>
              </a:rPr>
              <a:t/>
            </a:r>
            <a:br>
              <a:rPr kumimoji="0" lang="en-US" altLang="en-US" sz="1800" b="0" i="0" u="none" strike="noStrike" cap="none" normalizeH="0" baseline="0" smtClean="0">
                <a:ln>
                  <a:noFill/>
                </a:ln>
                <a:solidFill>
                  <a:schemeClr val="tx1"/>
                </a:solidFill>
                <a:effectLst/>
                <a:latin typeface="Arial" pitchFamily="34" charset="0"/>
                <a:cs typeface="Arial" pitchFamily="34" charset="0"/>
              </a:rPr>
            </a:b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9" name="Content Placeholder 8"/>
          <p:cNvSpPr>
            <a:spLocks noGrp="1"/>
          </p:cNvSpPr>
          <p:nvPr>
            <p:ph sz="quarter" idx="1"/>
          </p:nvPr>
        </p:nvSpPr>
        <p:spPr/>
        <p:txBody>
          <a:bodyPr>
            <a:normAutofit/>
          </a:bodyPr>
          <a:lstStyle/>
          <a:p>
            <a:r>
              <a:rPr lang="en-US" sz="2000" dirty="0">
                <a:solidFill>
                  <a:srgbClr val="000000"/>
                </a:solidFill>
                <a:latin typeface="verdana"/>
              </a:rPr>
              <a:t>A constructor that have parameters is known as parameterized constructor.</a:t>
            </a:r>
          </a:p>
          <a:p>
            <a:r>
              <a:rPr lang="en-US" sz="2000" dirty="0"/>
              <a:t>Why use parameterized constructor?</a:t>
            </a:r>
          </a:p>
          <a:p>
            <a:pPr lvl="1"/>
            <a:r>
              <a:rPr lang="en-US" sz="1700" dirty="0">
                <a:solidFill>
                  <a:srgbClr val="000000"/>
                </a:solidFill>
                <a:latin typeface="verdana"/>
              </a:rPr>
              <a:t>Parameterized constructor is used to provide different values to the distinct objects</a:t>
            </a:r>
            <a:r>
              <a:rPr lang="en-US" sz="1700" dirty="0" smtClean="0">
                <a:solidFill>
                  <a:srgbClr val="000000"/>
                </a:solidFill>
                <a:latin typeface="verdana"/>
              </a:rPr>
              <a:t>.</a:t>
            </a:r>
            <a:r>
              <a:rPr lang="en-US" sz="2000" dirty="0" smtClean="0"/>
              <a:t/>
            </a:r>
            <a:br>
              <a:rPr lang="en-US" sz="2000" dirty="0" smtClean="0"/>
            </a:br>
            <a:endParaRPr lang="en-US" sz="2000" dirty="0"/>
          </a:p>
        </p:txBody>
      </p:sp>
      <p:graphicFrame>
        <p:nvGraphicFramePr>
          <p:cNvPr id="10" name="Table 9"/>
          <p:cNvGraphicFramePr>
            <a:graphicFrameLocks noGrp="1"/>
          </p:cNvGraphicFramePr>
          <p:nvPr/>
        </p:nvGraphicFramePr>
        <p:xfrm>
          <a:off x="457200" y="3354229"/>
          <a:ext cx="8229600" cy="365760"/>
        </p:xfrm>
        <a:graphic>
          <a:graphicData uri="http://schemas.openxmlformats.org/drawingml/2006/table">
            <a:tbl>
              <a:tblPr/>
              <a:tblGrid>
                <a:gridCol w="8229600">
                  <a:extLst>
                    <a:ext uri="{9D8B030D-6E8A-4147-A177-3AD203B41FA5}">
                      <a16:colId xmlns:a16="http://schemas.microsoft.com/office/drawing/2014/main" val="20000"/>
                    </a:ext>
                  </a:extLst>
                </a:gridCol>
              </a:tblGrid>
              <a:tr h="0">
                <a:tc>
                  <a:txBody>
                    <a:bodyPr/>
                    <a:lstStyle/>
                    <a:p>
                      <a:pPr algn="just"/>
                      <a:endParaRPr lang="en-US" b="0" i="0" dirty="0">
                        <a:solidFill>
                          <a:srgbClr val="000000"/>
                        </a:solidFill>
                        <a:effectLst/>
                        <a:latin typeface="verdana"/>
                      </a:endParaRPr>
                    </a:p>
                  </a:txBody>
                  <a:tcPr anchor="ctr">
                    <a:lnL>
                      <a:noFill/>
                    </a:lnL>
                    <a:lnR>
                      <a:noFill/>
                    </a:lnR>
                    <a:lnT>
                      <a:noFill/>
                    </a:lnT>
                    <a:lnB>
                      <a:noFill/>
                    </a:lnB>
                  </a:tcPr>
                </a:tc>
                <a:extLst>
                  <a:ext uri="{0D108BD9-81ED-4DB2-BD59-A6C34878D82A}">
                    <a16:rowId xmlns:a16="http://schemas.microsoft.com/office/drawing/2014/main" val="10000"/>
                  </a:ext>
                </a:extLst>
              </a:tr>
            </a:tbl>
          </a:graphicData>
        </a:graphic>
      </p:graphicFrame>
      <p:sp>
        <p:nvSpPr>
          <p:cNvPr id="11" name="Rectangle 5"/>
          <p:cNvSpPr>
            <a:spLocks noChangeArrowheads="1"/>
          </p:cNvSpPr>
          <p:nvPr/>
        </p:nvSpPr>
        <p:spPr bwMode="auto">
          <a:xfrm>
            <a:off x="457200" y="33543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itchFamily="34" charset="0"/>
                <a:cs typeface="Arial" pitchFamily="34" charset="0"/>
              </a:rPr>
              <a:t/>
            </a:r>
            <a:br>
              <a:rPr kumimoji="0" lang="en-US" altLang="en-US" sz="1800" b="0" i="0" u="none" strike="noStrike" cap="none" normalizeH="0" baseline="0" smtClean="0">
                <a:ln>
                  <a:noFill/>
                </a:ln>
                <a:solidFill>
                  <a:schemeClr val="tx1"/>
                </a:solidFill>
                <a:effectLst/>
                <a:latin typeface="Arial" pitchFamily="34" charset="0"/>
                <a:cs typeface="Arial" pitchFamily="34" charset="0"/>
              </a:rPr>
            </a:b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2" name="Rectangle 11"/>
          <p:cNvSpPr/>
          <p:nvPr/>
        </p:nvSpPr>
        <p:spPr>
          <a:xfrm>
            <a:off x="685800" y="2895600"/>
            <a:ext cx="4876800" cy="3693319"/>
          </a:xfrm>
          <a:prstGeom prst="rect">
            <a:avLst/>
          </a:prstGeom>
        </p:spPr>
        <p:txBody>
          <a:bodyPr wrap="square">
            <a:spAutoFit/>
          </a:bodyPr>
          <a:lstStyle/>
          <a:p>
            <a:r>
              <a:rPr lang="en-US" b="1" dirty="0"/>
              <a:t>class</a:t>
            </a:r>
            <a:r>
              <a:rPr lang="en-US" dirty="0"/>
              <a:t> Student4{  </a:t>
            </a:r>
          </a:p>
          <a:p>
            <a:r>
              <a:rPr lang="en-US" dirty="0"/>
              <a:t>    </a:t>
            </a:r>
            <a:r>
              <a:rPr lang="en-US" b="1" dirty="0" err="1"/>
              <a:t>int</a:t>
            </a:r>
            <a:r>
              <a:rPr lang="en-US" dirty="0"/>
              <a:t> id;  </a:t>
            </a:r>
          </a:p>
          <a:p>
            <a:r>
              <a:rPr lang="en-US" dirty="0"/>
              <a:t>    String name;  </a:t>
            </a:r>
          </a:p>
          <a:p>
            <a:r>
              <a:rPr lang="en-US" dirty="0"/>
              <a:t>      </a:t>
            </a:r>
          </a:p>
          <a:p>
            <a:r>
              <a:rPr lang="en-US" dirty="0"/>
              <a:t>    Student4(</a:t>
            </a:r>
            <a:r>
              <a:rPr lang="en-US" b="1" dirty="0" err="1"/>
              <a:t>int</a:t>
            </a:r>
            <a:r>
              <a:rPr lang="en-US" dirty="0"/>
              <a:t> </a:t>
            </a:r>
            <a:r>
              <a:rPr lang="en-US" dirty="0" err="1"/>
              <a:t>i,String</a:t>
            </a:r>
            <a:r>
              <a:rPr lang="en-US" dirty="0"/>
              <a:t> n){  </a:t>
            </a:r>
          </a:p>
          <a:p>
            <a:r>
              <a:rPr lang="en-US" dirty="0"/>
              <a:t>    id = </a:t>
            </a:r>
            <a:r>
              <a:rPr lang="en-US" dirty="0" err="1"/>
              <a:t>i</a:t>
            </a:r>
            <a:r>
              <a:rPr lang="en-US" dirty="0"/>
              <a:t>;  </a:t>
            </a:r>
          </a:p>
          <a:p>
            <a:r>
              <a:rPr lang="en-US" dirty="0"/>
              <a:t>    name = n;  </a:t>
            </a:r>
          </a:p>
          <a:p>
            <a:r>
              <a:rPr lang="en-US" dirty="0"/>
              <a:t>    }  </a:t>
            </a:r>
          </a:p>
          <a:p>
            <a:r>
              <a:rPr lang="en-US" dirty="0"/>
              <a:t>    </a:t>
            </a:r>
            <a:r>
              <a:rPr lang="en-US" b="1" dirty="0"/>
              <a:t>void</a:t>
            </a:r>
            <a:r>
              <a:rPr lang="en-US" dirty="0"/>
              <a:t> display</a:t>
            </a:r>
            <a:r>
              <a:rPr lang="en-US" dirty="0" smtClean="0"/>
              <a:t>(){</a:t>
            </a:r>
          </a:p>
          <a:p>
            <a:r>
              <a:rPr lang="en-US" dirty="0" smtClean="0"/>
              <a:t>    </a:t>
            </a:r>
            <a:r>
              <a:rPr lang="en-US" dirty="0" err="1" smtClean="0"/>
              <a:t>System.out.println</a:t>
            </a:r>
            <a:r>
              <a:rPr lang="en-US" dirty="0" smtClean="0"/>
              <a:t>(id</a:t>
            </a:r>
            <a:r>
              <a:rPr lang="en-US" dirty="0"/>
              <a:t>+" "+name</a:t>
            </a:r>
            <a:r>
              <a:rPr lang="en-US" dirty="0" smtClean="0"/>
              <a:t>);</a:t>
            </a:r>
          </a:p>
          <a:p>
            <a:r>
              <a:rPr lang="en-US" dirty="0" smtClean="0"/>
              <a:t>     }</a:t>
            </a:r>
            <a:r>
              <a:rPr lang="en-US" dirty="0"/>
              <a:t>  </a:t>
            </a:r>
          </a:p>
          <a:p>
            <a:r>
              <a:rPr lang="en-US" dirty="0"/>
              <a:t>   </a:t>
            </a:r>
          </a:p>
          <a:p>
            <a:r>
              <a:rPr lang="en-US" dirty="0"/>
              <a:t>    </a:t>
            </a:r>
          </a:p>
        </p:txBody>
      </p:sp>
      <p:sp>
        <p:nvSpPr>
          <p:cNvPr id="13" name="Rectangle 12"/>
          <p:cNvSpPr/>
          <p:nvPr/>
        </p:nvSpPr>
        <p:spPr>
          <a:xfrm>
            <a:off x="4419600" y="2906932"/>
            <a:ext cx="4572000" cy="2031325"/>
          </a:xfrm>
          <a:prstGeom prst="rect">
            <a:avLst/>
          </a:prstGeom>
        </p:spPr>
        <p:txBody>
          <a:bodyPr>
            <a:spAutoFit/>
          </a:bodyPr>
          <a:lstStyle/>
          <a:p>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a:t>
            </a:r>
          </a:p>
          <a:p>
            <a:r>
              <a:rPr lang="en-US" dirty="0"/>
              <a:t>    Student4 s1 = </a:t>
            </a:r>
            <a:r>
              <a:rPr lang="en-US" b="1" dirty="0"/>
              <a:t>new</a:t>
            </a:r>
            <a:r>
              <a:rPr lang="en-US" dirty="0"/>
              <a:t> Student4(111,"Karan");  </a:t>
            </a:r>
          </a:p>
          <a:p>
            <a:r>
              <a:rPr lang="en-US" dirty="0"/>
              <a:t>    Student4 s2 = </a:t>
            </a:r>
            <a:r>
              <a:rPr lang="en-US" b="1" dirty="0"/>
              <a:t>new</a:t>
            </a:r>
            <a:r>
              <a:rPr lang="en-US" dirty="0"/>
              <a:t> Student4(222,"Aryan");  </a:t>
            </a:r>
          </a:p>
          <a:p>
            <a:r>
              <a:rPr lang="en-US" dirty="0"/>
              <a:t>    s1.display();  </a:t>
            </a:r>
          </a:p>
          <a:p>
            <a:r>
              <a:rPr lang="en-US" dirty="0"/>
              <a:t>    s2.display();  </a:t>
            </a:r>
          </a:p>
          <a:p>
            <a:r>
              <a:rPr lang="en-US" dirty="0"/>
              <a:t>   }  </a:t>
            </a:r>
          </a:p>
          <a:p>
            <a:r>
              <a:rPr lang="en-US" dirty="0"/>
              <a:t>}</a:t>
            </a:r>
          </a:p>
        </p:txBody>
      </p:sp>
      <p:pic>
        <p:nvPicPr>
          <p:cNvPr id="18438"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15025" y="4742259"/>
            <a:ext cx="1581150" cy="1181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2564085"/>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Difference between constructor and method in </a:t>
            </a:r>
            <a:r>
              <a:rPr lang="en-US" dirty="0" smtClean="0"/>
              <a:t>java</a:t>
            </a:r>
            <a:endParaRPr lang="en-US" dirty="0"/>
          </a:p>
        </p:txBody>
      </p:sp>
      <p:sp>
        <p:nvSpPr>
          <p:cNvPr id="3" name="Date Placeholder 2"/>
          <p:cNvSpPr>
            <a:spLocks noGrp="1"/>
          </p:cNvSpPr>
          <p:nvPr>
            <p:ph type="dt" sz="half" idx="10"/>
          </p:nvPr>
        </p:nvSpPr>
        <p:spPr/>
        <p:txBody>
          <a:bodyPr/>
          <a:lstStyle/>
          <a:p>
            <a:r>
              <a:rPr lang="en-US" smtClean="0"/>
              <a:t>Application Project</a:t>
            </a:r>
            <a:endParaRPr lang="en-US"/>
          </a:p>
        </p:txBody>
      </p:sp>
      <p:sp>
        <p:nvSpPr>
          <p:cNvPr id="4" name="Footer Placeholder 3"/>
          <p:cNvSpPr>
            <a:spLocks noGrp="1"/>
          </p:cNvSpPr>
          <p:nvPr>
            <p:ph type="ftr" sz="quarter" idx="11"/>
          </p:nvPr>
        </p:nvSpPr>
        <p:spPr/>
        <p:txBody>
          <a:bodyPr/>
          <a:lstStyle/>
          <a:p>
            <a:r>
              <a:rPr lang="en-US" smtClean="0"/>
              <a:t>Ahmad Javid Mayar</a:t>
            </a:r>
            <a:endParaRPr lang="en-US"/>
          </a:p>
        </p:txBody>
      </p:sp>
      <p:sp>
        <p:nvSpPr>
          <p:cNvPr id="5" name="Slide Number Placeholder 4"/>
          <p:cNvSpPr>
            <a:spLocks noGrp="1"/>
          </p:cNvSpPr>
          <p:nvPr>
            <p:ph type="sldNum" sz="quarter" idx="12"/>
          </p:nvPr>
        </p:nvSpPr>
        <p:spPr/>
        <p:txBody>
          <a:bodyPr/>
          <a:lstStyle/>
          <a:p>
            <a:fld id="{F404A394-025F-4138-890B-7EBFB23AC021}" type="slidenum">
              <a:rPr lang="en-US" smtClean="0"/>
              <a:t>94</a:t>
            </a:fld>
            <a:endParaRPr lang="en-US"/>
          </a:p>
        </p:txBody>
      </p:sp>
      <p:graphicFrame>
        <p:nvGraphicFramePr>
          <p:cNvPr id="9" name="Content Placeholder 8"/>
          <p:cNvGraphicFramePr>
            <a:graphicFrameLocks noGrp="1"/>
          </p:cNvGraphicFramePr>
          <p:nvPr>
            <p:ph sz="quarter" idx="1"/>
            <p:extLst/>
          </p:nvPr>
        </p:nvGraphicFramePr>
        <p:xfrm>
          <a:off x="457200" y="1219200"/>
          <a:ext cx="8229600" cy="4953002"/>
        </p:xfrm>
        <a:graphic>
          <a:graphicData uri="http://schemas.openxmlformats.org/drawingml/2006/table">
            <a:tbl>
              <a:tblPr firstRow="1" bandRow="1">
                <a:tableStyleId>{5C22544A-7EE6-4342-B048-85BDC9FD1C3A}</a:tableStyleId>
              </a:tblPr>
              <a:tblGrid>
                <a:gridCol w="4114800">
                  <a:extLst>
                    <a:ext uri="{9D8B030D-6E8A-4147-A177-3AD203B41FA5}">
                      <a16:colId xmlns:a16="http://schemas.microsoft.com/office/drawing/2014/main" val="20000"/>
                    </a:ext>
                  </a:extLst>
                </a:gridCol>
                <a:gridCol w="4114800">
                  <a:extLst>
                    <a:ext uri="{9D8B030D-6E8A-4147-A177-3AD203B41FA5}">
                      <a16:colId xmlns:a16="http://schemas.microsoft.com/office/drawing/2014/main" val="20001"/>
                    </a:ext>
                  </a:extLst>
                </a:gridCol>
              </a:tblGrid>
              <a:tr h="553493">
                <a:tc>
                  <a:txBody>
                    <a:bodyPr/>
                    <a:lstStyle/>
                    <a:p>
                      <a:pPr algn="l" fontAlgn="t"/>
                      <a:r>
                        <a:rPr lang="en-US" dirty="0">
                          <a:effectLst/>
                        </a:rPr>
                        <a:t>Java Constructor</a:t>
                      </a:r>
                      <a:endParaRPr lang="en-US" dirty="0">
                        <a:solidFill>
                          <a:srgbClr val="000000"/>
                        </a:solidFill>
                        <a:effectLst/>
                        <a:latin typeface="times new roman"/>
                      </a:endParaRPr>
                    </a:p>
                  </a:txBody>
                  <a:tcPr marL="47625" marR="47625" marT="47625" marB="47625" anchor="ctr"/>
                </a:tc>
                <a:tc>
                  <a:txBody>
                    <a:bodyPr/>
                    <a:lstStyle/>
                    <a:p>
                      <a:pPr algn="l" fontAlgn="t"/>
                      <a:r>
                        <a:rPr lang="en-US">
                          <a:effectLst/>
                        </a:rPr>
                        <a:t>Java Method</a:t>
                      </a:r>
                      <a:endParaRPr lang="en-US">
                        <a:solidFill>
                          <a:srgbClr val="000000"/>
                        </a:solidFill>
                        <a:effectLst/>
                        <a:latin typeface="times new roman"/>
                      </a:endParaRPr>
                    </a:p>
                  </a:txBody>
                  <a:tcPr marL="47625" marR="47625" marT="47625" marB="47625" anchor="ctr"/>
                </a:tc>
                <a:extLst>
                  <a:ext uri="{0D108BD9-81ED-4DB2-BD59-A6C34878D82A}">
                    <a16:rowId xmlns:a16="http://schemas.microsoft.com/office/drawing/2014/main" val="10000"/>
                  </a:ext>
                </a:extLst>
              </a:tr>
              <a:tr h="961030">
                <a:tc>
                  <a:txBody>
                    <a:bodyPr/>
                    <a:lstStyle/>
                    <a:p>
                      <a:pPr algn="l" fontAlgn="t"/>
                      <a:r>
                        <a:rPr lang="en-US" dirty="0">
                          <a:effectLst/>
                        </a:rPr>
                        <a:t>Constructor is used to initialize the state of an object.</a:t>
                      </a:r>
                      <a:endParaRPr lang="en-US" b="0" i="0" dirty="0">
                        <a:solidFill>
                          <a:srgbClr val="000000"/>
                        </a:solidFill>
                        <a:effectLst/>
                        <a:latin typeface="verdana"/>
                      </a:endParaRPr>
                    </a:p>
                  </a:txBody>
                  <a:tcPr marL="47625" marR="47625" marT="47625" marB="47625" anchor="ctr"/>
                </a:tc>
                <a:tc>
                  <a:txBody>
                    <a:bodyPr/>
                    <a:lstStyle/>
                    <a:p>
                      <a:pPr algn="l" fontAlgn="t"/>
                      <a:r>
                        <a:rPr lang="en-US">
                          <a:effectLst/>
                        </a:rPr>
                        <a:t>Method is used to expose behaviour of an object.</a:t>
                      </a:r>
                      <a:endParaRPr lang="en-US" b="0" i="0">
                        <a:solidFill>
                          <a:srgbClr val="000000"/>
                        </a:solidFill>
                        <a:effectLst/>
                        <a:latin typeface="verdana"/>
                      </a:endParaRPr>
                    </a:p>
                  </a:txBody>
                  <a:tcPr marL="47625" marR="47625" marT="47625" marB="47625" anchor="ctr"/>
                </a:tc>
                <a:extLst>
                  <a:ext uri="{0D108BD9-81ED-4DB2-BD59-A6C34878D82A}">
                    <a16:rowId xmlns:a16="http://schemas.microsoft.com/office/drawing/2014/main" val="10001"/>
                  </a:ext>
                </a:extLst>
              </a:tr>
              <a:tr h="553493">
                <a:tc>
                  <a:txBody>
                    <a:bodyPr/>
                    <a:lstStyle/>
                    <a:p>
                      <a:pPr algn="l" fontAlgn="t"/>
                      <a:r>
                        <a:rPr lang="en-US" dirty="0">
                          <a:effectLst/>
                        </a:rPr>
                        <a:t>Constructor must not have return type.</a:t>
                      </a:r>
                      <a:endParaRPr lang="en-US" b="0" i="0" dirty="0">
                        <a:solidFill>
                          <a:srgbClr val="000000"/>
                        </a:solidFill>
                        <a:effectLst/>
                        <a:latin typeface="verdana"/>
                      </a:endParaRPr>
                    </a:p>
                  </a:txBody>
                  <a:tcPr marL="47625" marR="47625" marT="47625" marB="47625" anchor="ctr"/>
                </a:tc>
                <a:tc>
                  <a:txBody>
                    <a:bodyPr/>
                    <a:lstStyle/>
                    <a:p>
                      <a:pPr algn="l" fontAlgn="t"/>
                      <a:r>
                        <a:rPr lang="en-US">
                          <a:effectLst/>
                        </a:rPr>
                        <a:t>Method must have return type.</a:t>
                      </a:r>
                      <a:endParaRPr lang="en-US" b="0" i="0">
                        <a:solidFill>
                          <a:srgbClr val="000000"/>
                        </a:solidFill>
                        <a:effectLst/>
                        <a:latin typeface="verdana"/>
                      </a:endParaRPr>
                    </a:p>
                  </a:txBody>
                  <a:tcPr marL="47625" marR="47625" marT="47625" marB="47625" anchor="ctr"/>
                </a:tc>
                <a:extLst>
                  <a:ext uri="{0D108BD9-81ED-4DB2-BD59-A6C34878D82A}">
                    <a16:rowId xmlns:a16="http://schemas.microsoft.com/office/drawing/2014/main" val="10002"/>
                  </a:ext>
                </a:extLst>
              </a:tr>
              <a:tr h="553493">
                <a:tc>
                  <a:txBody>
                    <a:bodyPr/>
                    <a:lstStyle/>
                    <a:p>
                      <a:pPr algn="l" fontAlgn="t"/>
                      <a:r>
                        <a:rPr lang="en-US">
                          <a:effectLst/>
                        </a:rPr>
                        <a:t>Constructor is invoked implicitly.</a:t>
                      </a:r>
                      <a:endParaRPr lang="en-US" b="0" i="0">
                        <a:solidFill>
                          <a:srgbClr val="000000"/>
                        </a:solidFill>
                        <a:effectLst/>
                        <a:latin typeface="verdana"/>
                      </a:endParaRPr>
                    </a:p>
                  </a:txBody>
                  <a:tcPr marL="47625" marR="47625" marT="47625" marB="47625" anchor="ctr"/>
                </a:tc>
                <a:tc>
                  <a:txBody>
                    <a:bodyPr/>
                    <a:lstStyle/>
                    <a:p>
                      <a:pPr algn="l" fontAlgn="t"/>
                      <a:r>
                        <a:rPr lang="en-US">
                          <a:effectLst/>
                        </a:rPr>
                        <a:t>Method is invoked explicitly.</a:t>
                      </a:r>
                      <a:endParaRPr lang="en-US" b="0" i="0">
                        <a:solidFill>
                          <a:srgbClr val="000000"/>
                        </a:solidFill>
                        <a:effectLst/>
                        <a:latin typeface="verdana"/>
                      </a:endParaRPr>
                    </a:p>
                  </a:txBody>
                  <a:tcPr marL="47625" marR="47625" marT="47625" marB="47625" anchor="ctr"/>
                </a:tc>
                <a:extLst>
                  <a:ext uri="{0D108BD9-81ED-4DB2-BD59-A6C34878D82A}">
                    <a16:rowId xmlns:a16="http://schemas.microsoft.com/office/drawing/2014/main" val="10003"/>
                  </a:ext>
                </a:extLst>
              </a:tr>
              <a:tr h="1370463">
                <a:tc>
                  <a:txBody>
                    <a:bodyPr/>
                    <a:lstStyle/>
                    <a:p>
                      <a:pPr algn="l" fontAlgn="t"/>
                      <a:r>
                        <a:rPr lang="en-US" dirty="0">
                          <a:effectLst/>
                        </a:rPr>
                        <a:t>The java compiler provides a default constructor if you don't have any constructor.</a:t>
                      </a:r>
                      <a:endParaRPr lang="en-US" b="0" i="0" dirty="0">
                        <a:solidFill>
                          <a:srgbClr val="000000"/>
                        </a:solidFill>
                        <a:effectLst/>
                        <a:latin typeface="verdana"/>
                      </a:endParaRPr>
                    </a:p>
                  </a:txBody>
                  <a:tcPr marL="47625" marR="47625" marT="47625" marB="47625" anchor="ctr"/>
                </a:tc>
                <a:tc>
                  <a:txBody>
                    <a:bodyPr/>
                    <a:lstStyle/>
                    <a:p>
                      <a:pPr algn="l" fontAlgn="t"/>
                      <a:r>
                        <a:rPr lang="en-US">
                          <a:effectLst/>
                        </a:rPr>
                        <a:t>Method is not provided by compiler in any case.</a:t>
                      </a:r>
                      <a:endParaRPr lang="en-US" b="0" i="0">
                        <a:solidFill>
                          <a:srgbClr val="000000"/>
                        </a:solidFill>
                        <a:effectLst/>
                        <a:latin typeface="verdana"/>
                      </a:endParaRPr>
                    </a:p>
                  </a:txBody>
                  <a:tcPr marL="47625" marR="47625" marT="47625" marB="47625" anchor="ctr"/>
                </a:tc>
                <a:extLst>
                  <a:ext uri="{0D108BD9-81ED-4DB2-BD59-A6C34878D82A}">
                    <a16:rowId xmlns:a16="http://schemas.microsoft.com/office/drawing/2014/main" val="10004"/>
                  </a:ext>
                </a:extLst>
              </a:tr>
              <a:tr h="961030">
                <a:tc>
                  <a:txBody>
                    <a:bodyPr/>
                    <a:lstStyle/>
                    <a:p>
                      <a:pPr algn="l" fontAlgn="t"/>
                      <a:r>
                        <a:rPr lang="en-US">
                          <a:effectLst/>
                        </a:rPr>
                        <a:t>Constructor name must be same as the class name.</a:t>
                      </a:r>
                      <a:endParaRPr lang="en-US" b="0" i="0">
                        <a:solidFill>
                          <a:srgbClr val="000000"/>
                        </a:solidFill>
                        <a:effectLst/>
                        <a:latin typeface="verdana"/>
                      </a:endParaRPr>
                    </a:p>
                  </a:txBody>
                  <a:tcPr marL="47625" marR="47625" marT="47625" marB="47625" anchor="ctr"/>
                </a:tc>
                <a:tc>
                  <a:txBody>
                    <a:bodyPr/>
                    <a:lstStyle/>
                    <a:p>
                      <a:pPr algn="l" fontAlgn="t"/>
                      <a:r>
                        <a:rPr lang="en-US" dirty="0">
                          <a:effectLst/>
                        </a:rPr>
                        <a:t>Method name may or may not be same as class name.</a:t>
                      </a:r>
                      <a:endParaRPr lang="en-US" b="0" i="0" dirty="0">
                        <a:solidFill>
                          <a:srgbClr val="000000"/>
                        </a:solidFill>
                        <a:effectLst/>
                        <a:latin typeface="verdana"/>
                      </a:endParaRPr>
                    </a:p>
                  </a:txBody>
                  <a:tcPr marL="47625" marR="47625" marT="47625" marB="47625" anchor="ct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352172534"/>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Java static </a:t>
            </a:r>
            <a:r>
              <a:rPr lang="en-US" dirty="0" smtClean="0"/>
              <a:t>keyword</a:t>
            </a:r>
            <a:endParaRPr lang="en-US" dirty="0"/>
          </a:p>
        </p:txBody>
      </p:sp>
      <p:sp>
        <p:nvSpPr>
          <p:cNvPr id="3" name="Date Placeholder 2"/>
          <p:cNvSpPr>
            <a:spLocks noGrp="1"/>
          </p:cNvSpPr>
          <p:nvPr>
            <p:ph type="dt" sz="half" idx="10"/>
          </p:nvPr>
        </p:nvSpPr>
        <p:spPr/>
        <p:txBody>
          <a:bodyPr/>
          <a:lstStyle/>
          <a:p>
            <a:r>
              <a:rPr lang="en-US" smtClean="0"/>
              <a:t>Application Project</a:t>
            </a:r>
            <a:endParaRPr lang="en-US"/>
          </a:p>
        </p:txBody>
      </p:sp>
      <p:sp>
        <p:nvSpPr>
          <p:cNvPr id="4" name="Footer Placeholder 3"/>
          <p:cNvSpPr>
            <a:spLocks noGrp="1"/>
          </p:cNvSpPr>
          <p:nvPr>
            <p:ph type="ftr" sz="quarter" idx="11"/>
          </p:nvPr>
        </p:nvSpPr>
        <p:spPr/>
        <p:txBody>
          <a:bodyPr/>
          <a:lstStyle/>
          <a:p>
            <a:r>
              <a:rPr lang="en-US" smtClean="0"/>
              <a:t>Ahmad Javid Mayar</a:t>
            </a:r>
            <a:endParaRPr lang="en-US"/>
          </a:p>
        </p:txBody>
      </p:sp>
      <p:sp>
        <p:nvSpPr>
          <p:cNvPr id="5" name="Slide Number Placeholder 4"/>
          <p:cNvSpPr>
            <a:spLocks noGrp="1"/>
          </p:cNvSpPr>
          <p:nvPr>
            <p:ph type="sldNum" sz="quarter" idx="12"/>
          </p:nvPr>
        </p:nvSpPr>
        <p:spPr/>
        <p:txBody>
          <a:bodyPr/>
          <a:lstStyle/>
          <a:p>
            <a:fld id="{F404A394-025F-4138-890B-7EBFB23AC021}" type="slidenum">
              <a:rPr lang="en-US" smtClean="0"/>
              <a:t>95</a:t>
            </a:fld>
            <a:endParaRPr lang="en-US"/>
          </a:p>
        </p:txBody>
      </p:sp>
      <p:sp>
        <p:nvSpPr>
          <p:cNvPr id="6" name="Content Placeholder 5"/>
          <p:cNvSpPr>
            <a:spLocks noGrp="1"/>
          </p:cNvSpPr>
          <p:nvPr>
            <p:ph sz="quarter" idx="1"/>
          </p:nvPr>
        </p:nvSpPr>
        <p:spPr/>
        <p:txBody>
          <a:bodyPr/>
          <a:lstStyle/>
          <a:p>
            <a:r>
              <a:rPr lang="en-US" dirty="0"/>
              <a:t>The </a:t>
            </a:r>
            <a:r>
              <a:rPr lang="en-US" b="1" dirty="0"/>
              <a:t>static keyword</a:t>
            </a:r>
            <a:r>
              <a:rPr lang="en-US" dirty="0"/>
              <a:t> in java is used for memory management mainly. We can apply java static keyword with variables, methods, blocks and nested class. The static keyword belongs to the class than instance of the class.</a:t>
            </a:r>
          </a:p>
          <a:p>
            <a:r>
              <a:rPr lang="en-US" dirty="0"/>
              <a:t>The static can be:</a:t>
            </a:r>
          </a:p>
          <a:p>
            <a:pPr marL="731520" lvl="1" indent="-457200">
              <a:buFont typeface="+mj-lt"/>
              <a:buAutoNum type="arabicPeriod"/>
            </a:pPr>
            <a:r>
              <a:rPr lang="en-US" dirty="0"/>
              <a:t>variable (also known as class variable)</a:t>
            </a:r>
          </a:p>
          <a:p>
            <a:pPr marL="731520" lvl="1" indent="-457200">
              <a:buFont typeface="+mj-lt"/>
              <a:buAutoNum type="arabicPeriod"/>
            </a:pPr>
            <a:r>
              <a:rPr lang="en-US" dirty="0"/>
              <a:t>method (also known as class method)</a:t>
            </a:r>
          </a:p>
          <a:p>
            <a:pPr marL="731520" lvl="1" indent="-457200">
              <a:buFont typeface="+mj-lt"/>
              <a:buAutoNum type="arabicPeriod"/>
            </a:pPr>
            <a:r>
              <a:rPr lang="en-US" dirty="0" smtClean="0"/>
              <a:t>block</a:t>
            </a:r>
            <a:endParaRPr lang="en-US" dirty="0"/>
          </a:p>
        </p:txBody>
      </p:sp>
    </p:spTree>
    <p:extLst>
      <p:ext uri="{BB962C8B-B14F-4D97-AF65-F5344CB8AC3E}">
        <p14:creationId xmlns:p14="http://schemas.microsoft.com/office/powerpoint/2010/main" val="2339569931"/>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Understanding problem without static </a:t>
            </a:r>
            <a:r>
              <a:rPr lang="en-US" dirty="0" smtClean="0"/>
              <a:t>variable</a:t>
            </a:r>
            <a:endParaRPr lang="en-US" dirty="0"/>
          </a:p>
        </p:txBody>
      </p:sp>
      <p:sp>
        <p:nvSpPr>
          <p:cNvPr id="3" name="Date Placeholder 2"/>
          <p:cNvSpPr>
            <a:spLocks noGrp="1"/>
          </p:cNvSpPr>
          <p:nvPr>
            <p:ph type="dt" sz="half" idx="10"/>
          </p:nvPr>
        </p:nvSpPr>
        <p:spPr/>
        <p:txBody>
          <a:bodyPr/>
          <a:lstStyle/>
          <a:p>
            <a:r>
              <a:rPr lang="en-US" smtClean="0"/>
              <a:t>Application Project</a:t>
            </a:r>
            <a:endParaRPr lang="en-US"/>
          </a:p>
        </p:txBody>
      </p:sp>
      <p:sp>
        <p:nvSpPr>
          <p:cNvPr id="4" name="Footer Placeholder 3"/>
          <p:cNvSpPr>
            <a:spLocks noGrp="1"/>
          </p:cNvSpPr>
          <p:nvPr>
            <p:ph type="ftr" sz="quarter" idx="11"/>
          </p:nvPr>
        </p:nvSpPr>
        <p:spPr/>
        <p:txBody>
          <a:bodyPr/>
          <a:lstStyle/>
          <a:p>
            <a:r>
              <a:rPr lang="en-US" smtClean="0"/>
              <a:t>Ahmad Javid Mayar</a:t>
            </a:r>
            <a:endParaRPr lang="en-US"/>
          </a:p>
        </p:txBody>
      </p:sp>
      <p:sp>
        <p:nvSpPr>
          <p:cNvPr id="5" name="Slide Number Placeholder 4"/>
          <p:cNvSpPr>
            <a:spLocks noGrp="1"/>
          </p:cNvSpPr>
          <p:nvPr>
            <p:ph type="sldNum" sz="quarter" idx="12"/>
          </p:nvPr>
        </p:nvSpPr>
        <p:spPr/>
        <p:txBody>
          <a:bodyPr/>
          <a:lstStyle/>
          <a:p>
            <a:fld id="{F404A394-025F-4138-890B-7EBFB23AC021}" type="slidenum">
              <a:rPr lang="en-US" smtClean="0"/>
              <a:t>96</a:t>
            </a:fld>
            <a:endParaRPr lang="en-US"/>
          </a:p>
        </p:txBody>
      </p:sp>
      <p:sp>
        <p:nvSpPr>
          <p:cNvPr id="6" name="Content Placeholder 5"/>
          <p:cNvSpPr>
            <a:spLocks noGrp="1"/>
          </p:cNvSpPr>
          <p:nvPr>
            <p:ph sz="quarter" idx="1"/>
          </p:nvPr>
        </p:nvSpPr>
        <p:spPr/>
        <p:txBody>
          <a:bodyPr/>
          <a:lstStyle/>
          <a:p>
            <a:r>
              <a:rPr lang="en-US" dirty="0"/>
              <a:t>Suppose there are 500 students in my college, now all instance data members will get memory each time when object is </a:t>
            </a:r>
            <a:r>
              <a:rPr lang="en-US" dirty="0" err="1"/>
              <a:t>created.All</a:t>
            </a:r>
            <a:r>
              <a:rPr lang="en-US" dirty="0"/>
              <a:t> student have its unique </a:t>
            </a:r>
            <a:r>
              <a:rPr lang="en-US" dirty="0" err="1"/>
              <a:t>rollno</a:t>
            </a:r>
            <a:r>
              <a:rPr lang="en-US" dirty="0"/>
              <a:t> and name so instance data member is </a:t>
            </a:r>
            <a:r>
              <a:rPr lang="en-US" dirty="0" err="1"/>
              <a:t>good.Here</a:t>
            </a:r>
            <a:r>
              <a:rPr lang="en-US" dirty="0"/>
              <a:t>, college refers to the common property of all </a:t>
            </a:r>
            <a:r>
              <a:rPr lang="en-US" dirty="0" err="1"/>
              <a:t>objects.If</a:t>
            </a:r>
            <a:r>
              <a:rPr lang="en-US" dirty="0"/>
              <a:t> we make it </a:t>
            </a:r>
            <a:r>
              <a:rPr lang="en-US" dirty="0" err="1"/>
              <a:t>static,this</a:t>
            </a:r>
            <a:r>
              <a:rPr lang="en-US" dirty="0"/>
              <a:t> field will get memory only once</a:t>
            </a:r>
            <a:r>
              <a:rPr lang="en-US" dirty="0" smtClean="0"/>
              <a:t>.</a:t>
            </a:r>
          </a:p>
          <a:p>
            <a:endParaRPr lang="en-US" dirty="0"/>
          </a:p>
          <a:p>
            <a:endParaRPr lang="en-US" dirty="0" smtClean="0"/>
          </a:p>
          <a:p>
            <a:endParaRPr lang="en-US" dirty="0"/>
          </a:p>
          <a:p>
            <a:endParaRPr lang="en-US" dirty="0" smtClean="0"/>
          </a:p>
          <a:p>
            <a:r>
              <a:rPr lang="en-US" i="1" dirty="0" smtClean="0"/>
              <a:t>Note: </a:t>
            </a:r>
            <a:r>
              <a:rPr lang="en-US" i="1" dirty="0"/>
              <a:t>Java static property is shared to all objects.</a:t>
            </a:r>
          </a:p>
          <a:p>
            <a:endParaRPr lang="en-US" dirty="0"/>
          </a:p>
        </p:txBody>
      </p:sp>
      <p:sp>
        <p:nvSpPr>
          <p:cNvPr id="7" name="Rectangle 6"/>
          <p:cNvSpPr/>
          <p:nvPr/>
        </p:nvSpPr>
        <p:spPr>
          <a:xfrm>
            <a:off x="1219200" y="4191000"/>
            <a:ext cx="4572000" cy="1477328"/>
          </a:xfrm>
          <a:prstGeom prst="rect">
            <a:avLst/>
          </a:prstGeom>
        </p:spPr>
        <p:txBody>
          <a:bodyPr>
            <a:spAutoFit/>
          </a:bodyPr>
          <a:lstStyle/>
          <a:p>
            <a:r>
              <a:rPr lang="en-US" b="1" dirty="0"/>
              <a:t>class</a:t>
            </a:r>
            <a:r>
              <a:rPr lang="en-US" dirty="0"/>
              <a:t> Student{  </a:t>
            </a:r>
          </a:p>
          <a:p>
            <a:r>
              <a:rPr lang="en-US" dirty="0"/>
              <a:t>     </a:t>
            </a:r>
            <a:r>
              <a:rPr lang="en-US" b="1" dirty="0" err="1"/>
              <a:t>int</a:t>
            </a:r>
            <a:r>
              <a:rPr lang="en-US" dirty="0"/>
              <a:t> </a:t>
            </a:r>
            <a:r>
              <a:rPr lang="en-US" dirty="0" err="1"/>
              <a:t>rollno</a:t>
            </a:r>
            <a:r>
              <a:rPr lang="en-US" dirty="0"/>
              <a:t>;  </a:t>
            </a:r>
          </a:p>
          <a:p>
            <a:r>
              <a:rPr lang="en-US" dirty="0"/>
              <a:t>     String name;  </a:t>
            </a:r>
          </a:p>
          <a:p>
            <a:r>
              <a:rPr lang="en-US" dirty="0"/>
              <a:t>     String college="ITS";  </a:t>
            </a:r>
          </a:p>
          <a:p>
            <a:r>
              <a:rPr lang="en-US" dirty="0"/>
              <a:t>}  </a:t>
            </a:r>
          </a:p>
        </p:txBody>
      </p:sp>
    </p:spTree>
    <p:extLst>
      <p:ext uri="{BB962C8B-B14F-4D97-AF65-F5344CB8AC3E}">
        <p14:creationId xmlns:p14="http://schemas.microsoft.com/office/powerpoint/2010/main" val="2343227971"/>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Date Placeholder 2"/>
          <p:cNvSpPr>
            <a:spLocks noGrp="1"/>
          </p:cNvSpPr>
          <p:nvPr>
            <p:ph type="dt" sz="half" idx="10"/>
          </p:nvPr>
        </p:nvSpPr>
        <p:spPr/>
        <p:txBody>
          <a:bodyPr/>
          <a:lstStyle/>
          <a:p>
            <a:r>
              <a:rPr lang="en-US" smtClean="0"/>
              <a:t>Application Project</a:t>
            </a:r>
            <a:endParaRPr lang="en-US"/>
          </a:p>
        </p:txBody>
      </p:sp>
      <p:sp>
        <p:nvSpPr>
          <p:cNvPr id="4" name="Footer Placeholder 3"/>
          <p:cNvSpPr>
            <a:spLocks noGrp="1"/>
          </p:cNvSpPr>
          <p:nvPr>
            <p:ph type="ftr" sz="quarter" idx="11"/>
          </p:nvPr>
        </p:nvSpPr>
        <p:spPr/>
        <p:txBody>
          <a:bodyPr/>
          <a:lstStyle/>
          <a:p>
            <a:r>
              <a:rPr lang="en-US" smtClean="0"/>
              <a:t>Ahmad Javid Mayar</a:t>
            </a:r>
            <a:endParaRPr lang="en-US"/>
          </a:p>
        </p:txBody>
      </p:sp>
      <p:sp>
        <p:nvSpPr>
          <p:cNvPr id="5" name="Slide Number Placeholder 4"/>
          <p:cNvSpPr>
            <a:spLocks noGrp="1"/>
          </p:cNvSpPr>
          <p:nvPr>
            <p:ph type="sldNum" sz="quarter" idx="12"/>
          </p:nvPr>
        </p:nvSpPr>
        <p:spPr/>
        <p:txBody>
          <a:bodyPr/>
          <a:lstStyle/>
          <a:p>
            <a:fld id="{F404A394-025F-4138-890B-7EBFB23AC021}" type="slidenum">
              <a:rPr lang="en-US" smtClean="0"/>
              <a:t>97</a:t>
            </a:fld>
            <a:endParaRPr lang="en-US"/>
          </a:p>
        </p:txBody>
      </p:sp>
      <p:sp>
        <p:nvSpPr>
          <p:cNvPr id="7" name="Rectangle 6"/>
          <p:cNvSpPr/>
          <p:nvPr/>
        </p:nvSpPr>
        <p:spPr>
          <a:xfrm>
            <a:off x="457200" y="1592282"/>
            <a:ext cx="7620000" cy="4524315"/>
          </a:xfrm>
          <a:prstGeom prst="rect">
            <a:avLst/>
          </a:prstGeom>
        </p:spPr>
        <p:txBody>
          <a:bodyPr wrap="square">
            <a:spAutoFit/>
          </a:bodyPr>
          <a:lstStyle/>
          <a:p>
            <a:r>
              <a:rPr lang="en-US" dirty="0"/>
              <a:t>//Program of static variable  </a:t>
            </a:r>
          </a:p>
          <a:p>
            <a:r>
              <a:rPr lang="en-US" dirty="0"/>
              <a:t>  </a:t>
            </a:r>
          </a:p>
          <a:p>
            <a:r>
              <a:rPr lang="en-US" b="1" dirty="0"/>
              <a:t>class</a:t>
            </a:r>
            <a:r>
              <a:rPr lang="en-US" dirty="0"/>
              <a:t> Student8{  </a:t>
            </a:r>
          </a:p>
          <a:p>
            <a:r>
              <a:rPr lang="en-US" dirty="0"/>
              <a:t>   </a:t>
            </a:r>
            <a:r>
              <a:rPr lang="en-US" b="1" dirty="0" err="1"/>
              <a:t>int</a:t>
            </a:r>
            <a:r>
              <a:rPr lang="en-US" dirty="0"/>
              <a:t> </a:t>
            </a:r>
            <a:r>
              <a:rPr lang="en-US" dirty="0" err="1"/>
              <a:t>rollno</a:t>
            </a:r>
            <a:r>
              <a:rPr lang="en-US" dirty="0"/>
              <a:t>;  </a:t>
            </a:r>
          </a:p>
          <a:p>
            <a:r>
              <a:rPr lang="en-US" dirty="0"/>
              <a:t>   String name;  </a:t>
            </a:r>
          </a:p>
          <a:p>
            <a:r>
              <a:rPr lang="en-US" dirty="0"/>
              <a:t>   </a:t>
            </a:r>
            <a:r>
              <a:rPr lang="en-US" b="1" dirty="0"/>
              <a:t>static</a:t>
            </a:r>
            <a:r>
              <a:rPr lang="en-US" dirty="0"/>
              <a:t> String college ="ITS";  </a:t>
            </a:r>
          </a:p>
          <a:p>
            <a:r>
              <a:rPr lang="en-US" dirty="0"/>
              <a:t>     </a:t>
            </a:r>
          </a:p>
          <a:p>
            <a:r>
              <a:rPr lang="en-US" dirty="0"/>
              <a:t>   Student8(</a:t>
            </a:r>
            <a:r>
              <a:rPr lang="en-US" b="1" dirty="0" err="1"/>
              <a:t>int</a:t>
            </a:r>
            <a:r>
              <a:rPr lang="en-US" dirty="0"/>
              <a:t> </a:t>
            </a:r>
            <a:r>
              <a:rPr lang="en-US" dirty="0" err="1"/>
              <a:t>r,String</a:t>
            </a:r>
            <a:r>
              <a:rPr lang="en-US" dirty="0"/>
              <a:t> n){  </a:t>
            </a:r>
          </a:p>
          <a:p>
            <a:r>
              <a:rPr lang="en-US" dirty="0"/>
              <a:t>   </a:t>
            </a:r>
            <a:r>
              <a:rPr lang="en-US" dirty="0" err="1"/>
              <a:t>rollno</a:t>
            </a:r>
            <a:r>
              <a:rPr lang="en-US" dirty="0"/>
              <a:t> = r;  </a:t>
            </a:r>
          </a:p>
          <a:p>
            <a:r>
              <a:rPr lang="en-US" dirty="0"/>
              <a:t>   name = n;  </a:t>
            </a:r>
          </a:p>
          <a:p>
            <a:r>
              <a:rPr lang="en-US" dirty="0"/>
              <a:t>   }  </a:t>
            </a:r>
          </a:p>
          <a:p>
            <a:r>
              <a:rPr lang="en-US" dirty="0"/>
              <a:t> </a:t>
            </a:r>
            <a:r>
              <a:rPr lang="en-US" b="1" dirty="0"/>
              <a:t>void</a:t>
            </a:r>
            <a:r>
              <a:rPr lang="en-US" dirty="0"/>
              <a:t> display </a:t>
            </a:r>
            <a:r>
              <a:rPr lang="en-US" dirty="0" smtClean="0"/>
              <a:t>(){</a:t>
            </a:r>
          </a:p>
          <a:p>
            <a:r>
              <a:rPr lang="en-US" dirty="0"/>
              <a:t> </a:t>
            </a:r>
            <a:r>
              <a:rPr lang="en-US" dirty="0" smtClean="0"/>
              <a:t> </a:t>
            </a:r>
            <a:r>
              <a:rPr lang="en-US" dirty="0" err="1" smtClean="0"/>
              <a:t>System.out.println</a:t>
            </a:r>
            <a:r>
              <a:rPr lang="en-US" dirty="0" smtClean="0"/>
              <a:t>(</a:t>
            </a:r>
            <a:r>
              <a:rPr lang="en-US" dirty="0" err="1" smtClean="0"/>
              <a:t>rollno</a:t>
            </a:r>
            <a:r>
              <a:rPr lang="en-US" dirty="0"/>
              <a:t>+" "+name+" "+college</a:t>
            </a:r>
            <a:r>
              <a:rPr lang="en-US" dirty="0" smtClean="0"/>
              <a:t>);</a:t>
            </a:r>
          </a:p>
          <a:p>
            <a:r>
              <a:rPr lang="en-US" dirty="0"/>
              <a:t> </a:t>
            </a:r>
            <a:r>
              <a:rPr lang="en-US" dirty="0" smtClean="0"/>
              <a:t>}</a:t>
            </a:r>
            <a:r>
              <a:rPr lang="en-US" dirty="0"/>
              <a:t>  </a:t>
            </a:r>
          </a:p>
          <a:p>
            <a:r>
              <a:rPr lang="en-US" dirty="0"/>
              <a:t>  </a:t>
            </a:r>
          </a:p>
          <a:p>
            <a:r>
              <a:rPr lang="en-US" dirty="0"/>
              <a:t> </a:t>
            </a:r>
          </a:p>
        </p:txBody>
      </p:sp>
      <p:sp>
        <p:nvSpPr>
          <p:cNvPr id="8" name="Rectangle 7"/>
          <p:cNvSpPr/>
          <p:nvPr/>
        </p:nvSpPr>
        <p:spPr>
          <a:xfrm>
            <a:off x="4038600" y="1574296"/>
            <a:ext cx="4572000" cy="2308324"/>
          </a:xfrm>
          <a:prstGeom prst="rect">
            <a:avLst/>
          </a:prstGeom>
        </p:spPr>
        <p:txBody>
          <a:bodyPr>
            <a:spAutoFit/>
          </a:bodyPr>
          <a:lstStyle/>
          <a:p>
            <a:r>
              <a:rPr lang="en-US" dirty="0"/>
              <a:t> </a:t>
            </a:r>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a:t>
            </a:r>
          </a:p>
          <a:p>
            <a:r>
              <a:rPr lang="en-US" dirty="0"/>
              <a:t> Student8 s1 = </a:t>
            </a:r>
            <a:r>
              <a:rPr lang="en-US" b="1" dirty="0"/>
              <a:t>new</a:t>
            </a:r>
            <a:r>
              <a:rPr lang="en-US" dirty="0"/>
              <a:t> Student8(111,"Karan");  </a:t>
            </a:r>
          </a:p>
          <a:p>
            <a:r>
              <a:rPr lang="en-US" dirty="0"/>
              <a:t> Student8 s2 = </a:t>
            </a:r>
            <a:r>
              <a:rPr lang="en-US" b="1" dirty="0"/>
              <a:t>new</a:t>
            </a:r>
            <a:r>
              <a:rPr lang="en-US" dirty="0"/>
              <a:t> Student8(222,"Aryan");  </a:t>
            </a:r>
          </a:p>
          <a:p>
            <a:r>
              <a:rPr lang="en-US" dirty="0"/>
              <a:t>   </a:t>
            </a:r>
          </a:p>
          <a:p>
            <a:r>
              <a:rPr lang="en-US" dirty="0"/>
              <a:t> s1.display();  </a:t>
            </a:r>
          </a:p>
          <a:p>
            <a:r>
              <a:rPr lang="en-US" dirty="0"/>
              <a:t> s2.display();  </a:t>
            </a:r>
          </a:p>
          <a:p>
            <a:r>
              <a:rPr lang="en-US" dirty="0"/>
              <a:t> }  </a:t>
            </a:r>
          </a:p>
          <a:p>
            <a:r>
              <a:rPr lang="en-US" dirty="0"/>
              <a:t>} </a:t>
            </a:r>
          </a:p>
        </p:txBody>
      </p:sp>
      <p:pic>
        <p:nvPicPr>
          <p:cNvPr id="2150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4872451"/>
            <a:ext cx="2514600" cy="138029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46878426"/>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Restrictions for static </a:t>
            </a:r>
            <a:r>
              <a:rPr lang="en-US" dirty="0" smtClean="0"/>
              <a:t>method</a:t>
            </a:r>
            <a:endParaRPr lang="en-US" dirty="0"/>
          </a:p>
        </p:txBody>
      </p:sp>
      <p:sp>
        <p:nvSpPr>
          <p:cNvPr id="3" name="Date Placeholder 2"/>
          <p:cNvSpPr>
            <a:spLocks noGrp="1"/>
          </p:cNvSpPr>
          <p:nvPr>
            <p:ph type="dt" sz="half" idx="10"/>
          </p:nvPr>
        </p:nvSpPr>
        <p:spPr/>
        <p:txBody>
          <a:bodyPr/>
          <a:lstStyle/>
          <a:p>
            <a:r>
              <a:rPr lang="en-US" smtClean="0"/>
              <a:t>Application Project</a:t>
            </a:r>
            <a:endParaRPr lang="en-US"/>
          </a:p>
        </p:txBody>
      </p:sp>
      <p:sp>
        <p:nvSpPr>
          <p:cNvPr id="4" name="Footer Placeholder 3"/>
          <p:cNvSpPr>
            <a:spLocks noGrp="1"/>
          </p:cNvSpPr>
          <p:nvPr>
            <p:ph type="ftr" sz="quarter" idx="11"/>
          </p:nvPr>
        </p:nvSpPr>
        <p:spPr/>
        <p:txBody>
          <a:bodyPr/>
          <a:lstStyle/>
          <a:p>
            <a:r>
              <a:rPr lang="en-US" smtClean="0"/>
              <a:t>Ahmad Javid Mayar</a:t>
            </a:r>
            <a:endParaRPr lang="en-US"/>
          </a:p>
        </p:txBody>
      </p:sp>
      <p:sp>
        <p:nvSpPr>
          <p:cNvPr id="5" name="Slide Number Placeholder 4"/>
          <p:cNvSpPr>
            <a:spLocks noGrp="1"/>
          </p:cNvSpPr>
          <p:nvPr>
            <p:ph type="sldNum" sz="quarter" idx="12"/>
          </p:nvPr>
        </p:nvSpPr>
        <p:spPr/>
        <p:txBody>
          <a:bodyPr/>
          <a:lstStyle/>
          <a:p>
            <a:fld id="{F404A394-025F-4138-890B-7EBFB23AC021}" type="slidenum">
              <a:rPr lang="en-US" smtClean="0"/>
              <a:t>98</a:t>
            </a:fld>
            <a:endParaRPr lang="en-US"/>
          </a:p>
        </p:txBody>
      </p:sp>
      <p:sp>
        <p:nvSpPr>
          <p:cNvPr id="11" name="Rectangle 1"/>
          <p:cNvSpPr>
            <a:spLocks noChangeArrowheads="1"/>
          </p:cNvSpPr>
          <p:nvPr/>
        </p:nvSpPr>
        <p:spPr bwMode="auto">
          <a:xfrm>
            <a:off x="457200" y="3505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itchFamily="34" charset="0"/>
                <a:cs typeface="Arial" pitchFamily="34" charset="0"/>
              </a:rPr>
              <a:t/>
            </a:r>
            <a:br>
              <a:rPr kumimoji="0" lang="en-US" altLang="en-US" sz="1800" b="0" i="0" u="none" strike="noStrike" cap="none" normalizeH="0" baseline="0" smtClean="0">
                <a:ln>
                  <a:noFill/>
                </a:ln>
                <a:solidFill>
                  <a:schemeClr val="tx1"/>
                </a:solidFill>
                <a:effectLst/>
                <a:latin typeface="Arial" pitchFamily="34" charset="0"/>
                <a:cs typeface="Arial" pitchFamily="34" charset="0"/>
              </a:rPr>
            </a:b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2" name="Content Placeholder 11"/>
          <p:cNvSpPr>
            <a:spLocks noGrp="1"/>
          </p:cNvSpPr>
          <p:nvPr>
            <p:ph sz="quarter" idx="1"/>
          </p:nvPr>
        </p:nvSpPr>
        <p:spPr/>
        <p:txBody>
          <a:bodyPr/>
          <a:lstStyle/>
          <a:p>
            <a:r>
              <a:rPr lang="en-US" dirty="0">
                <a:solidFill>
                  <a:srgbClr val="000000"/>
                </a:solidFill>
                <a:latin typeface="verdana"/>
              </a:rPr>
              <a:t>There are two main restrictions for the static method. They are:</a:t>
            </a:r>
          </a:p>
          <a:p>
            <a:pPr marL="788670" lvl="1" indent="-514350">
              <a:buFont typeface="+mj-lt"/>
              <a:buAutoNum type="arabicPeriod"/>
            </a:pPr>
            <a:r>
              <a:rPr lang="en-US" dirty="0"/>
              <a:t>The static method can not use non static data member or call non-static method </a:t>
            </a:r>
            <a:r>
              <a:rPr lang="en-US" dirty="0" smtClean="0"/>
              <a:t>directly.</a:t>
            </a:r>
          </a:p>
          <a:p>
            <a:pPr marL="788670" lvl="1" indent="-514350">
              <a:buFont typeface="+mj-lt"/>
              <a:buAutoNum type="arabicPeriod"/>
            </a:pPr>
            <a:r>
              <a:rPr lang="en-US" dirty="0" smtClean="0"/>
              <a:t>this </a:t>
            </a:r>
            <a:r>
              <a:rPr lang="en-US" dirty="0"/>
              <a:t>and super cannot be used in static context.</a:t>
            </a:r>
          </a:p>
          <a:p>
            <a:endParaRPr lang="en-US" dirty="0"/>
          </a:p>
        </p:txBody>
      </p:sp>
      <p:sp>
        <p:nvSpPr>
          <p:cNvPr id="13" name="Rectangle 12"/>
          <p:cNvSpPr/>
          <p:nvPr/>
        </p:nvSpPr>
        <p:spPr>
          <a:xfrm>
            <a:off x="457200" y="3886200"/>
            <a:ext cx="4572000" cy="2031325"/>
          </a:xfrm>
          <a:prstGeom prst="rect">
            <a:avLst/>
          </a:prstGeom>
        </p:spPr>
        <p:txBody>
          <a:bodyPr>
            <a:spAutoFit/>
          </a:bodyPr>
          <a:lstStyle/>
          <a:p>
            <a:r>
              <a:rPr lang="en-US" b="1" dirty="0"/>
              <a:t>class</a:t>
            </a:r>
            <a:r>
              <a:rPr lang="en-US" dirty="0"/>
              <a:t> A{  </a:t>
            </a:r>
          </a:p>
          <a:p>
            <a:r>
              <a:rPr lang="en-US" dirty="0"/>
              <a:t> </a:t>
            </a:r>
            <a:r>
              <a:rPr lang="en-US" b="1" dirty="0" err="1"/>
              <a:t>int</a:t>
            </a:r>
            <a:r>
              <a:rPr lang="en-US" dirty="0"/>
              <a:t> a=40;//non static  </a:t>
            </a:r>
          </a:p>
          <a:p>
            <a:r>
              <a:rPr lang="en-US" dirty="0"/>
              <a:t>   </a:t>
            </a:r>
          </a:p>
          <a:p>
            <a:r>
              <a:rPr lang="en-US" dirty="0"/>
              <a:t> </a:t>
            </a:r>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a:t>
            </a:r>
          </a:p>
          <a:p>
            <a:r>
              <a:rPr lang="en-US" dirty="0"/>
              <a:t>  </a:t>
            </a:r>
            <a:r>
              <a:rPr lang="en-US" dirty="0" err="1"/>
              <a:t>System.out.println</a:t>
            </a:r>
            <a:r>
              <a:rPr lang="en-US" dirty="0"/>
              <a:t>(a);  </a:t>
            </a:r>
          </a:p>
          <a:p>
            <a:r>
              <a:rPr lang="en-US" dirty="0"/>
              <a:t> }  </a:t>
            </a:r>
          </a:p>
          <a:p>
            <a:r>
              <a:rPr lang="en-US" dirty="0"/>
              <a:t>}</a:t>
            </a:r>
          </a:p>
        </p:txBody>
      </p:sp>
      <p:pic>
        <p:nvPicPr>
          <p:cNvPr id="2355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95080" y="4187487"/>
            <a:ext cx="3282293" cy="10703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17721783"/>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Inheritance in </a:t>
            </a:r>
            <a:r>
              <a:rPr lang="en-US" dirty="0" smtClean="0"/>
              <a:t>Java</a:t>
            </a:r>
            <a:endParaRPr lang="en-US" dirty="0"/>
          </a:p>
        </p:txBody>
      </p:sp>
      <p:sp>
        <p:nvSpPr>
          <p:cNvPr id="3" name="Date Placeholder 2"/>
          <p:cNvSpPr>
            <a:spLocks noGrp="1"/>
          </p:cNvSpPr>
          <p:nvPr>
            <p:ph type="dt" sz="half" idx="10"/>
          </p:nvPr>
        </p:nvSpPr>
        <p:spPr/>
        <p:txBody>
          <a:bodyPr/>
          <a:lstStyle/>
          <a:p>
            <a:r>
              <a:rPr lang="en-US" smtClean="0"/>
              <a:t>Application Project</a:t>
            </a:r>
            <a:endParaRPr lang="en-US"/>
          </a:p>
        </p:txBody>
      </p:sp>
      <p:sp>
        <p:nvSpPr>
          <p:cNvPr id="4" name="Footer Placeholder 3"/>
          <p:cNvSpPr>
            <a:spLocks noGrp="1"/>
          </p:cNvSpPr>
          <p:nvPr>
            <p:ph type="ftr" sz="quarter" idx="11"/>
          </p:nvPr>
        </p:nvSpPr>
        <p:spPr/>
        <p:txBody>
          <a:bodyPr/>
          <a:lstStyle/>
          <a:p>
            <a:r>
              <a:rPr lang="en-US" smtClean="0"/>
              <a:t>Ahmad Javid Mayar</a:t>
            </a:r>
            <a:endParaRPr lang="en-US"/>
          </a:p>
        </p:txBody>
      </p:sp>
      <p:sp>
        <p:nvSpPr>
          <p:cNvPr id="5" name="Slide Number Placeholder 4"/>
          <p:cNvSpPr>
            <a:spLocks noGrp="1"/>
          </p:cNvSpPr>
          <p:nvPr>
            <p:ph type="sldNum" sz="quarter" idx="12"/>
          </p:nvPr>
        </p:nvSpPr>
        <p:spPr/>
        <p:txBody>
          <a:bodyPr/>
          <a:lstStyle/>
          <a:p>
            <a:fld id="{F404A394-025F-4138-890B-7EBFB23AC021}" type="slidenum">
              <a:rPr lang="en-US" smtClean="0"/>
              <a:t>99</a:t>
            </a:fld>
            <a:endParaRPr lang="en-US"/>
          </a:p>
        </p:txBody>
      </p:sp>
      <p:sp>
        <p:nvSpPr>
          <p:cNvPr id="6" name="Content Placeholder 5"/>
          <p:cNvSpPr>
            <a:spLocks noGrp="1"/>
          </p:cNvSpPr>
          <p:nvPr>
            <p:ph sz="quarter" idx="1"/>
          </p:nvPr>
        </p:nvSpPr>
        <p:spPr/>
        <p:txBody>
          <a:bodyPr/>
          <a:lstStyle/>
          <a:p>
            <a:r>
              <a:rPr lang="en-US" b="1" dirty="0"/>
              <a:t>Inheritance in java</a:t>
            </a:r>
            <a:r>
              <a:rPr lang="en-US" dirty="0"/>
              <a:t> is a mechanism in which one object acquires all the properties and behaviors of parent object.</a:t>
            </a:r>
          </a:p>
          <a:p>
            <a:r>
              <a:rPr lang="en-US" dirty="0"/>
              <a:t>The idea behind inheritance in java is that you can create new classes that are built upon existing classes. When you inherit from an existing class, you can reuse methods and fields of parent class, and you can add new methods and fields also.</a:t>
            </a:r>
          </a:p>
          <a:p>
            <a:r>
              <a:rPr lang="en-US" dirty="0"/>
              <a:t>Inheritance represents the </a:t>
            </a:r>
            <a:r>
              <a:rPr lang="en-US" b="1" dirty="0"/>
              <a:t>IS-A relationship</a:t>
            </a:r>
            <a:r>
              <a:rPr lang="en-US" dirty="0"/>
              <a:t>, also known as </a:t>
            </a:r>
            <a:r>
              <a:rPr lang="en-US" i="1" dirty="0"/>
              <a:t>parent-child</a:t>
            </a:r>
            <a:r>
              <a:rPr lang="en-US" dirty="0"/>
              <a:t> relationship.</a:t>
            </a:r>
          </a:p>
          <a:p>
            <a:endParaRPr lang="en-US" dirty="0"/>
          </a:p>
        </p:txBody>
      </p:sp>
    </p:spTree>
    <p:extLst>
      <p:ext uri="{BB962C8B-B14F-4D97-AF65-F5344CB8AC3E}">
        <p14:creationId xmlns:p14="http://schemas.microsoft.com/office/powerpoint/2010/main" val="36126288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10109</TotalTime>
  <Words>4304</Words>
  <Application>Microsoft Office PowerPoint</Application>
  <PresentationFormat>On-screen Show (4:3)</PresentationFormat>
  <Paragraphs>1461</Paragraphs>
  <Slides>132</Slides>
  <Notes>2</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132</vt:i4>
      </vt:variant>
    </vt:vector>
  </HeadingPairs>
  <TitlesOfParts>
    <vt:vector size="144" baseType="lpstr">
      <vt:lpstr>Algerian</vt:lpstr>
      <vt:lpstr>Arial</vt:lpstr>
      <vt:lpstr>Arial Unicode MS</vt:lpstr>
      <vt:lpstr>Bookman Old Style</vt:lpstr>
      <vt:lpstr>Calibri</vt:lpstr>
      <vt:lpstr>Constantia</vt:lpstr>
      <vt:lpstr>Gill Sans MT</vt:lpstr>
      <vt:lpstr>times new roman</vt:lpstr>
      <vt:lpstr>verdana</vt:lpstr>
      <vt:lpstr>Wingdings</vt:lpstr>
      <vt:lpstr>Wingdings 3</vt:lpstr>
      <vt:lpstr>Origin</vt:lpstr>
      <vt:lpstr>Application project</vt:lpstr>
      <vt:lpstr>Contents:</vt:lpstr>
      <vt:lpstr>Course Information</vt:lpstr>
      <vt:lpstr>Lecture Issues</vt:lpstr>
      <vt:lpstr>Assignments</vt:lpstr>
      <vt:lpstr>Projects</vt:lpstr>
      <vt:lpstr>Examination and Grading </vt:lpstr>
      <vt:lpstr>Class Rules</vt:lpstr>
      <vt:lpstr>Problems  and Question </vt:lpstr>
      <vt:lpstr>Course Contents </vt:lpstr>
      <vt:lpstr>Literature                                                                                                                                                                                                                                                                                                                                                                                                                                                                                                                                                                                                                                                                                                                                                                                                                                                                                                                                                                                                                                                                                                                                                                                                                                                                                                                                                                                                                                                                                                                                                                                                                                                                                                                                                                                                                                                                                                                                                                                                                                                                                                                                                                                                                                                                                                                                                                                                                                                                                                                                                                                                                                                                                                                                                                                                                                                                                                                                                                                                                                                                                                                                                                                                                                                                                                                                                                                                                                                                                                                                                                                                                                                                                                                                                                                                                                                                                                                                                                                                                                                                                                                                                                                                                                                                                                                                                                                                                                                                                                                                                                                                                                                                                                                                                                                                                                                                                                                                                                                                                                                                                                                                                                                                                                                                                                                                                                                                                                                                                                                                                                                                                                                                                                                                                                                                                                                                                                                                                                                                                                                                                                                                                                                                                                                                                                                                                                                                                                                                                                                                                                                                                                                                                                                                                                                                                                                                                                                                                                                                                                                                                                                                                                                                                                                                                                                                                                                                                                                                                                                                                                                                                                                                                                                                                                                                                                                                                                                                                                                                                                                                                                                                                                                                                                                                                                                                                                                                                                                                                                                                                                                                                                                                                                                                                                                                                                                                                                                                                                                                                                                                                                                                                                                                                                                                                                                                                                                                                                                                                                                                                                                                                                                                                                                                                                                                                                                                                                                                                                                                                                                                                                                                                                                                                                                                                                                                                                                                                                                                                                                                                                                                                                                                                                                                                                                                                                                                                                                                                                                                                                                                                                                                                                                                                                                                                                                                                                                                                                                                                                                                                                                                                                                                                                                                                                                                                                                                                                                                                                                                                                                                                                                                                                                                                                                                                                                                                                                                                                                                                                                                                                                                                                                                                                                                                                                                                                                                                                                                                                                                                                                                                                                                                                                                                                                                                                                                                                                                                                                                                                                                                                                                                                                                                                                                                                                                                                                                                                                                                                                                                                                                                                                                                                                                                                                                                                                                                                                                                                                                                                                                                                                                                                                                                                                                                                                                                                                                                                                                                                                                                                                                                                                                                                                                                                                                                                                                                                                                                                                                                                                                                                                                                                                                                                                                                                                                                                                                                                                                                                                                                                                                                                                                                                                                                                                                                                                                                                                                                                                                                                                                                                                                                                                                                                                                                                                                                                                                                                                                                                                                                                                                                                                                                                                                                                                                                                                                                                                                                                                                                                                                                                                                                                                                                                                                                                                                                                                                                                                                                                                                                                                                                                                                                                                                                                                                                                                                                                                                                                                                                                                                                                                                                                                                                                                                                                                                                                                                                                                                                                                                                                                                                                                                                                                                                                                                                                                                                                                                                                                                                                                                                                                                                                                                                                                                                                                                                                                                                                                                                                                                                                                                                                                                                                                                                                                                                                                                                                                                                                                                                                                                                                                                                                                                                                                                                                                                                                                                                                                                                                                                                                                                                                                                                                                                                                                                                                                                                                                                                                                                                                                                                                                                                                                                                                                                                                                                                                                                                                                                                                                                                                                                                                                                                                                                                                                                                                                                                                                                                                                                                                                                                                                                                                                                                                                                                                                                                                                                                                                                                                                                                                                                                                                                                                                                                                                                                                                                                                                                                                                                                                                                                                                                                                                                                                                                                                                                                                                                                                                                                                                                                                                                                                                                                                                                                                                                                                                                                                                                                                                                                                                                                                                                                                                                                                                                                                                                                                                                                                                                                                                                                                                                                                                                                                                                                                                                                                                                                                                                                                                                                                                                                                                                                                                                                                                                                                                                                                                                                                                                                                                                                                                                                                                                                                                                                                                                                                                                                                                                                                                                                                                                                                                                                                                                                                           </vt:lpstr>
      <vt:lpstr>Contents:</vt:lpstr>
      <vt:lpstr>Introduction to Java</vt:lpstr>
      <vt:lpstr>What is Java</vt:lpstr>
      <vt:lpstr>Where it is used?</vt:lpstr>
      <vt:lpstr>Types of Java Applications</vt:lpstr>
      <vt:lpstr>History of Java</vt:lpstr>
      <vt:lpstr>Features of Java</vt:lpstr>
      <vt:lpstr>Features of Java</vt:lpstr>
      <vt:lpstr>Features of Java</vt:lpstr>
      <vt:lpstr>Features of Java</vt:lpstr>
      <vt:lpstr>Features of Java</vt:lpstr>
      <vt:lpstr>Features of Java</vt:lpstr>
      <vt:lpstr>Features of Java</vt:lpstr>
      <vt:lpstr>Simple Program of Java</vt:lpstr>
      <vt:lpstr>What happens at compile time?</vt:lpstr>
      <vt:lpstr>What happens at runtime?</vt:lpstr>
      <vt:lpstr>Difference between JDK, JRE and JVM</vt:lpstr>
      <vt:lpstr>Difference between JDK, JRE and JVM</vt:lpstr>
      <vt:lpstr>Difference between JDK, JRE and JVM</vt:lpstr>
      <vt:lpstr>Variables and Data Types in Java</vt:lpstr>
      <vt:lpstr>Types of Variable</vt:lpstr>
      <vt:lpstr>Example to understand the types of variables in java</vt:lpstr>
      <vt:lpstr>Data Types in Java</vt:lpstr>
      <vt:lpstr>Data Types in Java</vt:lpstr>
      <vt:lpstr>Operators in java</vt:lpstr>
      <vt:lpstr>PowerPoint Presentation</vt:lpstr>
      <vt:lpstr>Control Statements</vt:lpstr>
      <vt:lpstr>Java If-else Statement</vt:lpstr>
      <vt:lpstr>Java IF Statement</vt:lpstr>
      <vt:lpstr>Java IF-else Statement</vt:lpstr>
      <vt:lpstr>Example:</vt:lpstr>
      <vt:lpstr>Java IF-else-if ladder Statement</vt:lpstr>
      <vt:lpstr>Example:</vt:lpstr>
      <vt:lpstr>Java Switch Statement</vt:lpstr>
      <vt:lpstr>PowerPoint Presentation</vt:lpstr>
      <vt:lpstr>Example:</vt:lpstr>
      <vt:lpstr>Java For Loop</vt:lpstr>
      <vt:lpstr>Java Simple For Loop</vt:lpstr>
      <vt:lpstr>Example</vt:lpstr>
      <vt:lpstr>Java For-each Loop</vt:lpstr>
      <vt:lpstr>Example</vt:lpstr>
      <vt:lpstr>Java Labeled For Loop</vt:lpstr>
      <vt:lpstr>Example</vt:lpstr>
      <vt:lpstr>PowerPoint Presentation</vt:lpstr>
      <vt:lpstr>Java Infinitive For Loop</vt:lpstr>
      <vt:lpstr>Example</vt:lpstr>
      <vt:lpstr>Java While Loop</vt:lpstr>
      <vt:lpstr>Example</vt:lpstr>
      <vt:lpstr>Java Infinitive While Loop</vt:lpstr>
      <vt:lpstr>Java do-while Loop</vt:lpstr>
      <vt:lpstr>Example:</vt:lpstr>
      <vt:lpstr>Java Break Statement</vt:lpstr>
      <vt:lpstr>Java Break Statement with Loop</vt:lpstr>
      <vt:lpstr>Java Break Statement with Inner Loop</vt:lpstr>
      <vt:lpstr>Java Continue Statement</vt:lpstr>
      <vt:lpstr>Example</vt:lpstr>
      <vt:lpstr>Java Continue Statement with Inner Loop</vt:lpstr>
      <vt:lpstr>Java Comments</vt:lpstr>
      <vt:lpstr>Java Comments</vt:lpstr>
      <vt:lpstr>Java Comments</vt:lpstr>
      <vt:lpstr>PowerPoint Presentation</vt:lpstr>
      <vt:lpstr>Contents:</vt:lpstr>
      <vt:lpstr>Java OOPs Concepts</vt:lpstr>
      <vt:lpstr>OOPs (Object Oriented Programming System)</vt:lpstr>
      <vt:lpstr>Object</vt:lpstr>
      <vt:lpstr>Object in Java</vt:lpstr>
      <vt:lpstr>OOPs (Object Oriented Programming System)</vt:lpstr>
      <vt:lpstr>Class in Java</vt:lpstr>
      <vt:lpstr>Instance variable in Java</vt:lpstr>
      <vt:lpstr>Method in Java</vt:lpstr>
      <vt:lpstr>Object and Class Example: main within class</vt:lpstr>
      <vt:lpstr>Object and Class Example: main outside class</vt:lpstr>
      <vt:lpstr>Anonymous object</vt:lpstr>
      <vt:lpstr>Example</vt:lpstr>
      <vt:lpstr>Creating multiple objects by one type only</vt:lpstr>
      <vt:lpstr>Example:</vt:lpstr>
      <vt:lpstr>Real World Example: Account</vt:lpstr>
      <vt:lpstr>Constructor in Java</vt:lpstr>
      <vt:lpstr>Types of java constructors</vt:lpstr>
      <vt:lpstr>Example of default constructor</vt:lpstr>
      <vt:lpstr>What is the purpose of default constructor?</vt:lpstr>
      <vt:lpstr>Java parameterized constructor</vt:lpstr>
      <vt:lpstr>Difference between constructor and method in java</vt:lpstr>
      <vt:lpstr>Java static keyword</vt:lpstr>
      <vt:lpstr>Understanding problem without static variable</vt:lpstr>
      <vt:lpstr>Example</vt:lpstr>
      <vt:lpstr>Restrictions for static method</vt:lpstr>
      <vt:lpstr>Inheritance in Java</vt:lpstr>
      <vt:lpstr>Why use inheritance in java</vt:lpstr>
      <vt:lpstr>Syntax of Java Inheritance</vt:lpstr>
      <vt:lpstr>Understanding the simple example of inheritance</vt:lpstr>
      <vt:lpstr>Example:</vt:lpstr>
      <vt:lpstr>Types of inheritance in java</vt:lpstr>
      <vt:lpstr>Multiple inheritance:</vt:lpstr>
      <vt:lpstr>Why multiple inheritance is not supported in java?</vt:lpstr>
      <vt:lpstr>Example:</vt:lpstr>
      <vt:lpstr>Encapsulation in Java</vt:lpstr>
      <vt:lpstr>Advantage of Encapsulation in java</vt:lpstr>
      <vt:lpstr>Simple example of encapsulation in java</vt:lpstr>
      <vt:lpstr>Access Modifiers in java</vt:lpstr>
      <vt:lpstr>Understanding all java access modifiers</vt:lpstr>
      <vt:lpstr>Polymorphism in Java</vt:lpstr>
      <vt:lpstr>Runtime Polymorphism in Java</vt:lpstr>
      <vt:lpstr>Upcasting</vt:lpstr>
      <vt:lpstr>Real example of Java Runtime Polymorphism</vt:lpstr>
      <vt:lpstr>PowerPoint Presentation</vt:lpstr>
      <vt:lpstr>Abstract class in Java</vt:lpstr>
      <vt:lpstr>Abstraction in Java</vt:lpstr>
      <vt:lpstr>Abstract class in Java</vt:lpstr>
      <vt:lpstr>abstract method</vt:lpstr>
      <vt:lpstr>Example of abstract class that has abstract method</vt:lpstr>
      <vt:lpstr>Example of abstract class in java</vt:lpstr>
      <vt:lpstr>Interface in Java</vt:lpstr>
      <vt:lpstr>Why use Java interface?</vt:lpstr>
      <vt:lpstr>PowerPoint Presentation</vt:lpstr>
      <vt:lpstr>Understanding relationship between classes and interfaces</vt:lpstr>
      <vt:lpstr>Simple example of Java interface</vt:lpstr>
      <vt:lpstr>Multiple inheritance in Java by interface</vt:lpstr>
      <vt:lpstr>Example</vt:lpstr>
      <vt:lpstr>Interface inheritance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Programming Language-I (C++)</dc:title>
  <dc:creator>mayar</dc:creator>
  <cp:lastModifiedBy>Windows User</cp:lastModifiedBy>
  <cp:revision>284</cp:revision>
  <dcterms:created xsi:type="dcterms:W3CDTF">2016-11-05T19:10:17Z</dcterms:created>
  <dcterms:modified xsi:type="dcterms:W3CDTF">2018-03-27T12:06:45Z</dcterms:modified>
</cp:coreProperties>
</file>