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89" r:id="rId6"/>
    <p:sldId id="290" r:id="rId7"/>
    <p:sldId id="291" r:id="rId8"/>
    <p:sldId id="292" r:id="rId9"/>
    <p:sldId id="293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2"/>
      <p:italic r:id="rId13"/>
      <p:boldItalic r:id="rId13"/>
    </p:embeddedFont>
    <p:embeddedFont>
      <p:font typeface="Fira Sans Extra Condensed SemiBold" panose="020B0604020202020204" charset="0"/>
      <p:regular r:id="rId13"/>
      <p:bold r:id="rId12"/>
      <p:italic r:id="rId12"/>
      <p:boldItalic r:id="rId12"/>
    </p:embeddedFont>
    <p:embeddedFont>
      <p:font typeface="Roboto" panose="02000000000000000000" pitchFamily="2" charset="0"/>
      <p:regular r:id="rId14"/>
      <p:bold r:id="rId12"/>
      <p:italic r:id="rId12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29d972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29d972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6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29d972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29d972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8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226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29d9724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29d9724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23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9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dirty="0">
                <a:effectLst/>
                <a:latin typeface="Arial" panose="020B0604020202020204" pitchFamily="34" charset="0"/>
              </a:rPr>
              <a:t>Proyecto #1: Detector de Placas</a:t>
            </a:r>
            <a:endParaRPr sz="28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86399" y="3196700"/>
            <a:ext cx="3457435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Javier Alejandro Mazariegos Godoy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20200223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4354079" y="1172964"/>
            <a:ext cx="3974549" cy="2797572"/>
            <a:chOff x="4354079" y="1172964"/>
            <a:chExt cx="3974549" cy="2797572"/>
          </a:xfrm>
        </p:grpSpPr>
        <p:sp>
          <p:nvSpPr>
            <p:cNvPr id="58" name="Google Shape;58;p15"/>
            <p:cNvSpPr/>
            <p:nvPr/>
          </p:nvSpPr>
          <p:spPr>
            <a:xfrm>
              <a:off x="4354079" y="3145666"/>
              <a:ext cx="2315949" cy="824870"/>
            </a:xfrm>
            <a:custGeom>
              <a:avLst/>
              <a:gdLst/>
              <a:ahLst/>
              <a:cxnLst/>
              <a:rect l="l" t="t" r="r" b="b"/>
              <a:pathLst>
                <a:path w="102193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253922" y="3145666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012702" y="2475944"/>
              <a:ext cx="2315926" cy="824892"/>
            </a:xfrm>
            <a:custGeom>
              <a:avLst/>
              <a:gdLst/>
              <a:ahLst/>
              <a:cxnLst/>
              <a:rect l="l" t="t" r="r" b="b"/>
              <a:pathLst>
                <a:path w="102192" h="36399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603644" y="2475944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012702" y="1172964"/>
              <a:ext cx="2315926" cy="824870"/>
            </a:xfrm>
            <a:custGeom>
              <a:avLst/>
              <a:gdLst/>
              <a:ahLst/>
              <a:cxnLst/>
              <a:rect l="l" t="t" r="r" b="b"/>
              <a:pathLst>
                <a:path w="102192" h="36398" extrusionOk="0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731500" tIns="91425" rIns="4572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603644" y="1172964"/>
              <a:ext cx="824892" cy="824870"/>
            </a:xfrm>
            <a:custGeom>
              <a:avLst/>
              <a:gdLst/>
              <a:ahLst/>
              <a:cxnLst/>
              <a:rect l="l" t="t" r="r" b="b"/>
              <a:pathLst>
                <a:path w="36399" h="36398" extrusionOk="0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54079" y="1822426"/>
              <a:ext cx="2315949" cy="824892"/>
            </a:xfrm>
            <a:custGeom>
              <a:avLst/>
              <a:gdLst/>
              <a:ahLst/>
              <a:cxnLst/>
              <a:rect l="l" t="t" r="r" b="b"/>
              <a:pathLst>
                <a:path w="102193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00" tIns="91425" rIns="7315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53922" y="1822426"/>
              <a:ext cx="824892" cy="824892"/>
            </a:xfrm>
            <a:custGeom>
              <a:avLst/>
              <a:gdLst/>
              <a:ahLst/>
              <a:cxnLst/>
              <a:rect l="l" t="t" r="r" b="b"/>
              <a:pathLst>
                <a:path w="36399" h="36399" extrusionOk="0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38737" y="1314595"/>
              <a:ext cx="1216795" cy="2513996"/>
            </a:xfrm>
            <a:custGeom>
              <a:avLst/>
              <a:gdLst/>
              <a:ahLst/>
              <a:cxnLst/>
              <a:rect l="l" t="t" r="r" b="b"/>
              <a:pathLst>
                <a:path w="53692" h="110932" extrusionOk="0">
                  <a:moveTo>
                    <a:pt x="12240" y="0"/>
                  </a:moveTo>
                  <a:cubicBezTo>
                    <a:pt x="5644" y="0"/>
                    <a:pt x="298" y="5346"/>
                    <a:pt x="286" y="11930"/>
                  </a:cubicBezTo>
                  <a:cubicBezTo>
                    <a:pt x="286" y="18312"/>
                    <a:pt x="5501" y="23694"/>
                    <a:pt x="11883" y="23884"/>
                  </a:cubicBezTo>
                  <a:lnTo>
                    <a:pt x="12038" y="23884"/>
                  </a:lnTo>
                  <a:cubicBezTo>
                    <a:pt x="16646" y="23956"/>
                    <a:pt x="21063" y="25670"/>
                    <a:pt x="24325" y="28933"/>
                  </a:cubicBezTo>
                  <a:lnTo>
                    <a:pt x="24480" y="29087"/>
                  </a:lnTo>
                  <a:cubicBezTo>
                    <a:pt x="27492" y="32100"/>
                    <a:pt x="29028" y="36219"/>
                    <a:pt x="28992" y="40482"/>
                  </a:cubicBezTo>
                  <a:cubicBezTo>
                    <a:pt x="28992" y="40517"/>
                    <a:pt x="28992" y="40565"/>
                    <a:pt x="28992" y="40601"/>
                  </a:cubicBezTo>
                  <a:cubicBezTo>
                    <a:pt x="28992" y="40624"/>
                    <a:pt x="28992" y="40648"/>
                    <a:pt x="28992" y="40660"/>
                  </a:cubicBezTo>
                  <a:cubicBezTo>
                    <a:pt x="29004" y="45077"/>
                    <a:pt x="27445" y="49340"/>
                    <a:pt x="24325" y="52447"/>
                  </a:cubicBezTo>
                  <a:lnTo>
                    <a:pt x="23932" y="52840"/>
                  </a:lnTo>
                  <a:cubicBezTo>
                    <a:pt x="21027" y="55757"/>
                    <a:pt x="17094" y="57513"/>
                    <a:pt x="12988" y="57513"/>
                  </a:cubicBezTo>
                  <a:cubicBezTo>
                    <a:pt x="12854" y="57513"/>
                    <a:pt x="12720" y="57511"/>
                    <a:pt x="12586" y="57508"/>
                  </a:cubicBezTo>
                  <a:cubicBezTo>
                    <a:pt x="12467" y="57502"/>
                    <a:pt x="12348" y="57499"/>
                    <a:pt x="12228" y="57499"/>
                  </a:cubicBezTo>
                  <a:cubicBezTo>
                    <a:pt x="12109" y="57499"/>
                    <a:pt x="11990" y="57502"/>
                    <a:pt x="11871" y="57508"/>
                  </a:cubicBezTo>
                  <a:cubicBezTo>
                    <a:pt x="5704" y="57686"/>
                    <a:pt x="572" y="62734"/>
                    <a:pt x="298" y="68902"/>
                  </a:cubicBezTo>
                  <a:cubicBezTo>
                    <a:pt x="1" y="75736"/>
                    <a:pt x="5454" y="81379"/>
                    <a:pt x="12228" y="81379"/>
                  </a:cubicBezTo>
                  <a:lnTo>
                    <a:pt x="12288" y="81379"/>
                  </a:lnTo>
                  <a:cubicBezTo>
                    <a:pt x="12321" y="81379"/>
                    <a:pt x="12353" y="81379"/>
                    <a:pt x="12386" y="81379"/>
                  </a:cubicBezTo>
                  <a:cubicBezTo>
                    <a:pt x="16114" y="81379"/>
                    <a:pt x="19729" y="82724"/>
                    <a:pt x="22373" y="85368"/>
                  </a:cubicBezTo>
                  <a:lnTo>
                    <a:pt x="23861" y="86856"/>
                  </a:lnTo>
                  <a:cubicBezTo>
                    <a:pt x="27159" y="90154"/>
                    <a:pt x="28861" y="94643"/>
                    <a:pt x="28992" y="99310"/>
                  </a:cubicBezTo>
                  <a:cubicBezTo>
                    <a:pt x="29004" y="99834"/>
                    <a:pt x="29052" y="100370"/>
                    <a:pt x="29135" y="100906"/>
                  </a:cubicBezTo>
                  <a:cubicBezTo>
                    <a:pt x="29945" y="106085"/>
                    <a:pt x="34184" y="110181"/>
                    <a:pt x="39387" y="110835"/>
                  </a:cubicBezTo>
                  <a:cubicBezTo>
                    <a:pt x="39906" y="110900"/>
                    <a:pt x="40420" y="110932"/>
                    <a:pt x="40927" y="110932"/>
                  </a:cubicBezTo>
                  <a:cubicBezTo>
                    <a:pt x="48036" y="110932"/>
                    <a:pt x="53692" y="104720"/>
                    <a:pt x="52769" y="97429"/>
                  </a:cubicBezTo>
                  <a:cubicBezTo>
                    <a:pt x="52102" y="92214"/>
                    <a:pt x="47959" y="87964"/>
                    <a:pt x="42768" y="87190"/>
                  </a:cubicBezTo>
                  <a:cubicBezTo>
                    <a:pt x="42232" y="87106"/>
                    <a:pt x="41708" y="87071"/>
                    <a:pt x="41184" y="87059"/>
                  </a:cubicBezTo>
                  <a:cubicBezTo>
                    <a:pt x="36470" y="86952"/>
                    <a:pt x="31921" y="85261"/>
                    <a:pt x="28588" y="81915"/>
                  </a:cubicBezTo>
                  <a:lnTo>
                    <a:pt x="28052" y="81391"/>
                  </a:lnTo>
                  <a:cubicBezTo>
                    <a:pt x="25182" y="78510"/>
                    <a:pt x="23789" y="74498"/>
                    <a:pt x="24135" y="70450"/>
                  </a:cubicBezTo>
                  <a:cubicBezTo>
                    <a:pt x="24159" y="70116"/>
                    <a:pt x="24170" y="69783"/>
                    <a:pt x="24170" y="69438"/>
                  </a:cubicBezTo>
                  <a:cubicBezTo>
                    <a:pt x="24170" y="69414"/>
                    <a:pt x="24170" y="69402"/>
                    <a:pt x="24170" y="69378"/>
                  </a:cubicBezTo>
                  <a:cubicBezTo>
                    <a:pt x="24147" y="64985"/>
                    <a:pt x="25718" y="60722"/>
                    <a:pt x="28826" y="57615"/>
                  </a:cubicBezTo>
                  <a:lnTo>
                    <a:pt x="29231" y="57210"/>
                  </a:lnTo>
                  <a:cubicBezTo>
                    <a:pt x="32148" y="54293"/>
                    <a:pt x="36081" y="52537"/>
                    <a:pt x="40186" y="52537"/>
                  </a:cubicBezTo>
                  <a:cubicBezTo>
                    <a:pt x="40320" y="52537"/>
                    <a:pt x="40455" y="52539"/>
                    <a:pt x="40589" y="52543"/>
                  </a:cubicBezTo>
                  <a:lnTo>
                    <a:pt x="41292" y="52543"/>
                  </a:lnTo>
                  <a:cubicBezTo>
                    <a:pt x="47459" y="52352"/>
                    <a:pt x="52591" y="47304"/>
                    <a:pt x="52853" y="41136"/>
                  </a:cubicBezTo>
                  <a:cubicBezTo>
                    <a:pt x="53150" y="34302"/>
                    <a:pt x="47697" y="28659"/>
                    <a:pt x="40923" y="28659"/>
                  </a:cubicBezTo>
                  <a:cubicBezTo>
                    <a:pt x="40827" y="28659"/>
                    <a:pt x="40720" y="28659"/>
                    <a:pt x="40625" y="28671"/>
                  </a:cubicBezTo>
                  <a:cubicBezTo>
                    <a:pt x="40491" y="28674"/>
                    <a:pt x="40358" y="28676"/>
                    <a:pt x="40225" y="28676"/>
                  </a:cubicBezTo>
                  <a:cubicBezTo>
                    <a:pt x="36105" y="28676"/>
                    <a:pt x="32137" y="27076"/>
                    <a:pt x="29219" y="24158"/>
                  </a:cubicBezTo>
                  <a:cubicBezTo>
                    <a:pt x="25933" y="20884"/>
                    <a:pt x="24230" y="16431"/>
                    <a:pt x="24170" y="11800"/>
                  </a:cubicBezTo>
                  <a:cubicBezTo>
                    <a:pt x="24170" y="11740"/>
                    <a:pt x="24170" y="11692"/>
                    <a:pt x="24170" y="11645"/>
                  </a:cubicBezTo>
                  <a:cubicBezTo>
                    <a:pt x="24016" y="5251"/>
                    <a:pt x="18634" y="12"/>
                    <a:pt x="1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514404" y="3595560"/>
              <a:ext cx="305948" cy="130455"/>
            </a:xfrm>
            <a:custGeom>
              <a:avLst/>
              <a:gdLst/>
              <a:ahLst/>
              <a:cxnLst/>
              <a:rect l="l" t="t" r="r" b="b"/>
              <a:pathLst>
                <a:path w="11555" h="4927" extrusionOk="0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575091" y="3389803"/>
              <a:ext cx="170197" cy="224582"/>
            </a:xfrm>
            <a:custGeom>
              <a:avLst/>
              <a:gdLst/>
              <a:ahLst/>
              <a:cxnLst/>
              <a:rect l="l" t="t" r="r" b="b"/>
              <a:pathLst>
                <a:path w="6428" h="8482" extrusionOk="0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896086" y="1418009"/>
              <a:ext cx="241951" cy="241104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961988" y="1680772"/>
              <a:ext cx="109299" cy="71754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492307" y="2066997"/>
              <a:ext cx="347888" cy="335629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851089" y="2720311"/>
              <a:ext cx="100959" cy="1630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912835" y="2762411"/>
              <a:ext cx="229401" cy="293688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114699" y="2828313"/>
              <a:ext cx="68418" cy="75832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15"/>
            <p:cNvCxnSpPr/>
            <p:nvPr/>
          </p:nvCxnSpPr>
          <p:spPr>
            <a:xfrm>
              <a:off x="6513277" y="1418092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513277" y="155623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6513277" y="16943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640857" y="209868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640857" y="223683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640857" y="2374980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640857" y="343120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4640857" y="356935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4640857" y="3707503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513277" y="2766019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513277" y="2904166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513277" y="3042314"/>
              <a:ext cx="1529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68650" y="930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flujo</a:t>
            </a:r>
            <a:endParaRPr dirty="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894391" y="1235950"/>
            <a:ext cx="5577247" cy="923350"/>
            <a:chOff x="894391" y="1837425"/>
            <a:chExt cx="5577247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avLst/>
              <a:gdLst/>
              <a:ahLst/>
              <a:cxnLst/>
              <a:rect l="l" t="t" r="r" b="b"/>
              <a:pathLst>
                <a:path w="22634" h="36934" extrusionOk="0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298334" y="1922425"/>
              <a:ext cx="3165642" cy="753375"/>
            </a:xfrm>
            <a:custGeom>
              <a:avLst/>
              <a:gdLst/>
              <a:ahLst/>
              <a:cxnLst/>
              <a:rect l="l" t="t" r="r" b="b"/>
              <a:pathLst>
                <a:path w="114123" h="30135" extrusionOk="0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proceso que toma la imagen original y la convierte en una imagen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binarizada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894391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dirty="0" err="1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Binarizar</a:t>
              </a:r>
              <a:r>
                <a:rPr lang="es-GT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Imagen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673613" y="2139916"/>
            <a:ext cx="5218538" cy="923350"/>
            <a:chOff x="2673613" y="2780700"/>
            <a:chExt cx="5218538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proceso que busca y encuentra posibles placas en la imagen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binarizada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Encontrar Placa</a:t>
              </a:r>
              <a:endParaRPr sz="20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1251900" y="3043883"/>
            <a:ext cx="5218825" cy="923575"/>
            <a:chOff x="1251900" y="3683275"/>
            <a:chExt cx="5218825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avLst/>
              <a:gdLst/>
              <a:ahLst/>
              <a:cxnLst/>
              <a:rect l="l" t="t" r="r" b="b"/>
              <a:pathLst>
                <a:path w="22634" h="36943" extrusionOk="0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avLst/>
              <a:gdLst/>
              <a:ahLst/>
              <a:cxnLst/>
              <a:rect l="l" t="t" r="r" b="b"/>
              <a:pathLst>
                <a:path w="114123" h="30136" extrusionOk="0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proceso que busca y encuentra caracteres dentro de la posible placa.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Encontrar Caracteres</a:t>
              </a:r>
              <a:endParaRPr sz="2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673625" y="331758"/>
            <a:ext cx="5760150" cy="923575"/>
            <a:chOff x="2673625" y="934650"/>
            <a:chExt cx="5760150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31085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proceso que representa la lectura de la imagen original.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780653" y="1170650"/>
              <a:ext cx="1653122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Leer la imagen</a:t>
              </a:r>
              <a:endParaRPr sz="20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" name="Google Shape;98;p16">
            <a:extLst>
              <a:ext uri="{FF2B5EF4-FFF2-40B4-BE49-F238E27FC236}">
                <a16:creationId xmlns:a16="http://schemas.microsoft.com/office/drawing/2014/main" id="{69C7EDE5-B516-8486-508D-B870D4E59E2B}"/>
              </a:ext>
            </a:extLst>
          </p:cNvPr>
          <p:cNvGrpSpPr/>
          <p:nvPr/>
        </p:nvGrpSpPr>
        <p:grpSpPr>
          <a:xfrm>
            <a:off x="2750388" y="3935488"/>
            <a:ext cx="5218537" cy="923350"/>
            <a:chOff x="2673613" y="2780700"/>
            <a:chExt cx="5218537" cy="923350"/>
          </a:xfrm>
        </p:grpSpPr>
        <p:sp>
          <p:nvSpPr>
            <p:cNvPr id="3" name="Google Shape;99;p16">
              <a:extLst>
                <a:ext uri="{FF2B5EF4-FFF2-40B4-BE49-F238E27FC236}">
                  <a16:creationId xmlns:a16="http://schemas.microsoft.com/office/drawing/2014/main" id="{7A313D9C-CCCF-63BA-9E70-244880FA3DAB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2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" name="Google Shape;100;p16">
              <a:extLst>
                <a:ext uri="{FF2B5EF4-FFF2-40B4-BE49-F238E27FC236}">
                  <a16:creationId xmlns:a16="http://schemas.microsoft.com/office/drawing/2014/main" id="{B3DA0568-6BCC-8D77-2BA6-01A87C13AAA7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" name="Google Shape;101;p16">
              <a:extLst>
                <a:ext uri="{FF2B5EF4-FFF2-40B4-BE49-F238E27FC236}">
                  <a16:creationId xmlns:a16="http://schemas.microsoft.com/office/drawing/2014/main" id="{63ADFB12-397C-3422-2AC3-9D41A30EEE4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102;p16">
              <a:extLst>
                <a:ext uri="{FF2B5EF4-FFF2-40B4-BE49-F238E27FC236}">
                  <a16:creationId xmlns:a16="http://schemas.microsoft.com/office/drawing/2014/main" id="{9FCE51A4-3C4E-8F40-AEBD-A44C69DE7AB6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Un proceso que reconoce los caracteres encontrados en la placa.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103;p16">
              <a:extLst>
                <a:ext uri="{FF2B5EF4-FFF2-40B4-BE49-F238E27FC236}">
                  <a16:creationId xmlns:a16="http://schemas.microsoft.com/office/drawing/2014/main" id="{203A566F-1A4D-564A-9AC8-63554A0C761F}"/>
                </a:ext>
              </a:extLst>
            </p:cNvPr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dirty="0">
                  <a:solidFill>
                    <a:schemeClr val="accent2">
                      <a:lumMod val="5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Reconocer Caracteres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Lectura</a:t>
            </a:r>
            <a:endParaRPr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529038" y="1990930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Scarga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una imagen desde el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path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especificado utilizando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(cv2).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Luego, se convierte la imagen de formato BGR a RGB y crea una versión en escala de grises.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930DE2-8D83-419E-8140-CCAEEC70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33" y="664847"/>
            <a:ext cx="2966215" cy="16438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2CB4D8-0899-7D21-D4E5-BDD66825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94" y="2496766"/>
            <a:ext cx="3650844" cy="1981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/>
        </p:nvSpPr>
        <p:spPr>
          <a:xfrm>
            <a:off x="835844" y="11667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r>
              <a:rPr lang="es-GT" sz="28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inarizacion</a:t>
            </a:r>
            <a:endParaRPr lang="es-GT"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812079" y="1949977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Binarización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adaptativa con umbral gaussiano inverso en una imagen.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Además, verifica si el histograma de la imagen original tiene más píxeles oscuros que claros y, si es así, se invierte los valores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binarizados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5D3AA8-67B7-A58D-8D34-993B14478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44" y="542784"/>
            <a:ext cx="3146131" cy="18166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465D86-CF75-4347-7BD6-FD29031D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81" y="2672527"/>
            <a:ext cx="2999692" cy="17493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Encontrar contornos</a:t>
            </a:r>
            <a:endParaRPr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529038" y="2219288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analiza la imagen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binarizada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junto con sus contornos y jerarquía de contornos para encontrar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posibles placas en la imagen.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22444-BDCE-7F10-3D74-FF35BB328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82" y="1146773"/>
            <a:ext cx="4448555" cy="23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/>
        </p:nvSpPr>
        <p:spPr>
          <a:xfrm>
            <a:off x="806536" y="316090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Encontrar placa</a:t>
            </a:r>
            <a:endParaRPr lang="es-GT"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835844" y="1164790"/>
            <a:ext cx="2631000" cy="77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encuentra y valida posibles placas dentro de una imagen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binarizada</a:t>
            </a: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374;p22">
            <a:extLst>
              <a:ext uri="{FF2B5EF4-FFF2-40B4-BE49-F238E27FC236}">
                <a16:creationId xmlns:a16="http://schemas.microsoft.com/office/drawing/2014/main" id="{C3A4C1D0-DBA7-C36C-0E4E-A51DECDBDB50}"/>
              </a:ext>
            </a:extLst>
          </p:cNvPr>
          <p:cNvGrpSpPr/>
          <p:nvPr/>
        </p:nvGrpSpPr>
        <p:grpSpPr>
          <a:xfrm>
            <a:off x="835844" y="2043868"/>
            <a:ext cx="2328600" cy="784362"/>
            <a:chOff x="5500850" y="703650"/>
            <a:chExt cx="2328600" cy="784362"/>
          </a:xfrm>
        </p:grpSpPr>
        <p:sp>
          <p:nvSpPr>
            <p:cNvPr id="3" name="Google Shape;375;p22">
              <a:extLst>
                <a:ext uri="{FF2B5EF4-FFF2-40B4-BE49-F238E27FC236}">
                  <a16:creationId xmlns:a16="http://schemas.microsoft.com/office/drawing/2014/main" id="{5D46472C-30CA-4011-5FFC-EBD92C65D0C9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Verificar si el contorno tiene al menos un hijo en la jerarquía.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376;p22">
              <a:extLst>
                <a:ext uri="{FF2B5EF4-FFF2-40B4-BE49-F238E27FC236}">
                  <a16:creationId xmlns:a16="http://schemas.microsoft.com/office/drawing/2014/main" id="{5B007E17-EC25-7318-255D-D0D92934D1D4}"/>
                </a:ext>
              </a:extLst>
            </p:cNvPr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GT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Jerarquía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oogle Shape;377;p22">
            <a:extLst>
              <a:ext uri="{FF2B5EF4-FFF2-40B4-BE49-F238E27FC236}">
                <a16:creationId xmlns:a16="http://schemas.microsoft.com/office/drawing/2014/main" id="{A1B8BBB3-34B1-5234-062F-CB640B41B595}"/>
              </a:ext>
            </a:extLst>
          </p:cNvPr>
          <p:cNvGrpSpPr/>
          <p:nvPr/>
        </p:nvGrpSpPr>
        <p:grpSpPr>
          <a:xfrm>
            <a:off x="835844" y="2828230"/>
            <a:ext cx="2328600" cy="784362"/>
            <a:chOff x="5500850" y="1655600"/>
            <a:chExt cx="2328600" cy="784362"/>
          </a:xfrm>
        </p:grpSpPr>
        <p:sp>
          <p:nvSpPr>
            <p:cNvPr id="6" name="Google Shape;378;p22">
              <a:extLst>
                <a:ext uri="{FF2B5EF4-FFF2-40B4-BE49-F238E27FC236}">
                  <a16:creationId xmlns:a16="http://schemas.microsoft.com/office/drawing/2014/main" id="{D9A77C2B-8CE9-1BE5-D203-41BB3E534AD8}"/>
                </a:ext>
              </a:extLst>
            </p:cNvPr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Validar la proporción, mayor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width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que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height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379;p22">
              <a:extLst>
                <a:ext uri="{FF2B5EF4-FFF2-40B4-BE49-F238E27FC236}">
                  <a16:creationId xmlns:a16="http://schemas.microsoft.com/office/drawing/2014/main" id="{3A3788EE-DC49-4662-F02F-F3B194A1DEB5}"/>
                </a:ext>
              </a:extLst>
            </p:cNvPr>
            <p:cNvSpPr/>
            <p:nvPr/>
          </p:nvSpPr>
          <p:spPr>
            <a:xfrm>
              <a:off x="5604024" y="1655600"/>
              <a:ext cx="1453986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Aspect</a:t>
              </a:r>
              <a:r>
                <a:rPr lang="es-GT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ratio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380;p22">
            <a:extLst>
              <a:ext uri="{FF2B5EF4-FFF2-40B4-BE49-F238E27FC236}">
                <a16:creationId xmlns:a16="http://schemas.microsoft.com/office/drawing/2014/main" id="{2D2A3E25-F31E-50AB-042A-04C57996BB7A}"/>
              </a:ext>
            </a:extLst>
          </p:cNvPr>
          <p:cNvGrpSpPr/>
          <p:nvPr/>
        </p:nvGrpSpPr>
        <p:grpSpPr>
          <a:xfrm>
            <a:off x="862257" y="3620199"/>
            <a:ext cx="2428579" cy="865029"/>
            <a:chOff x="5500850" y="2564550"/>
            <a:chExt cx="2328600" cy="784362"/>
          </a:xfrm>
        </p:grpSpPr>
        <p:sp>
          <p:nvSpPr>
            <p:cNvPr id="9" name="Google Shape;381;p22">
              <a:extLst>
                <a:ext uri="{FF2B5EF4-FFF2-40B4-BE49-F238E27FC236}">
                  <a16:creationId xmlns:a16="http://schemas.microsoft.com/office/drawing/2014/main" id="{7A86ACB3-B1E5-649E-93CF-85E43B73C742}"/>
                </a:ext>
              </a:extLst>
            </p:cNvPr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Validar el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extent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determinar si el contorno es un rectángulo. 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382;p22">
              <a:extLst>
                <a:ext uri="{FF2B5EF4-FFF2-40B4-BE49-F238E27FC236}">
                  <a16:creationId xmlns:a16="http://schemas.microsoft.com/office/drawing/2014/main" id="{8D876706-92D8-5EEA-88EE-59B767E1446F}"/>
                </a:ext>
              </a:extLst>
            </p:cNvPr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Extent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AE4C92D-D4C2-E7A9-69C9-5A997E8E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90" y="891482"/>
            <a:ext cx="4238491" cy="30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6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460286" y="435562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Encontrar caracteres</a:t>
            </a:r>
            <a:endParaRPr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460286" y="1284262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encuentra y reconoce caracteres dentro de una imagen </a:t>
            </a:r>
            <a:r>
              <a:rPr lang="es-E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binarizada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374;p22">
            <a:extLst>
              <a:ext uri="{FF2B5EF4-FFF2-40B4-BE49-F238E27FC236}">
                <a16:creationId xmlns:a16="http://schemas.microsoft.com/office/drawing/2014/main" id="{D32A98D0-9EA3-9393-80AD-B637A8B0AC0F}"/>
              </a:ext>
            </a:extLst>
          </p:cNvPr>
          <p:cNvGrpSpPr/>
          <p:nvPr/>
        </p:nvGrpSpPr>
        <p:grpSpPr>
          <a:xfrm>
            <a:off x="5489594" y="2132962"/>
            <a:ext cx="2540626" cy="784362"/>
            <a:chOff x="5500850" y="703650"/>
            <a:chExt cx="2328600" cy="784362"/>
          </a:xfrm>
        </p:grpSpPr>
        <p:sp>
          <p:nvSpPr>
            <p:cNvPr id="3" name="Google Shape;375;p22">
              <a:extLst>
                <a:ext uri="{FF2B5EF4-FFF2-40B4-BE49-F238E27FC236}">
                  <a16:creationId xmlns:a16="http://schemas.microsoft.com/office/drawing/2014/main" id="{70989578-2D45-9BD8-489A-ADD983FEB6B1}"/>
                </a:ext>
              </a:extLst>
            </p:cNvPr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Verificar si el contorno tiene como máximo dos hijos en la jerarquía.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376;p22">
              <a:extLst>
                <a:ext uri="{FF2B5EF4-FFF2-40B4-BE49-F238E27FC236}">
                  <a16:creationId xmlns:a16="http://schemas.microsoft.com/office/drawing/2014/main" id="{E0199FFB-0C86-5DE1-673C-6D2DA677931F}"/>
                </a:ext>
              </a:extLst>
            </p:cNvPr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GT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Jerarquía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oogle Shape;377;p22">
            <a:extLst>
              <a:ext uri="{FF2B5EF4-FFF2-40B4-BE49-F238E27FC236}">
                <a16:creationId xmlns:a16="http://schemas.microsoft.com/office/drawing/2014/main" id="{D1056FB7-B0BC-83C2-FBC2-9A9D95AFE519}"/>
              </a:ext>
            </a:extLst>
          </p:cNvPr>
          <p:cNvGrpSpPr/>
          <p:nvPr/>
        </p:nvGrpSpPr>
        <p:grpSpPr>
          <a:xfrm>
            <a:off x="5489594" y="2917324"/>
            <a:ext cx="2328600" cy="784362"/>
            <a:chOff x="5500850" y="1655600"/>
            <a:chExt cx="2328600" cy="784362"/>
          </a:xfrm>
        </p:grpSpPr>
        <p:sp>
          <p:nvSpPr>
            <p:cNvPr id="6" name="Google Shape;378;p22">
              <a:extLst>
                <a:ext uri="{FF2B5EF4-FFF2-40B4-BE49-F238E27FC236}">
                  <a16:creationId xmlns:a16="http://schemas.microsoft.com/office/drawing/2014/main" id="{7F9D95AF-C229-B53B-9F8C-3CB6B0C4A46D}"/>
                </a:ext>
              </a:extLst>
            </p:cNvPr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Validar la proporción, mayor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height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que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width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379;p22">
              <a:extLst>
                <a:ext uri="{FF2B5EF4-FFF2-40B4-BE49-F238E27FC236}">
                  <a16:creationId xmlns:a16="http://schemas.microsoft.com/office/drawing/2014/main" id="{C62CB80B-5918-5909-522D-89F11983C55C}"/>
                </a:ext>
              </a:extLst>
            </p:cNvPr>
            <p:cNvSpPr/>
            <p:nvPr/>
          </p:nvSpPr>
          <p:spPr>
            <a:xfrm>
              <a:off x="5604023" y="1655600"/>
              <a:ext cx="1540849" cy="27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Aspect</a:t>
              </a:r>
              <a:r>
                <a:rPr lang="es-GT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ratio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380;p22">
            <a:extLst>
              <a:ext uri="{FF2B5EF4-FFF2-40B4-BE49-F238E27FC236}">
                <a16:creationId xmlns:a16="http://schemas.microsoft.com/office/drawing/2014/main" id="{D94CB0A7-F7D7-ABC2-CE57-67CAF20FD663}"/>
              </a:ext>
            </a:extLst>
          </p:cNvPr>
          <p:cNvGrpSpPr/>
          <p:nvPr/>
        </p:nvGrpSpPr>
        <p:grpSpPr>
          <a:xfrm>
            <a:off x="5516007" y="3709293"/>
            <a:ext cx="2428579" cy="865029"/>
            <a:chOff x="5500850" y="2564550"/>
            <a:chExt cx="2328600" cy="784362"/>
          </a:xfrm>
        </p:grpSpPr>
        <p:sp>
          <p:nvSpPr>
            <p:cNvPr id="9" name="Google Shape;381;p22">
              <a:extLst>
                <a:ext uri="{FF2B5EF4-FFF2-40B4-BE49-F238E27FC236}">
                  <a16:creationId xmlns:a16="http://schemas.microsoft.com/office/drawing/2014/main" id="{0625D95E-076C-82C2-ADBA-44D04232EB66}"/>
                </a:ext>
              </a:extLst>
            </p:cNvPr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Validar el </a:t>
              </a:r>
              <a:r>
                <a:rPr lang="es-ES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extent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determinar si el contorno se encuentra en la mayoría del rectángulo.</a:t>
              </a:r>
              <a:endParaRPr lang="en-US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382;p22">
              <a:extLst>
                <a:ext uri="{FF2B5EF4-FFF2-40B4-BE49-F238E27FC236}">
                  <a16:creationId xmlns:a16="http://schemas.microsoft.com/office/drawing/2014/main" id="{B6A28E19-F01C-3395-D873-00CDB7481823}"/>
                </a:ext>
              </a:extLst>
            </p:cNvPr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7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Extent</a:t>
              </a:r>
              <a:endParaRPr lang="es-GT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5DEDE815-E785-2D98-B6D6-9FB2DD061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26"/>
          <a:stretch/>
        </p:blipFill>
        <p:spPr>
          <a:xfrm>
            <a:off x="1281173" y="621071"/>
            <a:ext cx="1359129" cy="16474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6F2EF0F-7F81-C9A6-7338-6680941E6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24" y="2509098"/>
            <a:ext cx="1359129" cy="16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/>
        </p:nvSpPr>
        <p:spPr>
          <a:xfrm>
            <a:off x="812079" y="602997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Reconocer caracteres</a:t>
            </a:r>
            <a:endParaRPr lang="es-GT"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812079" y="1551216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Modelo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classifier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35,500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fotos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letras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1,000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fotos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caracter</a:t>
            </a:r>
            <a:endParaRPr lang="en-US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21;p23">
            <a:extLst>
              <a:ext uri="{FF2B5EF4-FFF2-40B4-BE49-F238E27FC236}">
                <a16:creationId xmlns:a16="http://schemas.microsoft.com/office/drawing/2014/main" id="{F1E9328C-21C0-ACCD-9A19-8BC7A64C8EFA}"/>
              </a:ext>
            </a:extLst>
          </p:cNvPr>
          <p:cNvSpPr txBox="1"/>
          <p:nvPr/>
        </p:nvSpPr>
        <p:spPr>
          <a:xfrm>
            <a:off x="861351" y="3257409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Prioridad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orden</a:t>
            </a:r>
            <a:r>
              <a:rPr lang="en-US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(Y,X)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9A2B75-B5FF-C2AA-0C56-83267509D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48" y="1811448"/>
            <a:ext cx="1668574" cy="7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680291" y="2092482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sz="28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Resultado</a:t>
            </a:r>
            <a:endParaRPr sz="28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3C3E51-8757-185A-DB4D-00262D16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0" y="1304748"/>
            <a:ext cx="459169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6576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324</Words>
  <Application>Microsoft Office PowerPoint</Application>
  <PresentationFormat>Presentación en pantalla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Fira Sans Extra Condensed Medium</vt:lpstr>
      <vt:lpstr>Fira Sans Extra Condensed SemiBold</vt:lpstr>
      <vt:lpstr>Roboto</vt:lpstr>
      <vt:lpstr>Process Diagrams by Slidesgo</vt:lpstr>
      <vt:lpstr>Proyecto #1: Detector de Placas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#1: Detector de Placas</dc:title>
  <dc:creator>javier mazariegos</dc:creator>
  <cp:lastModifiedBy>Javier Mazariegos</cp:lastModifiedBy>
  <cp:revision>2</cp:revision>
  <dcterms:modified xsi:type="dcterms:W3CDTF">2023-10-04T03:52:29Z</dcterms:modified>
</cp:coreProperties>
</file>