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8" r:id="rId4"/>
    <p:sldId id="259" r:id="rId5"/>
    <p:sldId id="261" r:id="rId6"/>
    <p:sldId id="260" r:id="rId7"/>
    <p:sldId id="257" r:id="rId8"/>
  </p:sldIdLst>
  <p:sldSz cx="6858000" cy="12192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4E3991-84A9-4367-B47B-1C16BCB048B2}" v="683" dt="2023-11-13T15:28:02.438"/>
    <p1510:client id="{E2806508-7921-440A-8FD1-294D84BFFE0A}" v="144" dt="2023-11-13T12:15:00.4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0" autoAdjust="0"/>
    <p:restoredTop sz="94660"/>
  </p:normalViewPr>
  <p:slideViewPr>
    <p:cSldViewPr snapToGrid="0">
      <p:cViewPr varScale="1">
        <p:scale>
          <a:sx n="73" d="100"/>
          <a:sy n="73" d="100"/>
        </p:scale>
        <p:origin x="72"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857250" y="1995312"/>
            <a:ext cx="5143500" cy="4244622"/>
          </a:xfrm>
        </p:spPr>
        <p:txBody>
          <a:bodyPr anchor="b"/>
          <a:lstStyle>
            <a:lvl1pPr algn="ctr">
              <a:defRPr sz="3375"/>
            </a:lvl1pPr>
          </a:lstStyle>
          <a:p>
            <a:r>
              <a:rPr lang="es-ES"/>
              <a:t>Haga clic para modificar el estilo de título del patrón</a:t>
            </a:r>
          </a:p>
        </p:txBody>
      </p:sp>
      <p:sp>
        <p:nvSpPr>
          <p:cNvPr id="3" name="Subtítulo 2"/>
          <p:cNvSpPr>
            <a:spLocks noGrp="1"/>
          </p:cNvSpPr>
          <p:nvPr>
            <p:ph type="subTitle" idx="1"/>
          </p:nvPr>
        </p:nvSpPr>
        <p:spPr>
          <a:xfrm>
            <a:off x="857250" y="6403623"/>
            <a:ext cx="5143500" cy="2943577"/>
          </a:xfrm>
        </p:spPr>
        <p:txBody>
          <a:bodyPr/>
          <a:lstStyle>
            <a:lvl1pPr marL="0" indent="0" algn="ctr">
              <a:buNone/>
              <a:defRPr sz="135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13/11/2023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8819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13/11/2023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5418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4907756" y="649111"/>
            <a:ext cx="1478756" cy="10332156"/>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471487" y="649111"/>
            <a:ext cx="4350544" cy="10332156"/>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13/11/2023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1509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13/11/2023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398174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467916" y="3039535"/>
            <a:ext cx="5915025" cy="5071532"/>
          </a:xfrm>
        </p:spPr>
        <p:txBody>
          <a:bodyPr anchor="b"/>
          <a:lstStyle>
            <a:lvl1pPr>
              <a:defRPr sz="3375"/>
            </a:lvl1pPr>
          </a:lstStyle>
          <a:p>
            <a:r>
              <a:rPr lang="es-ES"/>
              <a:t>Haga clic para modificar el estilo de título del patrón</a:t>
            </a:r>
          </a:p>
        </p:txBody>
      </p:sp>
      <p:sp>
        <p:nvSpPr>
          <p:cNvPr id="3" name="Marcador de texto 2"/>
          <p:cNvSpPr>
            <a:spLocks noGrp="1"/>
          </p:cNvSpPr>
          <p:nvPr>
            <p:ph type="body" idx="1"/>
          </p:nvPr>
        </p:nvSpPr>
        <p:spPr>
          <a:xfrm>
            <a:off x="467916" y="8159046"/>
            <a:ext cx="5915025" cy="2666999"/>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13/11/2023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339700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471488" y="3245556"/>
            <a:ext cx="2914650" cy="773571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3471863" y="3245556"/>
            <a:ext cx="2914650" cy="773571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40771E8B-6CA5-40B2-8038-0E112F3DAC1C}" type="datetimeFigureOut">
              <a:rPr lang="es-ES" smtClean="0"/>
              <a:t>13/11/2023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97902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472381" y="649112"/>
            <a:ext cx="5915025" cy="2356556"/>
          </a:xfrm>
        </p:spPr>
        <p:txBody>
          <a:bodyPr/>
          <a:lstStyle/>
          <a:p>
            <a:r>
              <a:rPr lang="es-ES"/>
              <a:t>Haga clic para modificar el estilo de título del patrón</a:t>
            </a:r>
          </a:p>
        </p:txBody>
      </p:sp>
      <p:sp>
        <p:nvSpPr>
          <p:cNvPr id="3" name="Marcador de texto 2"/>
          <p:cNvSpPr>
            <a:spLocks noGrp="1"/>
          </p:cNvSpPr>
          <p:nvPr>
            <p:ph type="body" idx="1"/>
          </p:nvPr>
        </p:nvSpPr>
        <p:spPr>
          <a:xfrm>
            <a:off x="472381" y="2988734"/>
            <a:ext cx="2901255" cy="146473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s-ES"/>
              <a:t>Haga clic para modificar el estilo de texto del patrón</a:t>
            </a:r>
          </a:p>
        </p:txBody>
      </p:sp>
      <p:sp>
        <p:nvSpPr>
          <p:cNvPr id="4" name="Marcador de contenido 3"/>
          <p:cNvSpPr>
            <a:spLocks noGrp="1"/>
          </p:cNvSpPr>
          <p:nvPr>
            <p:ph sz="half" idx="2"/>
          </p:nvPr>
        </p:nvSpPr>
        <p:spPr>
          <a:xfrm>
            <a:off x="472381" y="4453467"/>
            <a:ext cx="2901255" cy="6550379"/>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3471863" y="2988734"/>
            <a:ext cx="2915543" cy="146473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s-ES"/>
              <a:t>Haga clic para modificar el estilo de texto del patrón</a:t>
            </a:r>
          </a:p>
        </p:txBody>
      </p:sp>
      <p:sp>
        <p:nvSpPr>
          <p:cNvPr id="6" name="Marcador de contenido 5"/>
          <p:cNvSpPr>
            <a:spLocks noGrp="1"/>
          </p:cNvSpPr>
          <p:nvPr>
            <p:ph sz="quarter" idx="4"/>
          </p:nvPr>
        </p:nvSpPr>
        <p:spPr>
          <a:xfrm>
            <a:off x="3471863" y="4453467"/>
            <a:ext cx="2915543" cy="6550379"/>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40771E8B-6CA5-40B2-8038-0E112F3DAC1C}" type="datetimeFigureOut">
              <a:rPr lang="es-ES" smtClean="0"/>
              <a:t>13/11/2023</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752394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40771E8B-6CA5-40B2-8038-0E112F3DAC1C}" type="datetimeFigureOut">
              <a:rPr lang="es-ES" smtClean="0"/>
              <a:t>13/11/2023</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3065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0771E8B-6CA5-40B2-8038-0E112F3DAC1C}" type="datetimeFigureOut">
              <a:rPr lang="es-ES" smtClean="0"/>
              <a:t>13/11/2023</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82375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72381" y="812800"/>
            <a:ext cx="2211883" cy="2844800"/>
          </a:xfrm>
        </p:spPr>
        <p:txBody>
          <a:bodyPr anchor="b"/>
          <a:lstStyle>
            <a:lvl1pPr>
              <a:defRPr sz="1800"/>
            </a:lvl1pPr>
          </a:lstStyle>
          <a:p>
            <a:r>
              <a:rPr lang="es-ES"/>
              <a:t>Haga clic para modificar el estilo de título del patrón</a:t>
            </a:r>
          </a:p>
        </p:txBody>
      </p:sp>
      <p:sp>
        <p:nvSpPr>
          <p:cNvPr id="3" name="Marcador de contenido 2"/>
          <p:cNvSpPr>
            <a:spLocks noGrp="1"/>
          </p:cNvSpPr>
          <p:nvPr>
            <p:ph idx="1"/>
          </p:nvPr>
        </p:nvSpPr>
        <p:spPr>
          <a:xfrm>
            <a:off x="2915543" y="1755423"/>
            <a:ext cx="3471863" cy="8664222"/>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472381" y="3657600"/>
            <a:ext cx="2211883" cy="6776156"/>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13/11/2023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360449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72381" y="812800"/>
            <a:ext cx="2211883" cy="2844800"/>
          </a:xfrm>
        </p:spPr>
        <p:txBody>
          <a:bodyPr anchor="b"/>
          <a:lstStyle>
            <a:lvl1pPr>
              <a:defRPr sz="1800"/>
            </a:lvl1pPr>
          </a:lstStyle>
          <a:p>
            <a:r>
              <a:rPr lang="es-ES"/>
              <a:t>Haga clic para modificar el estilo de título del patrón</a:t>
            </a:r>
          </a:p>
        </p:txBody>
      </p:sp>
      <p:sp>
        <p:nvSpPr>
          <p:cNvPr id="3" name="Marcador de posición de imagen 2"/>
          <p:cNvSpPr>
            <a:spLocks noGrp="1"/>
          </p:cNvSpPr>
          <p:nvPr>
            <p:ph type="pic" idx="1"/>
          </p:nvPr>
        </p:nvSpPr>
        <p:spPr>
          <a:xfrm>
            <a:off x="2915543" y="1755423"/>
            <a:ext cx="3471863" cy="8664222"/>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es-ES"/>
          </a:p>
        </p:txBody>
      </p:sp>
      <p:sp>
        <p:nvSpPr>
          <p:cNvPr id="4" name="Marcador de texto 3"/>
          <p:cNvSpPr>
            <a:spLocks noGrp="1"/>
          </p:cNvSpPr>
          <p:nvPr>
            <p:ph type="body" sz="half" idx="2"/>
          </p:nvPr>
        </p:nvSpPr>
        <p:spPr>
          <a:xfrm>
            <a:off x="472381" y="3657600"/>
            <a:ext cx="2211883" cy="6776156"/>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13/11/2023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8360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71488" y="649112"/>
            <a:ext cx="5915025" cy="2356556"/>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471488" y="11300179"/>
            <a:ext cx="1543050" cy="649111"/>
          </a:xfrm>
          <a:prstGeom prst="rect">
            <a:avLst/>
          </a:prstGeom>
        </p:spPr>
        <p:txBody>
          <a:bodyPr vert="horz" lIns="91440" tIns="45720" rIns="91440" bIns="45720" rtlCol="0" anchor="ctr"/>
          <a:lstStyle>
            <a:lvl1pPr algn="l">
              <a:defRPr sz="675">
                <a:solidFill>
                  <a:schemeClr val="tx1">
                    <a:tint val="75000"/>
                  </a:schemeClr>
                </a:solidFill>
              </a:defRPr>
            </a:lvl1pPr>
          </a:lstStyle>
          <a:p>
            <a:fld id="{40771E8B-6CA5-40B2-8038-0E112F3DAC1C}" type="datetimeFigureOut">
              <a:rPr lang="es-ES" smtClean="0"/>
              <a:t>13/11/2023</a:t>
            </a:fld>
            <a:endParaRPr lang="es-ES"/>
          </a:p>
        </p:txBody>
      </p:sp>
      <p:sp>
        <p:nvSpPr>
          <p:cNvPr id="5" name="Marcador de pie de página 4"/>
          <p:cNvSpPr>
            <a:spLocks noGrp="1"/>
          </p:cNvSpPr>
          <p:nvPr>
            <p:ph type="ftr" sz="quarter" idx="3"/>
          </p:nvPr>
        </p:nvSpPr>
        <p:spPr>
          <a:xfrm>
            <a:off x="2271713" y="11300179"/>
            <a:ext cx="2314575" cy="649111"/>
          </a:xfrm>
          <a:prstGeom prst="rect">
            <a:avLst/>
          </a:prstGeom>
        </p:spPr>
        <p:txBody>
          <a:bodyPr vert="horz" lIns="91440" tIns="45720" rIns="91440" bIns="45720" rtlCol="0" anchor="ctr"/>
          <a:lstStyle>
            <a:lvl1pPr algn="ctr">
              <a:defRPr sz="675">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4843463" y="11300179"/>
            <a:ext cx="1543050" cy="649111"/>
          </a:xfrm>
          <a:prstGeom prst="rect">
            <a:avLst/>
          </a:prstGeom>
        </p:spPr>
        <p:txBody>
          <a:bodyPr vert="horz" lIns="91440" tIns="45720" rIns="91440" bIns="45720" rtlCol="0" anchor="ctr"/>
          <a:lstStyle>
            <a:lvl1pPr algn="r">
              <a:defRPr sz="675">
                <a:solidFill>
                  <a:schemeClr val="tx1">
                    <a:tint val="75000"/>
                  </a:schemeClr>
                </a:solidFill>
              </a:defRPr>
            </a:lvl1pPr>
          </a:lstStyle>
          <a:p>
            <a:fld id="{0F1556C4-DFC3-4611-A7CC-780699185E26}" type="slidenum">
              <a:rPr lang="es-ES" smtClean="0"/>
              <a:t>‹Nº›</a:t>
            </a:fld>
            <a:endParaRPr lang="es-ES"/>
          </a:p>
        </p:txBody>
      </p:sp>
    </p:spTree>
    <p:extLst>
      <p:ext uri="{BB962C8B-B14F-4D97-AF65-F5344CB8AC3E}">
        <p14:creationId xmlns:p14="http://schemas.microsoft.com/office/powerpoint/2010/main" val="293311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descr="Primer plano de una gota de agua en una hoja">
            <a:extLst>
              <a:ext uri="{FF2B5EF4-FFF2-40B4-BE49-F238E27FC236}">
                <a16:creationId xmlns:a16="http://schemas.microsoft.com/office/drawing/2014/main" id="{5741DDDA-980E-C1C3-FD10-9C85966C2A6E}"/>
              </a:ext>
            </a:extLst>
          </p:cNvPr>
          <p:cNvPicPr>
            <a:picLocks noChangeAspect="1"/>
          </p:cNvPicPr>
          <p:nvPr/>
        </p:nvPicPr>
        <p:blipFill rotWithShape="1">
          <a:blip r:embed="rId2"/>
          <a:srcRect l="32078" r="62482" b="-374"/>
          <a:stretch/>
        </p:blipFill>
        <p:spPr>
          <a:xfrm>
            <a:off x="0" y="0"/>
            <a:ext cx="1189580" cy="12262218"/>
          </a:xfrm>
          <a:prstGeom prst="rect">
            <a:avLst/>
          </a:prstGeom>
        </p:spPr>
      </p:pic>
      <p:sp>
        <p:nvSpPr>
          <p:cNvPr id="10" name="CuadroTexto 9">
            <a:extLst>
              <a:ext uri="{FF2B5EF4-FFF2-40B4-BE49-F238E27FC236}">
                <a16:creationId xmlns:a16="http://schemas.microsoft.com/office/drawing/2014/main" id="{875C933A-E9F5-6B62-66AA-DA760F11C5B5}"/>
              </a:ext>
            </a:extLst>
          </p:cNvPr>
          <p:cNvSpPr txBox="1"/>
          <p:nvPr/>
        </p:nvSpPr>
        <p:spPr>
          <a:xfrm>
            <a:off x="2788920" y="4739639"/>
            <a:ext cx="3048000"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3200" dirty="0">
                <a:solidFill>
                  <a:srgbClr val="333333"/>
                </a:solidFill>
              </a:rPr>
              <a:t>AE-2. AJAX</a:t>
            </a:r>
            <a:endParaRPr lang="es-ES" sz="3200" dirty="0"/>
          </a:p>
          <a:p>
            <a:pPr algn="l"/>
            <a:endParaRPr lang="es-ES" dirty="0">
              <a:cs typeface="Calibri"/>
            </a:endParaRPr>
          </a:p>
        </p:txBody>
      </p:sp>
      <p:sp>
        <p:nvSpPr>
          <p:cNvPr id="11" name="CuadroTexto 10">
            <a:extLst>
              <a:ext uri="{FF2B5EF4-FFF2-40B4-BE49-F238E27FC236}">
                <a16:creationId xmlns:a16="http://schemas.microsoft.com/office/drawing/2014/main" id="{C637140C-22F7-F991-10D2-B0E2D8769069}"/>
              </a:ext>
            </a:extLst>
          </p:cNvPr>
          <p:cNvSpPr txBox="1"/>
          <p:nvPr/>
        </p:nvSpPr>
        <p:spPr>
          <a:xfrm>
            <a:off x="1661160" y="10454640"/>
            <a:ext cx="321564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1600" dirty="0">
                <a:cs typeface="Calibri"/>
              </a:rPr>
              <a:t>Javier Núñez</a:t>
            </a:r>
          </a:p>
          <a:p>
            <a:r>
              <a:rPr lang="es-ES" sz="1600" dirty="0">
                <a:cs typeface="Calibri"/>
              </a:rPr>
              <a:t>Ana Núñez</a:t>
            </a:r>
          </a:p>
          <a:p>
            <a:r>
              <a:rPr lang="es-ES" sz="1600" dirty="0">
                <a:cs typeface="Calibri"/>
              </a:rPr>
              <a:t>David </a:t>
            </a:r>
            <a:r>
              <a:rPr lang="es-ES" sz="1600" err="1">
                <a:cs typeface="Calibri"/>
              </a:rPr>
              <a:t>Aprea</a:t>
            </a:r>
            <a:endParaRPr lang="es-ES" sz="1600">
              <a:cs typeface="Calibri"/>
            </a:endParaRPr>
          </a:p>
        </p:txBody>
      </p:sp>
    </p:spTree>
    <p:extLst>
      <p:ext uri="{BB962C8B-B14F-4D97-AF65-F5344CB8AC3E}">
        <p14:creationId xmlns:p14="http://schemas.microsoft.com/office/powerpoint/2010/main" val="2406273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7FF47F8-D61F-82AD-59B7-0FB5B0F0F214}"/>
              </a:ext>
            </a:extLst>
          </p:cNvPr>
          <p:cNvSpPr txBox="1"/>
          <p:nvPr/>
        </p:nvSpPr>
        <p:spPr>
          <a:xfrm>
            <a:off x="685799" y="1264920"/>
            <a:ext cx="5684519"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1600" dirty="0">
                <a:ea typeface="+mn-lt"/>
                <a:cs typeface="+mn-lt"/>
              </a:rPr>
              <a:t>Para la realización de la actividad hemos creado un </a:t>
            </a:r>
            <a:r>
              <a:rPr lang="es-ES" sz="1600" err="1">
                <a:ea typeface="+mn-lt"/>
                <a:cs typeface="+mn-lt"/>
              </a:rPr>
              <a:t>Github</a:t>
            </a:r>
            <a:r>
              <a:rPr lang="es-ES" sz="1600" dirty="0">
                <a:ea typeface="+mn-lt"/>
                <a:cs typeface="+mn-lt"/>
              </a:rPr>
              <a:t> donde cada integrante ha subido su trabajo. Hemos elegido el trabajo de Javier Núñez para hacer la explicación del funcionamiento del trabajo. Este es el enlace:</a:t>
            </a:r>
            <a:endParaRPr lang="es-ES" sz="1600" dirty="0"/>
          </a:p>
        </p:txBody>
      </p:sp>
      <p:sp>
        <p:nvSpPr>
          <p:cNvPr id="5" name="CuadroTexto 4">
            <a:extLst>
              <a:ext uri="{FF2B5EF4-FFF2-40B4-BE49-F238E27FC236}">
                <a16:creationId xmlns:a16="http://schemas.microsoft.com/office/drawing/2014/main" id="{244B16AD-A866-49B8-6911-16B72ADD42C1}"/>
              </a:ext>
            </a:extLst>
          </p:cNvPr>
          <p:cNvSpPr txBox="1"/>
          <p:nvPr/>
        </p:nvSpPr>
        <p:spPr>
          <a:xfrm>
            <a:off x="731520" y="3368040"/>
            <a:ext cx="525780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2800" dirty="0">
                <a:ea typeface="+mn-lt"/>
                <a:cs typeface="+mn-lt"/>
              </a:rPr>
              <a:t>https://github.com/Javier-Nunez-Blas/AE-2.-AJAX.git</a:t>
            </a:r>
            <a:endParaRPr lang="es-ES" sz="2800" dirty="0"/>
          </a:p>
        </p:txBody>
      </p:sp>
      <p:sp>
        <p:nvSpPr>
          <p:cNvPr id="6" name="CuadroTexto 1">
            <a:extLst>
              <a:ext uri="{FF2B5EF4-FFF2-40B4-BE49-F238E27FC236}">
                <a16:creationId xmlns:a16="http://schemas.microsoft.com/office/drawing/2014/main" id="{ED959181-0827-992D-97B2-BC96F71F88FC}"/>
              </a:ext>
            </a:extLst>
          </p:cNvPr>
          <p:cNvSpPr txBox="1"/>
          <p:nvPr/>
        </p:nvSpPr>
        <p:spPr>
          <a:xfrm>
            <a:off x="457200" y="5897880"/>
            <a:ext cx="5958840" cy="578619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1600" b="1" dirty="0">
                <a:solidFill>
                  <a:srgbClr val="333333"/>
                </a:solidFill>
                <a:ea typeface="+mn-lt"/>
                <a:cs typeface="+mn-lt"/>
              </a:rPr>
              <a:t>Requerimiento 1</a:t>
            </a:r>
            <a:endParaRPr lang="es-ES" sz="1600">
              <a:cs typeface="Calibri"/>
            </a:endParaRPr>
          </a:p>
          <a:p>
            <a:endParaRPr lang="es-ES" sz="1600" b="1" dirty="0">
              <a:solidFill>
                <a:srgbClr val="333333"/>
              </a:solidFill>
              <a:ea typeface="+mn-lt"/>
              <a:cs typeface="+mn-lt"/>
            </a:endParaRPr>
          </a:p>
          <a:p>
            <a:r>
              <a:rPr lang="es-ES" sz="1600" dirty="0">
                <a:solidFill>
                  <a:srgbClr val="333333"/>
                </a:solidFill>
                <a:ea typeface="+mn-lt"/>
                <a:cs typeface="+mn-lt"/>
              </a:rPr>
              <a:t>Se pide hacer una aplicación AJAX que gestione una pizzería como la actividad 1. Puedes basarte en dicha actividad para reutilizar lo que consideres o para hacerte una idea de lo que tienes que implementar junto a tu compañero. El formulario que tendremos que usar será el mismo que en dicha actividad, consúltala para más información.</a:t>
            </a:r>
            <a:endParaRPr lang="es-ES" sz="1600" dirty="0">
              <a:ea typeface="Calibri"/>
              <a:cs typeface="Calibri"/>
            </a:endParaRPr>
          </a:p>
          <a:p>
            <a:endParaRPr lang="es-ES" sz="1600" dirty="0">
              <a:solidFill>
                <a:srgbClr val="333333"/>
              </a:solidFill>
              <a:ea typeface="+mn-lt"/>
              <a:cs typeface="+mn-lt"/>
            </a:endParaRPr>
          </a:p>
          <a:p>
            <a:r>
              <a:rPr lang="es-ES" sz="1600" dirty="0">
                <a:solidFill>
                  <a:srgbClr val="333333"/>
                </a:solidFill>
                <a:ea typeface="+mn-lt"/>
                <a:cs typeface="+mn-lt"/>
              </a:rPr>
              <a:t>La idea es simular un entorno de acceso a servidor para traer toda la información que se necesite para cargar la página. La página cargará parte de los datos de manera dinámica, concretamente los tamaños y los ingredientes. Dichos datos estarán en formato JSON, por lo que habrá que tratarlos en el cliente para poder mostrarlos.</a:t>
            </a:r>
            <a:endParaRPr lang="es-ES" sz="1600" dirty="0">
              <a:ea typeface="Calibri"/>
              <a:cs typeface="Calibri"/>
            </a:endParaRPr>
          </a:p>
          <a:p>
            <a:endParaRPr lang="es-ES" sz="1600" dirty="0">
              <a:solidFill>
                <a:srgbClr val="333333"/>
              </a:solidFill>
              <a:ea typeface="+mn-lt"/>
              <a:cs typeface="+mn-lt"/>
            </a:endParaRPr>
          </a:p>
          <a:p>
            <a:r>
              <a:rPr lang="es-ES" sz="1600" dirty="0">
                <a:solidFill>
                  <a:srgbClr val="333333"/>
                </a:solidFill>
                <a:ea typeface="+mn-lt"/>
                <a:cs typeface="+mn-lt"/>
              </a:rPr>
              <a:t>Nada más terminar de cargar la página, se accederá mediante AJAX a datos en un fichero del servidor para traer los tamaños de las pizzas y cargarlos dinámicamente. Al mismo tiempo, nos traeremos los ingredientes que tenemos disponibles para mostrarlos en nuestra pizzería.</a:t>
            </a:r>
            <a:endParaRPr lang="es-ES" sz="1600" dirty="0">
              <a:ea typeface="Calibri"/>
              <a:cs typeface="Calibri"/>
            </a:endParaRPr>
          </a:p>
          <a:p>
            <a:endParaRPr lang="es-ES" sz="1600" dirty="0">
              <a:solidFill>
                <a:srgbClr val="333333"/>
              </a:solidFill>
              <a:ea typeface="+mn-lt"/>
              <a:cs typeface="+mn-lt"/>
            </a:endParaRPr>
          </a:p>
          <a:p>
            <a:endParaRPr lang="es-ES" sz="1600" b="1" dirty="0">
              <a:solidFill>
                <a:srgbClr val="333333"/>
              </a:solidFill>
              <a:ea typeface="Calibri"/>
              <a:cs typeface="Calibri"/>
            </a:endParaRPr>
          </a:p>
          <a:p>
            <a:endParaRPr lang="es-ES" sz="1600" dirty="0">
              <a:solidFill>
                <a:srgbClr val="333333"/>
              </a:solidFill>
              <a:cs typeface="Calibri"/>
            </a:endParaRPr>
          </a:p>
          <a:p>
            <a:pPr algn="l"/>
            <a:endParaRPr lang="es-ES" dirty="0">
              <a:cs typeface="Calibri"/>
            </a:endParaRPr>
          </a:p>
        </p:txBody>
      </p:sp>
    </p:spTree>
    <p:extLst>
      <p:ext uri="{BB962C8B-B14F-4D97-AF65-F5344CB8AC3E}">
        <p14:creationId xmlns:p14="http://schemas.microsoft.com/office/powerpoint/2010/main" val="4213044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Captura de pantalla de computadora&#10;&#10;Descripción generada automáticamente">
            <a:extLst>
              <a:ext uri="{FF2B5EF4-FFF2-40B4-BE49-F238E27FC236}">
                <a16:creationId xmlns:a16="http://schemas.microsoft.com/office/drawing/2014/main" id="{161FEBC5-E18E-1EBB-4DCA-AE36459A1C7F}"/>
              </a:ext>
            </a:extLst>
          </p:cNvPr>
          <p:cNvPicPr>
            <a:picLocks noChangeAspect="1"/>
          </p:cNvPicPr>
          <p:nvPr/>
        </p:nvPicPr>
        <p:blipFill rotWithShape="1">
          <a:blip r:embed="rId2"/>
          <a:srcRect l="16452" t="28810" r="48243" b="44259"/>
          <a:stretch/>
        </p:blipFill>
        <p:spPr>
          <a:xfrm>
            <a:off x="457200" y="1717834"/>
            <a:ext cx="5956621" cy="2497572"/>
          </a:xfrm>
          <a:prstGeom prst="rect">
            <a:avLst/>
          </a:prstGeom>
        </p:spPr>
      </p:pic>
      <p:sp>
        <p:nvSpPr>
          <p:cNvPr id="3" name="CuadroTexto 2">
            <a:extLst>
              <a:ext uri="{FF2B5EF4-FFF2-40B4-BE49-F238E27FC236}">
                <a16:creationId xmlns:a16="http://schemas.microsoft.com/office/drawing/2014/main" id="{08B4F6EC-671E-88A2-2AB3-6F2D85A7262E}"/>
              </a:ext>
            </a:extLst>
          </p:cNvPr>
          <p:cNvSpPr txBox="1"/>
          <p:nvPr/>
        </p:nvSpPr>
        <p:spPr>
          <a:xfrm>
            <a:off x="426720" y="655320"/>
            <a:ext cx="600456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es-ES" sz="1600" dirty="0">
                <a:cs typeface="Calibri"/>
              </a:rPr>
              <a:t>HTML sin los radio ni </a:t>
            </a:r>
            <a:r>
              <a:rPr lang="es-ES" sz="1600" dirty="0" err="1">
                <a:cs typeface="Calibri"/>
              </a:rPr>
              <a:t>checkboxs</a:t>
            </a:r>
            <a:r>
              <a:rPr lang="es-ES" sz="1600" dirty="0">
                <a:cs typeface="Calibri"/>
              </a:rPr>
              <a:t>, solo dos </a:t>
            </a:r>
            <a:r>
              <a:rPr lang="es-ES" sz="1600" dirty="0" err="1">
                <a:cs typeface="Calibri"/>
              </a:rPr>
              <a:t>div</a:t>
            </a:r>
            <a:r>
              <a:rPr lang="es-ES" sz="1600" dirty="0">
                <a:cs typeface="Calibri" panose="020F0502020204030204"/>
              </a:rPr>
              <a:t> con sus  '</a:t>
            </a:r>
            <a:r>
              <a:rPr lang="es-ES" sz="1600" dirty="0" err="1">
                <a:cs typeface="Calibri" panose="020F0502020204030204"/>
              </a:rPr>
              <a:t>ids</a:t>
            </a:r>
            <a:r>
              <a:rPr lang="es-ES" sz="1600" dirty="0">
                <a:cs typeface="Calibri" panose="020F0502020204030204"/>
              </a:rPr>
              <a:t>'</a:t>
            </a:r>
          </a:p>
        </p:txBody>
      </p:sp>
      <p:sp>
        <p:nvSpPr>
          <p:cNvPr id="6" name="CuadroTexto 5">
            <a:extLst>
              <a:ext uri="{FF2B5EF4-FFF2-40B4-BE49-F238E27FC236}">
                <a16:creationId xmlns:a16="http://schemas.microsoft.com/office/drawing/2014/main" id="{741C64AC-D66C-3CAE-A61D-D5A58428ABC2}"/>
              </a:ext>
            </a:extLst>
          </p:cNvPr>
          <p:cNvSpPr txBox="1"/>
          <p:nvPr/>
        </p:nvSpPr>
        <p:spPr>
          <a:xfrm>
            <a:off x="457200" y="5455920"/>
            <a:ext cx="6172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es-ES" sz="1600" dirty="0">
                <a:cs typeface="Calibri" panose="020F0502020204030204"/>
              </a:rPr>
              <a:t>Petición AJAX que trae los datos del archivo </a:t>
            </a:r>
            <a:r>
              <a:rPr lang="es-ES" sz="1600" dirty="0" err="1">
                <a:cs typeface="Calibri" panose="020F0502020204030204"/>
              </a:rPr>
              <a:t>dato.json</a:t>
            </a:r>
            <a:endParaRPr lang="es-ES" sz="1600">
              <a:cs typeface="Calibri" panose="020F0502020204030204"/>
            </a:endParaRPr>
          </a:p>
        </p:txBody>
      </p:sp>
      <p:pic>
        <p:nvPicPr>
          <p:cNvPr id="7" name="Imagen 6" descr="Captura de pantalla de computadora&#10;&#10;Descripción generada automáticamente">
            <a:extLst>
              <a:ext uri="{FF2B5EF4-FFF2-40B4-BE49-F238E27FC236}">
                <a16:creationId xmlns:a16="http://schemas.microsoft.com/office/drawing/2014/main" id="{D80B727A-C6AC-AF00-609C-6712077FD827}"/>
              </a:ext>
            </a:extLst>
          </p:cNvPr>
          <p:cNvPicPr>
            <a:picLocks noChangeAspect="1"/>
          </p:cNvPicPr>
          <p:nvPr/>
        </p:nvPicPr>
        <p:blipFill rotWithShape="1">
          <a:blip r:embed="rId3"/>
          <a:srcRect l="15824" t="15103" r="58564" b="29325"/>
          <a:stretch/>
        </p:blipFill>
        <p:spPr>
          <a:xfrm>
            <a:off x="495300" y="6327934"/>
            <a:ext cx="3996789" cy="4804519"/>
          </a:xfrm>
          <a:prstGeom prst="rect">
            <a:avLst/>
          </a:prstGeom>
        </p:spPr>
      </p:pic>
    </p:spTree>
    <p:extLst>
      <p:ext uri="{BB962C8B-B14F-4D97-AF65-F5344CB8AC3E}">
        <p14:creationId xmlns:p14="http://schemas.microsoft.com/office/powerpoint/2010/main" val="6570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A0FDEE88-A1F2-46DB-9C85-7AD823310478}"/>
              </a:ext>
            </a:extLst>
          </p:cNvPr>
          <p:cNvSpPr txBox="1"/>
          <p:nvPr/>
        </p:nvSpPr>
        <p:spPr>
          <a:xfrm>
            <a:off x="548640" y="6217920"/>
            <a:ext cx="600456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es-ES" sz="1600" dirty="0">
                <a:cs typeface="Calibri"/>
              </a:rPr>
              <a:t>Vista del HTML</a:t>
            </a:r>
          </a:p>
        </p:txBody>
      </p:sp>
      <p:pic>
        <p:nvPicPr>
          <p:cNvPr id="6" name="Imagen 5" descr="Interfaz de usuario gráfica, Texto, Aplicación, Correo electrónico&#10;&#10;Descripción generada automáticamente">
            <a:extLst>
              <a:ext uri="{FF2B5EF4-FFF2-40B4-BE49-F238E27FC236}">
                <a16:creationId xmlns:a16="http://schemas.microsoft.com/office/drawing/2014/main" id="{1902FC86-7145-6583-9D29-418C84EA2897}"/>
              </a:ext>
            </a:extLst>
          </p:cNvPr>
          <p:cNvPicPr>
            <a:picLocks noChangeAspect="1"/>
          </p:cNvPicPr>
          <p:nvPr/>
        </p:nvPicPr>
        <p:blipFill rotWithShape="1">
          <a:blip r:embed="rId2"/>
          <a:srcRect l="2595" r="53544" b="60271"/>
          <a:stretch/>
        </p:blipFill>
        <p:spPr>
          <a:xfrm>
            <a:off x="548640" y="6701314"/>
            <a:ext cx="5280666" cy="2679597"/>
          </a:xfrm>
          <a:prstGeom prst="rect">
            <a:avLst/>
          </a:prstGeom>
        </p:spPr>
      </p:pic>
      <p:sp>
        <p:nvSpPr>
          <p:cNvPr id="7" name="CuadroTexto 1">
            <a:extLst>
              <a:ext uri="{FF2B5EF4-FFF2-40B4-BE49-F238E27FC236}">
                <a16:creationId xmlns:a16="http://schemas.microsoft.com/office/drawing/2014/main" id="{E9FBB764-E650-DCB4-AC86-B34B8E859DC9}"/>
              </a:ext>
            </a:extLst>
          </p:cNvPr>
          <p:cNvSpPr txBox="1"/>
          <p:nvPr/>
        </p:nvSpPr>
        <p:spPr>
          <a:xfrm>
            <a:off x="487680" y="335280"/>
            <a:ext cx="3901440" cy="33855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Calibri"/>
              <a:buChar char="-"/>
            </a:pPr>
            <a:r>
              <a:rPr lang="es-ES" sz="1600" dirty="0">
                <a:cs typeface="Calibri" panose="020F0502020204030204"/>
              </a:rPr>
              <a:t>Archivo </a:t>
            </a:r>
            <a:r>
              <a:rPr lang="es-ES" sz="1600" dirty="0" err="1">
                <a:cs typeface="Calibri" panose="020F0502020204030204"/>
              </a:rPr>
              <a:t>dato.json</a:t>
            </a:r>
            <a:endParaRPr lang="es-ES" sz="1600" dirty="0">
              <a:cs typeface="Calibri" panose="020F0502020204030204"/>
            </a:endParaRPr>
          </a:p>
        </p:txBody>
      </p:sp>
      <p:pic>
        <p:nvPicPr>
          <p:cNvPr id="8" name="Imagen 7" descr="Captura de pantalla de computadora&#10;&#10;Descripción generada automáticamente">
            <a:extLst>
              <a:ext uri="{FF2B5EF4-FFF2-40B4-BE49-F238E27FC236}">
                <a16:creationId xmlns:a16="http://schemas.microsoft.com/office/drawing/2014/main" id="{E9D91A10-2279-56EB-D846-BA87B9657C67}"/>
              </a:ext>
            </a:extLst>
          </p:cNvPr>
          <p:cNvPicPr>
            <a:picLocks noChangeAspect="1"/>
          </p:cNvPicPr>
          <p:nvPr/>
        </p:nvPicPr>
        <p:blipFill rotWithShape="1">
          <a:blip r:embed="rId3"/>
          <a:srcRect l="15311" t="8832" r="51037" b="25641"/>
          <a:stretch/>
        </p:blipFill>
        <p:spPr>
          <a:xfrm>
            <a:off x="601980" y="803434"/>
            <a:ext cx="4541530" cy="4963874"/>
          </a:xfrm>
          <a:prstGeom prst="rect">
            <a:avLst/>
          </a:prstGeom>
        </p:spPr>
      </p:pic>
    </p:spTree>
    <p:extLst>
      <p:ext uri="{BB962C8B-B14F-4D97-AF65-F5344CB8AC3E}">
        <p14:creationId xmlns:p14="http://schemas.microsoft.com/office/powerpoint/2010/main" val="3609411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1">
            <a:extLst>
              <a:ext uri="{FF2B5EF4-FFF2-40B4-BE49-F238E27FC236}">
                <a16:creationId xmlns:a16="http://schemas.microsoft.com/office/drawing/2014/main" id="{CD5D7B33-C947-F1F5-0B20-F5F60B4BD334}"/>
              </a:ext>
            </a:extLst>
          </p:cNvPr>
          <p:cNvSpPr txBox="1"/>
          <p:nvPr/>
        </p:nvSpPr>
        <p:spPr>
          <a:xfrm>
            <a:off x="426719" y="594360"/>
            <a:ext cx="5836920" cy="107721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s-ES" sz="1600" baseline="0" dirty="0">
                <a:solidFill>
                  <a:srgbClr val="333333"/>
                </a:solidFill>
                <a:latin typeface="Calibri"/>
                <a:ea typeface="Segoe UI"/>
                <a:cs typeface="Segoe UI"/>
              </a:rPr>
              <a:t>También dispondremos de un botón de refrescar, de tal manera que cuando lo pulsemos haremos una llamada de nuevo a nuestro servidor para traernos los posibles cambios de los datos de nuestra aplicación.</a:t>
            </a:r>
            <a:endParaRPr lang="es-ES">
              <a:cs typeface="Calibri"/>
            </a:endParaRPr>
          </a:p>
        </p:txBody>
      </p:sp>
      <p:pic>
        <p:nvPicPr>
          <p:cNvPr id="5" name="Imagen 4" descr="Interfaz de usuario gráfica, Texto, Aplicación, Correo electrónico&#10;&#10;Descripción generada automáticamente">
            <a:extLst>
              <a:ext uri="{FF2B5EF4-FFF2-40B4-BE49-F238E27FC236}">
                <a16:creationId xmlns:a16="http://schemas.microsoft.com/office/drawing/2014/main" id="{535E2837-AB8C-3EC8-8351-06FB12AC8548}"/>
              </a:ext>
            </a:extLst>
          </p:cNvPr>
          <p:cNvPicPr>
            <a:picLocks noChangeAspect="1"/>
          </p:cNvPicPr>
          <p:nvPr/>
        </p:nvPicPr>
        <p:blipFill rotWithShape="1">
          <a:blip r:embed="rId2"/>
          <a:srcRect l="2422" t="28626" r="79131" b="60432"/>
          <a:stretch/>
        </p:blipFill>
        <p:spPr>
          <a:xfrm>
            <a:off x="548639" y="1915954"/>
            <a:ext cx="3946407" cy="1311193"/>
          </a:xfrm>
          <a:prstGeom prst="rect">
            <a:avLst/>
          </a:prstGeom>
        </p:spPr>
      </p:pic>
      <p:pic>
        <p:nvPicPr>
          <p:cNvPr id="6" name="Imagen 5" descr="Captura de pantalla de computadora&#10;&#10;Descripción generada automáticamente">
            <a:extLst>
              <a:ext uri="{FF2B5EF4-FFF2-40B4-BE49-F238E27FC236}">
                <a16:creationId xmlns:a16="http://schemas.microsoft.com/office/drawing/2014/main" id="{F2A1E591-D8AC-DE1E-B4B5-2048E44C83A3}"/>
              </a:ext>
            </a:extLst>
          </p:cNvPr>
          <p:cNvPicPr>
            <a:picLocks noChangeAspect="1"/>
          </p:cNvPicPr>
          <p:nvPr/>
        </p:nvPicPr>
        <p:blipFill rotWithShape="1">
          <a:blip r:embed="rId3"/>
          <a:srcRect l="18483" t="37342" r="48104" b="53164"/>
          <a:stretch/>
        </p:blipFill>
        <p:spPr>
          <a:xfrm>
            <a:off x="541020" y="3409474"/>
            <a:ext cx="5262903" cy="837577"/>
          </a:xfrm>
          <a:prstGeom prst="rect">
            <a:avLst/>
          </a:prstGeom>
        </p:spPr>
      </p:pic>
      <p:pic>
        <p:nvPicPr>
          <p:cNvPr id="7" name="Imagen 6" descr="Captura de pantalla de computadora&#10;&#10;Descripción generada automáticamente">
            <a:extLst>
              <a:ext uri="{FF2B5EF4-FFF2-40B4-BE49-F238E27FC236}">
                <a16:creationId xmlns:a16="http://schemas.microsoft.com/office/drawing/2014/main" id="{49117742-A93C-1694-1AD3-BC8CA61042C6}"/>
              </a:ext>
            </a:extLst>
          </p:cNvPr>
          <p:cNvPicPr>
            <a:picLocks noChangeAspect="1"/>
          </p:cNvPicPr>
          <p:nvPr/>
        </p:nvPicPr>
        <p:blipFill rotWithShape="1">
          <a:blip r:embed="rId4"/>
          <a:srcRect l="15807" t="6195" r="49834" b="20354"/>
          <a:stretch/>
        </p:blipFill>
        <p:spPr>
          <a:xfrm>
            <a:off x="541020" y="5360194"/>
            <a:ext cx="4457710" cy="5374833"/>
          </a:xfrm>
          <a:prstGeom prst="rect">
            <a:avLst/>
          </a:prstGeom>
        </p:spPr>
      </p:pic>
      <p:sp>
        <p:nvSpPr>
          <p:cNvPr id="9" name="CuadroTexto 8">
            <a:extLst>
              <a:ext uri="{FF2B5EF4-FFF2-40B4-BE49-F238E27FC236}">
                <a16:creationId xmlns:a16="http://schemas.microsoft.com/office/drawing/2014/main" id="{326AB59A-26A2-CA75-DD4B-1A2C440A5D75}"/>
              </a:ext>
            </a:extLst>
          </p:cNvPr>
          <p:cNvSpPr txBox="1"/>
          <p:nvPr/>
        </p:nvSpPr>
        <p:spPr>
          <a:xfrm>
            <a:off x="533400" y="4693920"/>
            <a:ext cx="5882640" cy="58477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Calibri"/>
              <a:buChar char="-"/>
            </a:pPr>
            <a:r>
              <a:rPr lang="es-ES" sz="1600" dirty="0">
                <a:cs typeface="Calibri" panose="020F0502020204030204"/>
              </a:rPr>
              <a:t>Archivo JavaScript que trae los posibles cambios en el archivo </a:t>
            </a:r>
            <a:r>
              <a:rPr lang="es-ES" sz="1600" dirty="0" err="1">
                <a:cs typeface="Calibri" panose="020F0502020204030204"/>
              </a:rPr>
              <a:t>json</a:t>
            </a:r>
            <a:r>
              <a:rPr lang="es-ES" sz="1600" dirty="0">
                <a:cs typeface="Calibri" panose="020F0502020204030204"/>
              </a:rPr>
              <a:t>, y recoge los posibles fallos</a:t>
            </a:r>
          </a:p>
        </p:txBody>
      </p:sp>
    </p:spTree>
    <p:extLst>
      <p:ext uri="{BB962C8B-B14F-4D97-AF65-F5344CB8AC3E}">
        <p14:creationId xmlns:p14="http://schemas.microsoft.com/office/powerpoint/2010/main" val="1554905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B632296E-D5CD-5E8F-A6A3-9AC8225071F0}"/>
              </a:ext>
            </a:extLst>
          </p:cNvPr>
          <p:cNvSpPr txBox="1"/>
          <p:nvPr/>
        </p:nvSpPr>
        <p:spPr>
          <a:xfrm>
            <a:off x="259080" y="335280"/>
            <a:ext cx="3901440" cy="33855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Calibri"/>
              <a:buChar char="-"/>
            </a:pPr>
            <a:r>
              <a:rPr lang="es-ES" sz="1600" dirty="0">
                <a:cs typeface="Calibri" panose="020F0502020204030204"/>
              </a:rPr>
              <a:t>Funcionamiento del botón refrescar</a:t>
            </a:r>
          </a:p>
        </p:txBody>
      </p:sp>
      <p:pic>
        <p:nvPicPr>
          <p:cNvPr id="6" name="Imagen 5" descr="Interfaz de usuario gráfica, Texto, Aplicación, Correo electrónico&#10;&#10;Descripción generada automáticamente">
            <a:extLst>
              <a:ext uri="{FF2B5EF4-FFF2-40B4-BE49-F238E27FC236}">
                <a16:creationId xmlns:a16="http://schemas.microsoft.com/office/drawing/2014/main" id="{6FFEBE15-F39A-C819-311C-895461CECF8D}"/>
              </a:ext>
            </a:extLst>
          </p:cNvPr>
          <p:cNvPicPr>
            <a:picLocks noChangeAspect="1"/>
          </p:cNvPicPr>
          <p:nvPr/>
        </p:nvPicPr>
        <p:blipFill rotWithShape="1">
          <a:blip r:embed="rId2"/>
          <a:srcRect l="2047" r="48346" b="55866"/>
          <a:stretch/>
        </p:blipFill>
        <p:spPr>
          <a:xfrm>
            <a:off x="259080" y="727234"/>
            <a:ext cx="5204371" cy="2605293"/>
          </a:xfrm>
          <a:prstGeom prst="rect">
            <a:avLst/>
          </a:prstGeom>
        </p:spPr>
      </p:pic>
      <p:pic>
        <p:nvPicPr>
          <p:cNvPr id="7" name="Imagen 6" descr="Interfaz de usuario gráfica, Aplicación&#10;&#10;Descripción generada automáticamente">
            <a:extLst>
              <a:ext uri="{FF2B5EF4-FFF2-40B4-BE49-F238E27FC236}">
                <a16:creationId xmlns:a16="http://schemas.microsoft.com/office/drawing/2014/main" id="{4C855914-1EDE-7EFC-2611-5F8BD0E2296C}"/>
              </a:ext>
            </a:extLst>
          </p:cNvPr>
          <p:cNvPicPr>
            <a:picLocks noChangeAspect="1"/>
          </p:cNvPicPr>
          <p:nvPr/>
        </p:nvPicPr>
        <p:blipFill rotWithShape="1">
          <a:blip r:embed="rId3"/>
          <a:srcRect l="2520" r="37953" b="55866"/>
          <a:stretch/>
        </p:blipFill>
        <p:spPr>
          <a:xfrm>
            <a:off x="259080" y="3881914"/>
            <a:ext cx="6239274" cy="2605293"/>
          </a:xfrm>
          <a:prstGeom prst="rect">
            <a:avLst/>
          </a:prstGeom>
        </p:spPr>
      </p:pic>
      <p:pic>
        <p:nvPicPr>
          <p:cNvPr id="8" name="Imagen 7" descr="Interfaz de usuario gráfica, Texto, Aplicación, Correo electrónico&#10;&#10;Descripción generada automáticamente">
            <a:extLst>
              <a:ext uri="{FF2B5EF4-FFF2-40B4-BE49-F238E27FC236}">
                <a16:creationId xmlns:a16="http://schemas.microsoft.com/office/drawing/2014/main" id="{AAA99A79-A10A-85DF-48F2-2389AF0E7769}"/>
              </a:ext>
            </a:extLst>
          </p:cNvPr>
          <p:cNvPicPr>
            <a:picLocks noChangeAspect="1"/>
          </p:cNvPicPr>
          <p:nvPr/>
        </p:nvPicPr>
        <p:blipFill rotWithShape="1">
          <a:blip r:embed="rId4"/>
          <a:srcRect l="2512" r="48509" b="55866"/>
          <a:stretch/>
        </p:blipFill>
        <p:spPr>
          <a:xfrm>
            <a:off x="266700" y="7051834"/>
            <a:ext cx="5153552" cy="2605288"/>
          </a:xfrm>
          <a:prstGeom prst="rect">
            <a:avLst/>
          </a:prstGeom>
        </p:spPr>
      </p:pic>
    </p:spTree>
    <p:extLst>
      <p:ext uri="{BB962C8B-B14F-4D97-AF65-F5344CB8AC3E}">
        <p14:creationId xmlns:p14="http://schemas.microsoft.com/office/powerpoint/2010/main" val="3655035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D03F87D2-E498-B243-2452-2634B34C56CD}"/>
              </a:ext>
            </a:extLst>
          </p:cNvPr>
          <p:cNvSpPr txBox="1"/>
          <p:nvPr/>
        </p:nvSpPr>
        <p:spPr>
          <a:xfrm>
            <a:off x="335280" y="198120"/>
            <a:ext cx="5958840"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1600" b="1" dirty="0">
                <a:solidFill>
                  <a:srgbClr val="333333"/>
                </a:solidFill>
                <a:ea typeface="+mn-lt"/>
                <a:cs typeface="+mn-lt"/>
              </a:rPr>
              <a:t>Requerimiento 2</a:t>
            </a:r>
            <a:endParaRPr lang="es-ES" sz="1600" dirty="0">
              <a:cs typeface="Calibri"/>
            </a:endParaRPr>
          </a:p>
          <a:p>
            <a:endParaRPr lang="es-ES" sz="1600" b="1" dirty="0">
              <a:solidFill>
                <a:srgbClr val="333333"/>
              </a:solidFill>
              <a:ea typeface="+mn-lt"/>
              <a:cs typeface="+mn-lt"/>
            </a:endParaRPr>
          </a:p>
          <a:p>
            <a:r>
              <a:rPr lang="es-ES" sz="1600" dirty="0">
                <a:solidFill>
                  <a:srgbClr val="333333"/>
                </a:solidFill>
                <a:ea typeface="+mn-lt"/>
                <a:cs typeface="+mn-lt"/>
              </a:rPr>
              <a:t>Si pulsamos el botón de procesar el pedido, la web mostrará el resultado del precio total de la pizza. Para calcular dicho precio, el programa accederá mediante AJAX al servidor para traer la información sobre el precio del tamaño de la pizza escogido, así como el precio de los ingredientes escogidos. El precio de los ingredientes podrá ser diferente.</a:t>
            </a:r>
            <a:endParaRPr lang="es-ES" sz="1600" dirty="0">
              <a:ea typeface="+mn-lt"/>
              <a:cs typeface="+mn-lt"/>
            </a:endParaRPr>
          </a:p>
          <a:p>
            <a:endParaRPr lang="es-ES" sz="1600" dirty="0">
              <a:solidFill>
                <a:srgbClr val="333333"/>
              </a:solidFill>
              <a:cs typeface="Calibri"/>
            </a:endParaRPr>
          </a:p>
          <a:p>
            <a:pPr algn="l"/>
            <a:endParaRPr lang="es-ES" dirty="0">
              <a:cs typeface="Calibri"/>
            </a:endParaRPr>
          </a:p>
        </p:txBody>
      </p:sp>
      <p:pic>
        <p:nvPicPr>
          <p:cNvPr id="7" name="Imagen 6" descr="Interfaz de usuario gráfica, Texto, Aplicación, Correo electrónico&#10;&#10;Descripción generada automáticamente">
            <a:extLst>
              <a:ext uri="{FF2B5EF4-FFF2-40B4-BE49-F238E27FC236}">
                <a16:creationId xmlns:a16="http://schemas.microsoft.com/office/drawing/2014/main" id="{E0B57F59-FDF8-E206-6923-786EC0031E8E}"/>
              </a:ext>
            </a:extLst>
          </p:cNvPr>
          <p:cNvPicPr>
            <a:picLocks noChangeAspect="1"/>
          </p:cNvPicPr>
          <p:nvPr/>
        </p:nvPicPr>
        <p:blipFill rotWithShape="1">
          <a:blip r:embed="rId2"/>
          <a:srcRect l="2123" t="29300" r="85403" b="62193"/>
          <a:stretch/>
        </p:blipFill>
        <p:spPr>
          <a:xfrm>
            <a:off x="510540" y="2510314"/>
            <a:ext cx="2798462" cy="1066241"/>
          </a:xfrm>
          <a:prstGeom prst="rect">
            <a:avLst/>
          </a:prstGeom>
        </p:spPr>
      </p:pic>
      <p:pic>
        <p:nvPicPr>
          <p:cNvPr id="2" name="Imagen 1" descr="Interfaz de usuario gráfica&#10;&#10;Descripción generada automáticamente">
            <a:extLst>
              <a:ext uri="{FF2B5EF4-FFF2-40B4-BE49-F238E27FC236}">
                <a16:creationId xmlns:a16="http://schemas.microsoft.com/office/drawing/2014/main" id="{C38CE423-8AC9-8135-8EC9-9E6BF05E2A3E}"/>
              </a:ext>
            </a:extLst>
          </p:cNvPr>
          <p:cNvPicPr>
            <a:picLocks noChangeAspect="1"/>
          </p:cNvPicPr>
          <p:nvPr/>
        </p:nvPicPr>
        <p:blipFill rotWithShape="1">
          <a:blip r:embed="rId3"/>
          <a:srcRect l="2443" t="2446" r="37863" b="55707"/>
          <a:stretch/>
        </p:blipFill>
        <p:spPr>
          <a:xfrm>
            <a:off x="341545" y="3775234"/>
            <a:ext cx="6263655" cy="2466094"/>
          </a:xfrm>
          <a:prstGeom prst="rect">
            <a:avLst/>
          </a:prstGeom>
        </p:spPr>
      </p:pic>
      <p:pic>
        <p:nvPicPr>
          <p:cNvPr id="4" name="Imagen 3" descr="Captura de pantalla de computadora&#10;&#10;Descripción generada automáticamente">
            <a:extLst>
              <a:ext uri="{FF2B5EF4-FFF2-40B4-BE49-F238E27FC236}">
                <a16:creationId xmlns:a16="http://schemas.microsoft.com/office/drawing/2014/main" id="{6D515944-1CDC-357C-C430-D132FF7AF20D}"/>
              </a:ext>
            </a:extLst>
          </p:cNvPr>
          <p:cNvPicPr>
            <a:picLocks noChangeAspect="1"/>
          </p:cNvPicPr>
          <p:nvPr/>
        </p:nvPicPr>
        <p:blipFill rotWithShape="1">
          <a:blip r:embed="rId4"/>
          <a:srcRect l="15367" t="12676" r="50960" b="25754"/>
          <a:stretch/>
        </p:blipFill>
        <p:spPr>
          <a:xfrm>
            <a:off x="342900" y="6396514"/>
            <a:ext cx="4544283" cy="4664083"/>
          </a:xfrm>
          <a:prstGeom prst="rect">
            <a:avLst/>
          </a:prstGeom>
        </p:spPr>
      </p:pic>
    </p:spTree>
    <p:extLst>
      <p:ext uri="{BB962C8B-B14F-4D97-AF65-F5344CB8AC3E}">
        <p14:creationId xmlns:p14="http://schemas.microsoft.com/office/powerpoint/2010/main" val="91581053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Panorámica</PresentationFormat>
  <Paragraphs>0</Paragraphs>
  <Slides>7</Slides>
  <Notes>0</Notes>
  <HiddenSlides>0</HiddenSlides>
  <MMClips>0</MMClips>
  <ScaleCrop>false</ScaleCrop>
  <HeadingPairs>
    <vt:vector size="4" baseType="variant">
      <vt:variant>
        <vt:lpstr>Tema</vt:lpstr>
      </vt:variant>
      <vt:variant>
        <vt:i4>1</vt:i4>
      </vt:variant>
      <vt:variant>
        <vt:lpstr>Títulos de diapositiva</vt:lpstr>
      </vt:variant>
      <vt:variant>
        <vt:i4>7</vt:i4>
      </vt:variant>
    </vt:vector>
  </HeadingPairs>
  <TitlesOfParts>
    <vt:vector size="8"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lastModifiedBy/>
  <cp:revision>213</cp:revision>
  <dcterms:created xsi:type="dcterms:W3CDTF">2023-11-13T12:06:51Z</dcterms:created>
  <dcterms:modified xsi:type="dcterms:W3CDTF">2023-11-13T15:28:21Z</dcterms:modified>
</cp:coreProperties>
</file>