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6E0B9E-226D-40BA-BF88-17FD49493007}">
  <a:tblStyle styleId="{B36E0B9E-226D-40BA-BF88-17FD49493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b1123f4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b1123f4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b1123f4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b1123f4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b1123f4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5b1123f4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b1123f4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b1123f4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bd74c4b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bd74c4b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b1123f4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b1123f4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bd74c4b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bd74c4b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b1123f4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5b1123f4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5ee59a16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5ee59a16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5ee59a1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5ee59a1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b1123f4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b1123f4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ee59a16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ee59a16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5ee59a16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5ee59a16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5ee59a16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5ee59a16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b1123f4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b1123f4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b1123f4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5b1123f4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5ee59a16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5ee59a16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b1123f4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b1123f4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b1123f4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b1123f4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b1123f4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b1123f4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b1123f4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b1123f4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b1123f4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b1123f4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b1123f4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b1123f4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b1123f4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b1123f4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69952"/>
            <a:ext cx="8222100" cy="15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Estancias de investigación Ago-Dic 2021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del habla imaginada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148825"/>
            <a:ext cx="315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Victor Javier Aguayo Mendoza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Juan Daniel Rubio Camacho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Mentor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Denise Magdalena Alonso Vázquez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Preparación de los datos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017800"/>
            <a:ext cx="8520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Creación de ventanas de 1 segundo (1200 sample rate).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Obtenemos la PSD de cada ventana.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Agregamos los valores de</a:t>
            </a:r>
            <a:r>
              <a:rPr b="1" lang="es"/>
              <a:t> PSD de todos los canales a un numpy array</a:t>
            </a:r>
            <a:r>
              <a:rPr lang="es"/>
              <a:t>. Este array es el cual utilizaremos para entrenar el clasificador.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Creamos un </a:t>
            </a:r>
            <a:r>
              <a:rPr b="1" lang="es"/>
              <a:t>array con las marcas</a:t>
            </a:r>
            <a:r>
              <a:rPr lang="es"/>
              <a:t> correspondientes a cada ventana, respetando el orden.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Guardar</a:t>
            </a:r>
            <a:r>
              <a:rPr lang="es"/>
              <a:t> </a:t>
            </a:r>
            <a:r>
              <a:rPr b="1" lang="es"/>
              <a:t>los datos en un txt</a:t>
            </a:r>
            <a:r>
              <a:rPr lang="es"/>
              <a:t> para usarlos posteriormente.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Forma de los numpy arrays resultantes: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x.shape = (ventanas generadas, valores psd de todos los canales)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y.shape = (ventanas generadas, )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126" y="2926575"/>
            <a:ext cx="1363171" cy="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Preparación de los datos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017800"/>
            <a:ext cx="6948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Generamos </a:t>
            </a:r>
            <a:r>
              <a:rPr b="1" lang="es"/>
              <a:t>6 grupos de datos diferentes</a:t>
            </a:r>
            <a:r>
              <a:rPr lang="es"/>
              <a:t> con la finalidad de entrenar clasificadores con las diferentes variantes y compararlas.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Señal EMG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Habla imaginada.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Habla no pronunciada.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Habla pronunciada.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Señal EEG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Habla imaginada.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Habla no pronunciada.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Habla pronunciada.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Generamos un solo archivo </a:t>
            </a:r>
            <a:r>
              <a:rPr b="1" lang="es"/>
              <a:t>txt con todas las ventanas</a:t>
            </a:r>
            <a:r>
              <a:rPr lang="es"/>
              <a:t> de cada una de los grupos anteriormente mencionados.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00" y="1834398"/>
            <a:ext cx="1572875" cy="19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Clasificadores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Tipos de clasificadores utilizados: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Base radial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Knn (3 neighbors)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Validación del clasificador: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Validación cruzada </a:t>
            </a:r>
            <a:r>
              <a:rPr b="1" lang="es"/>
              <a:t>Kfold</a:t>
            </a:r>
            <a:r>
              <a:rPr lang="es"/>
              <a:t> con 5 splits para probar nuestros clasificadores.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Obtener la </a:t>
            </a:r>
            <a:r>
              <a:rPr b="1" lang="es"/>
              <a:t>matriz de confusión</a:t>
            </a:r>
            <a:r>
              <a:rPr lang="es"/>
              <a:t> de nuestros resultados.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Obtener </a:t>
            </a:r>
            <a:r>
              <a:rPr b="1" lang="es"/>
              <a:t>exactitud </a:t>
            </a:r>
            <a:r>
              <a:rPr lang="es"/>
              <a:t>del clasificador.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Obtener</a:t>
            </a:r>
            <a:r>
              <a:rPr lang="es"/>
              <a:t> </a:t>
            </a:r>
            <a:r>
              <a:rPr b="1" lang="es"/>
              <a:t>precisión, exhaustividad y valor f1</a:t>
            </a:r>
            <a:r>
              <a:rPr lang="es"/>
              <a:t> por clase.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5615"/>
          <a:stretch/>
        </p:blipFill>
        <p:spPr>
          <a:xfrm>
            <a:off x="6026725" y="1017800"/>
            <a:ext cx="2015050" cy="11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23325"/>
            <a:ext cx="544302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4288650"/>
            <a:ext cx="47053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2700" y="3029225"/>
            <a:ext cx="2905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2700" y="3327250"/>
            <a:ext cx="25812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y conclusiones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10000"/>
            <a:ext cx="8520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la exactitud de modelos - primeros resultados</a:t>
            </a:r>
            <a:endParaRPr/>
          </a:p>
        </p:txBody>
      </p:sp>
      <p:graphicFrame>
        <p:nvGraphicFramePr>
          <p:cNvPr id="188" name="Google Shape;188;p26"/>
          <p:cNvGraphicFramePr/>
          <p:nvPr/>
        </p:nvGraphicFramePr>
        <p:xfrm>
          <a:off x="311700" y="169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498700"/>
                <a:gridCol w="953350"/>
                <a:gridCol w="795300"/>
                <a:gridCol w="842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EMG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64.36%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97.03%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64.58%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15.90%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95.56%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64.74%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14.81%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94.69%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6"/>
          <p:cNvGraphicFramePr/>
          <p:nvPr/>
        </p:nvGraphicFramePr>
        <p:xfrm>
          <a:off x="4742475" y="169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498700"/>
                <a:gridCol w="910575"/>
                <a:gridCol w="838075"/>
                <a:gridCol w="842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99.09</a:t>
                      </a:r>
                      <a:r>
                        <a:rPr lang="e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19.84%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91.61%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99.09%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19.09%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91.08%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99.39%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18.53%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91.61%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300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características</a:t>
            </a:r>
            <a:endParaRPr/>
          </a:p>
        </p:txBody>
      </p:sp>
      <p:grpSp>
        <p:nvGrpSpPr>
          <p:cNvPr id="195" name="Google Shape;195;p27"/>
          <p:cNvGrpSpPr/>
          <p:nvPr/>
        </p:nvGrpSpPr>
        <p:grpSpPr>
          <a:xfrm>
            <a:off x="311700" y="2932888"/>
            <a:ext cx="5766300" cy="1908888"/>
            <a:chOff x="311700" y="2875188"/>
            <a:chExt cx="5766300" cy="1908888"/>
          </a:xfrm>
        </p:grpSpPr>
        <p:pic>
          <p:nvPicPr>
            <p:cNvPr id="196" name="Google Shape;19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54050" y="3597825"/>
              <a:ext cx="2223950" cy="1155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3566900"/>
              <a:ext cx="2337899" cy="121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0175" y="2875188"/>
              <a:ext cx="732276" cy="60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7"/>
            <p:cNvSpPr/>
            <p:nvPr/>
          </p:nvSpPr>
          <p:spPr>
            <a:xfrm>
              <a:off x="2809637" y="4008676"/>
              <a:ext cx="884400" cy="33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350175" y="907913"/>
            <a:ext cx="5766293" cy="1883372"/>
            <a:chOff x="350175" y="907913"/>
            <a:chExt cx="5766293" cy="1883372"/>
          </a:xfrm>
        </p:grpSpPr>
        <p:grpSp>
          <p:nvGrpSpPr>
            <p:cNvPr id="201" name="Google Shape;201;p27"/>
            <p:cNvGrpSpPr/>
            <p:nvPr/>
          </p:nvGrpSpPr>
          <p:grpSpPr>
            <a:xfrm>
              <a:off x="350175" y="907913"/>
              <a:ext cx="5766293" cy="1883372"/>
              <a:chOff x="350175" y="1449675"/>
              <a:chExt cx="5766293" cy="1883372"/>
            </a:xfrm>
          </p:grpSpPr>
          <p:pic>
            <p:nvPicPr>
              <p:cNvPr id="202" name="Google Shape;202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50175" y="1449675"/>
                <a:ext cx="841049" cy="6078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3" name="Google Shape;203;p27"/>
              <p:cNvGrpSpPr/>
              <p:nvPr/>
            </p:nvGrpSpPr>
            <p:grpSpPr>
              <a:xfrm>
                <a:off x="350176" y="2155068"/>
                <a:ext cx="5766292" cy="1177980"/>
                <a:chOff x="311700" y="2827175"/>
                <a:chExt cx="7389840" cy="1562100"/>
              </a:xfrm>
            </p:grpSpPr>
            <p:pic>
              <p:nvPicPr>
                <p:cNvPr id="204" name="Google Shape;204;p27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311700" y="2827175"/>
                  <a:ext cx="2971800" cy="1562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5" name="Google Shape;205;p27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4836100" y="2827175"/>
                  <a:ext cx="2865440" cy="1562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6" name="Google Shape;206;p27"/>
                <p:cNvSpPr/>
                <p:nvPr/>
              </p:nvSpPr>
              <p:spPr>
                <a:xfrm>
                  <a:off x="3493088" y="3387125"/>
                  <a:ext cx="1133400" cy="442200"/>
                </a:xfrm>
                <a:prstGeom prst="right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7" name="Google Shape;207;p27"/>
            <p:cNvSpPr/>
            <p:nvPr/>
          </p:nvSpPr>
          <p:spPr>
            <a:xfrm>
              <a:off x="4770475" y="2101625"/>
              <a:ext cx="1307400" cy="192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Google Shape;20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5875" y="907925"/>
            <a:ext cx="5818125" cy="3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exactitud de modelos con selección de características</a:t>
            </a:r>
            <a:endParaRPr/>
          </a:p>
        </p:txBody>
      </p:sp>
      <p:graphicFrame>
        <p:nvGraphicFramePr>
          <p:cNvPr id="214" name="Google Shape;214;p28"/>
          <p:cNvGraphicFramePr/>
          <p:nvPr/>
        </p:nvGraphicFramePr>
        <p:xfrm>
          <a:off x="378200" y="15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498700"/>
                <a:gridCol w="953350"/>
                <a:gridCol w="795300"/>
                <a:gridCol w="842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EMG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98.23%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20.25%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95.14%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98.05%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21.04%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94.43%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98.11%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20.03%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95.26%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28"/>
          <p:cNvGraphicFramePr/>
          <p:nvPr/>
        </p:nvGraphicFramePr>
        <p:xfrm>
          <a:off x="4742475" y="15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498700"/>
                <a:gridCol w="910575"/>
                <a:gridCol w="838075"/>
                <a:gridCol w="842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RBF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99.69%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19.09%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93.34%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99.70%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20.04%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91.54%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99.84%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19.28%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93.07%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306875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modelos con feature selection - exhaustividad (recall) por clase</a:t>
            </a:r>
            <a:endParaRPr/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119488" y="14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271400"/>
                <a:gridCol w="808750"/>
                <a:gridCol w="808750"/>
                <a:gridCol w="808750"/>
                <a:gridCol w="808750"/>
                <a:gridCol w="808750"/>
                <a:gridCol w="717975"/>
                <a:gridCol w="717975"/>
                <a:gridCol w="717975"/>
                <a:gridCol w="717975"/>
                <a:gridCol w="717975"/>
              </a:tblGrid>
              <a:tr h="39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EMG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Palabras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96.24%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96.52%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95.55%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96.52%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96.84%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97.17%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93.93%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94.37%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96.27%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95.80%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97.77%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95.12%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97.69%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96.41%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96.06%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95.83%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89.22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86.38%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94.61%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92.34%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94.78%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306875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modelos con feature selection - exhaustividad (recall) por clase</a:t>
            </a:r>
            <a:endParaRPr/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119488" y="14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271400"/>
                <a:gridCol w="808750"/>
                <a:gridCol w="808750"/>
                <a:gridCol w="808750"/>
                <a:gridCol w="808750"/>
                <a:gridCol w="770100"/>
                <a:gridCol w="756625"/>
                <a:gridCol w="717975"/>
                <a:gridCol w="717975"/>
                <a:gridCol w="717975"/>
                <a:gridCol w="717975"/>
              </a:tblGrid>
              <a:tr h="39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EEG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Palabras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97.57%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97.39%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92.23%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97.93%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90.60%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92.97%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96.66%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96.92%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96.66%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88.86%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97.77%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83.77%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94.69%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94.54%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95.27%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96.84%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82.73%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95.38%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306875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modelos con feature selection - precisión por clase</a:t>
            </a:r>
            <a:endParaRPr/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119488" y="14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271400"/>
                <a:gridCol w="808750"/>
                <a:gridCol w="808750"/>
                <a:gridCol w="808750"/>
                <a:gridCol w="808750"/>
                <a:gridCol w="808750"/>
                <a:gridCol w="717975"/>
                <a:gridCol w="717975"/>
                <a:gridCol w="717975"/>
                <a:gridCol w="717975"/>
                <a:gridCol w="717975"/>
              </a:tblGrid>
              <a:tr h="39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EMG</a:t>
                      </a:r>
                      <a:endParaRPr b="1" sz="16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Palabras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96.36%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94.02%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96.02%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91.60%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94.41%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97.27%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96.01%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96.54%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97.27%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96.84%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97.85%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98.94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96.34%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93.26%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91.53%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89.49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94.44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91.97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91.37%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92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425" y="800275"/>
            <a:ext cx="390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Problemática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Incapacidad de comunicación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Esclerosis lateral amiotrófica y otras discapacidades del habla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Motivaciones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Participar</a:t>
            </a:r>
            <a:r>
              <a:rPr lang="es" sz="1700"/>
              <a:t> en la decodificación del habla en pacientes con ELA.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Avances en la tecnología de reconocimiento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150" y="3276850"/>
            <a:ext cx="2879325" cy="16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475" y="106925"/>
            <a:ext cx="3401575" cy="28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306875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modelos con feature selection - precisión por clase</a:t>
            </a:r>
            <a:endParaRPr/>
          </a:p>
        </p:txBody>
      </p:sp>
      <p:graphicFrame>
        <p:nvGraphicFramePr>
          <p:cNvPr id="239" name="Google Shape;239;p32"/>
          <p:cNvGraphicFramePr/>
          <p:nvPr/>
        </p:nvGraphicFramePr>
        <p:xfrm>
          <a:off x="119488" y="14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271400"/>
                <a:gridCol w="808750"/>
                <a:gridCol w="808750"/>
                <a:gridCol w="808750"/>
                <a:gridCol w="808750"/>
                <a:gridCol w="808750"/>
                <a:gridCol w="717975"/>
                <a:gridCol w="717975"/>
                <a:gridCol w="717975"/>
                <a:gridCol w="717975"/>
                <a:gridCol w="717975"/>
              </a:tblGrid>
              <a:tr h="39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EEG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Palabras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96.52%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97.39%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84.60%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97.93%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94.35%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93.79%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93.04%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82.27%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97.27%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97.6%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93.64%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94.81%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</a:t>
                      </a:r>
                      <a:r>
                        <a:rPr lang="es" sz="1200"/>
                        <a:t>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91.99%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86.56%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91.68%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96.25%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97.39%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306875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modelos con feature selection - valor f1 por clase</a:t>
            </a:r>
            <a:endParaRPr/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119488" y="14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271400"/>
                <a:gridCol w="808750"/>
                <a:gridCol w="808750"/>
                <a:gridCol w="808750"/>
                <a:gridCol w="808750"/>
                <a:gridCol w="808750"/>
                <a:gridCol w="717975"/>
                <a:gridCol w="717975"/>
                <a:gridCol w="717975"/>
                <a:gridCol w="717975"/>
                <a:gridCol w="717975"/>
              </a:tblGrid>
              <a:tr h="39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EMG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Palabras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94.98%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98.09%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95.60%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98.09%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94.01%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98.46%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93.71%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95.75%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96.09%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96.12%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97.36%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97.40%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94.84%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97.06%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98.86%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99.45%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96.35%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94.59%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97.67%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90.07%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87.03%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94.11%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91.17%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92.32%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306875"/>
            <a:ext cx="85206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de modelos con feature selection - valor f1 por clase</a:t>
            </a:r>
            <a:endParaRPr/>
          </a:p>
        </p:txBody>
      </p:sp>
      <p:graphicFrame>
        <p:nvGraphicFramePr>
          <p:cNvPr id="251" name="Google Shape;251;p34"/>
          <p:cNvGraphicFramePr/>
          <p:nvPr/>
        </p:nvGraphicFramePr>
        <p:xfrm>
          <a:off x="119488" y="14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{B36E0B9E-226D-40BA-BF88-17FD49493007}</a:tableStyleId>
              </a:tblPr>
              <a:tblGrid>
                <a:gridCol w="1271400"/>
                <a:gridCol w="808750"/>
                <a:gridCol w="808750"/>
                <a:gridCol w="808750"/>
                <a:gridCol w="808750"/>
                <a:gridCol w="808750"/>
                <a:gridCol w="717975"/>
                <a:gridCol w="717975"/>
                <a:gridCol w="717975"/>
                <a:gridCol w="717975"/>
                <a:gridCol w="717975"/>
              </a:tblGrid>
              <a:tr h="39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/>
                        <a:t>EEG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Linear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K-NN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7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Palabras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Dormir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Agua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Comida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pronunciada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98.09%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98.70%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97.39%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92.23%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97.93%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90.60%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92.97%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gesticulada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98.18%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95.78%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98.33%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88.87%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92.73%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97.54%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87.87%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94.17%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Habla imaginada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92.36%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90.25%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93.64%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88.45%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96.32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Almacenar los resultados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Todos los resultados obtenidos son almacenados en un archivo txt, con cada una de las ejecuciones de Kfold, exactitud, precisión, </a:t>
            </a:r>
            <a:r>
              <a:rPr lang="es"/>
              <a:t>exhaustividad</a:t>
            </a:r>
            <a:r>
              <a:rPr lang="es"/>
              <a:t> y valor f1.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para poder comparar los datos de manera realista y objetiva, para </a:t>
            </a:r>
            <a:r>
              <a:rPr lang="es"/>
              <a:t>así</a:t>
            </a:r>
            <a:r>
              <a:rPr lang="es"/>
              <a:t> determinar cual es el mejor clasificador para el proyecto de acuerdo a nuestras pruebas.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13" y="2902138"/>
            <a:ext cx="15525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161700" y="1090875"/>
            <a:ext cx="86706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Mejoría notable de accuracy con la selección de características.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Sin usar selección de características, el clasificador KNN </a:t>
            </a:r>
            <a:r>
              <a:rPr lang="es"/>
              <a:t>parecía</a:t>
            </a:r>
            <a:r>
              <a:rPr lang="es"/>
              <a:t> arrojar muy buenos </a:t>
            </a:r>
            <a:r>
              <a:rPr lang="es"/>
              <a:t>números</a:t>
            </a:r>
            <a:r>
              <a:rPr lang="es"/>
              <a:t>, pero al usarlas, el clasificador </a:t>
            </a:r>
            <a:r>
              <a:rPr b="1" lang="es"/>
              <a:t>lineal</a:t>
            </a:r>
            <a:r>
              <a:rPr lang="es"/>
              <a:t> terminó con porcentajes casi perfectos.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Las señales </a:t>
            </a:r>
            <a:r>
              <a:rPr b="1" lang="es"/>
              <a:t>EEG</a:t>
            </a:r>
            <a:r>
              <a:rPr lang="es"/>
              <a:t> con las que probamos parecen ser </a:t>
            </a:r>
            <a:r>
              <a:rPr lang="es"/>
              <a:t>más</a:t>
            </a:r>
            <a:r>
              <a:rPr lang="es"/>
              <a:t> aptas para el proyecto.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 los resultados obtenidos podríamos utilizar este mismo proceso para probar con palabras </a:t>
            </a:r>
            <a:r>
              <a:rPr lang="es"/>
              <a:t>más</a:t>
            </a:r>
            <a:r>
              <a:rPr lang="es"/>
              <a:t> complejas y comparar el </a:t>
            </a:r>
            <a:r>
              <a:rPr lang="es"/>
              <a:t>comportamiento</a:t>
            </a:r>
            <a:r>
              <a:rPr lang="es"/>
              <a:t> de los clasificadores por cada palabra.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Bajo características controladas y al bajo nivel que pudimos probar, la detección del habla </a:t>
            </a:r>
            <a:r>
              <a:rPr b="1" lang="es"/>
              <a:t>es posible</a:t>
            </a:r>
            <a:r>
              <a:rPr lang="es"/>
              <a:t>.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303" y="3437600"/>
            <a:ext cx="2512147" cy="1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 por su atención!</a:t>
            </a:r>
            <a:endParaRPr/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673150" y="2759125"/>
            <a:ext cx="1776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Q &amp; A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36850" y="185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Habla imaginada vs no pronunciada vs pronunciada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443" y="828675"/>
            <a:ext cx="272357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100" y="2060375"/>
            <a:ext cx="26289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405325" y="962400"/>
            <a:ext cx="262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Gesticulación con músculo de la boca, uso de la lengua, SIN producir sonido.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770250" y="1131575"/>
            <a:ext cx="121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Habla normal.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950" y="2874650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3197300" y="3614350"/>
            <a:ext cx="27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Pensamiento de la palabra, no se realiza ningún tipo de movimiento.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53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Experimento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960550" y="2978350"/>
            <a:ext cx="22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969700" y="985675"/>
            <a:ext cx="25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Palabras: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25" y="561800"/>
            <a:ext cx="4321299" cy="23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238" y="1385875"/>
            <a:ext cx="19335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20" y="2817696"/>
            <a:ext cx="4863755" cy="18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191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Experimento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75" y="1493412"/>
            <a:ext cx="4138649" cy="21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38" y="934713"/>
            <a:ext cx="3634694" cy="19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58075" y="3185800"/>
            <a:ext cx="454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 utilizó matlab para convertir la información del experimento a un archivo de valores.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Tiempo: Columna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EEG: Columna 2-17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EMG: Columna 18-19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Timestamp: Columna 20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Marcas: Columna 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961725" y="417050"/>
            <a:ext cx="358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BrainTec - Software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latin typeface="Roboto"/>
                <a:ea typeface="Roboto"/>
                <a:cs typeface="Roboto"/>
                <a:sym typeface="Roboto"/>
              </a:rPr>
              <a:t>Se utilizó para obtener las señales con una velocidad de muestreo de 1200 hz y convertirlas a un archivo de texto.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y </a:t>
            </a:r>
            <a:r>
              <a:rPr lang="es"/>
              <a:t>análisis</a:t>
            </a:r>
            <a:r>
              <a:rPr lang="es"/>
              <a:t> de datos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obtenidos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265500" y="28850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 muestras (archivos csv)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4 habla imaginada.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4 habla no pronunciada.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4 habla pronunciada.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Cada muestra: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2 canales de emg.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16 canales de eeg.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Marca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/>
              <a:t>Cada muestra nos arroja 40 trials, 8 de cada palabra (siendo 5 palabras las analizadas).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Marcas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68300" y="1266775"/>
            <a:ext cx="85206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 del experimento: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</a:t>
            </a:r>
            <a:r>
              <a:rPr lang="es"/>
              <a:t>-2</a:t>
            </a:r>
            <a:r>
              <a:rPr b="1" lang="es">
                <a:solidFill>
                  <a:srgbClr val="FF0000"/>
                </a:solidFill>
              </a:rPr>
              <a:t>-</a:t>
            </a:r>
            <a:r>
              <a:rPr lang="es"/>
              <a:t>7-1-6</a:t>
            </a:r>
            <a:r>
              <a:rPr b="1" lang="es">
                <a:solidFill>
                  <a:srgbClr val="FF0000"/>
                </a:solidFill>
              </a:rPr>
              <a:t>-</a:t>
            </a:r>
            <a:r>
              <a:rPr lang="es"/>
              <a:t>7-1-3</a:t>
            </a:r>
            <a:r>
              <a:rPr b="1" lang="es">
                <a:solidFill>
                  <a:srgbClr val="FF0000"/>
                </a:solidFill>
              </a:rPr>
              <a:t>-</a:t>
            </a:r>
            <a:r>
              <a:rPr lang="es"/>
              <a:t>7-1-4</a:t>
            </a:r>
            <a:r>
              <a:rPr b="1" lang="es">
                <a:solidFill>
                  <a:srgbClr val="FF0000"/>
                </a:solidFill>
              </a:rPr>
              <a:t>-</a:t>
            </a:r>
            <a:r>
              <a:rPr lang="es"/>
              <a:t>7-1-5</a:t>
            </a:r>
            <a:r>
              <a:rPr b="1" lang="es">
                <a:solidFill>
                  <a:srgbClr val="FF0000"/>
                </a:solidFill>
              </a:rPr>
              <a:t>-</a:t>
            </a:r>
            <a:r>
              <a:rPr lang="es"/>
              <a:t>7 (8 veces)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Nuestros datos significativos </a:t>
            </a:r>
            <a:r>
              <a:rPr lang="es"/>
              <a:t>están</a:t>
            </a:r>
            <a:r>
              <a:rPr lang="es"/>
              <a:t> entre la marca de palabra (2-6) y la relajación (7).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 estos datos significativos se crearon ventanas para analizarlas y prepararlas para el clasificador.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105900" y="160400"/>
            <a:ext cx="23511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0: </a:t>
            </a:r>
            <a:endParaRPr i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1: atención</a:t>
            </a:r>
            <a:endParaRPr i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2 - 6: palabras</a:t>
            </a:r>
            <a:endParaRPr i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7: relajación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550" y="3288224"/>
            <a:ext cx="4139275" cy="1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Preparación de los datos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Filtramos los datos con un filtro de Butterworth para ayudarnos a disminuir el ruido en las grabaciones y quedarnos con los datos de frecuencias </a:t>
            </a:r>
            <a:r>
              <a:rPr lang="es"/>
              <a:t>más</a:t>
            </a:r>
            <a:r>
              <a:rPr lang="es"/>
              <a:t> importantes.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 4 a 200 Hz para emg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 1 a 40 Hz para eeg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3077100"/>
            <a:ext cx="77914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