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y="5143500" cx="9144000"/>
  <p:notesSz cx="6858000" cy="9144000"/>
  <p:embeddedFontLst>
    <p:embeddedFont>
      <p:font typeface="Roboto"/>
      <p:regular r:id="rId35"/>
      <p:bold r:id="rId36"/>
      <p:italic r:id="rId37"/>
      <p:boldItalic r:id="rId38"/>
    </p:embeddedFont>
    <p:embeddedFont>
      <p:font typeface="Montserrat"/>
      <p:regular r:id="rId39"/>
      <p:bold r:id="rId40"/>
      <p:italic r:id="rId41"/>
      <p:boldItalic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43" roundtripDataSignature="AMtx7mhotgo7gM/Xs8j2fyvQMR5ef285A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ontserrat-bold.fntdata"/><Relationship Id="rId20" Type="http://schemas.openxmlformats.org/officeDocument/2006/relationships/slide" Target="slides/slide15.xml"/><Relationship Id="rId42" Type="http://schemas.openxmlformats.org/officeDocument/2006/relationships/font" Target="fonts/Montserrat-boldItalic.fntdata"/><Relationship Id="rId41" Type="http://schemas.openxmlformats.org/officeDocument/2006/relationships/font" Target="fonts/Montserrat-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43" Type="http://customschemas.google.com/relationships/presentationmetadata" Target="meta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Roboto-regular.fntdata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Roboto-italic.fntdata"/><Relationship Id="rId14" Type="http://schemas.openxmlformats.org/officeDocument/2006/relationships/slide" Target="slides/slide9.xml"/><Relationship Id="rId36" Type="http://schemas.openxmlformats.org/officeDocument/2006/relationships/font" Target="fonts/Roboto-bold.fntdata"/><Relationship Id="rId17" Type="http://schemas.openxmlformats.org/officeDocument/2006/relationships/slide" Target="slides/slide12.xml"/><Relationship Id="rId39" Type="http://schemas.openxmlformats.org/officeDocument/2006/relationships/font" Target="fonts/Montserrat-regular.fntdata"/><Relationship Id="rId16" Type="http://schemas.openxmlformats.org/officeDocument/2006/relationships/slide" Target="slides/slide11.xml"/><Relationship Id="rId38" Type="http://schemas.openxmlformats.org/officeDocument/2006/relationships/font" Target="fonts/Roboto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" name="Google Shape;5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" name="Google Shape;12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0:notes"/>
          <p:cNvSpPr/>
          <p:nvPr>
            <p:ph idx="2" type="sldImg"/>
          </p:nvPr>
        </p:nvSpPr>
        <p:spPr>
          <a:xfrm>
            <a:off x="381315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1:notes"/>
          <p:cNvSpPr/>
          <p:nvPr>
            <p:ph idx="2" type="sldImg"/>
          </p:nvPr>
        </p:nvSpPr>
        <p:spPr>
          <a:xfrm>
            <a:off x="381315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" name="Google Shape;13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2:notes"/>
          <p:cNvSpPr/>
          <p:nvPr>
            <p:ph idx="2" type="sldImg"/>
          </p:nvPr>
        </p:nvSpPr>
        <p:spPr>
          <a:xfrm>
            <a:off x="381315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" name="Google Shape;14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3:notes"/>
          <p:cNvSpPr/>
          <p:nvPr>
            <p:ph idx="2" type="sldImg"/>
          </p:nvPr>
        </p:nvSpPr>
        <p:spPr>
          <a:xfrm>
            <a:off x="381315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8" name="Google Shape;148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4:notes"/>
          <p:cNvSpPr/>
          <p:nvPr>
            <p:ph idx="2" type="sldImg"/>
          </p:nvPr>
        </p:nvSpPr>
        <p:spPr>
          <a:xfrm>
            <a:off x="381315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7" name="Google Shape;157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5:notes"/>
          <p:cNvSpPr/>
          <p:nvPr>
            <p:ph idx="2" type="sldImg"/>
          </p:nvPr>
        </p:nvSpPr>
        <p:spPr>
          <a:xfrm>
            <a:off x="381315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3" name="Google Shape;163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6:notes"/>
          <p:cNvSpPr/>
          <p:nvPr>
            <p:ph idx="2" type="sldImg"/>
          </p:nvPr>
        </p:nvSpPr>
        <p:spPr>
          <a:xfrm>
            <a:off x="381315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0" name="Google Shape;170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7:notes"/>
          <p:cNvSpPr/>
          <p:nvPr>
            <p:ph idx="2" type="sldImg"/>
          </p:nvPr>
        </p:nvSpPr>
        <p:spPr>
          <a:xfrm>
            <a:off x="381315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9" name="Google Shape;179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8:notes"/>
          <p:cNvSpPr/>
          <p:nvPr>
            <p:ph idx="2" type="sldImg"/>
          </p:nvPr>
        </p:nvSpPr>
        <p:spPr>
          <a:xfrm>
            <a:off x="381315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7" name="Google Shape;187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" name="Google Shape;6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9:notes"/>
          <p:cNvSpPr/>
          <p:nvPr>
            <p:ph idx="2" type="sldImg"/>
          </p:nvPr>
        </p:nvSpPr>
        <p:spPr>
          <a:xfrm>
            <a:off x="381315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6" name="Google Shape;196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0:notes"/>
          <p:cNvSpPr/>
          <p:nvPr>
            <p:ph idx="2" type="sldImg"/>
          </p:nvPr>
        </p:nvSpPr>
        <p:spPr>
          <a:xfrm>
            <a:off x="381315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3" name="Google Shape;203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1:notes"/>
          <p:cNvSpPr/>
          <p:nvPr>
            <p:ph idx="2" type="sldImg"/>
          </p:nvPr>
        </p:nvSpPr>
        <p:spPr>
          <a:xfrm>
            <a:off x="381315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0" name="Google Shape;210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2:notes"/>
          <p:cNvSpPr/>
          <p:nvPr>
            <p:ph idx="2" type="sldImg"/>
          </p:nvPr>
        </p:nvSpPr>
        <p:spPr>
          <a:xfrm>
            <a:off x="381315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9" name="Google Shape;219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3:notes"/>
          <p:cNvSpPr/>
          <p:nvPr>
            <p:ph idx="2" type="sldImg"/>
          </p:nvPr>
        </p:nvSpPr>
        <p:spPr>
          <a:xfrm>
            <a:off x="381315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6" name="Google Shape;226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4:notes"/>
          <p:cNvSpPr/>
          <p:nvPr>
            <p:ph idx="2" type="sldImg"/>
          </p:nvPr>
        </p:nvSpPr>
        <p:spPr>
          <a:xfrm>
            <a:off x="381315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3" name="Google Shape;233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5:notes"/>
          <p:cNvSpPr/>
          <p:nvPr>
            <p:ph idx="2" type="sldImg"/>
          </p:nvPr>
        </p:nvSpPr>
        <p:spPr>
          <a:xfrm>
            <a:off x="381315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0" name="Google Shape;240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6:notes"/>
          <p:cNvSpPr/>
          <p:nvPr>
            <p:ph idx="2" type="sldImg"/>
          </p:nvPr>
        </p:nvSpPr>
        <p:spPr>
          <a:xfrm>
            <a:off x="381315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7" name="Google Shape;247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7:notes"/>
          <p:cNvSpPr/>
          <p:nvPr>
            <p:ph idx="2" type="sldImg"/>
          </p:nvPr>
        </p:nvSpPr>
        <p:spPr>
          <a:xfrm>
            <a:off x="381315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6" name="Google Shape;256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8:notes"/>
          <p:cNvSpPr/>
          <p:nvPr>
            <p:ph idx="2" type="sldImg"/>
          </p:nvPr>
        </p:nvSpPr>
        <p:spPr>
          <a:xfrm>
            <a:off x="381315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4" name="Google Shape;264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" name="Google Shape;6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4:notes"/>
          <p:cNvSpPr/>
          <p:nvPr>
            <p:ph idx="2" type="sldImg"/>
          </p:nvPr>
        </p:nvSpPr>
        <p:spPr>
          <a:xfrm>
            <a:off x="381315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" name="Google Shape;7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28f81a3541_0_0:notes"/>
          <p:cNvSpPr/>
          <p:nvPr>
            <p:ph idx="2" type="sldImg"/>
          </p:nvPr>
        </p:nvSpPr>
        <p:spPr>
          <a:xfrm>
            <a:off x="381315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" name="Google Shape;80;g228f81a354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5:notes"/>
          <p:cNvSpPr/>
          <p:nvPr>
            <p:ph idx="2" type="sldImg"/>
          </p:nvPr>
        </p:nvSpPr>
        <p:spPr>
          <a:xfrm>
            <a:off x="381315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6:notes"/>
          <p:cNvSpPr/>
          <p:nvPr>
            <p:ph idx="2" type="sldImg"/>
          </p:nvPr>
        </p:nvSpPr>
        <p:spPr>
          <a:xfrm>
            <a:off x="381315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7:notes"/>
          <p:cNvSpPr/>
          <p:nvPr>
            <p:ph idx="2" type="sldImg"/>
          </p:nvPr>
        </p:nvSpPr>
        <p:spPr>
          <a:xfrm>
            <a:off x="381315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8:notes"/>
          <p:cNvSpPr/>
          <p:nvPr>
            <p:ph idx="2" type="sldImg"/>
          </p:nvPr>
        </p:nvSpPr>
        <p:spPr>
          <a:xfrm>
            <a:off x="381315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" name="Google Shape;11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3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9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39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7" name="Google Shape;17;p3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0" name="Google Shape;20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3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3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5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35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6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5" name="Google Shape;35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7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9" name="Google Shape;39;p37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0" name="Google Shape;40;p37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1" name="Google Shape;41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38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4" name="Google Shape;44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Relationship Id="rId4" Type="http://schemas.openxmlformats.org/officeDocument/2006/relationships/image" Target="../media/image1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Relationship Id="rId4" Type="http://schemas.openxmlformats.org/officeDocument/2006/relationships/image" Target="../media/image24.png"/><Relationship Id="rId5" Type="http://schemas.openxmlformats.org/officeDocument/2006/relationships/image" Target="../media/image1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png"/><Relationship Id="rId4" Type="http://schemas.openxmlformats.org/officeDocument/2006/relationships/image" Target="../media/image1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7.png"/><Relationship Id="rId4" Type="http://schemas.openxmlformats.org/officeDocument/2006/relationships/image" Target="../media/image2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1.png"/><Relationship Id="rId4" Type="http://schemas.openxmlformats.org/officeDocument/2006/relationships/image" Target="../media/image1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0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0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7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7.png"/><Relationship Id="rId4" Type="http://schemas.openxmlformats.org/officeDocument/2006/relationships/image" Target="../media/image23.png"/><Relationship Id="rId5" Type="http://schemas.openxmlformats.org/officeDocument/2006/relationships/image" Target="../media/image28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7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t/>
            </a:r>
            <a:endParaRPr/>
          </a:p>
        </p:txBody>
      </p:sp>
      <p:sp>
        <p:nvSpPr>
          <p:cNvPr id="56" name="Google Shape;56;p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57" name="Google Shape;57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38945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9"/>
          <p:cNvSpPr txBox="1"/>
          <p:nvPr>
            <p:ph type="title"/>
          </p:nvPr>
        </p:nvSpPr>
        <p:spPr>
          <a:xfrm>
            <a:off x="311700" y="1365450"/>
            <a:ext cx="8520600" cy="241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GB" sz="6000">
                <a:solidFill>
                  <a:srgbClr val="1C4587"/>
                </a:solidFill>
                <a:latin typeface="Montserrat"/>
                <a:ea typeface="Montserrat"/>
                <a:cs typeface="Montserrat"/>
                <a:sym typeface="Montserrat"/>
              </a:rPr>
              <a:t>Clase 2</a:t>
            </a:r>
            <a:endParaRPr b="1" sz="6000">
              <a:solidFill>
                <a:srgbClr val="1C458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0"/>
          <p:cNvSpPr txBox="1"/>
          <p:nvPr/>
        </p:nvSpPr>
        <p:spPr>
          <a:xfrm>
            <a:off x="358650" y="594709"/>
            <a:ext cx="8426700" cy="7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4200" lIns="44200" spcFirstLastPara="1" rIns="44200" wrap="square" tIns="44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Arial"/>
              <a:buNone/>
            </a:pPr>
            <a:r>
              <a:rPr b="1" i="0" lang="en-GB" sz="3900" u="none" cap="none" strike="noStrike">
                <a:solidFill>
                  <a:srgbClr val="1C4587"/>
                </a:solidFill>
                <a:latin typeface="Montserrat"/>
                <a:ea typeface="Montserrat"/>
                <a:cs typeface="Montserrat"/>
                <a:sym typeface="Montserrat"/>
              </a:rPr>
              <a:t>Funciones</a:t>
            </a:r>
            <a:endParaRPr b="1" i="0" sz="39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Arial"/>
              <a:buNone/>
            </a:pPr>
            <a:r>
              <a:t/>
            </a:r>
            <a:endParaRPr b="1" i="0" sz="39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Arial"/>
              <a:buNone/>
            </a:pPr>
            <a:r>
              <a:t/>
            </a:r>
            <a:endParaRPr b="1" i="0" sz="39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0" name="Google Shape;130;p10"/>
          <p:cNvSpPr txBox="1"/>
          <p:nvPr/>
        </p:nvSpPr>
        <p:spPr>
          <a:xfrm>
            <a:off x="358650" y="2043023"/>
            <a:ext cx="8426700" cy="10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4200" lIns="44200" spcFirstLastPara="1" rIns="44200" wrap="square" tIns="44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GB" sz="19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Una función es una forma de encapsular ciertas instrucciones para no repetir las mismas una y otra vez y al mismo tiempo poder darle parámetros para que utilice dentro de dichas instrucciones.</a:t>
            </a:r>
            <a:endParaRPr b="0" i="0" sz="19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1" name="Google Shape;131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39369" y="3530728"/>
            <a:ext cx="4198725" cy="11248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1"/>
          <p:cNvSpPr txBox="1"/>
          <p:nvPr/>
        </p:nvSpPr>
        <p:spPr>
          <a:xfrm>
            <a:off x="358650" y="594709"/>
            <a:ext cx="8426700" cy="7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4200" lIns="44200" spcFirstLastPara="1" rIns="44200" wrap="square" tIns="44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Arial"/>
              <a:buNone/>
            </a:pPr>
            <a:r>
              <a:rPr b="1" i="0" lang="en-GB" sz="3900" u="none" cap="none" strike="noStrike">
                <a:solidFill>
                  <a:srgbClr val="1C4587"/>
                </a:solidFill>
                <a:latin typeface="Montserrat"/>
                <a:ea typeface="Montserrat"/>
                <a:cs typeface="Montserrat"/>
                <a:sym typeface="Montserrat"/>
              </a:rPr>
              <a:t>Funciones</a:t>
            </a:r>
            <a:endParaRPr b="1" i="0" sz="39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Arial"/>
              <a:buNone/>
            </a:pPr>
            <a:r>
              <a:t/>
            </a:r>
            <a:endParaRPr b="1" i="0" sz="39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Arial"/>
              <a:buNone/>
            </a:pPr>
            <a:r>
              <a:t/>
            </a:r>
            <a:endParaRPr b="1" i="0" sz="39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7" name="Google Shape;137;p11"/>
          <p:cNvSpPr txBox="1"/>
          <p:nvPr/>
        </p:nvSpPr>
        <p:spPr>
          <a:xfrm>
            <a:off x="358650" y="1751753"/>
            <a:ext cx="8426700" cy="18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4200" lIns="44200" spcFirstLastPara="1" rIns="44200" wrap="square" tIns="442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GB" sz="19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Los parámetros son datos que podemos “pasarle” a una función para que ésta los utilice dentro de su ejecución y de esa manera </a:t>
            </a:r>
            <a:r>
              <a:rPr b="1" i="0" lang="en-GB" sz="1900" u="none" cap="none" strike="noStrike">
                <a:solidFill>
                  <a:srgbClr val="1C4587"/>
                </a:solidFill>
                <a:latin typeface="Roboto"/>
                <a:ea typeface="Roboto"/>
                <a:cs typeface="Roboto"/>
                <a:sym typeface="Roboto"/>
              </a:rPr>
              <a:t>ahorrarnos el escribir múltiples veces una misma instrucción con pequeñas variaciones</a:t>
            </a:r>
            <a:r>
              <a:rPr b="0" i="0" lang="en-GB" sz="19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. También nos permite de esta manera encapsular estas instrucciones para lograr una mayor claridad a la hora de realizar estos procesos.</a:t>
            </a:r>
            <a:endParaRPr b="0" i="0" sz="19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8" name="Google Shape;138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65381" y="3681354"/>
            <a:ext cx="5951903" cy="11422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2"/>
          <p:cNvSpPr txBox="1"/>
          <p:nvPr/>
        </p:nvSpPr>
        <p:spPr>
          <a:xfrm>
            <a:off x="358650" y="594709"/>
            <a:ext cx="8426700" cy="7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4200" lIns="44200" spcFirstLastPara="1" rIns="44200" wrap="square" tIns="44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Arial"/>
              <a:buNone/>
            </a:pPr>
            <a:r>
              <a:rPr b="1" i="0" lang="en-GB" sz="3900" u="none" cap="none" strike="noStrike">
                <a:solidFill>
                  <a:srgbClr val="1C4587"/>
                </a:solidFill>
                <a:latin typeface="Montserrat"/>
                <a:ea typeface="Montserrat"/>
                <a:cs typeface="Montserrat"/>
                <a:sym typeface="Montserrat"/>
              </a:rPr>
              <a:t>Funciones</a:t>
            </a:r>
            <a:endParaRPr b="1" i="0" sz="39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Arial"/>
              <a:buNone/>
            </a:pPr>
            <a:r>
              <a:t/>
            </a:r>
            <a:endParaRPr b="1" i="0" sz="39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Arial"/>
              <a:buNone/>
            </a:pPr>
            <a:r>
              <a:t/>
            </a:r>
            <a:endParaRPr b="1" i="0" sz="39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4" name="Google Shape;144;p12"/>
          <p:cNvSpPr txBox="1"/>
          <p:nvPr/>
        </p:nvSpPr>
        <p:spPr>
          <a:xfrm>
            <a:off x="2281050" y="1438700"/>
            <a:ext cx="4016400" cy="13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4200" lIns="44200" spcFirstLastPara="1" rIns="44200" wrap="square" tIns="442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GB" sz="19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Una función:</a:t>
            </a:r>
            <a:endParaRPr b="0" i="0" sz="19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Roboto"/>
              <a:buAutoNum type="arabicPeriod"/>
            </a:pPr>
            <a:r>
              <a:rPr b="0" i="0" lang="en-GB" sz="19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Puede recibir algo (</a:t>
            </a:r>
            <a:r>
              <a:rPr b="1" i="0" lang="en-GB" sz="1900" u="none" cap="none" strike="noStrike">
                <a:solidFill>
                  <a:srgbClr val="1C4587"/>
                </a:solidFill>
                <a:latin typeface="Roboto"/>
                <a:ea typeface="Roboto"/>
                <a:cs typeface="Roboto"/>
                <a:sym typeface="Roboto"/>
              </a:rPr>
              <a:t>parámetros</a:t>
            </a:r>
            <a:r>
              <a:rPr b="0" i="0" lang="en-GB" sz="19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 b="0" i="0" sz="19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Roboto"/>
              <a:buAutoNum type="arabicPeriod"/>
            </a:pPr>
            <a:r>
              <a:rPr b="0" i="0" lang="en-GB" sz="19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Ejecutan algo (</a:t>
            </a:r>
            <a:r>
              <a:rPr b="1" i="0" lang="en-GB" sz="1900" u="none" cap="none" strike="noStrike">
                <a:solidFill>
                  <a:srgbClr val="1C4587"/>
                </a:solidFill>
                <a:latin typeface="Roboto"/>
                <a:ea typeface="Roboto"/>
                <a:cs typeface="Roboto"/>
                <a:sym typeface="Roboto"/>
              </a:rPr>
              <a:t>instrucciones</a:t>
            </a:r>
            <a:r>
              <a:rPr b="0" i="0" lang="en-GB" sz="19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 b="0" i="0" sz="19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Roboto"/>
              <a:buAutoNum type="arabicPeriod"/>
            </a:pPr>
            <a:r>
              <a:rPr b="0" i="0" lang="en-GB" sz="19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Devuelve algo (un </a:t>
            </a:r>
            <a:r>
              <a:rPr b="1" i="0" lang="en-GB" sz="1900" u="none" cap="none" strike="noStrike">
                <a:solidFill>
                  <a:srgbClr val="1C4587"/>
                </a:solidFill>
                <a:latin typeface="Roboto"/>
                <a:ea typeface="Roboto"/>
                <a:cs typeface="Roboto"/>
                <a:sym typeface="Roboto"/>
              </a:rPr>
              <a:t>valor</a:t>
            </a:r>
            <a:r>
              <a:rPr b="0" i="0" lang="en-GB" sz="19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 b="0" i="0" sz="19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5" name="Google Shape;145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0125" y="3220650"/>
            <a:ext cx="7810500" cy="104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3"/>
          <p:cNvSpPr txBox="1"/>
          <p:nvPr/>
        </p:nvSpPr>
        <p:spPr>
          <a:xfrm>
            <a:off x="358650" y="594709"/>
            <a:ext cx="8426700" cy="7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4200" lIns="44200" spcFirstLastPara="1" rIns="44200" wrap="square" tIns="44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Arial"/>
              <a:buNone/>
            </a:pPr>
            <a:r>
              <a:rPr b="1" i="0" lang="en-GB" sz="3900" u="none" cap="none" strike="noStrike">
                <a:solidFill>
                  <a:srgbClr val="1C4587"/>
                </a:solidFill>
                <a:latin typeface="Montserrat"/>
                <a:ea typeface="Montserrat"/>
                <a:cs typeface="Montserrat"/>
                <a:sym typeface="Montserrat"/>
              </a:rPr>
              <a:t>Funciones</a:t>
            </a:r>
            <a:endParaRPr b="1" i="0" sz="39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Arial"/>
              <a:buNone/>
            </a:pPr>
            <a:r>
              <a:t/>
            </a:r>
            <a:endParaRPr b="1" i="0" sz="39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Arial"/>
              <a:buNone/>
            </a:pPr>
            <a:r>
              <a:t/>
            </a:r>
            <a:endParaRPr b="1" i="0" sz="39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1" name="Google Shape;151;p13"/>
          <p:cNvSpPr txBox="1"/>
          <p:nvPr/>
        </p:nvSpPr>
        <p:spPr>
          <a:xfrm>
            <a:off x="858750" y="1344625"/>
            <a:ext cx="3524400" cy="14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4200" lIns="44200" spcFirstLastPara="1" rIns="44200" wrap="square" tIns="44200">
            <a:noAutofit/>
          </a:bodyPr>
          <a:lstStyle/>
          <a:p>
            <a: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Roboto"/>
              <a:buChar char="●"/>
            </a:pPr>
            <a:r>
              <a:rPr b="0" i="0" lang="en-GB" sz="19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Para invocar una función, es necesario llamarla por su </a:t>
            </a:r>
            <a:r>
              <a:rPr b="1" i="0" lang="en-GB" sz="1900" u="none" cap="none" strike="noStrike">
                <a:solidFill>
                  <a:srgbClr val="1C4587"/>
                </a:solidFill>
                <a:latin typeface="Roboto"/>
                <a:ea typeface="Roboto"/>
                <a:cs typeface="Roboto"/>
                <a:sym typeface="Roboto"/>
              </a:rPr>
              <a:t>nombre</a:t>
            </a:r>
            <a:r>
              <a:rPr b="0" i="0" lang="en-GB" sz="19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, seguido de los argumentos que requiera.</a:t>
            </a:r>
            <a:endParaRPr b="0" i="0" sz="19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2" name="Google Shape;152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19700" y="1325875"/>
            <a:ext cx="3543300" cy="1524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13"/>
          <p:cNvSpPr txBox="1"/>
          <p:nvPr/>
        </p:nvSpPr>
        <p:spPr>
          <a:xfrm>
            <a:off x="858750" y="3349350"/>
            <a:ext cx="3524400" cy="14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4200" lIns="44200" spcFirstLastPara="1" rIns="44200" wrap="square" tIns="44200">
            <a:noAutofit/>
          </a:bodyPr>
          <a:lstStyle/>
          <a:p>
            <a: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Roboto"/>
              <a:buChar char="●"/>
            </a:pPr>
            <a:r>
              <a:rPr b="0" i="0" lang="en-GB" sz="19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También es posible </a:t>
            </a:r>
            <a:r>
              <a:rPr b="1" i="0" lang="en-GB" sz="1900" u="none" cap="none" strike="noStrike">
                <a:solidFill>
                  <a:srgbClr val="1C4587"/>
                </a:solidFill>
                <a:latin typeface="Roboto"/>
                <a:ea typeface="Roboto"/>
                <a:cs typeface="Roboto"/>
                <a:sym typeface="Roboto"/>
              </a:rPr>
              <a:t>guardar</a:t>
            </a:r>
            <a:r>
              <a:rPr b="0" i="0" lang="en-GB" sz="19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el valor de retorno de una función a través de la palabra reservada </a:t>
            </a:r>
            <a:r>
              <a:rPr b="1" i="0" lang="en-GB" sz="1900" u="none" cap="none" strike="noStrike">
                <a:solidFill>
                  <a:srgbClr val="990000"/>
                </a:solidFill>
                <a:latin typeface="Roboto"/>
                <a:ea typeface="Roboto"/>
                <a:cs typeface="Roboto"/>
                <a:sym typeface="Roboto"/>
              </a:rPr>
              <a:t>return</a:t>
            </a:r>
            <a:endParaRPr b="1" i="0" sz="1900" u="none" cap="none" strike="noStrike">
              <a:solidFill>
                <a:srgbClr val="99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4" name="Google Shape;154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19700" y="3349350"/>
            <a:ext cx="3543300" cy="135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4"/>
          <p:cNvSpPr txBox="1"/>
          <p:nvPr/>
        </p:nvSpPr>
        <p:spPr>
          <a:xfrm>
            <a:off x="358650" y="594709"/>
            <a:ext cx="8426700" cy="7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4200" lIns="44200" spcFirstLastPara="1" rIns="44200" wrap="square" tIns="44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Arial"/>
              <a:buNone/>
            </a:pPr>
            <a:r>
              <a:rPr b="1" i="0" lang="en-GB" sz="3900" u="none" cap="none" strike="noStrike">
                <a:solidFill>
                  <a:srgbClr val="1C4587"/>
                </a:solidFill>
                <a:latin typeface="Montserrat"/>
                <a:ea typeface="Montserrat"/>
                <a:cs typeface="Montserrat"/>
                <a:sym typeface="Montserrat"/>
              </a:rPr>
              <a:t>Funciones</a:t>
            </a:r>
            <a:endParaRPr b="1" i="0" sz="39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Arial"/>
              <a:buNone/>
            </a:pPr>
            <a:r>
              <a:t/>
            </a:r>
            <a:endParaRPr b="1" i="0" sz="39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Arial"/>
              <a:buNone/>
            </a:pPr>
            <a:r>
              <a:t/>
            </a:r>
            <a:endParaRPr b="1" i="0" sz="39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0" name="Google Shape;160;p14"/>
          <p:cNvSpPr txBox="1"/>
          <p:nvPr/>
        </p:nvSpPr>
        <p:spPr>
          <a:xfrm>
            <a:off x="358650" y="1751760"/>
            <a:ext cx="8426700" cy="25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200" lIns="44200" spcFirstLastPara="1" rIns="44200" wrap="square" tIns="442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GB" sz="19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Veremos otra forma más moderna y compacta de escribir funciones, que nos permitirá acortar mucho el código y simplificar en gran medida la sintaxis, sobre todo en lo que respecta a utilizar las funciones cómo parte de otras estructuras más complejas.</a:t>
            </a:r>
            <a:endParaRPr b="0" i="0" sz="19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GB" sz="19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 esas funciones más modernas se las conoce como Arrow Functions.</a:t>
            </a:r>
            <a:endParaRPr b="0" i="0" sz="19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5"/>
          <p:cNvSpPr txBox="1"/>
          <p:nvPr/>
        </p:nvSpPr>
        <p:spPr>
          <a:xfrm>
            <a:off x="358650" y="594709"/>
            <a:ext cx="8426700" cy="7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4200" lIns="44200" spcFirstLastPara="1" rIns="44200" wrap="square" tIns="44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Arial"/>
              <a:buNone/>
            </a:pPr>
            <a:r>
              <a:rPr b="1" i="0" lang="en-GB" sz="3900" u="none" cap="none" strike="noStrike">
                <a:solidFill>
                  <a:srgbClr val="1C4587"/>
                </a:solidFill>
                <a:latin typeface="Montserrat"/>
                <a:ea typeface="Montserrat"/>
                <a:cs typeface="Montserrat"/>
                <a:sym typeface="Montserrat"/>
              </a:rPr>
              <a:t>Funciones</a:t>
            </a:r>
            <a:endParaRPr b="1" i="0" sz="39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Arial"/>
              <a:buNone/>
            </a:pPr>
            <a:r>
              <a:t/>
            </a:r>
            <a:endParaRPr b="1" i="0" sz="39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Arial"/>
              <a:buNone/>
            </a:pPr>
            <a:r>
              <a:t/>
            </a:r>
            <a:endParaRPr b="1" i="0" sz="39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6" name="Google Shape;166;p15"/>
          <p:cNvSpPr txBox="1"/>
          <p:nvPr/>
        </p:nvSpPr>
        <p:spPr>
          <a:xfrm>
            <a:off x="2451000" y="1351900"/>
            <a:ext cx="4365300" cy="5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4200" lIns="44200" spcFirstLastPara="1" rIns="44200" wrap="square" tIns="44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-GB" sz="19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Y se ven más o menos así</a:t>
            </a:r>
            <a:endParaRPr b="0" i="0" sz="19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7" name="Google Shape;167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07038" y="2285175"/>
            <a:ext cx="5114925" cy="201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5" y="0"/>
            <a:ext cx="8228459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16"/>
          <p:cNvSpPr txBox="1"/>
          <p:nvPr/>
        </p:nvSpPr>
        <p:spPr>
          <a:xfrm>
            <a:off x="358650" y="594709"/>
            <a:ext cx="8426700" cy="7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4200" lIns="44200" spcFirstLastPara="1" rIns="44200" wrap="square" tIns="44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Arial"/>
              <a:buNone/>
            </a:pPr>
            <a:r>
              <a:rPr b="1" i="0" lang="en-GB" sz="3900" u="none" cap="none" strike="noStrike">
                <a:solidFill>
                  <a:srgbClr val="1C4587"/>
                </a:solidFill>
                <a:latin typeface="Montserrat"/>
                <a:ea typeface="Montserrat"/>
                <a:cs typeface="Montserrat"/>
                <a:sym typeface="Montserrat"/>
              </a:rPr>
              <a:t>Estructuras de control</a:t>
            </a:r>
            <a:endParaRPr b="1" i="0" sz="39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Arial"/>
              <a:buNone/>
            </a:pPr>
            <a:r>
              <a:t/>
            </a:r>
            <a:endParaRPr b="1" i="0" sz="39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Arial"/>
              <a:buNone/>
            </a:pPr>
            <a:r>
              <a:t/>
            </a:r>
            <a:endParaRPr b="1" i="0" sz="39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4" name="Google Shape;174;p16"/>
          <p:cNvSpPr txBox="1"/>
          <p:nvPr/>
        </p:nvSpPr>
        <p:spPr>
          <a:xfrm>
            <a:off x="358650" y="1751756"/>
            <a:ext cx="8426700" cy="94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200" lIns="44200" spcFirstLastPara="1" rIns="44200" wrap="square" tIns="442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GB" sz="19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Las estructuras de control son formas que tenemos de tomar decisiones dentro de un algoritmo. Son una forma de guiar el flujo de los datos según algún criterio.</a:t>
            </a:r>
            <a:endParaRPr b="0" i="0" sz="19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5" name="Google Shape;175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6888" y="2952900"/>
            <a:ext cx="3589672" cy="18081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170177" y="2952900"/>
            <a:ext cx="2931636" cy="18081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Google Shape;181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4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17"/>
          <p:cNvSpPr txBox="1"/>
          <p:nvPr/>
        </p:nvSpPr>
        <p:spPr>
          <a:xfrm>
            <a:off x="358650" y="594709"/>
            <a:ext cx="8426700" cy="7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4200" lIns="44200" spcFirstLastPara="1" rIns="44200" wrap="square" tIns="44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Arial"/>
              <a:buNone/>
            </a:pPr>
            <a:r>
              <a:rPr b="1" i="0" lang="en-GB" sz="3900" u="none" cap="none" strike="noStrike">
                <a:solidFill>
                  <a:srgbClr val="1C4587"/>
                </a:solidFill>
                <a:latin typeface="Montserrat"/>
                <a:ea typeface="Montserrat"/>
                <a:cs typeface="Montserrat"/>
                <a:sym typeface="Montserrat"/>
              </a:rPr>
              <a:t>Operadores lógicos</a:t>
            </a:r>
            <a:endParaRPr b="1" i="0" sz="39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Arial"/>
              <a:buNone/>
            </a:pPr>
            <a:r>
              <a:t/>
            </a:r>
            <a:endParaRPr b="1" i="0" sz="39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Arial"/>
              <a:buNone/>
            </a:pPr>
            <a:r>
              <a:t/>
            </a:r>
            <a:endParaRPr b="1" i="0" sz="39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3" name="Google Shape;183;p17"/>
          <p:cNvSpPr txBox="1"/>
          <p:nvPr/>
        </p:nvSpPr>
        <p:spPr>
          <a:xfrm>
            <a:off x="1378450" y="1489225"/>
            <a:ext cx="3425100" cy="30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4200" lIns="44200" spcFirstLastPara="1" rIns="44200" wrap="square" tIns="44200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GB" sz="17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Establecen </a:t>
            </a:r>
            <a:r>
              <a:rPr b="1" i="0" lang="en-GB" sz="1700" u="none" cap="none" strike="noStrike">
                <a:solidFill>
                  <a:srgbClr val="1C4587"/>
                </a:solidFill>
                <a:latin typeface="Roboto"/>
                <a:ea typeface="Roboto"/>
                <a:cs typeface="Roboto"/>
                <a:sym typeface="Roboto"/>
              </a:rPr>
              <a:t>una relación</a:t>
            </a:r>
            <a:r>
              <a:rPr b="0" i="0" lang="en-GB" sz="17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entre dos operandos</a:t>
            </a:r>
            <a:br>
              <a:rPr b="0" i="0" lang="en-GB" sz="17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</a:br>
            <a:endParaRPr b="0" i="0" sz="17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Roboto"/>
              <a:buChar char="●"/>
            </a:pPr>
            <a:r>
              <a:rPr b="0" i="0" lang="en-GB" sz="17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&gt;	→	mayor</a:t>
            </a:r>
            <a:endParaRPr b="0" i="0" sz="17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Roboto"/>
              <a:buChar char="●"/>
            </a:pPr>
            <a:r>
              <a:rPr b="0" i="0" lang="en-GB" sz="17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&gt;=	→ 	mayor o igual</a:t>
            </a:r>
            <a:endParaRPr b="0" i="0" sz="17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Roboto"/>
              <a:buChar char="●"/>
            </a:pPr>
            <a:r>
              <a:rPr b="0" i="0" lang="en-GB" sz="17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&lt;	→ 	menor</a:t>
            </a:r>
            <a:endParaRPr b="0" i="0" sz="17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Roboto"/>
              <a:buChar char="●"/>
            </a:pPr>
            <a:r>
              <a:rPr b="0" i="0" lang="en-GB" sz="17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&lt;=	→ 	menor o igual</a:t>
            </a:r>
            <a:endParaRPr b="0" i="0" sz="17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Roboto"/>
              <a:buChar char="●"/>
            </a:pPr>
            <a:r>
              <a:rPr b="0" i="0" lang="en-GB" sz="17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==	→ 	igualdad simple</a:t>
            </a:r>
            <a:endParaRPr b="0" i="0" sz="17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Roboto"/>
              <a:buChar char="●"/>
            </a:pPr>
            <a:r>
              <a:rPr b="0" i="0" lang="en-GB" sz="17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===	→ 	igualdad estricta</a:t>
            </a:r>
            <a:endParaRPr b="0" i="0" sz="17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Roboto"/>
              <a:buChar char="●"/>
            </a:pPr>
            <a:r>
              <a:rPr b="0" i="0" lang="en-GB" sz="17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!=	→ 	distinto</a:t>
            </a:r>
            <a:endParaRPr b="0" i="0" sz="17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84" name="Google Shape;184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67375" y="1489213"/>
            <a:ext cx="3143250" cy="311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8"/>
          <p:cNvSpPr txBox="1"/>
          <p:nvPr/>
        </p:nvSpPr>
        <p:spPr>
          <a:xfrm>
            <a:off x="358650" y="594709"/>
            <a:ext cx="8426700" cy="7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4200" lIns="44200" spcFirstLastPara="1" rIns="44200" wrap="square" tIns="44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Arial"/>
              <a:buNone/>
            </a:pPr>
            <a:r>
              <a:rPr b="1" i="0" lang="en-GB" sz="3900" u="none" cap="none" strike="noStrike">
                <a:solidFill>
                  <a:srgbClr val="1C4587"/>
                </a:solidFill>
                <a:latin typeface="Montserrat"/>
                <a:ea typeface="Montserrat"/>
                <a:cs typeface="Montserrat"/>
                <a:sym typeface="Montserrat"/>
              </a:rPr>
              <a:t>Estructuras condicionales</a:t>
            </a:r>
            <a:endParaRPr b="1" i="0" sz="39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Arial"/>
              <a:buNone/>
            </a:pPr>
            <a:r>
              <a:t/>
            </a:r>
            <a:endParaRPr b="1" i="0" sz="39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Arial"/>
              <a:buNone/>
            </a:pPr>
            <a:r>
              <a:t/>
            </a:r>
            <a:endParaRPr b="1" i="0" sz="39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0" name="Google Shape;190;p18"/>
          <p:cNvSpPr txBox="1"/>
          <p:nvPr/>
        </p:nvSpPr>
        <p:spPr>
          <a:xfrm>
            <a:off x="2067969" y="1892987"/>
            <a:ext cx="711000" cy="6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4200" lIns="44200" spcFirstLastPara="1" rIns="44200" wrap="square" tIns="442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-GB" sz="3900" u="none" cap="none" strike="noStrike">
                <a:solidFill>
                  <a:srgbClr val="1155CC"/>
                </a:solidFill>
                <a:latin typeface="Roboto"/>
                <a:ea typeface="Roboto"/>
                <a:cs typeface="Roboto"/>
                <a:sym typeface="Roboto"/>
              </a:rPr>
              <a:t>IF</a:t>
            </a:r>
            <a:endParaRPr b="1" i="0" sz="3900" u="none" cap="none" strike="noStrike">
              <a:solidFill>
                <a:srgbClr val="1155C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1" name="Google Shape;191;p18"/>
          <p:cNvSpPr txBox="1"/>
          <p:nvPr/>
        </p:nvSpPr>
        <p:spPr>
          <a:xfrm>
            <a:off x="5402513" y="1892987"/>
            <a:ext cx="2202900" cy="6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4200" lIns="44200" spcFirstLastPara="1" rIns="44200" wrap="square" tIns="442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-GB" sz="3900" u="none" cap="none" strike="noStrike">
                <a:solidFill>
                  <a:srgbClr val="1155CC"/>
                </a:solidFill>
                <a:latin typeface="Roboto"/>
                <a:ea typeface="Roboto"/>
                <a:cs typeface="Roboto"/>
                <a:sym typeface="Roboto"/>
              </a:rPr>
              <a:t>IF - ELSE</a:t>
            </a:r>
            <a:endParaRPr b="1" i="0" sz="3900" u="none" cap="none" strike="noStrike">
              <a:solidFill>
                <a:srgbClr val="1155C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92" name="Google Shape;192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6938" y="2897168"/>
            <a:ext cx="3413756" cy="15737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44067" y="2897172"/>
            <a:ext cx="3527813" cy="15737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2"/>
          <p:cNvSpPr txBox="1"/>
          <p:nvPr>
            <p:ph type="title"/>
          </p:nvPr>
        </p:nvSpPr>
        <p:spPr>
          <a:xfrm>
            <a:off x="311700" y="1365450"/>
            <a:ext cx="8520600" cy="241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GB" sz="6000">
                <a:solidFill>
                  <a:srgbClr val="1C4587"/>
                </a:solidFill>
                <a:latin typeface="Montserrat"/>
                <a:ea typeface="Montserrat"/>
                <a:cs typeface="Montserrat"/>
                <a:sym typeface="Montserrat"/>
              </a:rPr>
              <a:t>Introducción a la programación</a:t>
            </a:r>
            <a:endParaRPr b="1" sz="6000">
              <a:solidFill>
                <a:srgbClr val="1C458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9"/>
          <p:cNvSpPr txBox="1"/>
          <p:nvPr/>
        </p:nvSpPr>
        <p:spPr>
          <a:xfrm>
            <a:off x="358650" y="594709"/>
            <a:ext cx="8426700" cy="7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4200" lIns="44200" spcFirstLastPara="1" rIns="44200" wrap="square" tIns="44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Arial"/>
              <a:buNone/>
            </a:pPr>
            <a:r>
              <a:rPr b="1" i="0" lang="en-GB" sz="3900" u="none" cap="none" strike="noStrike">
                <a:solidFill>
                  <a:srgbClr val="1C4587"/>
                </a:solidFill>
                <a:latin typeface="Montserrat"/>
                <a:ea typeface="Montserrat"/>
                <a:cs typeface="Montserrat"/>
                <a:sym typeface="Montserrat"/>
              </a:rPr>
              <a:t>Estructuras selectivas</a:t>
            </a:r>
            <a:endParaRPr b="1" i="0" sz="39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Arial"/>
              <a:buNone/>
            </a:pPr>
            <a:r>
              <a:t/>
            </a:r>
            <a:endParaRPr b="1" i="0" sz="39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Arial"/>
              <a:buNone/>
            </a:pPr>
            <a:r>
              <a:t/>
            </a:r>
            <a:endParaRPr b="1" i="0" sz="39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9" name="Google Shape;199;p19"/>
          <p:cNvSpPr txBox="1"/>
          <p:nvPr/>
        </p:nvSpPr>
        <p:spPr>
          <a:xfrm>
            <a:off x="1464827" y="2755519"/>
            <a:ext cx="2252100" cy="6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4200" lIns="44200" spcFirstLastPara="1" rIns="44200" wrap="square" tIns="442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-GB" sz="3900" u="none" cap="none" strike="noStrike">
                <a:solidFill>
                  <a:srgbClr val="1155CC"/>
                </a:solidFill>
                <a:latin typeface="Roboto"/>
                <a:ea typeface="Roboto"/>
                <a:cs typeface="Roboto"/>
                <a:sym typeface="Roboto"/>
              </a:rPr>
              <a:t>SWITCH</a:t>
            </a:r>
            <a:endParaRPr b="1" i="0" sz="3900" u="none" cap="none" strike="noStrike">
              <a:solidFill>
                <a:srgbClr val="1155C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0" name="Google Shape;200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26840" y="1408367"/>
            <a:ext cx="2174996" cy="35199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0"/>
          <p:cNvSpPr txBox="1"/>
          <p:nvPr/>
        </p:nvSpPr>
        <p:spPr>
          <a:xfrm>
            <a:off x="358650" y="594709"/>
            <a:ext cx="8426700" cy="7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4200" lIns="44200" spcFirstLastPara="1" rIns="44200" wrap="square" tIns="44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Arial"/>
              <a:buNone/>
            </a:pPr>
            <a:r>
              <a:rPr b="1" i="0" lang="en-GB" sz="3900" u="none" cap="none" strike="noStrike">
                <a:solidFill>
                  <a:srgbClr val="1C4587"/>
                </a:solidFill>
                <a:latin typeface="Montserrat"/>
                <a:ea typeface="Montserrat"/>
                <a:cs typeface="Montserrat"/>
                <a:sym typeface="Montserrat"/>
              </a:rPr>
              <a:t>Estructuras repetitivas</a:t>
            </a:r>
            <a:endParaRPr b="1" i="0" sz="39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Arial"/>
              <a:buNone/>
            </a:pPr>
            <a:r>
              <a:t/>
            </a:r>
            <a:endParaRPr b="1" i="0" sz="39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Arial"/>
              <a:buNone/>
            </a:pPr>
            <a:r>
              <a:t/>
            </a:r>
            <a:endParaRPr b="1" i="0" sz="39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6" name="Google Shape;206;p20"/>
          <p:cNvSpPr txBox="1"/>
          <p:nvPr/>
        </p:nvSpPr>
        <p:spPr>
          <a:xfrm>
            <a:off x="3920775" y="1892993"/>
            <a:ext cx="1302600" cy="6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4200" lIns="44200" spcFirstLastPara="1" rIns="44200" wrap="square" tIns="442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-GB" sz="3900" u="none" cap="none" strike="noStrike">
                <a:solidFill>
                  <a:srgbClr val="1155CC"/>
                </a:solidFill>
                <a:latin typeface="Roboto"/>
                <a:ea typeface="Roboto"/>
                <a:cs typeface="Roboto"/>
                <a:sym typeface="Roboto"/>
              </a:rPr>
              <a:t>FOR</a:t>
            </a:r>
            <a:endParaRPr b="1" i="0" sz="3900" u="none" cap="none" strike="noStrike">
              <a:solidFill>
                <a:srgbClr val="1155C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7" name="Google Shape;207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6005" y="3252115"/>
            <a:ext cx="6346789" cy="13770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1"/>
          <p:cNvSpPr txBox="1"/>
          <p:nvPr/>
        </p:nvSpPr>
        <p:spPr>
          <a:xfrm>
            <a:off x="358650" y="594709"/>
            <a:ext cx="8426700" cy="7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4200" lIns="44200" spcFirstLastPara="1" rIns="44200" wrap="square" tIns="44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Arial"/>
              <a:buNone/>
            </a:pPr>
            <a:r>
              <a:rPr b="1" i="0" lang="en-GB" sz="3900" u="none" cap="none" strike="noStrike">
                <a:solidFill>
                  <a:srgbClr val="1C4587"/>
                </a:solidFill>
                <a:latin typeface="Montserrat"/>
                <a:ea typeface="Montserrat"/>
                <a:cs typeface="Montserrat"/>
                <a:sym typeface="Montserrat"/>
              </a:rPr>
              <a:t>Estructuras repetitivas</a:t>
            </a:r>
            <a:endParaRPr b="1" i="0" sz="39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Arial"/>
              <a:buNone/>
            </a:pPr>
            <a:r>
              <a:t/>
            </a:r>
            <a:endParaRPr b="1" i="0" sz="39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Arial"/>
              <a:buNone/>
            </a:pPr>
            <a:r>
              <a:t/>
            </a:r>
            <a:endParaRPr b="1" i="0" sz="39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3" name="Google Shape;213;p21"/>
          <p:cNvSpPr txBox="1"/>
          <p:nvPr/>
        </p:nvSpPr>
        <p:spPr>
          <a:xfrm>
            <a:off x="1042802" y="1779705"/>
            <a:ext cx="2252100" cy="6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200" lIns="44200" spcFirstLastPara="1" rIns="44200" wrap="square" tIns="44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-GB" sz="3900" u="none" cap="none" strike="noStrike">
                <a:solidFill>
                  <a:srgbClr val="1155CC"/>
                </a:solidFill>
                <a:latin typeface="Roboto"/>
                <a:ea typeface="Roboto"/>
                <a:cs typeface="Roboto"/>
                <a:sym typeface="Roboto"/>
              </a:rPr>
              <a:t>WHILE</a:t>
            </a:r>
            <a:endParaRPr b="1" i="0" sz="3900" u="none" cap="none" strike="noStrike">
              <a:solidFill>
                <a:srgbClr val="1155C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4" name="Google Shape;214;p21"/>
          <p:cNvSpPr txBox="1"/>
          <p:nvPr/>
        </p:nvSpPr>
        <p:spPr>
          <a:xfrm>
            <a:off x="5697974" y="1502618"/>
            <a:ext cx="2859900" cy="11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200" lIns="44200" spcFirstLastPara="1" rIns="44200" wrap="square" tIns="44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-GB" sz="3900" u="none" cap="none" strike="noStrike">
                <a:solidFill>
                  <a:srgbClr val="1155CC"/>
                </a:solidFill>
                <a:latin typeface="Roboto"/>
                <a:ea typeface="Roboto"/>
                <a:cs typeface="Roboto"/>
                <a:sym typeface="Roboto"/>
              </a:rPr>
              <a:t>DO WHILE</a:t>
            </a:r>
            <a:endParaRPr b="1" i="0" sz="3900" u="none" cap="none" strike="noStrike">
              <a:solidFill>
                <a:srgbClr val="1155C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15" name="Google Shape;215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8676" y="3114311"/>
            <a:ext cx="3150169" cy="130384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01725" y="3114321"/>
            <a:ext cx="2927167" cy="13038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2"/>
          <p:cNvSpPr txBox="1"/>
          <p:nvPr/>
        </p:nvSpPr>
        <p:spPr>
          <a:xfrm>
            <a:off x="358650" y="594709"/>
            <a:ext cx="8426700" cy="7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4200" lIns="44200" spcFirstLastPara="1" rIns="44200" wrap="square" tIns="44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Arial"/>
              <a:buNone/>
            </a:pPr>
            <a:r>
              <a:rPr b="1" i="0" lang="en-GB" sz="3900" u="none" cap="none" strike="noStrike">
                <a:solidFill>
                  <a:srgbClr val="1C4587"/>
                </a:solidFill>
                <a:latin typeface="Montserrat"/>
                <a:ea typeface="Montserrat"/>
                <a:cs typeface="Montserrat"/>
                <a:sym typeface="Montserrat"/>
              </a:rPr>
              <a:t>Arrays</a:t>
            </a:r>
            <a:endParaRPr b="1" i="0" sz="39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Arial"/>
              <a:buNone/>
            </a:pPr>
            <a:r>
              <a:t/>
            </a:r>
            <a:endParaRPr b="1" i="0" sz="39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Arial"/>
              <a:buNone/>
            </a:pPr>
            <a:r>
              <a:t/>
            </a:r>
            <a:endParaRPr b="1" i="0" sz="39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2" name="Google Shape;222;p22"/>
          <p:cNvSpPr txBox="1"/>
          <p:nvPr/>
        </p:nvSpPr>
        <p:spPr>
          <a:xfrm>
            <a:off x="358650" y="1751750"/>
            <a:ext cx="8426700" cy="17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4200" lIns="44200" spcFirstLastPara="1" rIns="44200" wrap="square" tIns="44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GB" sz="19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Se le denomina vector, formación, matriz a una </a:t>
            </a:r>
            <a:r>
              <a:rPr b="1" i="0" lang="en-GB" sz="1900" u="none" cap="none" strike="noStrike">
                <a:solidFill>
                  <a:srgbClr val="1C4587"/>
                </a:solidFill>
                <a:latin typeface="Roboto"/>
                <a:ea typeface="Roboto"/>
                <a:cs typeface="Roboto"/>
                <a:sym typeface="Roboto"/>
              </a:rPr>
              <a:t>zona de almacenamiento contiguo</a:t>
            </a:r>
            <a:r>
              <a:rPr b="0" i="0" lang="en-GB" sz="19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que contiene una serie de elementos (del mismo tipo o no), los elementos de la matriz.</a:t>
            </a:r>
            <a:endParaRPr b="0" i="0" sz="19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GB" sz="19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Desde el punto de vista lógico una matriz se puede ver como un conjunto de elementos ordenados en fila (o filas y columnas, si tuviera dos dimensiones).</a:t>
            </a:r>
            <a:endParaRPr b="0" i="0" sz="19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3" name="Google Shape;223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37406" y="3910607"/>
            <a:ext cx="4022269" cy="6837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3"/>
          <p:cNvSpPr txBox="1"/>
          <p:nvPr/>
        </p:nvSpPr>
        <p:spPr>
          <a:xfrm>
            <a:off x="358650" y="594709"/>
            <a:ext cx="8426700" cy="7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4200" lIns="44200" spcFirstLastPara="1" rIns="44200" wrap="square" tIns="44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Arial"/>
              <a:buNone/>
            </a:pPr>
            <a:r>
              <a:rPr b="1" i="0" lang="en-GB" sz="3900" u="none" cap="none" strike="noStrike">
                <a:solidFill>
                  <a:srgbClr val="1C4587"/>
                </a:solidFill>
                <a:latin typeface="Montserrat"/>
                <a:ea typeface="Montserrat"/>
                <a:cs typeface="Montserrat"/>
                <a:sym typeface="Montserrat"/>
              </a:rPr>
              <a:t>Arrays</a:t>
            </a:r>
            <a:endParaRPr b="1" i="0" sz="39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Arial"/>
              <a:buNone/>
            </a:pPr>
            <a:r>
              <a:t/>
            </a:r>
            <a:endParaRPr b="1" i="0" sz="39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Arial"/>
              <a:buNone/>
            </a:pPr>
            <a:r>
              <a:t/>
            </a:r>
            <a:endParaRPr b="1" i="0" sz="39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9" name="Google Shape;229;p23"/>
          <p:cNvSpPr txBox="1"/>
          <p:nvPr/>
        </p:nvSpPr>
        <p:spPr>
          <a:xfrm>
            <a:off x="358650" y="1751760"/>
            <a:ext cx="8426700" cy="25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200" lIns="44200" spcFirstLastPara="1" rIns="44200" wrap="square" tIns="44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GB" sz="19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Es importante destacar, que en JavaScript, comenzamos siempre a contar los Arrays desde la </a:t>
            </a:r>
            <a:r>
              <a:rPr b="0" i="0" lang="en-GB" sz="19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posición 0</a:t>
            </a:r>
            <a:r>
              <a:rPr b="0" i="0" lang="en-GB" sz="19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en adelante, esto quiere decir que la primer posición es la 0, la segunda la 1, la tercera la 2, etc.</a:t>
            </a:r>
            <a:endParaRPr b="0" i="0" sz="19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GB" sz="19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En definitiva, el primer elemento tiene lo que se llama </a:t>
            </a:r>
            <a:r>
              <a:rPr b="1" i="0" lang="en-GB" sz="1900" u="none" cap="none" strike="noStrike">
                <a:solidFill>
                  <a:srgbClr val="1C4587"/>
                </a:solidFill>
                <a:latin typeface="Roboto"/>
                <a:ea typeface="Roboto"/>
                <a:cs typeface="Roboto"/>
                <a:sym typeface="Roboto"/>
              </a:rPr>
              <a:t>índice </a:t>
            </a:r>
            <a:r>
              <a:rPr b="0" i="0" lang="en-GB" sz="19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0, que no es más que su posición dentro del array; el segundo elemento tiene un </a:t>
            </a:r>
            <a:r>
              <a:rPr b="1" i="0" lang="en-GB" sz="1900" u="none" cap="none" strike="noStrike">
                <a:solidFill>
                  <a:srgbClr val="1C4587"/>
                </a:solidFill>
                <a:latin typeface="Roboto"/>
                <a:ea typeface="Roboto"/>
                <a:cs typeface="Roboto"/>
                <a:sym typeface="Roboto"/>
              </a:rPr>
              <a:t>índice </a:t>
            </a:r>
            <a:r>
              <a:rPr b="0" i="0" lang="en-GB" sz="19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de 1, etc.</a:t>
            </a:r>
            <a:endParaRPr b="0" i="0" sz="19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30" name="Google Shape;230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37406" y="3910607"/>
            <a:ext cx="4022269" cy="6837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4"/>
          <p:cNvSpPr txBox="1"/>
          <p:nvPr/>
        </p:nvSpPr>
        <p:spPr>
          <a:xfrm>
            <a:off x="358650" y="594709"/>
            <a:ext cx="8426700" cy="7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4200" lIns="44200" spcFirstLastPara="1" rIns="44200" wrap="square" tIns="44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Arial"/>
              <a:buNone/>
            </a:pPr>
            <a:r>
              <a:rPr b="1" i="0" lang="en-GB" sz="3900" u="none" cap="none" strike="noStrike">
                <a:solidFill>
                  <a:srgbClr val="1C4587"/>
                </a:solidFill>
                <a:latin typeface="Montserrat"/>
                <a:ea typeface="Montserrat"/>
                <a:cs typeface="Montserrat"/>
                <a:sym typeface="Montserrat"/>
              </a:rPr>
              <a:t>Arrays</a:t>
            </a:r>
            <a:endParaRPr b="1" i="0" sz="39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Arial"/>
              <a:buNone/>
            </a:pPr>
            <a:r>
              <a:t/>
            </a:r>
            <a:endParaRPr b="1" i="0" sz="39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6" name="Google Shape;236;p24"/>
          <p:cNvSpPr txBox="1"/>
          <p:nvPr/>
        </p:nvSpPr>
        <p:spPr>
          <a:xfrm>
            <a:off x="358650" y="1344582"/>
            <a:ext cx="8426700" cy="6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4200" lIns="44200" spcFirstLastPara="1" rIns="44200" wrap="square" tIns="44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GB" sz="19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Como toda lista, vamos a poder manipular sus elementos: vamos a poder agregarlos, eliminarlos, contarlos, ordenarlos, etc.</a:t>
            </a:r>
            <a:endParaRPr b="0" i="0" sz="19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37" name="Google Shape;237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22625" y="2104482"/>
            <a:ext cx="6510043" cy="2734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2" name="Google Shape;242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4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25"/>
          <p:cNvSpPr txBox="1"/>
          <p:nvPr/>
        </p:nvSpPr>
        <p:spPr>
          <a:xfrm>
            <a:off x="358650" y="594709"/>
            <a:ext cx="8426700" cy="7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4200" lIns="44200" spcFirstLastPara="1" rIns="44200" wrap="square" tIns="44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Arial"/>
              <a:buNone/>
            </a:pPr>
            <a:r>
              <a:rPr b="1" i="0" lang="en-GB" sz="3900" u="none" cap="none" strike="noStrike">
                <a:solidFill>
                  <a:srgbClr val="1C4587"/>
                </a:solidFill>
                <a:latin typeface="Montserrat"/>
                <a:ea typeface="Montserrat"/>
                <a:cs typeface="Montserrat"/>
                <a:sym typeface="Montserrat"/>
              </a:rPr>
              <a:t>Módulos</a:t>
            </a:r>
            <a:endParaRPr b="1" i="0" sz="3900" u="none" cap="none" strike="noStrike">
              <a:solidFill>
                <a:srgbClr val="1C458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4" name="Google Shape;244;p25"/>
          <p:cNvSpPr txBox="1"/>
          <p:nvPr/>
        </p:nvSpPr>
        <p:spPr>
          <a:xfrm>
            <a:off x="358575" y="1751750"/>
            <a:ext cx="8426700" cy="25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200" lIns="44200" spcFirstLastPara="1" rIns="44200" wrap="square" tIns="442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GB" sz="19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¿Qué son los módulos en JavaScript / Nodejs?</a:t>
            </a:r>
            <a:endParaRPr b="0" i="0" sz="19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GB" sz="19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Son una manera que tenemos de compartir código entre varios archivos, de esta manera podemos literalmente “modularizar” nuestra aplicación, dividiendo los contenidos en fragmentos o componentes más simples de leer y comprender, y poder también poder reutilizarlos en varios lugares sin tener que repetir muchas veces el mismo código.</a:t>
            </a:r>
            <a:endParaRPr b="0" i="0" sz="19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" name="Google Shape;249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4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26"/>
          <p:cNvSpPr txBox="1"/>
          <p:nvPr/>
        </p:nvSpPr>
        <p:spPr>
          <a:xfrm>
            <a:off x="358650" y="594709"/>
            <a:ext cx="8426700" cy="7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4200" lIns="44200" spcFirstLastPara="1" rIns="44200" wrap="square" tIns="44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Arial"/>
              <a:buNone/>
            </a:pPr>
            <a:r>
              <a:rPr b="1" i="0" lang="en-GB" sz="3900" u="none" cap="none" strike="noStrike">
                <a:solidFill>
                  <a:srgbClr val="1C4587"/>
                </a:solidFill>
                <a:latin typeface="Montserrat"/>
                <a:ea typeface="Montserrat"/>
                <a:cs typeface="Montserrat"/>
                <a:sym typeface="Montserrat"/>
              </a:rPr>
              <a:t>Módulos</a:t>
            </a:r>
            <a:endParaRPr b="1" i="0" sz="3900" u="none" cap="none" strike="noStrike">
              <a:solidFill>
                <a:srgbClr val="1C458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1" name="Google Shape;251;p26"/>
          <p:cNvSpPr txBox="1"/>
          <p:nvPr/>
        </p:nvSpPr>
        <p:spPr>
          <a:xfrm>
            <a:off x="358575" y="1751750"/>
            <a:ext cx="8426700" cy="25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200" lIns="44200" spcFirstLastPara="1" rIns="44200" wrap="square" tIns="442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GB" sz="19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En Nodejs vamos a utilizar un tipo de declaración de módulos que se llama CommonJS, que si bien no es la forma más moderna, es la que encontraremos casi siempre, debido a la compatibilidad que necesita tener Nodejs con los servidores que existen en la actualidad.</a:t>
            </a:r>
            <a:endParaRPr b="0" i="0" sz="19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GB" sz="19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Más adelante aprenderemos también cómo utilizar la forma más moderna, llamada ES2015 Modules o ESM, para acortar.</a:t>
            </a:r>
            <a:endParaRPr b="0" i="0" sz="19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52" name="Google Shape;252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8651" y="3916100"/>
            <a:ext cx="3772475" cy="876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2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767379" y="3916100"/>
            <a:ext cx="3669930" cy="87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7"/>
          <p:cNvSpPr txBox="1"/>
          <p:nvPr>
            <p:ph type="title"/>
          </p:nvPr>
        </p:nvSpPr>
        <p:spPr>
          <a:xfrm>
            <a:off x="623400" y="988944"/>
            <a:ext cx="17041200" cy="127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259" name="Google Shape;259;p27"/>
          <p:cNvSpPr txBox="1"/>
          <p:nvPr>
            <p:ph idx="1" type="body"/>
          </p:nvPr>
        </p:nvSpPr>
        <p:spPr>
          <a:xfrm>
            <a:off x="623400" y="2561056"/>
            <a:ext cx="17041200" cy="75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260" name="Google Shape;260;p27"/>
          <p:cNvPicPr preferRelativeResize="0"/>
          <p:nvPr/>
        </p:nvPicPr>
        <p:blipFill rotWithShape="1">
          <a:blip r:embed="rId3">
            <a:alphaModFix/>
          </a:blip>
          <a:srcRect b="0" l="9950" r="0" t="0"/>
          <a:stretch/>
        </p:blipFill>
        <p:spPr>
          <a:xfrm>
            <a:off x="0" y="0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27"/>
          <p:cNvSpPr txBox="1"/>
          <p:nvPr/>
        </p:nvSpPr>
        <p:spPr>
          <a:xfrm>
            <a:off x="1458075" y="1837553"/>
            <a:ext cx="6228000" cy="82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4200" lIns="44200" spcFirstLastPara="1" rIns="44200" wrap="square" tIns="442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en-GB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Muchas gracias!</a:t>
            </a:r>
            <a:endParaRPr b="1" i="0" sz="4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" name="Google Shape;266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4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28"/>
          <p:cNvSpPr txBox="1"/>
          <p:nvPr/>
        </p:nvSpPr>
        <p:spPr>
          <a:xfrm>
            <a:off x="358650" y="594709"/>
            <a:ext cx="8426700" cy="7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4200" lIns="44200" spcFirstLastPara="1" rIns="44200" wrap="square" tIns="44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Arial"/>
              <a:buNone/>
            </a:pPr>
            <a:r>
              <a:t/>
            </a:r>
            <a:endParaRPr b="1" i="0" sz="3900" u="none" cap="none" strike="noStrike">
              <a:solidFill>
                <a:srgbClr val="1C458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8" name="Google Shape;268;p28"/>
          <p:cNvSpPr txBox="1"/>
          <p:nvPr/>
        </p:nvSpPr>
        <p:spPr>
          <a:xfrm>
            <a:off x="358575" y="1321350"/>
            <a:ext cx="8426700" cy="25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200" lIns="44200" spcFirstLastPara="1" rIns="44200" wrap="square" tIns="44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-GB" sz="3000" u="none" cap="none" strike="noStrike">
                <a:solidFill>
                  <a:srgbClr val="1C4587"/>
                </a:solidFill>
                <a:latin typeface="Montserrat"/>
                <a:ea typeface="Montserrat"/>
                <a:cs typeface="Montserrat"/>
                <a:sym typeface="Montserrat"/>
              </a:rPr>
              <a:t>Vamos al código!</a:t>
            </a:r>
            <a:endParaRPr b="1" i="0" sz="3000" u="none" cap="none" strike="noStrike">
              <a:solidFill>
                <a:srgbClr val="1C458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3"/>
          <p:cNvSpPr txBox="1"/>
          <p:nvPr>
            <p:ph type="title"/>
          </p:nvPr>
        </p:nvSpPr>
        <p:spPr>
          <a:xfrm>
            <a:off x="311700" y="1365450"/>
            <a:ext cx="8520600" cy="241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GB" sz="6000">
                <a:solidFill>
                  <a:srgbClr val="1C4587"/>
                </a:solidFill>
                <a:latin typeface="Montserrat"/>
                <a:ea typeface="Montserrat"/>
                <a:cs typeface="Montserrat"/>
                <a:sym typeface="Montserrat"/>
              </a:rPr>
              <a:t>Repaso</a:t>
            </a:r>
            <a:endParaRPr b="1" sz="6000">
              <a:solidFill>
                <a:srgbClr val="1C458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4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4"/>
          <p:cNvSpPr txBox="1"/>
          <p:nvPr/>
        </p:nvSpPr>
        <p:spPr>
          <a:xfrm>
            <a:off x="358650" y="594709"/>
            <a:ext cx="8426700" cy="7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4200" lIns="44200" spcFirstLastPara="1" rIns="44200" wrap="square" tIns="44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Arial"/>
              <a:buNone/>
            </a:pPr>
            <a:r>
              <a:rPr b="1" i="0" lang="en-GB" sz="3900" u="none" cap="none" strike="noStrike">
                <a:solidFill>
                  <a:srgbClr val="1C4587"/>
                </a:solidFill>
                <a:latin typeface="Montserrat"/>
                <a:ea typeface="Montserrat"/>
                <a:cs typeface="Montserrat"/>
                <a:sym typeface="Montserrat"/>
              </a:rPr>
              <a:t>Variables</a:t>
            </a:r>
            <a:endParaRPr b="1" i="0" sz="39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Arial"/>
              <a:buNone/>
            </a:pPr>
            <a:r>
              <a:t/>
            </a:r>
            <a:endParaRPr b="1" i="0" sz="39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Arial"/>
              <a:buNone/>
            </a:pPr>
            <a:r>
              <a:t/>
            </a:r>
            <a:endParaRPr b="1" i="0" sz="39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6" name="Google Shape;76;p4"/>
          <p:cNvSpPr txBox="1"/>
          <p:nvPr/>
        </p:nvSpPr>
        <p:spPr>
          <a:xfrm>
            <a:off x="358650" y="1980350"/>
            <a:ext cx="3425100" cy="216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4200" lIns="44200" spcFirstLastPara="1" rIns="44200" wrap="square" tIns="44200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Una variable un espacio de memoria </a:t>
            </a:r>
            <a:r>
              <a:rPr b="1" i="0" lang="en-GB" sz="1400" u="none" cap="none" strike="noStrike">
                <a:solidFill>
                  <a:srgbClr val="1C4587"/>
                </a:solidFill>
                <a:latin typeface="Roboto"/>
                <a:ea typeface="Roboto"/>
                <a:cs typeface="Roboto"/>
                <a:sym typeface="Roboto"/>
              </a:rPr>
              <a:t>asociado</a:t>
            </a:r>
            <a:r>
              <a:rPr b="0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a un valor.</a:t>
            </a:r>
            <a:br>
              <a:rPr b="0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</a:b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Es una forma de </a:t>
            </a:r>
            <a:r>
              <a:rPr b="1" i="0" lang="en-GB" sz="1400" u="none" cap="none" strike="noStrike">
                <a:solidFill>
                  <a:srgbClr val="1C4587"/>
                </a:solidFill>
                <a:latin typeface="Roboto"/>
                <a:ea typeface="Roboto"/>
                <a:cs typeface="Roboto"/>
                <a:sym typeface="Roboto"/>
              </a:rPr>
              <a:t>almacenar</a:t>
            </a:r>
            <a:r>
              <a:rPr b="0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el valor de algo para usarlo más adelante.</a:t>
            </a:r>
            <a:br>
              <a:rPr b="0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</a:b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</a:pPr>
            <a:r>
              <a:rPr b="1" i="0" lang="en-GB" sz="1400" u="none" cap="none" strike="noStrike">
                <a:solidFill>
                  <a:srgbClr val="1C4587"/>
                </a:solidFill>
                <a:latin typeface="Roboto"/>
                <a:ea typeface="Roboto"/>
                <a:cs typeface="Roboto"/>
                <a:sym typeface="Roboto"/>
              </a:rPr>
              <a:t>Anatomía</a:t>
            </a:r>
            <a:r>
              <a:rPr b="0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de una variable</a:t>
            </a:r>
            <a:br>
              <a:rPr b="0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GB" sz="1400" u="none" cap="none" strike="noStrike">
                <a:solidFill>
                  <a:srgbClr val="1155CC"/>
                </a:solidFill>
                <a:latin typeface="Roboto"/>
                <a:ea typeface="Roboto"/>
                <a:cs typeface="Roboto"/>
                <a:sym typeface="Roboto"/>
              </a:rPr>
              <a:t>palabra clave</a:t>
            </a: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0" i="0" lang="en-GB" sz="1400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nombre = </a:t>
            </a:r>
            <a:r>
              <a:rPr b="0" i="0" lang="en-GB" sz="1400" u="none" cap="none" strike="noStrike">
                <a:solidFill>
                  <a:srgbClr val="E69138"/>
                </a:solidFill>
                <a:latin typeface="Roboto"/>
                <a:ea typeface="Roboto"/>
                <a:cs typeface="Roboto"/>
                <a:sym typeface="Roboto"/>
              </a:rPr>
              <a:t>valor</a:t>
            </a:r>
            <a:br>
              <a:rPr b="0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</a:b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7" name="Google Shape;77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73550" y="2044325"/>
            <a:ext cx="3581400" cy="203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g228f81a3541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4" y="0"/>
            <a:ext cx="91440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g228f81a3541_0_0"/>
          <p:cNvSpPr txBox="1"/>
          <p:nvPr/>
        </p:nvSpPr>
        <p:spPr>
          <a:xfrm>
            <a:off x="358650" y="594709"/>
            <a:ext cx="8426700" cy="7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4200" lIns="44200" spcFirstLastPara="1" rIns="44200" wrap="square" tIns="44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Arial"/>
              <a:buNone/>
            </a:pPr>
            <a:r>
              <a:rPr b="1" i="0" lang="en-GB" sz="3900" u="none" cap="none" strike="noStrike">
                <a:solidFill>
                  <a:srgbClr val="1C4587"/>
                </a:solidFill>
                <a:latin typeface="Montserrat"/>
                <a:ea typeface="Montserrat"/>
                <a:cs typeface="Montserrat"/>
                <a:sym typeface="Montserrat"/>
              </a:rPr>
              <a:t>Variables</a:t>
            </a:r>
            <a:endParaRPr b="1" i="0" sz="39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Arial"/>
              <a:buNone/>
            </a:pPr>
            <a:r>
              <a:t/>
            </a:r>
            <a:endParaRPr b="1" i="0" sz="39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Arial"/>
              <a:buNone/>
            </a:pPr>
            <a:r>
              <a:t/>
            </a:r>
            <a:endParaRPr b="1" i="0" sz="39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4" name="Google Shape;84;g228f81a3541_0_0"/>
          <p:cNvSpPr txBox="1"/>
          <p:nvPr/>
        </p:nvSpPr>
        <p:spPr>
          <a:xfrm>
            <a:off x="358650" y="1980350"/>
            <a:ext cx="3425100" cy="216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4200" lIns="44200" spcFirstLastPara="1" rIns="44200" wrap="square" tIns="44200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Var</a:t>
            </a:r>
            <a:br>
              <a:rPr b="0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</a:b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Let</a:t>
            </a:r>
            <a:br>
              <a:rPr b="0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</a:b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</a:pPr>
            <a:r>
              <a:rPr lang="en-GB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Const</a:t>
            </a:r>
            <a:br>
              <a:rPr b="0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</a:b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5" name="Google Shape;85;g228f81a3541_0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73550" y="2044325"/>
            <a:ext cx="3581400" cy="203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4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5"/>
          <p:cNvSpPr txBox="1"/>
          <p:nvPr/>
        </p:nvSpPr>
        <p:spPr>
          <a:xfrm>
            <a:off x="358650" y="594709"/>
            <a:ext cx="8426700" cy="7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4200" lIns="44200" spcFirstLastPara="1" rIns="44200" wrap="square" tIns="44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Arial"/>
              <a:buNone/>
            </a:pPr>
            <a:r>
              <a:rPr b="1" i="0" lang="en-GB" sz="3900" u="none" cap="none" strike="noStrike">
                <a:solidFill>
                  <a:srgbClr val="1C4587"/>
                </a:solidFill>
                <a:latin typeface="Montserrat"/>
                <a:ea typeface="Montserrat"/>
                <a:cs typeface="Montserrat"/>
                <a:sym typeface="Montserrat"/>
              </a:rPr>
              <a:t>Tipos de dato</a:t>
            </a:r>
            <a:endParaRPr b="1" i="0" sz="39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Arial"/>
              <a:buNone/>
            </a:pPr>
            <a:r>
              <a:t/>
            </a:r>
            <a:endParaRPr b="1" i="0" sz="39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Arial"/>
              <a:buNone/>
            </a:pPr>
            <a:r>
              <a:t/>
            </a:r>
            <a:endParaRPr b="1" i="0" sz="39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2" name="Google Shape;92;p5"/>
          <p:cNvSpPr txBox="1"/>
          <p:nvPr/>
        </p:nvSpPr>
        <p:spPr>
          <a:xfrm>
            <a:off x="358650" y="1504300"/>
            <a:ext cx="3425100" cy="35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4200" lIns="44200" spcFirstLastPara="1" rIns="44200" wrap="square" tIns="44200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String: es una </a:t>
            </a:r>
            <a:r>
              <a:rPr b="1" i="0" lang="en-GB" sz="1400" u="none" cap="none" strike="noStrike">
                <a:solidFill>
                  <a:srgbClr val="1C4587"/>
                </a:solidFill>
                <a:latin typeface="Roboto"/>
                <a:ea typeface="Roboto"/>
                <a:cs typeface="Roboto"/>
                <a:sym typeface="Roboto"/>
              </a:rPr>
              <a:t>cadena de caracteres</a:t>
            </a:r>
            <a:r>
              <a:rPr b="0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encerrada por comillas dobles o simples.</a:t>
            </a:r>
            <a:br>
              <a:rPr b="0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</a:b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Number</a:t>
            </a:r>
            <a:br>
              <a:rPr b="0" i="0" lang="en-GB" sz="1400" u="sng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</a:b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Boolean: sólo expresa valores de </a:t>
            </a:r>
            <a:r>
              <a:rPr b="1" i="0" lang="en-GB" sz="1400" u="none" cap="none" strike="noStrike">
                <a:solidFill>
                  <a:srgbClr val="1C4587"/>
                </a:solidFill>
                <a:latin typeface="Roboto"/>
                <a:ea typeface="Roboto"/>
                <a:cs typeface="Roboto"/>
                <a:sym typeface="Roboto"/>
              </a:rPr>
              <a:t>verdadero</a:t>
            </a:r>
            <a:r>
              <a:rPr b="0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o </a:t>
            </a:r>
            <a:r>
              <a:rPr b="1" i="0" lang="en-GB" sz="1400" u="none" cap="none" strike="noStrike">
                <a:solidFill>
                  <a:srgbClr val="1C4587"/>
                </a:solidFill>
                <a:latin typeface="Roboto"/>
                <a:ea typeface="Roboto"/>
                <a:cs typeface="Roboto"/>
                <a:sym typeface="Roboto"/>
              </a:rPr>
              <a:t>falso</a:t>
            </a:r>
            <a:br>
              <a:rPr b="0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</a:b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undefined: hay una variable, pero </a:t>
            </a:r>
            <a:r>
              <a:rPr b="1" i="0" lang="en-GB" sz="1400" u="none" cap="none" strike="noStrike">
                <a:solidFill>
                  <a:srgbClr val="1C4587"/>
                </a:solidFill>
                <a:latin typeface="Roboto"/>
                <a:ea typeface="Roboto"/>
                <a:cs typeface="Roboto"/>
                <a:sym typeface="Roboto"/>
              </a:rPr>
              <a:t>no tiene valor asignado</a:t>
            </a: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br>
              <a:rPr b="0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</a:b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null: es una palabra reservada para configurar un valor </a:t>
            </a:r>
            <a:r>
              <a:rPr b="1" i="0" lang="en-GB" sz="1400" u="none" cap="none" strike="noStrike">
                <a:solidFill>
                  <a:srgbClr val="1C4587"/>
                </a:solidFill>
                <a:latin typeface="Roboto"/>
                <a:ea typeface="Roboto"/>
                <a:cs typeface="Roboto"/>
                <a:sym typeface="Roboto"/>
              </a:rPr>
              <a:t>vacío</a:t>
            </a:r>
            <a:r>
              <a:rPr b="0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a propósito.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3" name="Google Shape;93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14538" y="1580500"/>
            <a:ext cx="3267075" cy="320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4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6"/>
          <p:cNvSpPr txBox="1"/>
          <p:nvPr/>
        </p:nvSpPr>
        <p:spPr>
          <a:xfrm>
            <a:off x="358650" y="594709"/>
            <a:ext cx="8426700" cy="7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4200" lIns="44200" spcFirstLastPara="1" rIns="44200" wrap="square" tIns="44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Arial"/>
              <a:buNone/>
            </a:pPr>
            <a:r>
              <a:rPr b="1" i="0" lang="en-GB" sz="3900" u="none" cap="none" strike="noStrike">
                <a:solidFill>
                  <a:srgbClr val="1C4587"/>
                </a:solidFill>
                <a:latin typeface="Montserrat"/>
                <a:ea typeface="Montserrat"/>
                <a:cs typeface="Montserrat"/>
                <a:sym typeface="Montserrat"/>
              </a:rPr>
              <a:t>Operaciones</a:t>
            </a:r>
            <a:endParaRPr b="1" i="0" sz="39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Arial"/>
              <a:buNone/>
            </a:pPr>
            <a:r>
              <a:t/>
            </a:r>
            <a:endParaRPr b="1" i="0" sz="39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Arial"/>
              <a:buNone/>
            </a:pPr>
            <a:r>
              <a:t/>
            </a:r>
            <a:endParaRPr b="1" i="0" sz="39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0" name="Google Shape;100;p6"/>
          <p:cNvSpPr txBox="1"/>
          <p:nvPr/>
        </p:nvSpPr>
        <p:spPr>
          <a:xfrm>
            <a:off x="868550" y="1507125"/>
            <a:ext cx="3425100" cy="203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4200" lIns="44200" spcFirstLastPara="1" rIns="44200" wrap="square" tIns="44200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El módulo es el </a:t>
            </a:r>
            <a:r>
              <a:rPr b="1" i="0" lang="en-GB" sz="1400" u="none" cap="none" strike="noStrike">
                <a:solidFill>
                  <a:srgbClr val="1C4587"/>
                </a:solidFill>
                <a:latin typeface="Roboto"/>
                <a:ea typeface="Roboto"/>
                <a:cs typeface="Roboto"/>
                <a:sym typeface="Roboto"/>
              </a:rPr>
              <a:t>resto</a:t>
            </a:r>
            <a:r>
              <a:rPr b="0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que queda luego de efectuada una divisón.</a:t>
            </a:r>
            <a:br>
              <a:rPr b="0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</a:br>
            <a:br>
              <a:rPr b="0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GB" sz="1400" u="none" cap="none" strike="noStrike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rPr>
              <a:t>dividendo</a:t>
            </a:r>
            <a:r>
              <a:rPr b="0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% </a:t>
            </a:r>
            <a:r>
              <a:rPr b="0" i="0" lang="en-GB" sz="1400" u="none" cap="none" strike="noStrike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rPr>
              <a:t>divisor</a:t>
            </a:r>
            <a:r>
              <a:rPr b="0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= </a:t>
            </a:r>
            <a:r>
              <a:rPr b="0" i="0" lang="en-GB" sz="1400" u="none" cap="none" strike="noStrike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rPr>
              <a:t>resto</a:t>
            </a:r>
            <a:br>
              <a:rPr b="0" i="0" lang="en-GB" sz="1400" u="none" cap="none" strike="noStrike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rPr>
            </a:br>
            <a:br>
              <a:rPr b="0" i="0" lang="en-GB" sz="1400" u="none" cap="none" strike="noStrike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rPr>
            </a:b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JavaScript entiende de </a:t>
            </a:r>
            <a:r>
              <a:rPr b="1" i="0" lang="en-GB" sz="1400" u="none" cap="none" strike="noStrike">
                <a:solidFill>
                  <a:srgbClr val="1C4587"/>
                </a:solidFill>
                <a:latin typeface="Roboto"/>
                <a:ea typeface="Roboto"/>
                <a:cs typeface="Roboto"/>
                <a:sym typeface="Roboto"/>
              </a:rPr>
              <a:t>precedencia de operadores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1" name="Google Shape;101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75825" y="1507125"/>
            <a:ext cx="2686050" cy="278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304750" y="3597688"/>
            <a:ext cx="2552700" cy="115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4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7"/>
          <p:cNvSpPr txBox="1"/>
          <p:nvPr/>
        </p:nvSpPr>
        <p:spPr>
          <a:xfrm>
            <a:off x="358650" y="594709"/>
            <a:ext cx="8426700" cy="7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4200" lIns="44200" spcFirstLastPara="1" rIns="44200" wrap="square" tIns="44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Arial"/>
              <a:buNone/>
            </a:pPr>
            <a:r>
              <a:rPr b="1" i="0" lang="en-GB" sz="3900" u="none" cap="none" strike="noStrike">
                <a:solidFill>
                  <a:srgbClr val="1C4587"/>
                </a:solidFill>
                <a:latin typeface="Montserrat"/>
                <a:ea typeface="Montserrat"/>
                <a:cs typeface="Montserrat"/>
                <a:sym typeface="Montserrat"/>
              </a:rPr>
              <a:t>Operaciones con strings</a:t>
            </a:r>
            <a:endParaRPr b="1" i="0" sz="39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Arial"/>
              <a:buNone/>
            </a:pPr>
            <a:r>
              <a:t/>
            </a:r>
            <a:endParaRPr b="1" i="0" sz="39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Arial"/>
              <a:buNone/>
            </a:pPr>
            <a:r>
              <a:t/>
            </a:r>
            <a:endParaRPr b="1" i="0" sz="39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9" name="Google Shape;109;p7"/>
          <p:cNvSpPr txBox="1"/>
          <p:nvPr/>
        </p:nvSpPr>
        <p:spPr>
          <a:xfrm>
            <a:off x="2032575" y="1882825"/>
            <a:ext cx="4819800" cy="7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4200" lIns="44200" spcFirstLastPara="1" rIns="44200" wrap="square" tIns="44200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Operando con strings, el operador de suma actúa </a:t>
            </a:r>
            <a:r>
              <a:rPr b="1" i="0" lang="en-GB" sz="1400" u="none" cap="none" strike="noStrike">
                <a:solidFill>
                  <a:srgbClr val="1C4587"/>
                </a:solidFill>
                <a:latin typeface="Roboto"/>
                <a:ea typeface="Roboto"/>
                <a:cs typeface="Roboto"/>
                <a:sym typeface="Roboto"/>
              </a:rPr>
              <a:t>concatenando</a:t>
            </a:r>
            <a:r>
              <a:rPr b="0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las cadenas de caracteres.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0" name="Google Shape;110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32650" y="3044600"/>
            <a:ext cx="4819650" cy="116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4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8"/>
          <p:cNvSpPr txBox="1"/>
          <p:nvPr/>
        </p:nvSpPr>
        <p:spPr>
          <a:xfrm>
            <a:off x="358650" y="594709"/>
            <a:ext cx="8426700" cy="7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4200" lIns="44200" spcFirstLastPara="1" rIns="44200" wrap="square" tIns="44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Arial"/>
              <a:buNone/>
            </a:pPr>
            <a:r>
              <a:rPr b="1" i="0" lang="en-GB" sz="3900" u="none" cap="none" strike="noStrike">
                <a:solidFill>
                  <a:srgbClr val="1C4587"/>
                </a:solidFill>
                <a:latin typeface="Montserrat"/>
                <a:ea typeface="Montserrat"/>
                <a:cs typeface="Montserrat"/>
                <a:sym typeface="Montserrat"/>
              </a:rPr>
              <a:t>Operaciones con strings</a:t>
            </a:r>
            <a:endParaRPr b="1" i="0" sz="39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Arial"/>
              <a:buNone/>
            </a:pPr>
            <a:r>
              <a:t/>
            </a:r>
            <a:endParaRPr b="1" i="0" sz="39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Arial"/>
              <a:buNone/>
            </a:pPr>
            <a:r>
              <a:t/>
            </a:r>
            <a:endParaRPr b="1" i="0" sz="39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7" name="Google Shape;117;p8"/>
          <p:cNvSpPr txBox="1"/>
          <p:nvPr/>
        </p:nvSpPr>
        <p:spPr>
          <a:xfrm>
            <a:off x="2032575" y="1882825"/>
            <a:ext cx="4819800" cy="7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4200" lIns="44200" spcFirstLastPara="1" rIns="44200" wrap="square" tIns="44200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</a:pPr>
            <a:r>
              <a:rPr b="0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Con la función </a:t>
            </a:r>
            <a:r>
              <a:rPr b="1" i="0" lang="en-GB" sz="1400" u="none" cap="none" strike="noStrike">
                <a:solidFill>
                  <a:srgbClr val="1C4587"/>
                </a:solidFill>
                <a:latin typeface="Roboto"/>
                <a:ea typeface="Roboto"/>
                <a:cs typeface="Roboto"/>
                <a:sym typeface="Roboto"/>
              </a:rPr>
              <a:t>.length</a:t>
            </a:r>
            <a:r>
              <a:rPr b="0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, podemos obtener el largo del string, es decir, la cantidad de caracteres que posee la cadena.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8" name="Google Shape;118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52713" y="3211325"/>
            <a:ext cx="3838575" cy="102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