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44" Type="http://schemas.openxmlformats.org/officeDocument/2006/relationships/font" Target="fonts/Montserrat-bold.fntdata"/><Relationship Id="rId21" Type="http://schemas.openxmlformats.org/officeDocument/2006/relationships/slide" Target="slides/slide15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18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7.xml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64292245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64292245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64292245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64292245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63f647c5b_0_110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63f647c5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64292245a_0_286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64292245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63f647c5b_0_117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63f647c5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64292245a_0_280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64292245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64292245a_0_327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64292245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64292245a_0_333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64292245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64292245a_0_339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64292245a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64292245a_0_345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64292245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64292245a_0_351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64292245a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64292245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64292245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64292245a_0_357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64292245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64292245a_0_363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64292245a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64292245a_0_369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64292245a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64292245a_0_375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64292245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64292245a_0_381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64292245a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64292245a_0_387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64292245a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64292245a_0_393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64292245a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64292245a_0_399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64292245a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64292245a_0_405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64292245a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64292245a_0_411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64292245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4292245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64292245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64292245a_0_418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64292245a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64292245a_0_424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64292245a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64292245a_0_430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64292245a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3f647c5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3f647c5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63f647c5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63f647c5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63f647c5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63f647c5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3f647c5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3f647c5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63f647c5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63f647c5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3f647c5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3f647c5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89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1365450"/>
            <a:ext cx="8520600" cy="24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Clase 3</a:t>
            </a:r>
            <a:endParaRPr b="1" sz="60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Módulos</a:t>
            </a:r>
            <a:endParaRPr b="1" sz="3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35"/>
          <p:cNvSpPr txBox="1"/>
          <p:nvPr/>
        </p:nvSpPr>
        <p:spPr>
          <a:xfrm>
            <a:off x="358575" y="175175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son los módulos en JavaScript / Nodejs?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Son una manera que tenemos de </a:t>
            </a:r>
            <a:r>
              <a:rPr b="1" lang="en-GB" sz="19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compartir código</a:t>
            </a: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entre varios archivos, de esta manera podemos literalmente “modularizar” nuestra aplicación, dividiendo los contenidos en fragmentos o componentes más simples de leer y comprender, y poder también poder reutilizarlos en varios lugares sin tener que repetir muchas veces el mismo código.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6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Módulos</a:t>
            </a:r>
            <a:endParaRPr b="1" sz="3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36"/>
          <p:cNvSpPr txBox="1"/>
          <p:nvPr/>
        </p:nvSpPr>
        <p:spPr>
          <a:xfrm>
            <a:off x="358575" y="1751750"/>
            <a:ext cx="8426700" cy="19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Node.js vamos a utilizar un tipo de declaración de módulos que se llama </a:t>
            </a:r>
            <a:r>
              <a:rPr i="1"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CommonJS</a:t>
            </a: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que si bien no es la forma más moderna, es la que encontraremos casi siempre, debido a la compatibilidad que necesita tener node.js con los servidores que existen en la actualidad.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Más adelante aprenderemos también cómo utilizar la forma más moderna, llamada ES2015 Modules o ESM, para acortar.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51" y="3916100"/>
            <a:ext cx="3772475" cy="8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7379" y="3916100"/>
            <a:ext cx="3669930" cy="8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7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Módulos</a:t>
            </a:r>
            <a:endParaRPr b="1" sz="3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7"/>
          <p:cNvSpPr txBox="1"/>
          <p:nvPr/>
        </p:nvSpPr>
        <p:spPr>
          <a:xfrm>
            <a:off x="358575" y="1446950"/>
            <a:ext cx="84267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GB" sz="19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require</a:t>
            </a: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recibe como argumento </a:t>
            </a:r>
            <a:r>
              <a:rPr b="1" lang="en-GB" sz="19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‘</a:t>
            </a:r>
            <a:r>
              <a:rPr b="1" lang="en-GB" sz="19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un string’</a:t>
            </a: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que es la ubicación donde se encuentra el código (módulo) que queremos agregar.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Como </a:t>
            </a:r>
            <a:r>
              <a:rPr i="1"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hola.js</a:t>
            </a: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está en el mismo directorio que </a:t>
            </a:r>
            <a:r>
              <a:rPr i="1"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app.js</a:t>
            </a: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se utiliza </a:t>
            </a:r>
            <a:r>
              <a:rPr b="1" lang="en-GB" sz="19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./</a:t>
            </a:r>
            <a:r>
              <a:rPr lang="en-GB" sz="19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 principio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150" y="2724138"/>
            <a:ext cx="54864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Módulos</a:t>
            </a:r>
            <a:endParaRPr b="1" sz="3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8"/>
          <p:cNvSpPr txBox="1"/>
          <p:nvPr/>
        </p:nvSpPr>
        <p:spPr>
          <a:xfrm>
            <a:off x="358575" y="1751750"/>
            <a:ext cx="84267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síntesis, los módulos son un </a:t>
            </a:r>
            <a:r>
              <a:rPr b="1" lang="en-GB" sz="19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bloque de código reusable,</a:t>
            </a:r>
            <a:br>
              <a:rPr b="1" lang="en-GB" sz="19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cuya existencia </a:t>
            </a:r>
            <a:r>
              <a:rPr b="1" lang="en-GB" sz="19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no altera accidentalmente </a:t>
            </a: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comportamiento de otros bloques de código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700" y="2891013"/>
            <a:ext cx="76485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9"/>
          <p:cNvSpPr txBox="1"/>
          <p:nvPr/>
        </p:nvSpPr>
        <p:spPr>
          <a:xfrm>
            <a:off x="358575" y="132135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GB" sz="3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Vamos a practicar!</a:t>
            </a:r>
            <a:endParaRPr b="1" sz="30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0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Aplicación de calculadora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40"/>
          <p:cNvSpPr txBox="1"/>
          <p:nvPr/>
        </p:nvSpPr>
        <p:spPr>
          <a:xfrm>
            <a:off x="358650" y="199179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En la clase de hoy vamos a codear una app de JavaScript con Nodejs que nos permitirá realizar cálculos entre dos parámetros que le brindemos a una determinada función. En clases posteriores haremos posible que esta aplicación pueda correrse desde una terminal.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1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Aplicación de calculadora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41"/>
          <p:cNvSpPr txBox="1"/>
          <p:nvPr/>
        </p:nvSpPr>
        <p:spPr>
          <a:xfrm>
            <a:off x="358650" y="199179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Nuestra app contará con cuatro funciones básicas: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Sumar</a:t>
            </a:r>
            <a:endParaRPr sz="1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Restar</a:t>
            </a:r>
            <a:endParaRPr sz="1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Multiplicar</a:t>
            </a:r>
            <a:endParaRPr sz="19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Dividir</a:t>
            </a:r>
            <a:endParaRPr sz="19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2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Pasos a seguir: 1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358650" y="199179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1- Crear un archivo sumar.js que contenga una función llamada sumar, la cual debe ser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exportada al final del archivo. Esta función deberá recibir 2 parámetros y retornar la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suma de los mismos.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3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Pasos a seguir: 2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43"/>
          <p:cNvSpPr txBox="1"/>
          <p:nvPr/>
        </p:nvSpPr>
        <p:spPr>
          <a:xfrm>
            <a:off x="358650" y="199179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2- Crear un archivo restar.js que contenga una función llamada restar, la cual debe ser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exportada al final del archivo. Esta función deberá recibir 2 parámetros y retornar la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resta de los mismos.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1365450"/>
            <a:ext cx="8520600" cy="24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la programación</a:t>
            </a:r>
            <a:endParaRPr b="1" sz="60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4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Pasos a seguir: 3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44"/>
          <p:cNvSpPr txBox="1"/>
          <p:nvPr/>
        </p:nvSpPr>
        <p:spPr>
          <a:xfrm>
            <a:off x="358650" y="199179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3- Crear un archivo multiplicar.js que contenga una función llamada multiplicar, la cual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debe ser exportada al final del archivo. Esta función deberá recibir 2 parámetros y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retornar la multiplicación de los mismos.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Contemplar el escenario donde si alguno de los dos parámetros es cero, la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función retornará cero.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5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Pasos a seguir: 4</a:t>
            </a:r>
            <a:endParaRPr b="1" sz="3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45"/>
          <p:cNvSpPr txBox="1"/>
          <p:nvPr/>
        </p:nvSpPr>
        <p:spPr>
          <a:xfrm>
            <a:off x="358650" y="199179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4- Crear un archivo dividir.js que contenga una función llamada dividir, la cual debe ser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exportada al final del archivo. Esta función deberá recibir 2 parámetros y retornar la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división de los mismos.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Contemplar el escenario donde si alguno de los dos parámetros es cero, la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función retornará "No se puede dividir por cero".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6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Pasos a seguir: 4</a:t>
            </a:r>
            <a:endParaRPr b="1" sz="3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46"/>
          <p:cNvSpPr txBox="1"/>
          <p:nvPr/>
        </p:nvSpPr>
        <p:spPr>
          <a:xfrm>
            <a:off x="358650" y="199179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Para verificar que hasta aquí viene todo bien, sería recomendable probar cada una de las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funciones y testear su correcto funcionamiento por separado antes de continuar con la integración.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7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Pasos a seguir: 5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47"/>
          <p:cNvSpPr txBox="1"/>
          <p:nvPr/>
        </p:nvSpPr>
        <p:spPr>
          <a:xfrm>
            <a:off x="358650" y="199179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5- Crear un archivo calculadora.js en el cual deberemos requerir los cuatros archivos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hechos con anterioridad.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8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Pasos a seguir: 6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8"/>
          <p:cNvSpPr txBox="1"/>
          <p:nvPr/>
        </p:nvSpPr>
        <p:spPr>
          <a:xfrm>
            <a:off x="358650" y="199179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6- Ejecutar la función que permite sumar y la función que permite restar, pasando como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argumentos dos números cualesquiera. Mostrar en consola los resultados.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9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Pasos a seguir: 7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9"/>
          <p:cNvSpPr txBox="1"/>
          <p:nvPr/>
        </p:nvSpPr>
        <p:spPr>
          <a:xfrm>
            <a:off x="358650" y="199179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7- Ejecutar la función que permite multiplicar, pasando como argumentos dos números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cualesquiera. Mostrar en consola el resultado.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0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Pasos a seguir: 8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50"/>
          <p:cNvSpPr txBox="1"/>
          <p:nvPr/>
        </p:nvSpPr>
        <p:spPr>
          <a:xfrm>
            <a:off x="358650" y="199179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8- Ejecutar la función que permite multiplicar, pasando ahora como uno de los dos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argumentos, el número cero. Mostrar en consola el resultado.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51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Pasos a seguir: 9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51"/>
          <p:cNvSpPr txBox="1"/>
          <p:nvPr/>
        </p:nvSpPr>
        <p:spPr>
          <a:xfrm>
            <a:off x="358650" y="199179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9- Ejecutar la función que permite dividir, pasando como argumentos dos números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cualesquiera. Mostrar en consola el resultado.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2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Pasos a seguir: 10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52"/>
          <p:cNvSpPr txBox="1"/>
          <p:nvPr/>
        </p:nvSpPr>
        <p:spPr>
          <a:xfrm>
            <a:off x="358650" y="199179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10- Ejecutar la función que permite dividir, pasando ahora como uno de los dos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argumentos, el número cero. Mostrar en consola el resultado.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3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53"/>
          <p:cNvSpPr txBox="1"/>
          <p:nvPr/>
        </p:nvSpPr>
        <p:spPr>
          <a:xfrm>
            <a:off x="2710550" y="1321350"/>
            <a:ext cx="63606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GB" sz="3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Ahora les toca a ustedes!</a:t>
            </a:r>
            <a:endParaRPr b="1" sz="30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8" name="Google Shape;30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184" y="1534799"/>
            <a:ext cx="2073915" cy="2073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1365450"/>
            <a:ext cx="8520600" cy="24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Repaso</a:t>
            </a:r>
            <a:endParaRPr b="1" sz="60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4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Éxito!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54"/>
          <p:cNvSpPr txBox="1"/>
          <p:nvPr/>
        </p:nvSpPr>
        <p:spPr>
          <a:xfrm>
            <a:off x="358650" y="199179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Si todo funcionó correctamente, deberíamos tener una aplicación que nos permita realizar algunas operaciones aritméticas básicas correctamente!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Felicitaciones!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5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Algunas consideraciones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55"/>
          <p:cNvSpPr txBox="1"/>
          <p:nvPr/>
        </p:nvSpPr>
        <p:spPr>
          <a:xfrm>
            <a:off x="358650" y="199179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- ¿Qué hubiese sucedido si, en vez de generar un archivo por cada operación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matemática, hubiésemos programado todo en un mismo archivo?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- ¿Por qué el mejor camino es generar distintos archivos y luego requerirlos en uno solo?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- ¿Será esta metodología de trabajo una constante de aquí en adelante?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6"/>
          <p:cNvSpPr txBox="1"/>
          <p:nvPr>
            <p:ph type="title"/>
          </p:nvPr>
        </p:nvSpPr>
        <p:spPr>
          <a:xfrm>
            <a:off x="623400" y="988944"/>
            <a:ext cx="17041200" cy="1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6"/>
          <p:cNvSpPr txBox="1"/>
          <p:nvPr>
            <p:ph idx="1" type="body"/>
          </p:nvPr>
        </p:nvSpPr>
        <p:spPr>
          <a:xfrm>
            <a:off x="623400" y="2561056"/>
            <a:ext cx="17041200" cy="75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56"/>
          <p:cNvPicPr preferRelativeResize="0"/>
          <p:nvPr/>
        </p:nvPicPr>
        <p:blipFill rotWithShape="1">
          <a:blip r:embed="rId3">
            <a:alphaModFix/>
          </a:blip>
          <a:srcRect b="0" l="9950" r="0" t="0"/>
          <a:stretch/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6"/>
          <p:cNvSpPr txBox="1"/>
          <p:nvPr/>
        </p:nvSpPr>
        <p:spPr>
          <a:xfrm>
            <a:off x="1458075" y="1837553"/>
            <a:ext cx="6228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lt1"/>
                </a:solidFill>
              </a:rPr>
              <a:t>Muchas gracias!</a:t>
            </a:r>
            <a:endParaRPr b="1"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8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2281050" y="1438700"/>
            <a:ext cx="40164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na función: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Puede recibir algo (</a:t>
            </a:r>
            <a:r>
              <a:rPr b="1" lang="en-GB" sz="19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parámetros</a:t>
            </a: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)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Ejecuta algo (</a:t>
            </a:r>
            <a:r>
              <a:rPr b="1" lang="en-GB" sz="19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instrucciones</a:t>
            </a: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)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Devuelve algo (un </a:t>
            </a:r>
            <a:r>
              <a:rPr b="1" lang="en-GB" sz="19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valor</a:t>
            </a: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)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200" y="3237600"/>
            <a:ext cx="78105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2420675" y="1483450"/>
            <a:ext cx="40164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Para obtener el valor de retorno de una función, la </a:t>
            </a:r>
            <a:r>
              <a:rPr b="1" lang="en-GB" sz="19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invocamos</a:t>
            </a: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 de la siguiente manera:</a:t>
            </a:r>
            <a:br>
              <a:rPr lang="en-GB" sz="1900">
                <a:latin typeface="Roboto"/>
                <a:ea typeface="Roboto"/>
                <a:cs typeface="Roboto"/>
                <a:sym typeface="Roboto"/>
              </a:rPr>
            </a:br>
            <a:r>
              <a:rPr b="1" lang="en-GB" sz="19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nombre</a:t>
            </a: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en-GB" sz="19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parámetros</a:t>
            </a: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)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750" y="3272300"/>
            <a:ext cx="608647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0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2420675" y="1483450"/>
            <a:ext cx="40164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También podemos crear una </a:t>
            </a:r>
            <a:r>
              <a:rPr b="1" lang="en-GB" sz="19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 dentro del cuerpo (</a:t>
            </a:r>
            <a:r>
              <a:rPr i="1" lang="en-GB" sz="1900">
                <a:latin typeface="Roboto"/>
                <a:ea typeface="Roboto"/>
                <a:cs typeface="Roboto"/>
                <a:sym typeface="Roboto"/>
              </a:rPr>
              <a:t>scope</a:t>
            </a: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) de una función y retornarla.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50" y="3066238"/>
            <a:ext cx="83439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1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31"/>
          <p:cNvSpPr txBox="1"/>
          <p:nvPr/>
        </p:nvSpPr>
        <p:spPr>
          <a:xfrm>
            <a:off x="2420675" y="1483450"/>
            <a:ext cx="40164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Además, es posible </a:t>
            </a:r>
            <a:r>
              <a:rPr b="1" lang="en-GB" sz="19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encapsular</a:t>
            </a: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 el valor de retorno de una variable.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475" y="2868850"/>
            <a:ext cx="77724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2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20675" y="1483450"/>
            <a:ext cx="40164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Por supuesto, dentro de una función podemos utilizar </a:t>
            </a:r>
            <a:r>
              <a:rPr b="1" lang="en-GB" sz="19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estructuras de control</a:t>
            </a:r>
            <a:endParaRPr b="1" sz="19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62" y="2808850"/>
            <a:ext cx="8275275" cy="19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3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33"/>
          <p:cNvSpPr txBox="1"/>
          <p:nvPr/>
        </p:nvSpPr>
        <p:spPr>
          <a:xfrm>
            <a:off x="358650" y="1411900"/>
            <a:ext cx="40164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Además, las funciones pueden ser innominadas, es decir, </a:t>
            </a:r>
            <a:r>
              <a:rPr b="1" lang="en-GB" sz="19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no tener nombre</a:t>
            </a: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988" y="1453338"/>
            <a:ext cx="444817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3"/>
          <p:cNvSpPr txBox="1"/>
          <p:nvPr/>
        </p:nvSpPr>
        <p:spPr>
          <a:xfrm>
            <a:off x="358650" y="3129700"/>
            <a:ext cx="40164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Por último, los </a:t>
            </a:r>
            <a:r>
              <a:rPr b="1" lang="en-GB" sz="19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parámetros</a:t>
            </a: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 tampoco son </a:t>
            </a: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obligatorios: podemos crearlos dentro del cuerpo de la función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9" y="3241450"/>
            <a:ext cx="4517924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