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2e33f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2e33f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3fcd787b_1_10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3fcd787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11e69cf3_0_18: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711e69c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3fcd787b_1_112: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3fcd787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11e69cf3_0_3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711e69c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11e69cf3_0_24: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711e69c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711e69cf3_0_4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711e69c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11e69cf3_0_47: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11e69cf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3fcd787b_1_18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3fcd787b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53fcd787b_1_162: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53fcd787b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3fcd787b_1_41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3fcd787b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53fcd787b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53fcd787b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52e33fcc2_0_16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52e33fcc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3fcd787b_1_5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53fcd787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2e33fc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2e33fc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ffe7b890_1_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ffe7b89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3fcd787b_1_5: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3fcd787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3fcd787b_1_62: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3fcd787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3fcd787b_1_68: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3fcd787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3fcd787b_1_9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3fcd787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38945"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24" name="Google Shape;124;p22"/>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t>
            </a:r>
            <a:r>
              <a:rPr b="1" lang="en-GB" sz="3900">
                <a:solidFill>
                  <a:srgbClr val="1C4587"/>
                </a:solidFill>
                <a:latin typeface="Montserrat"/>
                <a:ea typeface="Montserrat"/>
                <a:cs typeface="Montserrat"/>
                <a:sym typeface="Montserrat"/>
              </a:rPr>
              <a:t>a seguir: 3</a:t>
            </a:r>
            <a:endParaRPr b="1" sz="3900">
              <a:solidFill>
                <a:srgbClr val="000000"/>
              </a:solidFill>
              <a:latin typeface="Montserrat"/>
              <a:ea typeface="Montserrat"/>
              <a:cs typeface="Montserrat"/>
              <a:sym typeface="Montserrat"/>
            </a:endParaRPr>
          </a:p>
        </p:txBody>
      </p:sp>
      <p:sp>
        <p:nvSpPr>
          <p:cNvPr id="125" name="Google Shape;125;p22"/>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3 - Dentro de la carpeta </a:t>
            </a:r>
            <a:r>
              <a:rPr b="1" lang="en-GB" sz="1900">
                <a:solidFill>
                  <a:srgbClr val="45818E"/>
                </a:solidFill>
                <a:latin typeface="Roboto"/>
                <a:ea typeface="Roboto"/>
                <a:cs typeface="Roboto"/>
                <a:sym typeface="Roboto"/>
              </a:rPr>
              <a:t>funcionalidades/comandos</a:t>
            </a:r>
            <a:r>
              <a:rPr lang="en-GB" sz="1900">
                <a:latin typeface="Roboto"/>
                <a:ea typeface="Roboto"/>
                <a:cs typeface="Roboto"/>
                <a:sym typeface="Roboto"/>
              </a:rPr>
              <a:t> (le llamaremos comandos de aquí en adelante para simplificar) debemos incluir el código para que cada una de estas funcionalidades cumpla con su propósito. Estas funciones serán disparadas desde nuestro entry point, archivo llamado </a:t>
            </a:r>
            <a:r>
              <a:rPr lang="en-GB" sz="1900">
                <a:solidFill>
                  <a:srgbClr val="BF9000"/>
                </a:solidFill>
                <a:latin typeface="Roboto"/>
                <a:ea typeface="Roboto"/>
                <a:cs typeface="Roboto"/>
                <a:sym typeface="Roboto"/>
              </a:rPr>
              <a:t>tasks.js</a:t>
            </a:r>
            <a:r>
              <a:rPr lang="en-GB" sz="1900">
                <a:latin typeface="Roboto"/>
                <a:ea typeface="Roboto"/>
                <a:cs typeface="Roboto"/>
                <a:sym typeface="Roboto"/>
              </a:rPr>
              <a:t>, que deberemos crear en la raíz de nuestro proyecto.</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31" name="Google Shape;131;p23"/>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4</a:t>
            </a:r>
            <a:endParaRPr b="1" sz="3900">
              <a:solidFill>
                <a:srgbClr val="1C4587"/>
              </a:solidFill>
              <a:latin typeface="Montserrat"/>
              <a:ea typeface="Montserrat"/>
              <a:cs typeface="Montserrat"/>
              <a:sym typeface="Montserrat"/>
            </a:endParaRPr>
          </a:p>
        </p:txBody>
      </p:sp>
      <p:sp>
        <p:nvSpPr>
          <p:cNvPr id="132" name="Google Shape;132;p23"/>
          <p:cNvSpPr txBox="1"/>
          <p:nvPr/>
        </p:nvSpPr>
        <p:spPr>
          <a:xfrm>
            <a:off x="358650" y="1991802"/>
            <a:ext cx="8426700" cy="29727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4 </a:t>
            </a:r>
            <a:r>
              <a:rPr lang="en-GB" sz="1900">
                <a:latin typeface="Roboto"/>
                <a:ea typeface="Roboto"/>
                <a:cs typeface="Roboto"/>
                <a:sym typeface="Roboto"/>
              </a:rPr>
              <a:t>- Archivo </a:t>
            </a:r>
            <a:r>
              <a:rPr lang="en-GB" sz="1900">
                <a:solidFill>
                  <a:srgbClr val="BF9000"/>
                </a:solidFill>
                <a:latin typeface="Roboto"/>
                <a:ea typeface="Roboto"/>
                <a:cs typeface="Roboto"/>
                <a:sym typeface="Roboto"/>
              </a:rPr>
              <a:t>list</a:t>
            </a:r>
            <a:r>
              <a:rPr lang="en-GB" sz="1900">
                <a:solidFill>
                  <a:srgbClr val="BF9000"/>
                </a:solidFill>
                <a:latin typeface="Roboto"/>
                <a:ea typeface="Roboto"/>
                <a:cs typeface="Roboto"/>
                <a:sym typeface="Roboto"/>
              </a:rPr>
              <a:t>.js</a:t>
            </a:r>
            <a:r>
              <a:rPr lang="en-GB" sz="1900">
                <a:latin typeface="Roboto"/>
                <a:ea typeface="Roboto"/>
                <a:cs typeface="Roboto"/>
                <a:sym typeface="Roboto"/>
              </a:rPr>
              <a:t>: esta funcionalidad deberá retornar simplemente el listado completo de las tareas. Para ello, deberá leer por supuesto el listado completo, recorrerlo y retornar solamente los títulos de cada tarea, no su descripción, como un </a:t>
            </a:r>
            <a:r>
              <a:rPr lang="en-GB" sz="1900">
                <a:solidFill>
                  <a:srgbClr val="1155CC"/>
                </a:solidFill>
                <a:latin typeface="Roboto"/>
                <a:ea typeface="Roboto"/>
                <a:cs typeface="Roboto"/>
                <a:sym typeface="Roboto"/>
              </a:rPr>
              <a:t>array </a:t>
            </a:r>
            <a:r>
              <a:rPr lang="en-GB" sz="1900">
                <a:latin typeface="Roboto"/>
                <a:ea typeface="Roboto"/>
                <a:cs typeface="Roboto"/>
                <a:sym typeface="Roboto"/>
              </a:rPr>
              <a:t>de </a:t>
            </a:r>
            <a:r>
              <a:rPr lang="en-GB" sz="1900">
                <a:solidFill>
                  <a:srgbClr val="38761D"/>
                </a:solidFill>
                <a:latin typeface="Roboto"/>
                <a:ea typeface="Roboto"/>
                <a:cs typeface="Roboto"/>
                <a:sym typeface="Roboto"/>
              </a:rPr>
              <a:t>strings</a:t>
            </a:r>
            <a:r>
              <a:rPr lang="en-GB" sz="1900">
                <a:latin typeface="Roboto"/>
                <a:ea typeface="Roboto"/>
                <a:cs typeface="Roboto"/>
                <a:sym typeface="Roboto"/>
              </a:rPr>
              <a:t>.</a:t>
            </a:r>
            <a:endParaRPr sz="1900">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900">
                <a:solidFill>
                  <a:schemeClr val="dk1"/>
                </a:solidFill>
                <a:latin typeface="Roboto"/>
                <a:ea typeface="Roboto"/>
                <a:cs typeface="Roboto"/>
                <a:sym typeface="Roboto"/>
              </a:rPr>
              <a:t>Vale aclarar, que para que podamos leer el listado de tareas deberemos </a:t>
            </a:r>
            <a:r>
              <a:rPr i="1" lang="en-GB" sz="1900">
                <a:solidFill>
                  <a:srgbClr val="6AA84F"/>
                </a:solidFill>
                <a:latin typeface="Roboto"/>
                <a:ea typeface="Roboto"/>
                <a:cs typeface="Roboto"/>
                <a:sym typeface="Roboto"/>
              </a:rPr>
              <a:t>importarlo</a:t>
            </a:r>
            <a:r>
              <a:rPr lang="en-GB" sz="1900">
                <a:solidFill>
                  <a:schemeClr val="dk1"/>
                </a:solidFill>
                <a:latin typeface="Roboto"/>
                <a:ea typeface="Roboto"/>
                <a:cs typeface="Roboto"/>
                <a:sym typeface="Roboto"/>
              </a:rPr>
              <a:t> desde cada </a:t>
            </a:r>
            <a:r>
              <a:rPr b="1" lang="en-GB" sz="1900">
                <a:solidFill>
                  <a:srgbClr val="45818E"/>
                </a:solidFill>
                <a:latin typeface="Roboto"/>
                <a:ea typeface="Roboto"/>
                <a:cs typeface="Roboto"/>
                <a:sym typeface="Roboto"/>
              </a:rPr>
              <a:t>archivo </a:t>
            </a:r>
            <a:r>
              <a:rPr lang="en-GB" sz="1900">
                <a:solidFill>
                  <a:schemeClr val="dk1"/>
                </a:solidFill>
                <a:latin typeface="Roboto"/>
                <a:ea typeface="Roboto"/>
                <a:cs typeface="Roboto"/>
                <a:sym typeface="Roboto"/>
              </a:rPr>
              <a:t>donde lo necesitemos, como por ejemplo en este archivo. Esto es algo que deberemos repetir en cada archivo dentro de </a:t>
            </a:r>
            <a:r>
              <a:rPr b="1" lang="en-GB" sz="1900">
                <a:solidFill>
                  <a:srgbClr val="45818E"/>
                </a:solidFill>
                <a:latin typeface="Roboto"/>
                <a:ea typeface="Roboto"/>
                <a:cs typeface="Roboto"/>
                <a:sym typeface="Roboto"/>
              </a:rPr>
              <a:t>comandos</a:t>
            </a:r>
            <a:r>
              <a:rPr lang="en-GB" sz="1900">
                <a:solidFill>
                  <a:schemeClr val="dk1"/>
                </a:solidFill>
                <a:latin typeface="Roboto"/>
                <a:ea typeface="Roboto"/>
                <a:cs typeface="Roboto"/>
                <a:sym typeface="Roboto"/>
              </a:rPr>
              <a:t>.</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38" name="Google Shape;138;p24"/>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t>
            </a:r>
            <a:r>
              <a:rPr b="1" lang="en-GB" sz="3900">
                <a:solidFill>
                  <a:srgbClr val="1C4587"/>
                </a:solidFill>
                <a:latin typeface="Montserrat"/>
                <a:ea typeface="Montserrat"/>
                <a:cs typeface="Montserrat"/>
                <a:sym typeface="Montserrat"/>
              </a:rPr>
              <a:t>a seguir: 5</a:t>
            </a:r>
            <a:endParaRPr b="1" sz="3900">
              <a:solidFill>
                <a:srgbClr val="1C4587"/>
              </a:solidFill>
              <a:latin typeface="Montserrat"/>
              <a:ea typeface="Montserrat"/>
              <a:cs typeface="Montserrat"/>
              <a:sym typeface="Montserrat"/>
            </a:endParaRPr>
          </a:p>
        </p:txBody>
      </p:sp>
      <p:sp>
        <p:nvSpPr>
          <p:cNvPr id="139" name="Google Shape;139;p24"/>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5 - Archivo </a:t>
            </a:r>
            <a:r>
              <a:rPr lang="en-GB" sz="1900">
                <a:solidFill>
                  <a:srgbClr val="BF9000"/>
                </a:solidFill>
                <a:latin typeface="Roboto"/>
                <a:ea typeface="Roboto"/>
                <a:cs typeface="Roboto"/>
                <a:sym typeface="Roboto"/>
              </a:rPr>
              <a:t>find.js</a:t>
            </a:r>
            <a:r>
              <a:rPr lang="en-GB" sz="1900">
                <a:latin typeface="Roboto"/>
                <a:ea typeface="Roboto"/>
                <a:cs typeface="Roboto"/>
                <a:sym typeface="Roboto"/>
              </a:rPr>
              <a:t>: esta funcionalidad recibirá un parámetro y deberá retornar un </a:t>
            </a:r>
            <a:r>
              <a:rPr b="1" lang="en-GB" sz="1900">
                <a:solidFill>
                  <a:srgbClr val="990000"/>
                </a:solidFill>
                <a:latin typeface="Roboto"/>
                <a:ea typeface="Roboto"/>
                <a:cs typeface="Roboto"/>
                <a:sym typeface="Roboto"/>
              </a:rPr>
              <a:t>true </a:t>
            </a:r>
            <a:r>
              <a:rPr lang="en-GB" sz="1900">
                <a:latin typeface="Roboto"/>
                <a:ea typeface="Roboto"/>
                <a:cs typeface="Roboto"/>
                <a:sym typeface="Roboto"/>
              </a:rPr>
              <a:t>o </a:t>
            </a:r>
            <a:r>
              <a:rPr b="1" lang="en-GB" sz="1900">
                <a:solidFill>
                  <a:srgbClr val="A61C00"/>
                </a:solidFill>
                <a:latin typeface="Roboto"/>
                <a:ea typeface="Roboto"/>
                <a:cs typeface="Roboto"/>
                <a:sym typeface="Roboto"/>
              </a:rPr>
              <a:t>false</a:t>
            </a:r>
            <a:r>
              <a:rPr lang="en-GB" sz="1900">
                <a:solidFill>
                  <a:schemeClr val="dk1"/>
                </a:solidFill>
                <a:latin typeface="Roboto"/>
                <a:ea typeface="Roboto"/>
                <a:cs typeface="Roboto"/>
                <a:sym typeface="Roboto"/>
              </a:rPr>
              <a:t> dependiendo de si encuentra o este parámetro dentro del listado de tareas (</a:t>
            </a:r>
            <a:r>
              <a:rPr lang="en-GB" sz="1900">
                <a:solidFill>
                  <a:schemeClr val="dk1"/>
                </a:solidFill>
                <a:latin typeface="Roboto"/>
                <a:ea typeface="Roboto"/>
                <a:cs typeface="Roboto"/>
                <a:sym typeface="Roboto"/>
              </a:rPr>
              <a:t>cómo</a:t>
            </a:r>
            <a:r>
              <a:rPr lang="en-GB" sz="1900">
                <a:solidFill>
                  <a:schemeClr val="dk1"/>
                </a:solidFill>
                <a:latin typeface="Roboto"/>
                <a:ea typeface="Roboto"/>
                <a:cs typeface="Roboto"/>
                <a:sym typeface="Roboto"/>
              </a:rPr>
              <a:t> título).</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45" name="Google Shape;145;p25"/>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6</a:t>
            </a:r>
            <a:endParaRPr b="1" sz="3900">
              <a:solidFill>
                <a:srgbClr val="1C4587"/>
              </a:solidFill>
              <a:latin typeface="Montserrat"/>
              <a:ea typeface="Montserrat"/>
              <a:cs typeface="Montserrat"/>
              <a:sym typeface="Montserrat"/>
            </a:endParaRPr>
          </a:p>
        </p:txBody>
      </p:sp>
      <p:sp>
        <p:nvSpPr>
          <p:cNvPr id="146" name="Google Shape;146;p25"/>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6 </a:t>
            </a:r>
            <a:r>
              <a:rPr lang="en-GB" sz="1900">
                <a:latin typeface="Roboto"/>
                <a:ea typeface="Roboto"/>
                <a:cs typeface="Roboto"/>
                <a:sym typeface="Roboto"/>
              </a:rPr>
              <a:t>- Archivo </a:t>
            </a:r>
            <a:r>
              <a:rPr lang="en-GB" sz="1900">
                <a:solidFill>
                  <a:srgbClr val="BF9000"/>
                </a:solidFill>
                <a:latin typeface="Roboto"/>
                <a:ea typeface="Roboto"/>
                <a:cs typeface="Roboto"/>
                <a:sym typeface="Roboto"/>
              </a:rPr>
              <a:t>edit</a:t>
            </a:r>
            <a:r>
              <a:rPr lang="en-GB" sz="1900">
                <a:solidFill>
                  <a:srgbClr val="BF9000"/>
                </a:solidFill>
                <a:latin typeface="Roboto"/>
                <a:ea typeface="Roboto"/>
                <a:cs typeface="Roboto"/>
                <a:sym typeface="Roboto"/>
              </a:rPr>
              <a:t>.js</a:t>
            </a:r>
            <a:r>
              <a:rPr lang="en-GB" sz="1900">
                <a:latin typeface="Roboto"/>
                <a:ea typeface="Roboto"/>
                <a:cs typeface="Roboto"/>
                <a:sym typeface="Roboto"/>
              </a:rPr>
              <a:t>: esta funcionalidad aún no estará performando al 100% en esta etapa. Pero ya la dejaremos creada para futuras iteraciones de nuestra app. Debería recibir dos parámetros: el primero es </a:t>
            </a:r>
            <a:r>
              <a:rPr b="1" lang="en-GB" sz="1900">
                <a:latin typeface="Roboto"/>
                <a:ea typeface="Roboto"/>
                <a:cs typeface="Roboto"/>
                <a:sym typeface="Roboto"/>
              </a:rPr>
              <a:t>el título</a:t>
            </a:r>
            <a:r>
              <a:rPr lang="en-GB" sz="1900">
                <a:latin typeface="Roboto"/>
                <a:ea typeface="Roboto"/>
                <a:cs typeface="Roboto"/>
                <a:sym typeface="Roboto"/>
              </a:rPr>
              <a:t> de la tarea a editar, y el segundo es </a:t>
            </a:r>
            <a:r>
              <a:rPr b="1" lang="en-GB" sz="1900">
                <a:latin typeface="Roboto"/>
                <a:ea typeface="Roboto"/>
                <a:cs typeface="Roboto"/>
                <a:sym typeface="Roboto"/>
              </a:rPr>
              <a:t>la nueva descripción</a:t>
            </a:r>
            <a:r>
              <a:rPr lang="en-GB" sz="1900">
                <a:latin typeface="Roboto"/>
                <a:ea typeface="Roboto"/>
                <a:cs typeface="Roboto"/>
                <a:sym typeface="Roboto"/>
              </a:rPr>
              <a:t> de la tarea a editar. Como esta funcionalidad no hará nada realmente aún, simplemente deberá devolver un objeto literal que contenga la información que a futuro se guardaría en la tarea.</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52" name="Google Shape;152;p26"/>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7 (bonus)</a:t>
            </a:r>
            <a:endParaRPr b="1" sz="3900">
              <a:solidFill>
                <a:srgbClr val="1C4587"/>
              </a:solidFill>
              <a:latin typeface="Montserrat"/>
              <a:ea typeface="Montserrat"/>
              <a:cs typeface="Montserrat"/>
              <a:sym typeface="Montserrat"/>
            </a:endParaRPr>
          </a:p>
        </p:txBody>
      </p:sp>
      <p:sp>
        <p:nvSpPr>
          <p:cNvPr id="153" name="Google Shape;153;p26"/>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7 </a:t>
            </a:r>
            <a:r>
              <a:rPr lang="en-GB" sz="1900">
                <a:latin typeface="Roboto"/>
                <a:ea typeface="Roboto"/>
                <a:cs typeface="Roboto"/>
                <a:sym typeface="Roboto"/>
              </a:rPr>
              <a:t>- Archivo </a:t>
            </a:r>
            <a:r>
              <a:rPr lang="en-GB" sz="1900">
                <a:solidFill>
                  <a:srgbClr val="BF9000"/>
                </a:solidFill>
                <a:latin typeface="Roboto"/>
                <a:ea typeface="Roboto"/>
                <a:cs typeface="Roboto"/>
                <a:sym typeface="Roboto"/>
              </a:rPr>
              <a:t>filter</a:t>
            </a:r>
            <a:r>
              <a:rPr lang="en-GB" sz="1900">
                <a:solidFill>
                  <a:srgbClr val="BF9000"/>
                </a:solidFill>
                <a:latin typeface="Roboto"/>
                <a:ea typeface="Roboto"/>
                <a:cs typeface="Roboto"/>
                <a:sym typeface="Roboto"/>
              </a:rPr>
              <a:t>.js</a:t>
            </a:r>
            <a:r>
              <a:rPr lang="en-GB" sz="1900">
                <a:latin typeface="Roboto"/>
                <a:ea typeface="Roboto"/>
                <a:cs typeface="Roboto"/>
                <a:sym typeface="Roboto"/>
              </a:rPr>
              <a:t>: esta funcionalidad hace algo similar al </a:t>
            </a:r>
            <a:r>
              <a:rPr lang="en-GB" sz="1900">
                <a:solidFill>
                  <a:srgbClr val="BF9000"/>
                </a:solidFill>
                <a:latin typeface="Roboto"/>
                <a:ea typeface="Roboto"/>
                <a:cs typeface="Roboto"/>
                <a:sym typeface="Roboto"/>
              </a:rPr>
              <a:t>find.js</a:t>
            </a:r>
            <a:r>
              <a:rPr lang="en-GB" sz="1900">
                <a:solidFill>
                  <a:schemeClr val="dk1"/>
                </a:solidFill>
                <a:latin typeface="Roboto"/>
                <a:ea typeface="Roboto"/>
                <a:cs typeface="Roboto"/>
                <a:sym typeface="Roboto"/>
              </a:rPr>
              <a:t>, pero en vez de retornar si encontró el valor que se le pasa por parámetro o no, esta función deberá retornar todas las tareas que contengan (en su título) lo que se le pasa por parámetro a la función.</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solidFill>
                  <a:schemeClr val="dk1"/>
                </a:solidFill>
                <a:latin typeface="Roboto"/>
                <a:ea typeface="Roboto"/>
                <a:cs typeface="Roboto"/>
                <a:sym typeface="Roboto"/>
              </a:rPr>
              <a:t>Es decir, si tenemos tres tareas: </a:t>
            </a:r>
            <a:r>
              <a:rPr b="1" lang="en-GB" sz="1900">
                <a:solidFill>
                  <a:srgbClr val="999999"/>
                </a:solidFill>
                <a:latin typeface="Roboto"/>
                <a:ea typeface="Roboto"/>
                <a:cs typeface="Roboto"/>
                <a:sym typeface="Roboto"/>
              </a:rPr>
              <a:t>correr</a:t>
            </a:r>
            <a:r>
              <a:rPr lang="en-GB" sz="1900">
                <a:solidFill>
                  <a:schemeClr val="dk1"/>
                </a:solidFill>
                <a:latin typeface="Roboto"/>
                <a:ea typeface="Roboto"/>
                <a:cs typeface="Roboto"/>
                <a:sym typeface="Roboto"/>
              </a:rPr>
              <a:t>, </a:t>
            </a:r>
            <a:r>
              <a:rPr b="1" lang="en-GB" sz="1900">
                <a:solidFill>
                  <a:srgbClr val="999999"/>
                </a:solidFill>
                <a:latin typeface="Roboto"/>
                <a:ea typeface="Roboto"/>
                <a:cs typeface="Roboto"/>
                <a:sym typeface="Roboto"/>
              </a:rPr>
              <a:t>comer</a:t>
            </a:r>
            <a:r>
              <a:rPr lang="en-GB" sz="1900">
                <a:solidFill>
                  <a:schemeClr val="dk1"/>
                </a:solidFill>
                <a:latin typeface="Roboto"/>
                <a:ea typeface="Roboto"/>
                <a:cs typeface="Roboto"/>
                <a:sym typeface="Roboto"/>
              </a:rPr>
              <a:t> y </a:t>
            </a:r>
            <a:r>
              <a:rPr b="1" lang="en-GB" sz="1900">
                <a:solidFill>
                  <a:srgbClr val="999999"/>
                </a:solidFill>
                <a:latin typeface="Roboto"/>
                <a:ea typeface="Roboto"/>
                <a:cs typeface="Roboto"/>
                <a:sym typeface="Roboto"/>
              </a:rPr>
              <a:t>saltar</a:t>
            </a:r>
            <a:r>
              <a:rPr lang="en-GB" sz="1900">
                <a:solidFill>
                  <a:schemeClr val="dk1"/>
                </a:solidFill>
                <a:latin typeface="Roboto"/>
                <a:ea typeface="Roboto"/>
                <a:cs typeface="Roboto"/>
                <a:sym typeface="Roboto"/>
              </a:rPr>
              <a:t>, y llamamos la función pasándole por parámetro el string </a:t>
            </a:r>
            <a:r>
              <a:rPr b="1" lang="en-GB" sz="1900">
                <a:solidFill>
                  <a:srgbClr val="6AA84F"/>
                </a:solidFill>
                <a:latin typeface="Roboto"/>
                <a:ea typeface="Roboto"/>
                <a:cs typeface="Roboto"/>
                <a:sym typeface="Roboto"/>
              </a:rPr>
              <a:t>“co”</a:t>
            </a:r>
            <a:r>
              <a:rPr lang="en-GB" sz="1900">
                <a:solidFill>
                  <a:schemeClr val="dk1"/>
                </a:solidFill>
                <a:latin typeface="Roboto"/>
                <a:ea typeface="Roboto"/>
                <a:cs typeface="Roboto"/>
                <a:sym typeface="Roboto"/>
              </a:rPr>
              <a:t>( </a:t>
            </a:r>
            <a:r>
              <a:rPr lang="en-GB" sz="1900">
                <a:solidFill>
                  <a:srgbClr val="3C78D8"/>
                </a:solidFill>
                <a:latin typeface="Roboto"/>
                <a:ea typeface="Roboto"/>
                <a:cs typeface="Roboto"/>
                <a:sym typeface="Roboto"/>
              </a:rPr>
              <a:t>filter(‘co’) </a:t>
            </a:r>
            <a:r>
              <a:rPr lang="en-GB" sz="1900">
                <a:solidFill>
                  <a:schemeClr val="dk1"/>
                </a:solidFill>
                <a:latin typeface="Roboto"/>
                <a:ea typeface="Roboto"/>
                <a:cs typeface="Roboto"/>
                <a:sym typeface="Roboto"/>
              </a:rPr>
              <a:t>), esta funcionalidad debería retornar un array con las primeras dos tareas(</a:t>
            </a:r>
            <a:r>
              <a:rPr b="1" lang="en-GB" sz="1900">
                <a:solidFill>
                  <a:srgbClr val="999999"/>
                </a:solidFill>
                <a:latin typeface="Roboto"/>
                <a:ea typeface="Roboto"/>
                <a:cs typeface="Roboto"/>
                <a:sym typeface="Roboto"/>
              </a:rPr>
              <a:t>correr</a:t>
            </a:r>
            <a:r>
              <a:rPr lang="en-GB" sz="1900">
                <a:solidFill>
                  <a:schemeClr val="dk1"/>
                </a:solidFill>
                <a:latin typeface="Roboto"/>
                <a:ea typeface="Roboto"/>
                <a:cs typeface="Roboto"/>
                <a:sym typeface="Roboto"/>
              </a:rPr>
              <a:t> y </a:t>
            </a:r>
            <a:r>
              <a:rPr b="1" lang="en-GB" sz="1900">
                <a:solidFill>
                  <a:srgbClr val="999999"/>
                </a:solidFill>
                <a:latin typeface="Roboto"/>
                <a:ea typeface="Roboto"/>
                <a:cs typeface="Roboto"/>
                <a:sym typeface="Roboto"/>
              </a:rPr>
              <a:t>comer</a:t>
            </a:r>
            <a:r>
              <a:rPr lang="en-GB" sz="1900">
                <a:solidFill>
                  <a:schemeClr val="dk1"/>
                </a:solidFill>
                <a:latin typeface="Roboto"/>
                <a:ea typeface="Roboto"/>
                <a:cs typeface="Roboto"/>
                <a:sym typeface="Roboto"/>
              </a:rPr>
              <a:t> ), ya que sólo estas dos contienen el string </a:t>
            </a:r>
            <a:r>
              <a:rPr b="1" lang="en-GB" sz="1900">
                <a:solidFill>
                  <a:srgbClr val="6AA84F"/>
                </a:solidFill>
                <a:latin typeface="Roboto"/>
                <a:ea typeface="Roboto"/>
                <a:cs typeface="Roboto"/>
                <a:sym typeface="Roboto"/>
              </a:rPr>
              <a:t>“co”</a:t>
            </a:r>
            <a:r>
              <a:rPr lang="en-GB" sz="1900">
                <a:solidFill>
                  <a:schemeClr val="dk1"/>
                </a:solidFill>
                <a:latin typeface="Roboto"/>
                <a:ea typeface="Roboto"/>
                <a:cs typeface="Roboto"/>
                <a:sym typeface="Roboto"/>
              </a:rPr>
              <a:t> dentro del título.</a:t>
            </a:r>
            <a:endParaRPr sz="19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59" name="Google Shape;159;p27"/>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8 (bonus)</a:t>
            </a:r>
            <a:endParaRPr b="1" sz="3900">
              <a:solidFill>
                <a:srgbClr val="1C4587"/>
              </a:solidFill>
              <a:latin typeface="Montserrat"/>
              <a:ea typeface="Montserrat"/>
              <a:cs typeface="Montserrat"/>
              <a:sym typeface="Montserrat"/>
            </a:endParaRPr>
          </a:p>
        </p:txBody>
      </p:sp>
      <p:sp>
        <p:nvSpPr>
          <p:cNvPr id="160" name="Google Shape;160;p27"/>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8 </a:t>
            </a:r>
            <a:r>
              <a:rPr lang="en-GB" sz="1900">
                <a:latin typeface="Roboto"/>
                <a:ea typeface="Roboto"/>
                <a:cs typeface="Roboto"/>
                <a:sym typeface="Roboto"/>
              </a:rPr>
              <a:t>- Archivo </a:t>
            </a:r>
            <a:r>
              <a:rPr lang="en-GB" sz="1900">
                <a:solidFill>
                  <a:srgbClr val="BF9000"/>
                </a:solidFill>
                <a:latin typeface="Roboto"/>
                <a:ea typeface="Roboto"/>
                <a:cs typeface="Roboto"/>
                <a:sym typeface="Roboto"/>
              </a:rPr>
              <a:t>return</a:t>
            </a:r>
            <a:r>
              <a:rPr lang="en-GB" sz="1900">
                <a:solidFill>
                  <a:srgbClr val="BF9000"/>
                </a:solidFill>
                <a:latin typeface="Roboto"/>
                <a:ea typeface="Roboto"/>
                <a:cs typeface="Roboto"/>
                <a:sym typeface="Roboto"/>
              </a:rPr>
              <a:t>.js</a:t>
            </a:r>
            <a:r>
              <a:rPr lang="en-GB" sz="1900">
                <a:latin typeface="Roboto"/>
                <a:ea typeface="Roboto"/>
                <a:cs typeface="Roboto"/>
                <a:sym typeface="Roboto"/>
              </a:rPr>
              <a:t>: esta funcionalidad recibirá </a:t>
            </a:r>
            <a:r>
              <a:rPr b="1" lang="en-GB" sz="1900">
                <a:latin typeface="Roboto"/>
                <a:ea typeface="Roboto"/>
                <a:cs typeface="Roboto"/>
                <a:sym typeface="Roboto"/>
              </a:rPr>
              <a:t>un título</a:t>
            </a:r>
            <a:r>
              <a:rPr lang="en-GB" sz="1900">
                <a:latin typeface="Roboto"/>
                <a:ea typeface="Roboto"/>
                <a:cs typeface="Roboto"/>
                <a:sym typeface="Roboto"/>
              </a:rPr>
              <a:t> por parámetro (</a:t>
            </a:r>
            <a:r>
              <a:rPr lang="en-GB" sz="1900">
                <a:solidFill>
                  <a:srgbClr val="38761D"/>
                </a:solidFill>
                <a:latin typeface="Roboto"/>
                <a:ea typeface="Roboto"/>
                <a:cs typeface="Roboto"/>
                <a:sym typeface="Roboto"/>
              </a:rPr>
              <a:t>string</a:t>
            </a:r>
            <a:r>
              <a:rPr lang="en-GB" sz="1900">
                <a:latin typeface="Roboto"/>
                <a:ea typeface="Roboto"/>
                <a:cs typeface="Roboto"/>
                <a:sym typeface="Roboto"/>
              </a:rPr>
              <a:t>) y en caso de que ese título coincida con alguno de los que existen dentro del listado. Deberá retornar </a:t>
            </a:r>
            <a:r>
              <a:rPr b="1" lang="en-GB" sz="1900">
                <a:latin typeface="Roboto"/>
                <a:ea typeface="Roboto"/>
                <a:cs typeface="Roboto"/>
                <a:sym typeface="Roboto"/>
              </a:rPr>
              <a:t>la descripción</a:t>
            </a:r>
            <a:r>
              <a:rPr lang="en-GB" sz="1900">
                <a:latin typeface="Roboto"/>
                <a:ea typeface="Roboto"/>
                <a:cs typeface="Roboto"/>
                <a:sym typeface="Roboto"/>
              </a:rPr>
              <a:t> que corresponde a esa tarea.</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66" name="Google Shape;166;p28"/>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9</a:t>
            </a:r>
            <a:endParaRPr b="1" sz="3900">
              <a:solidFill>
                <a:srgbClr val="1C4587"/>
              </a:solidFill>
              <a:latin typeface="Montserrat"/>
              <a:ea typeface="Montserrat"/>
              <a:cs typeface="Montserrat"/>
              <a:sym typeface="Montserrat"/>
            </a:endParaRPr>
          </a:p>
        </p:txBody>
      </p:sp>
      <p:sp>
        <p:nvSpPr>
          <p:cNvPr id="167" name="Google Shape;167;p28"/>
          <p:cNvSpPr txBox="1"/>
          <p:nvPr/>
        </p:nvSpPr>
        <p:spPr>
          <a:xfrm>
            <a:off x="358650" y="1567550"/>
            <a:ext cx="8426700" cy="29250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9 </a:t>
            </a:r>
            <a:r>
              <a:rPr lang="en-GB" sz="1900">
                <a:latin typeface="Roboto"/>
                <a:ea typeface="Roboto"/>
                <a:cs typeface="Roboto"/>
                <a:sym typeface="Roboto"/>
              </a:rPr>
              <a:t>- Finalmente trabajaremos en nuestro entry point: el archivo </a:t>
            </a:r>
            <a:r>
              <a:rPr lang="en-GB" sz="1900">
                <a:solidFill>
                  <a:srgbClr val="BF9000"/>
                </a:solidFill>
                <a:latin typeface="Roboto"/>
                <a:ea typeface="Roboto"/>
                <a:cs typeface="Roboto"/>
                <a:sym typeface="Roboto"/>
              </a:rPr>
              <a:t>tasks.js</a:t>
            </a:r>
            <a:r>
              <a:rPr lang="en-GB" sz="1900">
                <a:solidFill>
                  <a:schemeClr val="dk1"/>
                </a:solidFill>
                <a:latin typeface="Roboto"/>
                <a:ea typeface="Roboto"/>
                <a:cs typeface="Roboto"/>
                <a:sym typeface="Roboto"/>
              </a:rPr>
              <a:t>.</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solidFill>
                  <a:schemeClr val="dk1"/>
                </a:solidFill>
                <a:latin typeface="Roboto"/>
                <a:ea typeface="Roboto"/>
                <a:cs typeface="Roboto"/>
                <a:sym typeface="Roboto"/>
              </a:rPr>
              <a:t>Dentro de este deberemos crear el código necesario para que al correr nuestra aplicación utilizando comandos adicionales puedan lanzarse las funcionalidades que fuimos creando anteriormente.</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solidFill>
                  <a:schemeClr val="dk1"/>
                </a:solidFill>
                <a:latin typeface="Roboto"/>
                <a:ea typeface="Roboto"/>
                <a:cs typeface="Roboto"/>
                <a:sym typeface="Roboto"/>
              </a:rPr>
              <a:t>La idea es que si pasamos, por ejemplo, como </a:t>
            </a:r>
            <a:r>
              <a:rPr b="1" lang="en-GB" sz="1900">
                <a:solidFill>
                  <a:schemeClr val="dk1"/>
                </a:solidFill>
                <a:latin typeface="Roboto"/>
                <a:ea typeface="Roboto"/>
                <a:cs typeface="Roboto"/>
                <a:sym typeface="Roboto"/>
              </a:rPr>
              <a:t>primer parámetro (adicional)</a:t>
            </a:r>
            <a:r>
              <a:rPr lang="en-GB" sz="1900">
                <a:solidFill>
                  <a:schemeClr val="dk1"/>
                </a:solidFill>
                <a:latin typeface="Roboto"/>
                <a:ea typeface="Roboto"/>
                <a:cs typeface="Roboto"/>
                <a:sym typeface="Roboto"/>
              </a:rPr>
              <a:t> la palabra </a:t>
            </a:r>
            <a:r>
              <a:rPr lang="en-GB" sz="1900">
                <a:solidFill>
                  <a:srgbClr val="CC0000"/>
                </a:solidFill>
                <a:latin typeface="Roboto"/>
                <a:ea typeface="Roboto"/>
                <a:cs typeface="Roboto"/>
                <a:sym typeface="Roboto"/>
              </a:rPr>
              <a:t>find</a:t>
            </a:r>
            <a:r>
              <a:rPr lang="en-GB" sz="1900">
                <a:solidFill>
                  <a:schemeClr val="dk1"/>
                </a:solidFill>
                <a:latin typeface="Roboto"/>
                <a:ea typeface="Roboto"/>
                <a:cs typeface="Roboto"/>
                <a:sym typeface="Roboto"/>
              </a:rPr>
              <a:t>, deberá dispararse la función del archivo </a:t>
            </a:r>
            <a:r>
              <a:rPr lang="en-GB" sz="1900">
                <a:solidFill>
                  <a:srgbClr val="BF9000"/>
                </a:solidFill>
                <a:latin typeface="Roboto"/>
                <a:ea typeface="Roboto"/>
                <a:cs typeface="Roboto"/>
                <a:sym typeface="Roboto"/>
              </a:rPr>
              <a:t>find.js</a:t>
            </a:r>
            <a:r>
              <a:rPr lang="en-GB" sz="1900">
                <a:solidFill>
                  <a:schemeClr val="dk1"/>
                </a:solidFill>
                <a:latin typeface="Roboto"/>
                <a:ea typeface="Roboto"/>
                <a:cs typeface="Roboto"/>
                <a:sym typeface="Roboto"/>
              </a:rPr>
              <a:t> utilizando el </a:t>
            </a:r>
            <a:r>
              <a:rPr b="1" lang="en-GB" sz="1900">
                <a:solidFill>
                  <a:schemeClr val="dk1"/>
                </a:solidFill>
                <a:latin typeface="Roboto"/>
                <a:ea typeface="Roboto"/>
                <a:cs typeface="Roboto"/>
                <a:sym typeface="Roboto"/>
              </a:rPr>
              <a:t>segundo parámetro (adicional)</a:t>
            </a:r>
            <a:r>
              <a:rPr lang="en-GB" sz="1900">
                <a:solidFill>
                  <a:schemeClr val="dk1"/>
                </a:solidFill>
                <a:latin typeface="Roboto"/>
                <a:ea typeface="Roboto"/>
                <a:cs typeface="Roboto"/>
                <a:sym typeface="Roboto"/>
              </a:rPr>
              <a:t> como parámetro de búsqueda.</a:t>
            </a:r>
            <a:endParaRPr sz="1900">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t/>
            </a:r>
            <a:endParaRPr sz="1900">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solidFill>
                  <a:srgbClr val="666666"/>
                </a:solidFill>
                <a:latin typeface="Roboto"/>
                <a:ea typeface="Roboto"/>
                <a:cs typeface="Roboto"/>
                <a:sym typeface="Roboto"/>
              </a:rPr>
              <a:t>Consejo: la estructura </a:t>
            </a:r>
            <a:r>
              <a:rPr lang="en-GB" sz="1900">
                <a:solidFill>
                  <a:srgbClr val="CC0000"/>
                </a:solidFill>
                <a:latin typeface="Roboto"/>
                <a:ea typeface="Roboto"/>
                <a:cs typeface="Roboto"/>
                <a:sym typeface="Roboto"/>
              </a:rPr>
              <a:t>switch </a:t>
            </a:r>
            <a:r>
              <a:rPr lang="en-GB" sz="1900">
                <a:solidFill>
                  <a:srgbClr val="666666"/>
                </a:solidFill>
                <a:latin typeface="Roboto"/>
                <a:ea typeface="Roboto"/>
                <a:cs typeface="Roboto"/>
                <a:sym typeface="Roboto"/>
              </a:rPr>
              <a:t>puede venirnos muy útil.</a:t>
            </a:r>
            <a:endParaRPr sz="1900">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pic>
        <p:nvPicPr>
          <p:cNvPr id="168" name="Google Shape;168;p28"/>
          <p:cNvPicPr preferRelativeResize="0"/>
          <p:nvPr/>
        </p:nvPicPr>
        <p:blipFill>
          <a:blip r:embed="rId4">
            <a:alphaModFix/>
          </a:blip>
          <a:stretch>
            <a:fillRect/>
          </a:stretch>
        </p:blipFill>
        <p:spPr>
          <a:xfrm>
            <a:off x="3457575" y="3806750"/>
            <a:ext cx="2228850" cy="52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74" name="Google Shape;174;p29"/>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175" name="Google Shape;175;p29"/>
          <p:cNvSpPr txBox="1"/>
          <p:nvPr/>
        </p:nvSpPr>
        <p:spPr>
          <a:xfrm>
            <a:off x="2710550" y="1321350"/>
            <a:ext cx="6360600" cy="2500800"/>
          </a:xfrm>
          <a:prstGeom prst="rect">
            <a:avLst/>
          </a:prstGeom>
          <a:noFill/>
          <a:ln>
            <a:noFill/>
          </a:ln>
        </p:spPr>
        <p:txBody>
          <a:bodyPr anchorCtr="0" anchor="ctr"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b="1" lang="en-GB" sz="3000">
                <a:solidFill>
                  <a:srgbClr val="1C4587"/>
                </a:solidFill>
                <a:latin typeface="Montserrat"/>
                <a:ea typeface="Montserrat"/>
                <a:cs typeface="Montserrat"/>
                <a:sym typeface="Montserrat"/>
              </a:rPr>
              <a:t>Ahora les toca a ustedes!</a:t>
            </a:r>
            <a:endParaRPr b="1" sz="3000">
              <a:solidFill>
                <a:srgbClr val="1C4587"/>
              </a:solidFill>
              <a:latin typeface="Montserrat"/>
              <a:ea typeface="Montserrat"/>
              <a:cs typeface="Montserrat"/>
              <a:sym typeface="Montserrat"/>
            </a:endParaRPr>
          </a:p>
        </p:txBody>
      </p:sp>
      <p:pic>
        <p:nvPicPr>
          <p:cNvPr id="176" name="Google Shape;176;p29"/>
          <p:cNvPicPr preferRelativeResize="0"/>
          <p:nvPr/>
        </p:nvPicPr>
        <p:blipFill>
          <a:blip r:embed="rId4">
            <a:alphaModFix/>
          </a:blip>
          <a:stretch>
            <a:fillRect/>
          </a:stretch>
        </p:blipFill>
        <p:spPr>
          <a:xfrm>
            <a:off x="785184" y="1534799"/>
            <a:ext cx="2073915" cy="20739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82" name="Google Shape;182;p30"/>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Éxito!</a:t>
            </a:r>
            <a:endParaRPr b="1" sz="3900">
              <a:solidFill>
                <a:srgbClr val="000000"/>
              </a:solidFill>
              <a:latin typeface="Montserrat"/>
              <a:ea typeface="Montserrat"/>
              <a:cs typeface="Montserrat"/>
              <a:sym typeface="Montserrat"/>
            </a:endParaRPr>
          </a:p>
        </p:txBody>
      </p:sp>
      <p:sp>
        <p:nvSpPr>
          <p:cNvPr id="183" name="Google Shape;183;p30"/>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Si todo funcionó correctamente, deberíamos tener una aplicación que nos permita realizar leer comandos de terminal y ejecutar código según corresponda!</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Felicitaciones!</a:t>
            </a:r>
            <a:endParaRPr sz="19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89" name="Google Shape;189;p31"/>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Algunas consideraciones</a:t>
            </a:r>
            <a:endParaRPr b="1" sz="3900">
              <a:solidFill>
                <a:srgbClr val="000000"/>
              </a:solidFill>
              <a:latin typeface="Montserrat"/>
              <a:ea typeface="Montserrat"/>
              <a:cs typeface="Montserrat"/>
              <a:sym typeface="Montserrat"/>
            </a:endParaRPr>
          </a:p>
        </p:txBody>
      </p:sp>
      <p:sp>
        <p:nvSpPr>
          <p:cNvPr id="190" name="Google Shape;190;p31"/>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p:nvPr>
            <p:ph type="title"/>
          </p:nvPr>
        </p:nvSpPr>
        <p:spPr>
          <a:xfrm>
            <a:off x="311700" y="1365450"/>
            <a:ext cx="85206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1C4587"/>
                </a:solidFill>
                <a:latin typeface="Montserrat"/>
                <a:ea typeface="Montserrat"/>
                <a:cs typeface="Montserrat"/>
                <a:sym typeface="Montserrat"/>
              </a:rPr>
              <a:t>Introducción a la programación</a:t>
            </a:r>
            <a:endParaRPr b="1" sz="6000">
              <a:solidFill>
                <a:srgbClr val="1C4587"/>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623400" y="988944"/>
            <a:ext cx="17041200" cy="12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6" name="Google Shape;196;p32"/>
          <p:cNvSpPr txBox="1"/>
          <p:nvPr>
            <p:ph idx="1" type="body"/>
          </p:nvPr>
        </p:nvSpPr>
        <p:spPr>
          <a:xfrm>
            <a:off x="623400" y="2561056"/>
            <a:ext cx="17041200" cy="75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2"/>
          <p:cNvPicPr preferRelativeResize="0"/>
          <p:nvPr/>
        </p:nvPicPr>
        <p:blipFill rotWithShape="1">
          <a:blip r:embed="rId3">
            <a:alphaModFix/>
          </a:blip>
          <a:srcRect b="0" l="9950" r="0" t="0"/>
          <a:stretch/>
        </p:blipFill>
        <p:spPr>
          <a:xfrm>
            <a:off x="0" y="0"/>
            <a:ext cx="9144002" cy="5143499"/>
          </a:xfrm>
          <a:prstGeom prst="rect">
            <a:avLst/>
          </a:prstGeom>
          <a:noFill/>
          <a:ln>
            <a:noFill/>
          </a:ln>
        </p:spPr>
      </p:pic>
      <p:sp>
        <p:nvSpPr>
          <p:cNvPr id="198" name="Google Shape;198;p32"/>
          <p:cNvSpPr txBox="1"/>
          <p:nvPr/>
        </p:nvSpPr>
        <p:spPr>
          <a:xfrm>
            <a:off x="1458075" y="1837553"/>
            <a:ext cx="6228000" cy="828000"/>
          </a:xfrm>
          <a:prstGeom prst="rect">
            <a:avLst/>
          </a:prstGeom>
          <a:noFill/>
          <a:ln>
            <a:noFill/>
          </a:ln>
        </p:spPr>
        <p:txBody>
          <a:bodyPr anchorCtr="0" anchor="t" bIns="44200" lIns="44200" spcFirstLastPara="1" rIns="44200" wrap="square" tIns="44200">
            <a:spAutoFit/>
          </a:bodyPr>
          <a:lstStyle/>
          <a:p>
            <a:pPr indent="0" lvl="0" marL="0" rtl="0" algn="ctr">
              <a:spcBef>
                <a:spcPts val="0"/>
              </a:spcBef>
              <a:spcAft>
                <a:spcPts val="0"/>
              </a:spcAft>
              <a:buNone/>
            </a:pPr>
            <a:r>
              <a:rPr b="1" lang="en-GB" sz="4800">
                <a:solidFill>
                  <a:schemeClr val="lt1"/>
                </a:solidFill>
              </a:rPr>
              <a:t>Muchas gracias!</a:t>
            </a:r>
            <a:endParaRPr b="1" sz="4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68" name="Google Shape;68;p15"/>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Inicializar el proyecto</a:t>
            </a:r>
            <a:endParaRPr b="1" sz="3900">
              <a:solidFill>
                <a:srgbClr val="000000"/>
              </a:solidFill>
              <a:latin typeface="Montserrat"/>
              <a:ea typeface="Montserrat"/>
              <a:cs typeface="Montserrat"/>
              <a:sym typeface="Montserrat"/>
            </a:endParaRPr>
          </a:p>
        </p:txBody>
      </p:sp>
      <p:sp>
        <p:nvSpPr>
          <p:cNvPr id="69" name="Google Shape;69;p15"/>
          <p:cNvSpPr txBox="1"/>
          <p:nvPr/>
        </p:nvSpPr>
        <p:spPr>
          <a:xfrm>
            <a:off x="358650" y="15345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Siempre para inicializar, correremos el comando:</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GB" sz="1900">
                <a:solidFill>
                  <a:schemeClr val="dk1"/>
                </a:solidFill>
                <a:latin typeface="Roboto"/>
                <a:ea typeface="Roboto"/>
                <a:cs typeface="Roboto"/>
                <a:sym typeface="Roboto"/>
              </a:rPr>
              <a:t>Para requerir módulos de otros archivos:</a:t>
            </a:r>
            <a:endParaRPr sz="1900">
              <a:solidFill>
                <a:schemeClr val="dk1"/>
              </a:solidFill>
              <a:latin typeface="Roboto"/>
              <a:ea typeface="Roboto"/>
              <a:cs typeface="Roboto"/>
              <a:sym typeface="Roboto"/>
            </a:endParaRPr>
          </a:p>
        </p:txBody>
      </p:sp>
      <p:pic>
        <p:nvPicPr>
          <p:cNvPr id="70" name="Google Shape;70;p15"/>
          <p:cNvPicPr preferRelativeResize="0"/>
          <p:nvPr/>
        </p:nvPicPr>
        <p:blipFill>
          <a:blip r:embed="rId4">
            <a:alphaModFix/>
          </a:blip>
          <a:stretch>
            <a:fillRect/>
          </a:stretch>
        </p:blipFill>
        <p:spPr>
          <a:xfrm>
            <a:off x="3331236" y="2372400"/>
            <a:ext cx="2482800" cy="398700"/>
          </a:xfrm>
          <a:prstGeom prst="rect">
            <a:avLst/>
          </a:prstGeom>
          <a:noFill/>
          <a:ln>
            <a:noFill/>
          </a:ln>
        </p:spPr>
      </p:pic>
      <p:pic>
        <p:nvPicPr>
          <p:cNvPr id="71" name="Google Shape;71;p15"/>
          <p:cNvPicPr preferRelativeResize="0"/>
          <p:nvPr/>
        </p:nvPicPr>
        <p:blipFill>
          <a:blip r:embed="rId5">
            <a:alphaModFix/>
          </a:blip>
          <a:stretch>
            <a:fillRect/>
          </a:stretch>
        </p:blipFill>
        <p:spPr>
          <a:xfrm>
            <a:off x="1525028" y="3638100"/>
            <a:ext cx="6095200" cy="60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77" name="Google Shape;77;p16"/>
          <p:cNvSpPr txBox="1"/>
          <p:nvPr>
            <p:ph type="title"/>
          </p:nvPr>
        </p:nvSpPr>
        <p:spPr>
          <a:xfrm>
            <a:off x="311700" y="1365450"/>
            <a:ext cx="85206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1C4587"/>
                </a:solidFill>
                <a:latin typeface="Montserrat"/>
                <a:ea typeface="Montserrat"/>
                <a:cs typeface="Montserrat"/>
                <a:sym typeface="Montserrat"/>
              </a:rPr>
              <a:t>Clase 5</a:t>
            </a:r>
            <a:endParaRPr b="1" sz="6000">
              <a:solidFill>
                <a:srgbClr val="1C4587"/>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83" name="Google Shape;83;p17"/>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process.argv</a:t>
            </a:r>
            <a:endParaRPr b="1" sz="3900">
              <a:solidFill>
                <a:srgbClr val="000000"/>
              </a:solidFill>
              <a:latin typeface="Montserrat"/>
              <a:ea typeface="Montserrat"/>
              <a:cs typeface="Montserrat"/>
              <a:sym typeface="Montserrat"/>
            </a:endParaRPr>
          </a:p>
        </p:txBody>
      </p:sp>
      <p:sp>
        <p:nvSpPr>
          <p:cNvPr id="84" name="Google Shape;84;p17"/>
          <p:cNvSpPr txBox="1"/>
          <p:nvPr/>
        </p:nvSpPr>
        <p:spPr>
          <a:xfrm>
            <a:off x="358650" y="15345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Recordemos que el </a:t>
            </a:r>
            <a:r>
              <a:rPr lang="en-GB" sz="1900">
                <a:solidFill>
                  <a:srgbClr val="E69138"/>
                </a:solidFill>
                <a:latin typeface="Roboto"/>
                <a:ea typeface="Roboto"/>
                <a:cs typeface="Roboto"/>
                <a:sym typeface="Roboto"/>
              </a:rPr>
              <a:t>process.argv</a:t>
            </a:r>
            <a:r>
              <a:rPr lang="en-GB" sz="1900">
                <a:latin typeface="Roboto"/>
                <a:ea typeface="Roboto"/>
                <a:cs typeface="Roboto"/>
                <a:sym typeface="Roboto"/>
              </a:rPr>
              <a:t> nos permite leer los comandos que ingresamos por terminal. Utilizando este objeto, podremos ir preparando el código para que dispare distintas funcionalidades según lea nuestros comandos. Recordemos que si queremos pasar mucho texto </a:t>
            </a:r>
            <a:r>
              <a:rPr lang="en-GB" sz="1900">
                <a:latin typeface="Roboto"/>
                <a:ea typeface="Roboto"/>
                <a:cs typeface="Roboto"/>
                <a:sym typeface="Roboto"/>
              </a:rPr>
              <a:t>como</a:t>
            </a:r>
            <a:r>
              <a:rPr lang="en-GB" sz="1900">
                <a:latin typeface="Roboto"/>
                <a:ea typeface="Roboto"/>
                <a:cs typeface="Roboto"/>
                <a:sym typeface="Roboto"/>
              </a:rPr>
              <a:t> un solo </a:t>
            </a:r>
            <a:r>
              <a:rPr lang="en-GB" sz="1900">
                <a:latin typeface="Roboto"/>
                <a:ea typeface="Roboto"/>
                <a:cs typeface="Roboto"/>
                <a:sym typeface="Roboto"/>
              </a:rPr>
              <a:t>parámetro</a:t>
            </a:r>
            <a:r>
              <a:rPr lang="en-GB" sz="1900">
                <a:latin typeface="Roboto"/>
                <a:ea typeface="Roboto"/>
                <a:cs typeface="Roboto"/>
                <a:sym typeface="Roboto"/>
              </a:rPr>
              <a:t> debemos utilizar comillas.</a:t>
            </a:r>
            <a:endParaRPr sz="1900">
              <a:solidFill>
                <a:schemeClr val="dk1"/>
              </a:solidFill>
              <a:latin typeface="Roboto"/>
              <a:ea typeface="Roboto"/>
              <a:cs typeface="Roboto"/>
              <a:sym typeface="Roboto"/>
            </a:endParaRPr>
          </a:p>
        </p:txBody>
      </p:sp>
      <p:pic>
        <p:nvPicPr>
          <p:cNvPr id="85" name="Google Shape;85;p17"/>
          <p:cNvPicPr preferRelativeResize="0"/>
          <p:nvPr/>
        </p:nvPicPr>
        <p:blipFill>
          <a:blip r:embed="rId4">
            <a:alphaModFix/>
          </a:blip>
          <a:stretch>
            <a:fillRect/>
          </a:stretch>
        </p:blipFill>
        <p:spPr>
          <a:xfrm>
            <a:off x="649517" y="3157513"/>
            <a:ext cx="3419475" cy="1724025"/>
          </a:xfrm>
          <a:prstGeom prst="rect">
            <a:avLst/>
          </a:prstGeom>
          <a:noFill/>
          <a:ln>
            <a:noFill/>
          </a:ln>
        </p:spPr>
      </p:pic>
      <p:pic>
        <p:nvPicPr>
          <p:cNvPr id="86" name="Google Shape;86;p17"/>
          <p:cNvPicPr preferRelativeResize="0"/>
          <p:nvPr/>
        </p:nvPicPr>
        <p:blipFill>
          <a:blip r:embed="rId5">
            <a:alphaModFix/>
          </a:blip>
          <a:stretch>
            <a:fillRect/>
          </a:stretch>
        </p:blipFill>
        <p:spPr>
          <a:xfrm>
            <a:off x="5636557" y="3766438"/>
            <a:ext cx="2588500" cy="50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92" name="Google Shape;92;p18"/>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Aplicación de tareas v1</a:t>
            </a:r>
            <a:endParaRPr b="1" sz="3900">
              <a:solidFill>
                <a:srgbClr val="000000"/>
              </a:solidFill>
              <a:latin typeface="Montserrat"/>
              <a:ea typeface="Montserrat"/>
              <a:cs typeface="Montserrat"/>
              <a:sym typeface="Montserrat"/>
            </a:endParaRPr>
          </a:p>
        </p:txBody>
      </p:sp>
      <p:sp>
        <p:nvSpPr>
          <p:cNvPr id="93" name="Google Shape;93;p18"/>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En la clase de hoy vamos a codear una app de JavaScript con Nodejs que nos permitirá interactuar con la terminal para lograr distintas funcionalidades al comunicarnos con la aplicación a través de la consola.</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Utilizaremos estas funcionalidades para poder leer algunas estructuras y filtrar ciertos comportamientos.</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99" name="Google Shape;99;p19"/>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Aplicación de tareas v1</a:t>
            </a:r>
            <a:endParaRPr b="1" sz="3900">
              <a:solidFill>
                <a:srgbClr val="000000"/>
              </a:solidFill>
              <a:latin typeface="Montserrat"/>
              <a:ea typeface="Montserrat"/>
              <a:cs typeface="Montserrat"/>
              <a:sym typeface="Montserrat"/>
            </a:endParaRPr>
          </a:p>
        </p:txBody>
      </p:sp>
      <p:sp>
        <p:nvSpPr>
          <p:cNvPr id="100" name="Google Shape;100;p19"/>
          <p:cNvSpPr txBox="1"/>
          <p:nvPr/>
        </p:nvSpPr>
        <p:spPr>
          <a:xfrm>
            <a:off x="358650" y="199179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Nuestra app contará con algunas funciones básicas:</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349250" lvl="0" marL="2286000" marR="0" rtl="0" algn="l">
              <a:lnSpc>
                <a:spcPct val="100000"/>
              </a:lnSpc>
              <a:spcBef>
                <a:spcPts val="0"/>
              </a:spcBef>
              <a:spcAft>
                <a:spcPts val="0"/>
              </a:spcAft>
              <a:buClr>
                <a:srgbClr val="38761D"/>
              </a:buClr>
              <a:buSzPts val="1900"/>
              <a:buFont typeface="Roboto"/>
              <a:buChar char="●"/>
            </a:pPr>
            <a:r>
              <a:rPr lang="en-GB" sz="1900">
                <a:solidFill>
                  <a:srgbClr val="38761D"/>
                </a:solidFill>
                <a:latin typeface="Roboto"/>
                <a:ea typeface="Roboto"/>
                <a:cs typeface="Roboto"/>
                <a:sym typeface="Roboto"/>
              </a:rPr>
              <a:t>find </a:t>
            </a:r>
            <a:r>
              <a:rPr lang="en-GB" sz="1600">
                <a:solidFill>
                  <a:schemeClr val="dk1"/>
                </a:solidFill>
                <a:latin typeface="Roboto"/>
                <a:ea typeface="Roboto"/>
                <a:cs typeface="Roboto"/>
                <a:sym typeface="Roboto"/>
              </a:rPr>
              <a:t>(encontrar)</a:t>
            </a:r>
            <a:endParaRPr sz="1600">
              <a:solidFill>
                <a:schemeClr val="dk1"/>
              </a:solidFill>
              <a:latin typeface="Roboto"/>
              <a:ea typeface="Roboto"/>
              <a:cs typeface="Roboto"/>
              <a:sym typeface="Roboto"/>
            </a:endParaRPr>
          </a:p>
          <a:p>
            <a:pPr indent="-349250" lvl="0" marL="2286000" marR="0" rtl="0" algn="l">
              <a:lnSpc>
                <a:spcPct val="100000"/>
              </a:lnSpc>
              <a:spcBef>
                <a:spcPts val="0"/>
              </a:spcBef>
              <a:spcAft>
                <a:spcPts val="0"/>
              </a:spcAft>
              <a:buClr>
                <a:srgbClr val="FF0000"/>
              </a:buClr>
              <a:buSzPts val="1900"/>
              <a:buFont typeface="Roboto"/>
              <a:buChar char="●"/>
            </a:pPr>
            <a:r>
              <a:rPr lang="en-GB" sz="1900">
                <a:solidFill>
                  <a:srgbClr val="FF0000"/>
                </a:solidFill>
                <a:latin typeface="Roboto"/>
                <a:ea typeface="Roboto"/>
                <a:cs typeface="Roboto"/>
                <a:sym typeface="Roboto"/>
              </a:rPr>
              <a:t>list</a:t>
            </a:r>
            <a:r>
              <a:rPr lang="en-GB" sz="1900">
                <a:solidFill>
                  <a:schemeClr val="dk1"/>
                </a:solidFill>
                <a:latin typeface="Roboto"/>
                <a:ea typeface="Roboto"/>
                <a:cs typeface="Roboto"/>
                <a:sym typeface="Roboto"/>
              </a:rPr>
              <a:t> </a:t>
            </a:r>
            <a:r>
              <a:rPr lang="en-GB" sz="1600">
                <a:solidFill>
                  <a:schemeClr val="dk1"/>
                </a:solidFill>
                <a:latin typeface="Roboto"/>
                <a:ea typeface="Roboto"/>
                <a:cs typeface="Roboto"/>
                <a:sym typeface="Roboto"/>
              </a:rPr>
              <a:t>(listar)</a:t>
            </a:r>
            <a:endParaRPr sz="1900">
              <a:solidFill>
                <a:srgbClr val="FF0000"/>
              </a:solidFill>
              <a:latin typeface="Roboto"/>
              <a:ea typeface="Roboto"/>
              <a:cs typeface="Roboto"/>
              <a:sym typeface="Roboto"/>
            </a:endParaRPr>
          </a:p>
          <a:p>
            <a:pPr indent="-349250" lvl="0" marL="2286000" marR="0" rtl="0" algn="l">
              <a:lnSpc>
                <a:spcPct val="100000"/>
              </a:lnSpc>
              <a:spcBef>
                <a:spcPts val="0"/>
              </a:spcBef>
              <a:spcAft>
                <a:spcPts val="0"/>
              </a:spcAft>
              <a:buClr>
                <a:srgbClr val="FF9900"/>
              </a:buClr>
              <a:buSzPts val="1900"/>
              <a:buFont typeface="Roboto"/>
              <a:buChar char="●"/>
            </a:pPr>
            <a:r>
              <a:rPr lang="en-GB" sz="1900">
                <a:solidFill>
                  <a:srgbClr val="FF9900"/>
                </a:solidFill>
                <a:latin typeface="Roboto"/>
                <a:ea typeface="Roboto"/>
                <a:cs typeface="Roboto"/>
                <a:sym typeface="Roboto"/>
              </a:rPr>
              <a:t>filter </a:t>
            </a:r>
            <a:r>
              <a:rPr lang="en-GB" sz="1600">
                <a:solidFill>
                  <a:schemeClr val="dk1"/>
                </a:solidFill>
                <a:latin typeface="Roboto"/>
                <a:ea typeface="Roboto"/>
                <a:cs typeface="Roboto"/>
                <a:sym typeface="Roboto"/>
              </a:rPr>
              <a:t>(filtrar)</a:t>
            </a:r>
            <a:endParaRPr sz="1900">
              <a:solidFill>
                <a:srgbClr val="FF9900"/>
              </a:solidFill>
              <a:latin typeface="Roboto"/>
              <a:ea typeface="Roboto"/>
              <a:cs typeface="Roboto"/>
              <a:sym typeface="Roboto"/>
            </a:endParaRPr>
          </a:p>
          <a:p>
            <a:pPr indent="-349250" lvl="0" marL="2286000" marR="0" rtl="0" algn="l">
              <a:lnSpc>
                <a:spcPct val="100000"/>
              </a:lnSpc>
              <a:spcBef>
                <a:spcPts val="0"/>
              </a:spcBef>
              <a:spcAft>
                <a:spcPts val="0"/>
              </a:spcAft>
              <a:buClr>
                <a:srgbClr val="9900FF"/>
              </a:buClr>
              <a:buSzPts val="1900"/>
              <a:buFont typeface="Roboto"/>
              <a:buChar char="●"/>
            </a:pPr>
            <a:r>
              <a:rPr lang="en-GB" sz="1900">
                <a:solidFill>
                  <a:srgbClr val="9900FF"/>
                </a:solidFill>
                <a:latin typeface="Roboto"/>
                <a:ea typeface="Roboto"/>
                <a:cs typeface="Roboto"/>
                <a:sym typeface="Roboto"/>
              </a:rPr>
              <a:t>edit</a:t>
            </a:r>
            <a:r>
              <a:rPr lang="en-GB" sz="1600">
                <a:solidFill>
                  <a:schemeClr val="dk1"/>
                </a:solidFill>
                <a:latin typeface="Roboto"/>
                <a:ea typeface="Roboto"/>
                <a:cs typeface="Roboto"/>
                <a:sym typeface="Roboto"/>
              </a:rPr>
              <a:t> (editar)</a:t>
            </a:r>
            <a:endParaRPr sz="1900">
              <a:solidFill>
                <a:srgbClr val="9900FF"/>
              </a:solidFill>
              <a:latin typeface="Roboto"/>
              <a:ea typeface="Roboto"/>
              <a:cs typeface="Roboto"/>
              <a:sym typeface="Roboto"/>
            </a:endParaRPr>
          </a:p>
          <a:p>
            <a:pPr indent="-349250" lvl="0" marL="2286000" marR="0" rtl="0" algn="l">
              <a:lnSpc>
                <a:spcPct val="100000"/>
              </a:lnSpc>
              <a:spcBef>
                <a:spcPts val="0"/>
              </a:spcBef>
              <a:spcAft>
                <a:spcPts val="0"/>
              </a:spcAft>
              <a:buClr>
                <a:srgbClr val="3C78D8"/>
              </a:buClr>
              <a:buSzPts val="1900"/>
              <a:buFont typeface="Roboto"/>
              <a:buChar char="●"/>
            </a:pPr>
            <a:r>
              <a:rPr lang="en-GB" sz="1900">
                <a:solidFill>
                  <a:srgbClr val="3C78D8"/>
                </a:solidFill>
                <a:latin typeface="Roboto"/>
                <a:ea typeface="Roboto"/>
                <a:cs typeface="Roboto"/>
                <a:sym typeface="Roboto"/>
              </a:rPr>
              <a:t>return</a:t>
            </a:r>
            <a:r>
              <a:rPr lang="en-GB" sz="1900">
                <a:solidFill>
                  <a:schemeClr val="dk1"/>
                </a:solidFill>
                <a:latin typeface="Roboto"/>
                <a:ea typeface="Roboto"/>
                <a:cs typeface="Roboto"/>
                <a:sym typeface="Roboto"/>
              </a:rPr>
              <a:t> </a:t>
            </a:r>
            <a:r>
              <a:rPr lang="en-GB" sz="1600">
                <a:solidFill>
                  <a:schemeClr val="dk1"/>
                </a:solidFill>
                <a:latin typeface="Roboto"/>
                <a:ea typeface="Roboto"/>
                <a:cs typeface="Roboto"/>
                <a:sym typeface="Roboto"/>
              </a:rPr>
              <a:t>(devolver)</a:t>
            </a:r>
            <a:endParaRPr sz="1900">
              <a:solidFill>
                <a:srgbClr val="3C78D8"/>
              </a:solidFill>
              <a:latin typeface="Roboto"/>
              <a:ea typeface="Roboto"/>
              <a:cs typeface="Roboto"/>
              <a:sym typeface="Roboto"/>
            </a:endParaRPr>
          </a:p>
          <a:p>
            <a:pPr indent="0" lvl="0" marL="0" marR="0" rtl="0" algn="ctr">
              <a:lnSpc>
                <a:spcPct val="100000"/>
              </a:lnSpc>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06" name="Google Shape;106;p20"/>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1</a:t>
            </a:r>
            <a:endParaRPr b="1" sz="3900">
              <a:solidFill>
                <a:srgbClr val="000000"/>
              </a:solidFill>
              <a:latin typeface="Montserrat"/>
              <a:ea typeface="Montserrat"/>
              <a:cs typeface="Montserrat"/>
              <a:sym typeface="Montserrat"/>
            </a:endParaRPr>
          </a:p>
        </p:txBody>
      </p:sp>
      <p:sp>
        <p:nvSpPr>
          <p:cNvPr id="107" name="Google Shape;107;p20"/>
          <p:cNvSpPr txBox="1"/>
          <p:nvPr/>
        </p:nvSpPr>
        <p:spPr>
          <a:xfrm>
            <a:off x="358656" y="1690100"/>
            <a:ext cx="5029800" cy="29505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1 - Crear un archivo </a:t>
            </a:r>
            <a:r>
              <a:rPr lang="en-GB" sz="1900">
                <a:solidFill>
                  <a:srgbClr val="BF9000"/>
                </a:solidFill>
                <a:latin typeface="Roboto"/>
                <a:ea typeface="Roboto"/>
                <a:cs typeface="Roboto"/>
                <a:sym typeface="Roboto"/>
              </a:rPr>
              <a:t>tasksData.js</a:t>
            </a:r>
            <a:r>
              <a:rPr lang="en-GB" sz="1900">
                <a:latin typeface="Roboto"/>
                <a:ea typeface="Roboto"/>
                <a:cs typeface="Roboto"/>
                <a:sym typeface="Roboto"/>
              </a:rPr>
              <a:t> que contendrá nuestras tareas.</a:t>
            </a:r>
            <a:endParaRPr sz="1900">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La idea es que contenga en una variable/constante </a:t>
            </a:r>
            <a:r>
              <a:rPr lang="en-GB" sz="1900">
                <a:solidFill>
                  <a:srgbClr val="674EA7"/>
                </a:solidFill>
                <a:latin typeface="Roboto"/>
                <a:ea typeface="Roboto"/>
                <a:cs typeface="Roboto"/>
                <a:sym typeface="Roboto"/>
              </a:rPr>
              <a:t>tasks </a:t>
            </a:r>
            <a:r>
              <a:rPr lang="en-GB" sz="1900">
                <a:latin typeface="Roboto"/>
                <a:ea typeface="Roboto"/>
                <a:cs typeface="Roboto"/>
                <a:sym typeface="Roboto"/>
              </a:rPr>
              <a:t>(que exportaremos para consumir en otro archivo) todas las tareas en formato de un </a:t>
            </a:r>
            <a:r>
              <a:rPr i="1" lang="en-GB" sz="1900">
                <a:solidFill>
                  <a:srgbClr val="3C78D8"/>
                </a:solidFill>
                <a:latin typeface="Roboto"/>
                <a:ea typeface="Roboto"/>
                <a:cs typeface="Roboto"/>
                <a:sym typeface="Roboto"/>
              </a:rPr>
              <a:t>array </a:t>
            </a:r>
            <a:r>
              <a:rPr lang="en-GB" sz="1900">
                <a:latin typeface="Roboto"/>
                <a:ea typeface="Roboto"/>
                <a:cs typeface="Roboto"/>
                <a:sym typeface="Roboto"/>
              </a:rPr>
              <a:t>de </a:t>
            </a:r>
            <a:r>
              <a:rPr i="1" lang="en-GB" sz="1900">
                <a:solidFill>
                  <a:srgbClr val="6AA84F"/>
                </a:solidFill>
                <a:latin typeface="Roboto"/>
                <a:ea typeface="Roboto"/>
                <a:cs typeface="Roboto"/>
                <a:sym typeface="Roboto"/>
              </a:rPr>
              <a:t>objetos literales</a:t>
            </a:r>
            <a:r>
              <a:rPr lang="en-GB" sz="1900">
                <a:latin typeface="Roboto"/>
                <a:ea typeface="Roboto"/>
                <a:cs typeface="Roboto"/>
                <a:sym typeface="Roboto"/>
              </a:rPr>
              <a:t>, donde cada tarea es un </a:t>
            </a:r>
            <a:r>
              <a:rPr i="1" lang="en-GB" sz="1900">
                <a:solidFill>
                  <a:srgbClr val="6AA84F"/>
                </a:solidFill>
                <a:latin typeface="Roboto"/>
                <a:ea typeface="Roboto"/>
                <a:cs typeface="Roboto"/>
                <a:sym typeface="Roboto"/>
              </a:rPr>
              <a:t>objeto literal</a:t>
            </a:r>
            <a:r>
              <a:rPr lang="en-GB" sz="1900">
                <a:latin typeface="Roboto"/>
                <a:ea typeface="Roboto"/>
                <a:cs typeface="Roboto"/>
                <a:sym typeface="Roboto"/>
              </a:rPr>
              <a:t> y en su conjunto conforman el </a:t>
            </a:r>
            <a:r>
              <a:rPr i="1" lang="en-GB" sz="1900">
                <a:solidFill>
                  <a:srgbClr val="3C78D8"/>
                </a:solidFill>
                <a:latin typeface="Roboto"/>
                <a:ea typeface="Roboto"/>
                <a:cs typeface="Roboto"/>
                <a:sym typeface="Roboto"/>
              </a:rPr>
              <a:t>array</a:t>
            </a:r>
            <a:r>
              <a:rPr lang="en-GB" sz="1900">
                <a:latin typeface="Roboto"/>
                <a:ea typeface="Roboto"/>
                <a:cs typeface="Roboto"/>
                <a:sym typeface="Roboto"/>
              </a:rPr>
              <a:t> de tareas.</a:t>
            </a:r>
            <a:endParaRPr sz="1900">
              <a:latin typeface="Roboto"/>
              <a:ea typeface="Roboto"/>
              <a:cs typeface="Roboto"/>
              <a:sym typeface="Roboto"/>
            </a:endParaRPr>
          </a:p>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Cada tarea deberá tener dos propiedades: </a:t>
            </a:r>
            <a:r>
              <a:rPr lang="en-GB" sz="1900">
                <a:solidFill>
                  <a:srgbClr val="CC0000"/>
                </a:solidFill>
                <a:latin typeface="Roboto"/>
                <a:ea typeface="Roboto"/>
                <a:cs typeface="Roboto"/>
                <a:sym typeface="Roboto"/>
              </a:rPr>
              <a:t>title </a:t>
            </a:r>
            <a:r>
              <a:rPr lang="en-GB" sz="1900">
                <a:latin typeface="Roboto"/>
                <a:ea typeface="Roboto"/>
                <a:cs typeface="Roboto"/>
                <a:sym typeface="Roboto"/>
              </a:rPr>
              <a:t>(título) y </a:t>
            </a:r>
            <a:r>
              <a:rPr lang="en-GB" sz="1900">
                <a:solidFill>
                  <a:srgbClr val="CC0000"/>
                </a:solidFill>
                <a:latin typeface="Roboto"/>
                <a:ea typeface="Roboto"/>
                <a:cs typeface="Roboto"/>
                <a:sym typeface="Roboto"/>
              </a:rPr>
              <a:t>desc </a:t>
            </a:r>
            <a:r>
              <a:rPr lang="en-GB" sz="1900">
                <a:latin typeface="Roboto"/>
                <a:ea typeface="Roboto"/>
                <a:cs typeface="Roboto"/>
                <a:sym typeface="Roboto"/>
              </a:rPr>
              <a:t>(descripción), ambas de tipo </a:t>
            </a:r>
            <a:r>
              <a:rPr lang="en-GB" sz="1900">
                <a:solidFill>
                  <a:srgbClr val="38761D"/>
                </a:solidFill>
                <a:latin typeface="Roboto"/>
                <a:ea typeface="Roboto"/>
                <a:cs typeface="Roboto"/>
                <a:sym typeface="Roboto"/>
              </a:rPr>
              <a:t>string</a:t>
            </a:r>
            <a:r>
              <a:rPr lang="en-GB" sz="1900">
                <a:latin typeface="Roboto"/>
                <a:ea typeface="Roboto"/>
                <a:cs typeface="Roboto"/>
                <a:sym typeface="Roboto"/>
              </a:rPr>
              <a:t>.</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grpSp>
        <p:nvGrpSpPr>
          <p:cNvPr id="108" name="Google Shape;108;p20"/>
          <p:cNvGrpSpPr/>
          <p:nvPr/>
        </p:nvGrpSpPr>
        <p:grpSpPr>
          <a:xfrm>
            <a:off x="5670669" y="1690088"/>
            <a:ext cx="3114675" cy="2950625"/>
            <a:chOff x="5670663" y="1690088"/>
            <a:chExt cx="3114675" cy="2950625"/>
          </a:xfrm>
        </p:grpSpPr>
        <p:pic>
          <p:nvPicPr>
            <p:cNvPr id="109" name="Google Shape;109;p20"/>
            <p:cNvPicPr preferRelativeResize="0"/>
            <p:nvPr/>
          </p:nvPicPr>
          <p:blipFill>
            <a:blip r:embed="rId4">
              <a:alphaModFix/>
            </a:blip>
            <a:stretch>
              <a:fillRect/>
            </a:stretch>
          </p:blipFill>
          <p:spPr>
            <a:xfrm>
              <a:off x="6604113" y="1690088"/>
              <a:ext cx="1247775" cy="333375"/>
            </a:xfrm>
            <a:prstGeom prst="rect">
              <a:avLst/>
            </a:prstGeom>
            <a:noFill/>
            <a:ln>
              <a:noFill/>
            </a:ln>
          </p:spPr>
        </p:pic>
        <p:pic>
          <p:nvPicPr>
            <p:cNvPr id="110" name="Google Shape;110;p20"/>
            <p:cNvPicPr preferRelativeResize="0"/>
            <p:nvPr/>
          </p:nvPicPr>
          <p:blipFill>
            <a:blip r:embed="rId5">
              <a:alphaModFix/>
            </a:blip>
            <a:stretch>
              <a:fillRect/>
            </a:stretch>
          </p:blipFill>
          <p:spPr>
            <a:xfrm>
              <a:off x="5670663" y="2669038"/>
              <a:ext cx="3114675" cy="197167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16" name="Google Shape;116;p21"/>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Pasos a seguir: 2</a:t>
            </a:r>
            <a:endParaRPr b="1" sz="3900">
              <a:solidFill>
                <a:srgbClr val="000000"/>
              </a:solidFill>
              <a:latin typeface="Montserrat"/>
              <a:ea typeface="Montserrat"/>
              <a:cs typeface="Montserrat"/>
              <a:sym typeface="Montserrat"/>
            </a:endParaRPr>
          </a:p>
        </p:txBody>
      </p:sp>
      <p:sp>
        <p:nvSpPr>
          <p:cNvPr id="117" name="Google Shape;117;p21"/>
          <p:cNvSpPr txBox="1"/>
          <p:nvPr/>
        </p:nvSpPr>
        <p:spPr>
          <a:xfrm>
            <a:off x="644697" y="1991800"/>
            <a:ext cx="49971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chemeClr val="dk1"/>
              </a:buClr>
              <a:buSzPts val="1100"/>
              <a:buFont typeface="Arial"/>
              <a:buNone/>
            </a:pPr>
            <a:r>
              <a:rPr lang="en-GB" sz="1900">
                <a:latin typeface="Roboto"/>
                <a:ea typeface="Roboto"/>
                <a:cs typeface="Roboto"/>
                <a:sym typeface="Roboto"/>
              </a:rPr>
              <a:t>2 - Crear una carpeta llamada </a:t>
            </a:r>
            <a:r>
              <a:rPr b="1" lang="en-GB" sz="1900">
                <a:solidFill>
                  <a:srgbClr val="45818E"/>
                </a:solidFill>
                <a:latin typeface="Roboto"/>
                <a:ea typeface="Roboto"/>
                <a:cs typeface="Roboto"/>
                <a:sym typeface="Roboto"/>
              </a:rPr>
              <a:t>funcionalidades </a:t>
            </a:r>
            <a:r>
              <a:rPr lang="en-GB" sz="1900">
                <a:latin typeface="Roboto"/>
                <a:ea typeface="Roboto"/>
                <a:cs typeface="Roboto"/>
                <a:sym typeface="Roboto"/>
              </a:rPr>
              <a:t>o </a:t>
            </a:r>
            <a:r>
              <a:rPr b="1" lang="en-GB" sz="1900">
                <a:solidFill>
                  <a:srgbClr val="45818E"/>
                </a:solidFill>
                <a:latin typeface="Roboto"/>
                <a:ea typeface="Roboto"/>
                <a:cs typeface="Roboto"/>
                <a:sym typeface="Roboto"/>
              </a:rPr>
              <a:t>comandos </a:t>
            </a:r>
            <a:r>
              <a:rPr lang="en-GB" sz="1900">
                <a:latin typeface="Roboto"/>
                <a:ea typeface="Roboto"/>
                <a:cs typeface="Roboto"/>
                <a:sym typeface="Roboto"/>
              </a:rPr>
              <a:t>donde ubicaremos las distintas funciones que dispararán las acciones de nuestra aplicación. Estas funcionalidades deberán ser un archivo con un nombre descriptivo para cada una, por ejemplo: </a:t>
            </a:r>
            <a:r>
              <a:rPr lang="en-GB" sz="1900">
                <a:solidFill>
                  <a:srgbClr val="BF9000"/>
                </a:solidFill>
                <a:latin typeface="Roboto"/>
                <a:ea typeface="Roboto"/>
                <a:cs typeface="Roboto"/>
                <a:sym typeface="Roboto"/>
              </a:rPr>
              <a:t>filter.js</a:t>
            </a:r>
            <a:r>
              <a:rPr lang="en-GB" sz="1900">
                <a:solidFill>
                  <a:schemeClr val="dk1"/>
                </a:solidFill>
                <a:latin typeface="Roboto"/>
                <a:ea typeface="Roboto"/>
                <a:cs typeface="Roboto"/>
                <a:sym typeface="Roboto"/>
              </a:rPr>
              <a:t>, entre otros.</a:t>
            </a:r>
            <a:endParaRPr sz="19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pic>
        <p:nvPicPr>
          <p:cNvPr id="118" name="Google Shape;118;p21"/>
          <p:cNvPicPr preferRelativeResize="0"/>
          <p:nvPr/>
        </p:nvPicPr>
        <p:blipFill>
          <a:blip r:embed="rId4">
            <a:alphaModFix/>
          </a:blip>
          <a:stretch>
            <a:fillRect/>
          </a:stretch>
        </p:blipFill>
        <p:spPr>
          <a:xfrm>
            <a:off x="6821553" y="2341938"/>
            <a:ext cx="1677750" cy="180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