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Montserra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1" Type="http://schemas.openxmlformats.org/officeDocument/2006/relationships/font" Target="fonts/Montserra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52e33fc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52e33fc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599b14a22_0_64: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599b14a2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599b14a22_0_290: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599b14a22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940deba05_0_69: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940deba0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89aa0e4ca_0_49: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89aa0e4c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89aa0e4ca_0_42: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89aa0e4c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89aa0e4ca_0_56: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89aa0e4c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599b14a22_0_70: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599b14a2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89aa0e4ca_0_21: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89aa0e4c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89aa0e4ca_0_27: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89aa0e4c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89aa0e4ca_0_34: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89aa0e4c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53fcd787b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53fcd787b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89aa0e4ca_0_91: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89aa0e4c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89aa0e4ca_0_120: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89aa0e4c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89aa0e4ca_0_126: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89aa0e4c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599b14a22_0_76: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599b14a2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89aa0e4ca_0_136: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89aa0e4c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89aa0e4ca_0_181: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89aa0e4c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89aa0e4ca_0_190: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89aa0e4c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599b14a22_0_366: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599b14a22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52e33fcc2_0_169: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52e33fcc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940deba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940deba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599b14a22_0_260: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599b14a22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940deba05_0_51: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940deba0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940deba05_0_60: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940deba0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599b14a22_0_275: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599b14a22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599b14a22_0_268:notes"/>
          <p:cNvSpPr/>
          <p:nvPr>
            <p:ph idx="2" type="sldImg"/>
          </p:nvPr>
        </p:nvSpPr>
        <p:spPr>
          <a:xfrm>
            <a:off x="381315"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599b14a2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52e33fcc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52e33fcc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11.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18.png"/><Relationship Id="rId5"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0"/>
            <a:ext cx="9138945" cy="51434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20" name="Google Shape;120;p22"/>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t/>
            </a:r>
            <a:endParaRPr b="1" sz="3900">
              <a:solidFill>
                <a:srgbClr val="1C4587"/>
              </a:solidFill>
              <a:latin typeface="Montserrat"/>
              <a:ea typeface="Montserrat"/>
              <a:cs typeface="Montserrat"/>
              <a:sym typeface="Montserrat"/>
            </a:endParaRPr>
          </a:p>
        </p:txBody>
      </p:sp>
      <p:sp>
        <p:nvSpPr>
          <p:cNvPr id="121" name="Google Shape;121;p22"/>
          <p:cNvSpPr txBox="1"/>
          <p:nvPr/>
        </p:nvSpPr>
        <p:spPr>
          <a:xfrm>
            <a:off x="358575" y="1321350"/>
            <a:ext cx="8426700" cy="2500800"/>
          </a:xfrm>
          <a:prstGeom prst="rect">
            <a:avLst/>
          </a:prstGeom>
          <a:noFill/>
          <a:ln>
            <a:noFill/>
          </a:ln>
        </p:spPr>
        <p:txBody>
          <a:bodyPr anchorCtr="0" anchor="ctr" bIns="44200" lIns="44200" spcFirstLastPara="1" rIns="44200" wrap="square" tIns="44200">
            <a:noAutofit/>
          </a:bodyPr>
          <a:lstStyle/>
          <a:p>
            <a:pPr indent="0" lvl="0" marL="0" marR="0" rtl="0" algn="ctr">
              <a:lnSpc>
                <a:spcPct val="100000"/>
              </a:lnSpc>
              <a:spcBef>
                <a:spcPts val="0"/>
              </a:spcBef>
              <a:spcAft>
                <a:spcPts val="0"/>
              </a:spcAft>
              <a:buClr>
                <a:srgbClr val="000000"/>
              </a:buClr>
              <a:buSzPts val="900"/>
              <a:buFont typeface="Arial"/>
              <a:buNone/>
            </a:pPr>
            <a:r>
              <a:rPr b="1" lang="en-GB" sz="6000">
                <a:solidFill>
                  <a:srgbClr val="1C4587"/>
                </a:solidFill>
                <a:latin typeface="Montserrat"/>
                <a:ea typeface="Montserrat"/>
                <a:cs typeface="Montserrat"/>
                <a:sym typeface="Montserrat"/>
              </a:rPr>
              <a:t>File System</a:t>
            </a:r>
            <a:endParaRPr b="1" sz="6000">
              <a:solidFill>
                <a:srgbClr val="1C4587"/>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27" name="Google Shape;127;p23"/>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¿Qué es un file system?</a:t>
            </a:r>
            <a:endParaRPr b="1" sz="3900">
              <a:solidFill>
                <a:srgbClr val="000000"/>
              </a:solidFill>
              <a:latin typeface="Montserrat"/>
              <a:ea typeface="Montserrat"/>
              <a:cs typeface="Montserrat"/>
              <a:sym typeface="Montserrat"/>
            </a:endParaRPr>
          </a:p>
        </p:txBody>
      </p:sp>
      <p:sp>
        <p:nvSpPr>
          <p:cNvPr id="128" name="Google Shape;128;p23"/>
          <p:cNvSpPr txBox="1"/>
          <p:nvPr/>
        </p:nvSpPr>
        <p:spPr>
          <a:xfrm>
            <a:off x="325975" y="1646250"/>
            <a:ext cx="5148600" cy="3264600"/>
          </a:xfrm>
          <a:prstGeom prst="rect">
            <a:avLst/>
          </a:prstGeom>
          <a:noFill/>
          <a:ln>
            <a:noFill/>
          </a:ln>
        </p:spPr>
        <p:txBody>
          <a:bodyPr anchorCtr="0" anchor="t" bIns="44200" lIns="44200" spcFirstLastPara="1" rIns="44200" wrap="square" tIns="44200">
            <a:noAutofit/>
          </a:bodyPr>
          <a:lstStyle/>
          <a:p>
            <a:pPr indent="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Un sistema de archivos o ficheros es un elemento que controla cómo se </a:t>
            </a:r>
            <a:r>
              <a:rPr b="1" lang="en-GB" sz="1900">
                <a:solidFill>
                  <a:srgbClr val="1C4587"/>
                </a:solidFill>
                <a:latin typeface="Roboto"/>
                <a:ea typeface="Roboto"/>
                <a:cs typeface="Roboto"/>
                <a:sym typeface="Roboto"/>
              </a:rPr>
              <a:t>almacenan y recuperan</a:t>
            </a:r>
            <a:r>
              <a:rPr lang="en-GB" sz="1900">
                <a:latin typeface="Roboto"/>
                <a:ea typeface="Roboto"/>
                <a:cs typeface="Roboto"/>
                <a:sym typeface="Roboto"/>
              </a:rPr>
              <a:t> los datos.</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Estructura la información (documentos, fotos, videos, canciones) guardada en un dispositivo de almacenamiento (interno, como el </a:t>
            </a:r>
            <a:r>
              <a:rPr b="1" lang="en-GB" sz="1900">
                <a:solidFill>
                  <a:srgbClr val="1C4587"/>
                </a:solidFill>
                <a:latin typeface="Roboto"/>
                <a:ea typeface="Roboto"/>
                <a:cs typeface="Roboto"/>
                <a:sym typeface="Roboto"/>
              </a:rPr>
              <a:t>disco</a:t>
            </a:r>
            <a:r>
              <a:rPr lang="en-GB" sz="1900">
                <a:latin typeface="Roboto"/>
                <a:ea typeface="Roboto"/>
                <a:cs typeface="Roboto"/>
                <a:sym typeface="Roboto"/>
              </a:rPr>
              <a:t> de la computadora o externa, como un dispositivo de entrada </a:t>
            </a:r>
            <a:r>
              <a:rPr b="1" lang="en-GB" sz="1900">
                <a:solidFill>
                  <a:srgbClr val="1C4587"/>
                </a:solidFill>
                <a:latin typeface="Roboto"/>
                <a:ea typeface="Roboto"/>
                <a:cs typeface="Roboto"/>
                <a:sym typeface="Roboto"/>
              </a:rPr>
              <a:t>USB</a:t>
            </a:r>
            <a:r>
              <a:rPr lang="en-GB" sz="1900">
                <a:latin typeface="Roboto"/>
                <a:ea typeface="Roboto"/>
                <a:cs typeface="Roboto"/>
                <a:sym typeface="Roboto"/>
              </a:rPr>
              <a:t>) que luego será representada al usuario utilizando un </a:t>
            </a:r>
            <a:r>
              <a:rPr b="1" lang="en-GB" sz="1900">
                <a:solidFill>
                  <a:srgbClr val="1C4587"/>
                </a:solidFill>
                <a:latin typeface="Roboto"/>
                <a:ea typeface="Roboto"/>
                <a:cs typeface="Roboto"/>
                <a:sym typeface="Roboto"/>
              </a:rPr>
              <a:t>gestor de archivos</a:t>
            </a:r>
            <a:r>
              <a:rPr lang="en-GB" sz="1900">
                <a:latin typeface="Roboto"/>
                <a:ea typeface="Roboto"/>
                <a:cs typeface="Roboto"/>
                <a:sym typeface="Roboto"/>
              </a:rPr>
              <a:t> (explorador de Windows, Finder, Nautilus).</a:t>
            </a:r>
            <a:endParaRPr sz="1900">
              <a:latin typeface="Roboto"/>
              <a:ea typeface="Roboto"/>
              <a:cs typeface="Roboto"/>
              <a:sym typeface="Roboto"/>
            </a:endParaRPr>
          </a:p>
        </p:txBody>
      </p:sp>
      <p:pic>
        <p:nvPicPr>
          <p:cNvPr id="129" name="Google Shape;129;p23"/>
          <p:cNvPicPr preferRelativeResize="0"/>
          <p:nvPr/>
        </p:nvPicPr>
        <p:blipFill>
          <a:blip r:embed="rId4">
            <a:alphaModFix/>
          </a:blip>
          <a:stretch>
            <a:fillRect/>
          </a:stretch>
        </p:blipFill>
        <p:spPr>
          <a:xfrm>
            <a:off x="5686425" y="1646250"/>
            <a:ext cx="3074950" cy="3361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35" name="Google Shape;135;p24"/>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fs - File System</a:t>
            </a:r>
            <a:endParaRPr b="1" sz="3900">
              <a:solidFill>
                <a:srgbClr val="000000"/>
              </a:solidFill>
              <a:latin typeface="Montserrat"/>
              <a:ea typeface="Montserrat"/>
              <a:cs typeface="Montserrat"/>
              <a:sym typeface="Montserrat"/>
            </a:endParaRPr>
          </a:p>
        </p:txBody>
      </p:sp>
      <p:sp>
        <p:nvSpPr>
          <p:cNvPr id="136" name="Google Shape;136;p24"/>
          <p:cNvSpPr txBox="1"/>
          <p:nvPr/>
        </p:nvSpPr>
        <p:spPr>
          <a:xfrm>
            <a:off x="325975" y="1842583"/>
            <a:ext cx="8426700" cy="2316900"/>
          </a:xfrm>
          <a:prstGeom prst="rect">
            <a:avLst/>
          </a:prstGeom>
          <a:noFill/>
          <a:ln>
            <a:noFill/>
          </a:ln>
        </p:spPr>
        <p:txBody>
          <a:bodyPr anchorCtr="0" anchor="t" bIns="44200" lIns="44200" spcFirstLastPara="1" rIns="44200" wrap="square" tIns="44200">
            <a:noAutofit/>
          </a:bodyPr>
          <a:lstStyle/>
          <a:p>
            <a:pPr indent="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Cuando trabajamos en programación, nuestro elemento principal siempre son los datos. En esta línea, sabemos como guardar </a:t>
            </a:r>
            <a:r>
              <a:rPr b="1" lang="en-GB" sz="1900">
                <a:solidFill>
                  <a:srgbClr val="CC0000"/>
                </a:solidFill>
                <a:latin typeface="Roboto"/>
                <a:ea typeface="Roboto"/>
                <a:cs typeface="Roboto"/>
                <a:sym typeface="Roboto"/>
              </a:rPr>
              <a:t>datos</a:t>
            </a:r>
            <a:r>
              <a:rPr lang="en-GB" sz="1900">
                <a:latin typeface="Roboto"/>
                <a:ea typeface="Roboto"/>
                <a:cs typeface="Roboto"/>
                <a:sym typeface="Roboto"/>
              </a:rPr>
              <a:t> en variables, modificarlos, trabajar con ellos, etcétera. Pero aún no hemos visto como poder almacenar estos datos en algún lado.</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Para ellos </a:t>
            </a:r>
            <a:r>
              <a:rPr b="1" lang="en-GB" sz="1900">
                <a:solidFill>
                  <a:srgbClr val="6AA84F"/>
                </a:solidFill>
                <a:latin typeface="Roboto"/>
                <a:ea typeface="Roboto"/>
                <a:cs typeface="Roboto"/>
                <a:sym typeface="Roboto"/>
              </a:rPr>
              <a:t>node.js</a:t>
            </a:r>
            <a:r>
              <a:rPr lang="en-GB" sz="1900">
                <a:solidFill>
                  <a:srgbClr val="6AA84F"/>
                </a:solidFill>
                <a:latin typeface="Roboto"/>
                <a:ea typeface="Roboto"/>
                <a:cs typeface="Roboto"/>
                <a:sym typeface="Roboto"/>
              </a:rPr>
              <a:t> </a:t>
            </a:r>
            <a:r>
              <a:rPr lang="en-GB" sz="1900">
                <a:latin typeface="Roboto"/>
                <a:ea typeface="Roboto"/>
                <a:cs typeface="Roboto"/>
                <a:sym typeface="Roboto"/>
              </a:rPr>
              <a:t>tiene un módulo nativo que nos permite trabajar con la lectura y escritura de archivos: </a:t>
            </a:r>
            <a:r>
              <a:rPr b="1" lang="en-GB" sz="1900">
                <a:solidFill>
                  <a:srgbClr val="BF9000"/>
                </a:solidFill>
                <a:latin typeface="Roboto"/>
                <a:ea typeface="Roboto"/>
                <a:cs typeface="Roboto"/>
                <a:sym typeface="Roboto"/>
              </a:rPr>
              <a:t>File System</a:t>
            </a:r>
            <a:r>
              <a:rPr lang="en-GB" sz="1900">
                <a:latin typeface="Roboto"/>
                <a:ea typeface="Roboto"/>
                <a:cs typeface="Roboto"/>
                <a:sym typeface="Roboto"/>
              </a:rPr>
              <a:t>.</a:t>
            </a:r>
            <a:endParaRPr sz="19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5"/>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42" name="Google Shape;142;p25"/>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fs</a:t>
            </a:r>
            <a:endParaRPr b="1" sz="3900">
              <a:solidFill>
                <a:srgbClr val="1C4587"/>
              </a:solidFill>
              <a:latin typeface="Montserrat"/>
              <a:ea typeface="Montserrat"/>
              <a:cs typeface="Montserrat"/>
              <a:sym typeface="Montserrat"/>
            </a:endParaRPr>
          </a:p>
        </p:txBody>
      </p:sp>
      <p:sp>
        <p:nvSpPr>
          <p:cNvPr id="143" name="Google Shape;143;p25"/>
          <p:cNvSpPr txBox="1"/>
          <p:nvPr/>
        </p:nvSpPr>
        <p:spPr>
          <a:xfrm>
            <a:off x="358650" y="2167050"/>
            <a:ext cx="4345200" cy="25008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Si hacemos un </a:t>
            </a:r>
            <a:r>
              <a:rPr b="1" lang="en-GB" sz="1900">
                <a:solidFill>
                  <a:srgbClr val="38761D"/>
                </a:solidFill>
                <a:latin typeface="Roboto"/>
                <a:ea typeface="Roboto"/>
                <a:cs typeface="Roboto"/>
                <a:sym typeface="Roboto"/>
              </a:rPr>
              <a:t>console.log</a:t>
            </a:r>
            <a:r>
              <a:rPr lang="en-GB" sz="1900">
                <a:latin typeface="Roboto"/>
                <a:ea typeface="Roboto"/>
                <a:cs typeface="Roboto"/>
                <a:sym typeface="Roboto"/>
              </a:rPr>
              <a:t> del objeto fs encontramos que contiene muchos </a:t>
            </a:r>
            <a:r>
              <a:rPr b="1" lang="en-GB" sz="1900">
                <a:solidFill>
                  <a:srgbClr val="134F5C"/>
                </a:solidFill>
                <a:latin typeface="Roboto"/>
                <a:ea typeface="Roboto"/>
                <a:cs typeface="Roboto"/>
                <a:sym typeface="Roboto"/>
              </a:rPr>
              <a:t>métodos</a:t>
            </a:r>
            <a:r>
              <a:rPr lang="en-GB" sz="1900">
                <a:latin typeface="Roboto"/>
                <a:ea typeface="Roboto"/>
                <a:cs typeface="Roboto"/>
                <a:sym typeface="Roboto"/>
              </a:rPr>
              <a:t>.</a:t>
            </a:r>
            <a:endParaRPr sz="1900">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Son estos </a:t>
            </a:r>
            <a:r>
              <a:rPr lang="en-GB" sz="1900">
                <a:solidFill>
                  <a:schemeClr val="dk1"/>
                </a:solidFill>
                <a:latin typeface="Roboto"/>
                <a:ea typeface="Roboto"/>
                <a:cs typeface="Roboto"/>
                <a:sym typeface="Roboto"/>
              </a:rPr>
              <a:t>métodos</a:t>
            </a:r>
            <a:r>
              <a:rPr lang="en-GB" sz="1900">
                <a:solidFill>
                  <a:srgbClr val="E69138"/>
                </a:solidFill>
                <a:latin typeface="Roboto"/>
                <a:ea typeface="Roboto"/>
                <a:cs typeface="Roboto"/>
                <a:sym typeface="Roboto"/>
              </a:rPr>
              <a:t> </a:t>
            </a:r>
            <a:r>
              <a:rPr lang="en-GB" sz="1900">
                <a:latin typeface="Roboto"/>
                <a:ea typeface="Roboto"/>
                <a:cs typeface="Roboto"/>
                <a:sym typeface="Roboto"/>
              </a:rPr>
              <a:t>los que nos van a permitir trabajar con nuestros </a:t>
            </a:r>
            <a:r>
              <a:rPr b="1" lang="en-GB" sz="1900">
                <a:solidFill>
                  <a:srgbClr val="CC0000"/>
                </a:solidFill>
                <a:latin typeface="Roboto"/>
                <a:ea typeface="Roboto"/>
                <a:cs typeface="Roboto"/>
                <a:sym typeface="Roboto"/>
              </a:rPr>
              <a:t>datos</a:t>
            </a:r>
            <a:r>
              <a:rPr lang="en-GB" sz="1900">
                <a:latin typeface="Roboto"/>
                <a:ea typeface="Roboto"/>
                <a:cs typeface="Roboto"/>
                <a:sym typeface="Roboto"/>
              </a:rPr>
              <a:t>.</a:t>
            </a:r>
            <a:endParaRPr sz="1900">
              <a:latin typeface="Roboto"/>
              <a:ea typeface="Roboto"/>
              <a:cs typeface="Roboto"/>
              <a:sym typeface="Roboto"/>
            </a:endParaRPr>
          </a:p>
        </p:txBody>
      </p:sp>
      <p:pic>
        <p:nvPicPr>
          <p:cNvPr id="144" name="Google Shape;144;p25"/>
          <p:cNvPicPr preferRelativeResize="0"/>
          <p:nvPr/>
        </p:nvPicPr>
        <p:blipFill>
          <a:blip r:embed="rId4">
            <a:alphaModFix/>
          </a:blip>
          <a:stretch>
            <a:fillRect/>
          </a:stretch>
        </p:blipFill>
        <p:spPr>
          <a:xfrm>
            <a:off x="4940626" y="1351900"/>
            <a:ext cx="3844726" cy="3586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6"/>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50" name="Google Shape;150;p26"/>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f</a:t>
            </a:r>
            <a:r>
              <a:rPr b="1" lang="en-GB" sz="3900">
                <a:solidFill>
                  <a:srgbClr val="1C4587"/>
                </a:solidFill>
                <a:latin typeface="Montserrat"/>
                <a:ea typeface="Montserrat"/>
                <a:cs typeface="Montserrat"/>
                <a:sym typeface="Montserrat"/>
              </a:rPr>
              <a:t>s</a:t>
            </a:r>
            <a:endParaRPr b="1" sz="3900">
              <a:solidFill>
                <a:srgbClr val="000000"/>
              </a:solidFill>
              <a:latin typeface="Montserrat"/>
              <a:ea typeface="Montserrat"/>
              <a:cs typeface="Montserrat"/>
              <a:sym typeface="Montserrat"/>
            </a:endParaRPr>
          </a:p>
        </p:txBody>
      </p:sp>
      <p:sp>
        <p:nvSpPr>
          <p:cNvPr id="151" name="Google Shape;151;p26"/>
          <p:cNvSpPr txBox="1"/>
          <p:nvPr/>
        </p:nvSpPr>
        <p:spPr>
          <a:xfrm>
            <a:off x="358650" y="1614600"/>
            <a:ext cx="8426700" cy="25008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Como</a:t>
            </a:r>
            <a:r>
              <a:rPr lang="en-GB" sz="1900">
                <a:latin typeface="Roboto"/>
                <a:ea typeface="Roboto"/>
                <a:cs typeface="Roboto"/>
                <a:sym typeface="Roboto"/>
              </a:rPr>
              <a:t> siempre, lo primero será importar este objeto desde su módulo correspondiente.</a:t>
            </a:r>
            <a:endParaRPr sz="1900">
              <a:latin typeface="Roboto"/>
              <a:ea typeface="Roboto"/>
              <a:cs typeface="Roboto"/>
              <a:sym typeface="Roboto"/>
            </a:endParaRPr>
          </a:p>
        </p:txBody>
      </p:sp>
      <p:pic>
        <p:nvPicPr>
          <p:cNvPr id="152" name="Google Shape;152;p26"/>
          <p:cNvPicPr preferRelativeResize="0"/>
          <p:nvPr/>
        </p:nvPicPr>
        <p:blipFill>
          <a:blip r:embed="rId4">
            <a:alphaModFix/>
          </a:blip>
          <a:stretch>
            <a:fillRect/>
          </a:stretch>
        </p:blipFill>
        <p:spPr>
          <a:xfrm>
            <a:off x="3310550" y="3458163"/>
            <a:ext cx="2524125" cy="657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7"/>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58" name="Google Shape;158;p27"/>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f</a:t>
            </a:r>
            <a:r>
              <a:rPr b="1" lang="en-GB" sz="3900">
                <a:solidFill>
                  <a:srgbClr val="1C4587"/>
                </a:solidFill>
                <a:latin typeface="Montserrat"/>
                <a:ea typeface="Montserrat"/>
                <a:cs typeface="Montserrat"/>
                <a:sym typeface="Montserrat"/>
              </a:rPr>
              <a:t>s</a:t>
            </a:r>
            <a:endParaRPr b="1" sz="3900">
              <a:solidFill>
                <a:srgbClr val="1C4587"/>
              </a:solidFill>
              <a:latin typeface="Montserrat"/>
              <a:ea typeface="Montserrat"/>
              <a:cs typeface="Montserrat"/>
              <a:sym typeface="Montserrat"/>
            </a:endParaRPr>
          </a:p>
          <a:p>
            <a:pPr indent="0" lvl="0" marL="0" rtl="0" algn="ctr">
              <a:spcBef>
                <a:spcPts val="0"/>
              </a:spcBef>
              <a:spcAft>
                <a:spcPts val="0"/>
              </a:spcAft>
              <a:buNone/>
            </a:pPr>
            <a:r>
              <a:t/>
            </a:r>
            <a:endParaRPr b="1" sz="3900">
              <a:solidFill>
                <a:srgbClr val="1C4587"/>
              </a:solidFill>
              <a:latin typeface="Montserrat"/>
              <a:ea typeface="Montserrat"/>
              <a:cs typeface="Montserrat"/>
              <a:sym typeface="Montserrat"/>
            </a:endParaRPr>
          </a:p>
        </p:txBody>
      </p:sp>
      <p:sp>
        <p:nvSpPr>
          <p:cNvPr id="159" name="Google Shape;159;p27"/>
          <p:cNvSpPr txBox="1"/>
          <p:nvPr/>
        </p:nvSpPr>
        <p:spPr>
          <a:xfrm>
            <a:off x="358650" y="1786050"/>
            <a:ext cx="8426700" cy="25008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Puntualmente, nos interesan dos métodos particulares que veremos a continuación:</a:t>
            </a:r>
            <a:endParaRPr sz="1900">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349250" lvl="0" marL="457200" marR="0" rtl="0" algn="ctr">
              <a:lnSpc>
                <a:spcPct val="100000"/>
              </a:lnSpc>
              <a:spcBef>
                <a:spcPts val="0"/>
              </a:spcBef>
              <a:spcAft>
                <a:spcPts val="0"/>
              </a:spcAft>
              <a:buClr>
                <a:srgbClr val="45818E"/>
              </a:buClr>
              <a:buSzPts val="1900"/>
              <a:buFont typeface="Roboto"/>
              <a:buChar char="●"/>
            </a:pPr>
            <a:r>
              <a:rPr b="1" lang="en-GB" sz="1900">
                <a:solidFill>
                  <a:srgbClr val="45818E"/>
                </a:solidFill>
                <a:latin typeface="Roboto"/>
                <a:ea typeface="Roboto"/>
                <a:cs typeface="Roboto"/>
                <a:sym typeface="Roboto"/>
              </a:rPr>
              <a:t>ReadFileSync</a:t>
            </a:r>
            <a:endParaRPr b="1" sz="1900">
              <a:solidFill>
                <a:srgbClr val="45818E"/>
              </a:solidFill>
              <a:latin typeface="Roboto"/>
              <a:ea typeface="Roboto"/>
              <a:cs typeface="Roboto"/>
              <a:sym typeface="Roboto"/>
            </a:endParaRPr>
          </a:p>
          <a:p>
            <a:pPr indent="-349250" lvl="0" marL="457200" marR="0" rtl="0" algn="ctr">
              <a:lnSpc>
                <a:spcPct val="100000"/>
              </a:lnSpc>
              <a:spcBef>
                <a:spcPts val="0"/>
              </a:spcBef>
              <a:spcAft>
                <a:spcPts val="0"/>
              </a:spcAft>
              <a:buClr>
                <a:srgbClr val="674EA7"/>
              </a:buClr>
              <a:buSzPts val="1900"/>
              <a:buFont typeface="Roboto"/>
              <a:buChar char="●"/>
            </a:pPr>
            <a:r>
              <a:rPr b="1" lang="en-GB" sz="1900">
                <a:solidFill>
                  <a:srgbClr val="674EA7"/>
                </a:solidFill>
                <a:latin typeface="Roboto"/>
                <a:ea typeface="Roboto"/>
                <a:cs typeface="Roboto"/>
                <a:sym typeface="Roboto"/>
              </a:rPr>
              <a:t>WriteFileSync</a:t>
            </a:r>
            <a:endParaRPr b="1" sz="1900">
              <a:solidFill>
                <a:srgbClr val="674EA7"/>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8"/>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65" name="Google Shape;165;p28"/>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t/>
            </a:r>
            <a:endParaRPr b="1" sz="3900">
              <a:solidFill>
                <a:srgbClr val="1C4587"/>
              </a:solidFill>
              <a:latin typeface="Montserrat"/>
              <a:ea typeface="Montserrat"/>
              <a:cs typeface="Montserrat"/>
              <a:sym typeface="Montserrat"/>
            </a:endParaRPr>
          </a:p>
        </p:txBody>
      </p:sp>
      <p:sp>
        <p:nvSpPr>
          <p:cNvPr id="166" name="Google Shape;166;p28"/>
          <p:cNvSpPr txBox="1"/>
          <p:nvPr/>
        </p:nvSpPr>
        <p:spPr>
          <a:xfrm>
            <a:off x="358575" y="1321350"/>
            <a:ext cx="8426700" cy="2500800"/>
          </a:xfrm>
          <a:prstGeom prst="rect">
            <a:avLst/>
          </a:prstGeom>
          <a:noFill/>
          <a:ln>
            <a:noFill/>
          </a:ln>
        </p:spPr>
        <p:txBody>
          <a:bodyPr anchorCtr="0" anchor="ctr" bIns="44200" lIns="44200" spcFirstLastPara="1" rIns="44200" wrap="square" tIns="44200">
            <a:noAutofit/>
          </a:bodyPr>
          <a:lstStyle/>
          <a:p>
            <a:pPr indent="0" lvl="0" marL="0" marR="0" rtl="0" algn="ctr">
              <a:lnSpc>
                <a:spcPct val="100000"/>
              </a:lnSpc>
              <a:spcBef>
                <a:spcPts val="0"/>
              </a:spcBef>
              <a:spcAft>
                <a:spcPts val="0"/>
              </a:spcAft>
              <a:buClr>
                <a:srgbClr val="000000"/>
              </a:buClr>
              <a:buSzPts val="900"/>
              <a:buFont typeface="Arial"/>
              <a:buNone/>
            </a:pPr>
            <a:r>
              <a:rPr b="1" lang="en-GB" sz="6000">
                <a:solidFill>
                  <a:srgbClr val="1C4587"/>
                </a:solidFill>
                <a:latin typeface="Montserrat"/>
                <a:ea typeface="Montserrat"/>
                <a:cs typeface="Montserrat"/>
                <a:sym typeface="Montserrat"/>
              </a:rPr>
              <a:t>ReadFileSync</a:t>
            </a:r>
            <a:endParaRPr b="1" sz="6000">
              <a:solidFill>
                <a:srgbClr val="1C4587"/>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9"/>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72" name="Google Shape;172;p29"/>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ReadFileSync</a:t>
            </a:r>
            <a:endParaRPr b="1" sz="3900">
              <a:solidFill>
                <a:srgbClr val="000000"/>
              </a:solidFill>
              <a:latin typeface="Montserrat"/>
              <a:ea typeface="Montserrat"/>
              <a:cs typeface="Montserrat"/>
              <a:sym typeface="Montserrat"/>
            </a:endParaRPr>
          </a:p>
        </p:txBody>
      </p:sp>
      <p:sp>
        <p:nvSpPr>
          <p:cNvPr id="173" name="Google Shape;173;p29"/>
          <p:cNvSpPr txBox="1"/>
          <p:nvPr/>
        </p:nvSpPr>
        <p:spPr>
          <a:xfrm>
            <a:off x="358650" y="1614600"/>
            <a:ext cx="8426700" cy="2500800"/>
          </a:xfrm>
          <a:prstGeom prst="rect">
            <a:avLst/>
          </a:prstGeom>
          <a:noFill/>
          <a:ln>
            <a:noFill/>
          </a:ln>
        </p:spPr>
        <p:txBody>
          <a:bodyPr anchorCtr="0" anchor="t" bIns="44200" lIns="44200" spcFirstLastPara="1" rIns="44200" wrap="square" tIns="44200">
            <a:noAutofit/>
          </a:bodyPr>
          <a:lstStyle/>
          <a:p>
            <a:pPr indent="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El primero de estos dos métodos es el </a:t>
            </a:r>
            <a:r>
              <a:rPr b="1" lang="en-GB" sz="1900">
                <a:solidFill>
                  <a:srgbClr val="45818E"/>
                </a:solidFill>
                <a:latin typeface="Roboto"/>
                <a:ea typeface="Roboto"/>
                <a:cs typeface="Roboto"/>
                <a:sym typeface="Roboto"/>
              </a:rPr>
              <a:t>ReadFileSync</a:t>
            </a:r>
            <a:r>
              <a:rPr lang="en-GB" sz="1900">
                <a:latin typeface="Roboto"/>
                <a:ea typeface="Roboto"/>
                <a:cs typeface="Roboto"/>
                <a:sym typeface="Roboto"/>
              </a:rPr>
              <a:t>, método que nos permitirá leer de manera sincrónica (de ahí el “sync” del final) un archivo que le pasemos por parámetro.</a:t>
            </a:r>
            <a:endParaRPr sz="1900">
              <a:latin typeface="Roboto"/>
              <a:ea typeface="Roboto"/>
              <a:cs typeface="Roboto"/>
              <a:sym typeface="Roboto"/>
            </a:endParaRPr>
          </a:p>
        </p:txBody>
      </p:sp>
      <p:pic>
        <p:nvPicPr>
          <p:cNvPr id="174" name="Google Shape;174;p29"/>
          <p:cNvPicPr preferRelativeResize="0"/>
          <p:nvPr/>
        </p:nvPicPr>
        <p:blipFill>
          <a:blip r:embed="rId4">
            <a:alphaModFix/>
          </a:blip>
          <a:stretch>
            <a:fillRect/>
          </a:stretch>
        </p:blipFill>
        <p:spPr>
          <a:xfrm>
            <a:off x="2914650" y="3058113"/>
            <a:ext cx="3314700" cy="1057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0"/>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80" name="Google Shape;180;p30"/>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ReadFileSync</a:t>
            </a:r>
            <a:endParaRPr b="1" sz="3900">
              <a:solidFill>
                <a:srgbClr val="000000"/>
              </a:solidFill>
              <a:latin typeface="Montserrat"/>
              <a:ea typeface="Montserrat"/>
              <a:cs typeface="Montserrat"/>
              <a:sym typeface="Montserrat"/>
            </a:endParaRPr>
          </a:p>
        </p:txBody>
      </p:sp>
      <p:sp>
        <p:nvSpPr>
          <p:cNvPr id="181" name="Google Shape;181;p30"/>
          <p:cNvSpPr txBox="1"/>
          <p:nvPr/>
        </p:nvSpPr>
        <p:spPr>
          <a:xfrm>
            <a:off x="358650" y="1614600"/>
            <a:ext cx="8426700" cy="3072600"/>
          </a:xfrm>
          <a:prstGeom prst="rect">
            <a:avLst/>
          </a:prstGeom>
          <a:noFill/>
          <a:ln>
            <a:noFill/>
          </a:ln>
        </p:spPr>
        <p:txBody>
          <a:bodyPr anchorCtr="0" anchor="t" bIns="44200" lIns="44200" spcFirstLastPara="1" rIns="44200" wrap="square" tIns="44200">
            <a:noAutofit/>
          </a:bodyPr>
          <a:lstStyle/>
          <a:p>
            <a:pPr indent="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Para nuestros propósitos, utilizaremos este método con dos parámetros:</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just">
              <a:lnSpc>
                <a:spcPct val="100000"/>
              </a:lnSpc>
              <a:spcBef>
                <a:spcPts val="0"/>
              </a:spcBef>
              <a:spcAft>
                <a:spcPts val="0"/>
              </a:spcAft>
              <a:buNone/>
            </a:pPr>
            <a:r>
              <a:t/>
            </a:r>
            <a:endParaRPr sz="1900">
              <a:latin typeface="Roboto"/>
              <a:ea typeface="Roboto"/>
              <a:cs typeface="Roboto"/>
              <a:sym typeface="Roboto"/>
            </a:endParaRPr>
          </a:p>
          <a:p>
            <a:pPr indent="0" lvl="0" marL="0" marR="0" rtl="0" algn="just">
              <a:lnSpc>
                <a:spcPct val="100000"/>
              </a:lnSpc>
              <a:spcBef>
                <a:spcPts val="0"/>
              </a:spcBef>
              <a:spcAft>
                <a:spcPts val="0"/>
              </a:spcAft>
              <a:buNone/>
            </a:pPr>
            <a:r>
              <a:t/>
            </a:r>
            <a:endParaRPr sz="1900">
              <a:latin typeface="Roboto"/>
              <a:ea typeface="Roboto"/>
              <a:cs typeface="Roboto"/>
              <a:sym typeface="Roboto"/>
            </a:endParaRPr>
          </a:p>
          <a:p>
            <a:pPr indent="-349250" lvl="0" marL="457200" marR="0" rtl="0" algn="just">
              <a:lnSpc>
                <a:spcPct val="100000"/>
              </a:lnSpc>
              <a:spcBef>
                <a:spcPts val="0"/>
              </a:spcBef>
              <a:spcAft>
                <a:spcPts val="0"/>
              </a:spcAft>
              <a:buSzPts val="1900"/>
              <a:buFont typeface="Roboto"/>
              <a:buChar char="-"/>
            </a:pPr>
            <a:r>
              <a:rPr lang="en-GB" sz="1900">
                <a:latin typeface="Roboto"/>
                <a:ea typeface="Roboto"/>
                <a:cs typeface="Roboto"/>
                <a:sym typeface="Roboto"/>
              </a:rPr>
              <a:t>El primero será la ruta del archivo que queremos </a:t>
            </a:r>
            <a:r>
              <a:rPr b="1" lang="en-GB" sz="1900">
                <a:solidFill>
                  <a:srgbClr val="45818E"/>
                </a:solidFill>
                <a:latin typeface="Roboto"/>
                <a:ea typeface="Roboto"/>
                <a:cs typeface="Roboto"/>
                <a:sym typeface="Roboto"/>
              </a:rPr>
              <a:t>leer</a:t>
            </a:r>
            <a:r>
              <a:rPr lang="en-GB" sz="1900">
                <a:latin typeface="Roboto"/>
                <a:ea typeface="Roboto"/>
                <a:cs typeface="Roboto"/>
                <a:sym typeface="Roboto"/>
              </a:rPr>
              <a:t>.</a:t>
            </a:r>
            <a:endParaRPr sz="1900">
              <a:latin typeface="Roboto"/>
              <a:ea typeface="Roboto"/>
              <a:cs typeface="Roboto"/>
              <a:sym typeface="Roboto"/>
            </a:endParaRPr>
          </a:p>
          <a:p>
            <a:pPr indent="0" lvl="0" marL="457200" marR="0" rtl="0" algn="just">
              <a:lnSpc>
                <a:spcPct val="100000"/>
              </a:lnSpc>
              <a:spcBef>
                <a:spcPts val="0"/>
              </a:spcBef>
              <a:spcAft>
                <a:spcPts val="0"/>
              </a:spcAft>
              <a:buNone/>
            </a:pPr>
            <a:r>
              <a:t/>
            </a:r>
            <a:endParaRPr sz="1900">
              <a:latin typeface="Roboto"/>
              <a:ea typeface="Roboto"/>
              <a:cs typeface="Roboto"/>
              <a:sym typeface="Roboto"/>
            </a:endParaRPr>
          </a:p>
          <a:p>
            <a:pPr indent="-349250" lvl="0" marL="457200" marR="0" rtl="0" algn="just">
              <a:lnSpc>
                <a:spcPct val="100000"/>
              </a:lnSpc>
              <a:spcBef>
                <a:spcPts val="0"/>
              </a:spcBef>
              <a:spcAft>
                <a:spcPts val="0"/>
              </a:spcAft>
              <a:buSzPts val="1900"/>
              <a:buFont typeface="Roboto"/>
              <a:buChar char="-"/>
            </a:pPr>
            <a:r>
              <a:rPr lang="en-GB" sz="1900">
                <a:latin typeface="Roboto"/>
                <a:ea typeface="Roboto"/>
                <a:cs typeface="Roboto"/>
                <a:sym typeface="Roboto"/>
              </a:rPr>
              <a:t>El segundo será la codificación del archivo que estamos intentando </a:t>
            </a:r>
            <a:r>
              <a:rPr b="1" lang="en-GB" sz="1900">
                <a:solidFill>
                  <a:srgbClr val="45818E"/>
                </a:solidFill>
                <a:latin typeface="Roboto"/>
                <a:ea typeface="Roboto"/>
                <a:cs typeface="Roboto"/>
                <a:sym typeface="Roboto"/>
              </a:rPr>
              <a:t>leer</a:t>
            </a:r>
            <a:r>
              <a:rPr lang="en-GB" sz="1900">
                <a:latin typeface="Roboto"/>
                <a:ea typeface="Roboto"/>
                <a:cs typeface="Roboto"/>
                <a:sym typeface="Roboto"/>
              </a:rPr>
              <a:t>. Esta codificación permite al </a:t>
            </a:r>
            <a:r>
              <a:rPr b="1" lang="en-GB" sz="1900">
                <a:solidFill>
                  <a:srgbClr val="0B5394"/>
                </a:solidFill>
                <a:latin typeface="Roboto"/>
                <a:ea typeface="Roboto"/>
                <a:cs typeface="Roboto"/>
                <a:sym typeface="Roboto"/>
              </a:rPr>
              <a:t>fs</a:t>
            </a:r>
            <a:r>
              <a:rPr lang="en-GB" sz="1900">
                <a:latin typeface="Roboto"/>
                <a:ea typeface="Roboto"/>
                <a:cs typeface="Roboto"/>
                <a:sym typeface="Roboto"/>
              </a:rPr>
              <a:t> interpretar los caracteres que va a contener ese archivo para que lea correctamente.</a:t>
            </a:r>
            <a:endParaRPr sz="1900">
              <a:latin typeface="Roboto"/>
              <a:ea typeface="Roboto"/>
              <a:cs typeface="Roboto"/>
              <a:sym typeface="Roboto"/>
            </a:endParaRPr>
          </a:p>
        </p:txBody>
      </p:sp>
      <p:pic>
        <p:nvPicPr>
          <p:cNvPr id="182" name="Google Shape;182;p30"/>
          <p:cNvPicPr preferRelativeResize="0"/>
          <p:nvPr/>
        </p:nvPicPr>
        <p:blipFill>
          <a:blip r:embed="rId4">
            <a:alphaModFix/>
          </a:blip>
          <a:stretch>
            <a:fillRect/>
          </a:stretch>
        </p:blipFill>
        <p:spPr>
          <a:xfrm>
            <a:off x="1958000" y="2325450"/>
            <a:ext cx="5229225" cy="361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1"/>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88" name="Google Shape;188;p31"/>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ReadFileSync</a:t>
            </a:r>
            <a:endParaRPr b="1" sz="3900">
              <a:solidFill>
                <a:srgbClr val="000000"/>
              </a:solidFill>
              <a:latin typeface="Montserrat"/>
              <a:ea typeface="Montserrat"/>
              <a:cs typeface="Montserrat"/>
              <a:sym typeface="Montserrat"/>
            </a:endParaRPr>
          </a:p>
        </p:txBody>
      </p:sp>
      <p:sp>
        <p:nvSpPr>
          <p:cNvPr id="189" name="Google Shape;189;p31"/>
          <p:cNvSpPr txBox="1"/>
          <p:nvPr/>
        </p:nvSpPr>
        <p:spPr>
          <a:xfrm>
            <a:off x="358650" y="1614600"/>
            <a:ext cx="8426700" cy="31980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Si hacemos un </a:t>
            </a:r>
            <a:r>
              <a:rPr b="1" lang="en-GB" sz="1900">
                <a:solidFill>
                  <a:srgbClr val="38761D"/>
                </a:solidFill>
                <a:latin typeface="Roboto"/>
                <a:ea typeface="Roboto"/>
                <a:cs typeface="Roboto"/>
                <a:sym typeface="Roboto"/>
              </a:rPr>
              <a:t>console.log</a:t>
            </a:r>
            <a:r>
              <a:rPr lang="en-GB" sz="1900">
                <a:latin typeface="Roboto"/>
                <a:ea typeface="Roboto"/>
                <a:cs typeface="Roboto"/>
                <a:sym typeface="Roboto"/>
              </a:rPr>
              <a:t> de lo que obtenemos al ejecutar el </a:t>
            </a:r>
            <a:r>
              <a:rPr b="1" lang="en-GB" sz="1900">
                <a:solidFill>
                  <a:srgbClr val="45818E"/>
                </a:solidFill>
                <a:latin typeface="Roboto"/>
                <a:ea typeface="Roboto"/>
                <a:cs typeface="Roboto"/>
                <a:sym typeface="Roboto"/>
              </a:rPr>
              <a:t>ReadFileSync</a:t>
            </a:r>
            <a:r>
              <a:rPr lang="en-GB" sz="1900">
                <a:solidFill>
                  <a:srgbClr val="45818E"/>
                </a:solidFill>
                <a:latin typeface="Roboto"/>
                <a:ea typeface="Roboto"/>
                <a:cs typeface="Roboto"/>
                <a:sym typeface="Roboto"/>
              </a:rPr>
              <a:t> </a:t>
            </a:r>
            <a:r>
              <a:rPr lang="en-GB" sz="1900">
                <a:latin typeface="Roboto"/>
                <a:ea typeface="Roboto"/>
                <a:cs typeface="Roboto"/>
                <a:sym typeface="Roboto"/>
              </a:rPr>
              <a:t>veremos que nos devuelve el contenido del </a:t>
            </a:r>
            <a:r>
              <a:rPr b="1" lang="en-GB" sz="1900">
                <a:solidFill>
                  <a:srgbClr val="CC0000"/>
                </a:solidFill>
                <a:latin typeface="Roboto"/>
                <a:ea typeface="Roboto"/>
                <a:cs typeface="Roboto"/>
                <a:sym typeface="Roboto"/>
              </a:rPr>
              <a:t>archivo</a:t>
            </a:r>
            <a:r>
              <a:rPr lang="en-GB" sz="1900">
                <a:latin typeface="Roboto"/>
                <a:ea typeface="Roboto"/>
                <a:cs typeface="Roboto"/>
                <a:sym typeface="Roboto"/>
              </a:rPr>
              <a:t>.</a:t>
            </a:r>
            <a:endParaRPr sz="1900">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l">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p:txBody>
      </p:sp>
      <p:pic>
        <p:nvPicPr>
          <p:cNvPr id="190" name="Google Shape;190;p31"/>
          <p:cNvPicPr preferRelativeResize="0"/>
          <p:nvPr/>
        </p:nvPicPr>
        <p:blipFill>
          <a:blip r:embed="rId4">
            <a:alphaModFix/>
          </a:blip>
          <a:stretch>
            <a:fillRect/>
          </a:stretch>
        </p:blipFill>
        <p:spPr>
          <a:xfrm>
            <a:off x="499025" y="2702375"/>
            <a:ext cx="4124325" cy="1943100"/>
          </a:xfrm>
          <a:prstGeom prst="rect">
            <a:avLst/>
          </a:prstGeom>
          <a:noFill/>
          <a:ln>
            <a:noFill/>
          </a:ln>
        </p:spPr>
      </p:pic>
      <p:pic>
        <p:nvPicPr>
          <p:cNvPr id="191" name="Google Shape;191;p31"/>
          <p:cNvPicPr preferRelativeResize="0"/>
          <p:nvPr/>
        </p:nvPicPr>
        <p:blipFill>
          <a:blip r:embed="rId5">
            <a:alphaModFix/>
          </a:blip>
          <a:stretch>
            <a:fillRect/>
          </a:stretch>
        </p:blipFill>
        <p:spPr>
          <a:xfrm>
            <a:off x="5054050" y="3050025"/>
            <a:ext cx="3590925" cy="1247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3" cy="5143501"/>
          </a:xfrm>
          <a:prstGeom prst="rect">
            <a:avLst/>
          </a:prstGeom>
          <a:noFill/>
          <a:ln>
            <a:noFill/>
          </a:ln>
        </p:spPr>
      </p:pic>
      <p:sp>
        <p:nvSpPr>
          <p:cNvPr id="62" name="Google Shape;62;p14"/>
          <p:cNvSpPr txBox="1"/>
          <p:nvPr>
            <p:ph type="title"/>
          </p:nvPr>
        </p:nvSpPr>
        <p:spPr>
          <a:xfrm>
            <a:off x="311700" y="1365450"/>
            <a:ext cx="8520600" cy="241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6000">
                <a:solidFill>
                  <a:srgbClr val="1C4587"/>
                </a:solidFill>
                <a:latin typeface="Montserrat"/>
                <a:ea typeface="Montserrat"/>
                <a:cs typeface="Montserrat"/>
                <a:sym typeface="Montserrat"/>
              </a:rPr>
              <a:t>Introducción a la programación</a:t>
            </a:r>
            <a:endParaRPr b="1" sz="6000">
              <a:solidFill>
                <a:srgbClr val="1C4587"/>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2"/>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97" name="Google Shape;197;p32"/>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ReadFileSync</a:t>
            </a:r>
            <a:endParaRPr b="1" sz="3900">
              <a:solidFill>
                <a:srgbClr val="000000"/>
              </a:solidFill>
              <a:latin typeface="Montserrat"/>
              <a:ea typeface="Montserrat"/>
              <a:cs typeface="Montserrat"/>
              <a:sym typeface="Montserrat"/>
            </a:endParaRPr>
          </a:p>
        </p:txBody>
      </p:sp>
      <p:sp>
        <p:nvSpPr>
          <p:cNvPr id="198" name="Google Shape;198;p32"/>
          <p:cNvSpPr txBox="1"/>
          <p:nvPr/>
        </p:nvSpPr>
        <p:spPr>
          <a:xfrm>
            <a:off x="358650" y="1614600"/>
            <a:ext cx="8426700" cy="2875800"/>
          </a:xfrm>
          <a:prstGeom prst="rect">
            <a:avLst/>
          </a:prstGeom>
          <a:noFill/>
          <a:ln>
            <a:noFill/>
          </a:ln>
        </p:spPr>
        <p:txBody>
          <a:bodyPr anchorCtr="0" anchor="t" bIns="44200" lIns="44200" spcFirstLastPara="1" rIns="44200" wrap="square" tIns="44200">
            <a:noAutofit/>
          </a:bodyPr>
          <a:lstStyle/>
          <a:p>
            <a:pPr indent="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Si prestamos atención podemos ver que lo que nos está imprimiendo es literalmente el contenido del archivo. ¡Esto es genial!, pero aún no podemos trabajar con estos datos porque están en el formato J</a:t>
            </a:r>
            <a:r>
              <a:rPr b="1" lang="en-GB" sz="1900">
                <a:solidFill>
                  <a:srgbClr val="E69138"/>
                </a:solidFill>
                <a:latin typeface="Roboto"/>
                <a:ea typeface="Roboto"/>
                <a:cs typeface="Roboto"/>
                <a:sym typeface="Roboto"/>
              </a:rPr>
              <a:t>SON</a:t>
            </a:r>
            <a:r>
              <a:rPr lang="en-GB" sz="1900">
                <a:latin typeface="Roboto"/>
                <a:ea typeface="Roboto"/>
                <a:cs typeface="Roboto"/>
                <a:sym typeface="Roboto"/>
              </a:rPr>
              <a:t>, y nosotros necesitamos que sean un </a:t>
            </a:r>
            <a:r>
              <a:rPr b="1" lang="en-GB" sz="1900">
                <a:solidFill>
                  <a:srgbClr val="45818E"/>
                </a:solidFill>
                <a:latin typeface="Roboto"/>
                <a:ea typeface="Roboto"/>
                <a:cs typeface="Roboto"/>
                <a:sym typeface="Roboto"/>
              </a:rPr>
              <a:t>objeto literal</a:t>
            </a:r>
            <a:r>
              <a:rPr lang="en-GB" sz="1900">
                <a:latin typeface="Roboto"/>
                <a:ea typeface="Roboto"/>
                <a:cs typeface="Roboto"/>
                <a:sym typeface="Roboto"/>
              </a:rPr>
              <a:t> de JavaScript para poder sacarle provecho. </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Es por esto que utilizaremos el objeto </a:t>
            </a:r>
            <a:r>
              <a:rPr b="1" lang="en-GB" sz="1900">
                <a:solidFill>
                  <a:srgbClr val="E69138"/>
                </a:solidFill>
                <a:latin typeface="Roboto"/>
                <a:ea typeface="Roboto"/>
                <a:cs typeface="Roboto"/>
                <a:sym typeface="Roboto"/>
              </a:rPr>
              <a:t>JSON</a:t>
            </a:r>
            <a:r>
              <a:rPr lang="en-GB" sz="1900">
                <a:solidFill>
                  <a:srgbClr val="E69138"/>
                </a:solidFill>
                <a:latin typeface="Roboto"/>
                <a:ea typeface="Roboto"/>
                <a:cs typeface="Roboto"/>
                <a:sym typeface="Roboto"/>
              </a:rPr>
              <a:t> </a:t>
            </a:r>
            <a:r>
              <a:rPr lang="en-GB" sz="1900">
                <a:latin typeface="Roboto"/>
                <a:ea typeface="Roboto"/>
                <a:cs typeface="Roboto"/>
                <a:sym typeface="Roboto"/>
              </a:rPr>
              <a:t>de </a:t>
            </a:r>
            <a:r>
              <a:rPr b="1" lang="en-GB" sz="1900">
                <a:solidFill>
                  <a:srgbClr val="BF9000"/>
                </a:solidFill>
                <a:latin typeface="Roboto"/>
                <a:ea typeface="Roboto"/>
                <a:cs typeface="Roboto"/>
                <a:sym typeface="Roboto"/>
              </a:rPr>
              <a:t>JavaScript</a:t>
            </a:r>
            <a:r>
              <a:rPr lang="en-GB" sz="1900">
                <a:latin typeface="Roboto"/>
                <a:ea typeface="Roboto"/>
                <a:cs typeface="Roboto"/>
                <a:sym typeface="Roboto"/>
              </a:rPr>
              <a:t> para poder </a:t>
            </a:r>
            <a:r>
              <a:rPr b="1" i="1" lang="en-GB" sz="1900">
                <a:solidFill>
                  <a:srgbClr val="999999"/>
                </a:solidFill>
                <a:latin typeface="Roboto"/>
                <a:ea typeface="Roboto"/>
                <a:cs typeface="Roboto"/>
                <a:sym typeface="Roboto"/>
              </a:rPr>
              <a:t>interpretar</a:t>
            </a:r>
            <a:r>
              <a:rPr lang="en-GB" sz="1900">
                <a:solidFill>
                  <a:schemeClr val="dk1"/>
                </a:solidFill>
                <a:latin typeface="Roboto"/>
                <a:ea typeface="Roboto"/>
                <a:cs typeface="Roboto"/>
                <a:sym typeface="Roboto"/>
              </a:rPr>
              <a:t> o </a:t>
            </a:r>
            <a:r>
              <a:rPr b="1" i="1" lang="en-GB" sz="1900">
                <a:solidFill>
                  <a:srgbClr val="999999"/>
                </a:solidFill>
                <a:latin typeface="Roboto"/>
                <a:ea typeface="Roboto"/>
                <a:cs typeface="Roboto"/>
                <a:sym typeface="Roboto"/>
              </a:rPr>
              <a:t>parsear</a:t>
            </a:r>
            <a:r>
              <a:rPr lang="en-GB" sz="1900">
                <a:latin typeface="Roboto"/>
                <a:ea typeface="Roboto"/>
                <a:cs typeface="Roboto"/>
                <a:sym typeface="Roboto"/>
              </a:rPr>
              <a:t> el tipo de dato de un </a:t>
            </a:r>
            <a:r>
              <a:rPr b="1" lang="en-GB" sz="1900">
                <a:solidFill>
                  <a:srgbClr val="E69138"/>
                </a:solidFill>
                <a:latin typeface="Roboto"/>
                <a:ea typeface="Roboto"/>
                <a:cs typeface="Roboto"/>
                <a:sym typeface="Roboto"/>
              </a:rPr>
              <a:t>JSON</a:t>
            </a:r>
            <a:r>
              <a:rPr lang="en-GB" sz="1900">
                <a:solidFill>
                  <a:srgbClr val="E69138"/>
                </a:solidFill>
                <a:latin typeface="Roboto"/>
                <a:ea typeface="Roboto"/>
                <a:cs typeface="Roboto"/>
                <a:sym typeface="Roboto"/>
              </a:rPr>
              <a:t> </a:t>
            </a:r>
            <a:r>
              <a:rPr lang="en-GB" sz="1900">
                <a:latin typeface="Roboto"/>
                <a:ea typeface="Roboto"/>
                <a:cs typeface="Roboto"/>
                <a:sym typeface="Roboto"/>
              </a:rPr>
              <a:t>a un </a:t>
            </a:r>
            <a:r>
              <a:rPr b="1" lang="en-GB" sz="1900">
                <a:solidFill>
                  <a:srgbClr val="45818E"/>
                </a:solidFill>
                <a:latin typeface="Roboto"/>
                <a:ea typeface="Roboto"/>
                <a:cs typeface="Roboto"/>
                <a:sym typeface="Roboto"/>
              </a:rPr>
              <a:t>objeto literal</a:t>
            </a:r>
            <a:r>
              <a:rPr lang="en-GB" sz="1900">
                <a:latin typeface="Roboto"/>
                <a:ea typeface="Roboto"/>
                <a:cs typeface="Roboto"/>
                <a:sym typeface="Roboto"/>
              </a:rPr>
              <a:t>. También podemos aprovechar y almacenar el resultado del método en una variable para que sea más manejable.</a:t>
            </a:r>
            <a:endParaRPr sz="19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3"/>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204" name="Google Shape;204;p33"/>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JSON.parse</a:t>
            </a:r>
            <a:endParaRPr b="1" sz="3900">
              <a:solidFill>
                <a:srgbClr val="000000"/>
              </a:solidFill>
              <a:latin typeface="Montserrat"/>
              <a:ea typeface="Montserrat"/>
              <a:cs typeface="Montserrat"/>
              <a:sym typeface="Montserrat"/>
            </a:endParaRPr>
          </a:p>
        </p:txBody>
      </p:sp>
      <p:sp>
        <p:nvSpPr>
          <p:cNvPr id="205" name="Google Shape;205;p33"/>
          <p:cNvSpPr txBox="1"/>
          <p:nvPr/>
        </p:nvSpPr>
        <p:spPr>
          <a:xfrm>
            <a:off x="358650" y="1610150"/>
            <a:ext cx="8426700" cy="3327900"/>
          </a:xfrm>
          <a:prstGeom prst="rect">
            <a:avLst/>
          </a:prstGeom>
          <a:noFill/>
          <a:ln>
            <a:noFill/>
          </a:ln>
        </p:spPr>
        <p:txBody>
          <a:bodyPr anchorCtr="0" anchor="t" bIns="44200" lIns="44200" spcFirstLastPara="1" rIns="44200" wrap="square" tIns="44200">
            <a:noAutofit/>
          </a:bodyPr>
          <a:lstStyle/>
          <a:p>
            <a:pPr indent="0" lvl="0" marL="0" marR="0" rtl="0" algn="just">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Como</a:t>
            </a:r>
            <a:r>
              <a:rPr lang="en-GB" sz="1900">
                <a:latin typeface="Roboto"/>
                <a:ea typeface="Roboto"/>
                <a:cs typeface="Roboto"/>
                <a:sym typeface="Roboto"/>
              </a:rPr>
              <a:t> podemos ver, ahora la consola nos imprime un </a:t>
            </a:r>
            <a:r>
              <a:rPr b="1" lang="en-GB" sz="1900">
                <a:solidFill>
                  <a:srgbClr val="45818E"/>
                </a:solidFill>
                <a:latin typeface="Roboto"/>
                <a:ea typeface="Roboto"/>
                <a:cs typeface="Roboto"/>
                <a:sym typeface="Roboto"/>
              </a:rPr>
              <a:t>objeto literal</a:t>
            </a:r>
            <a:r>
              <a:rPr lang="en-GB" sz="1900">
                <a:latin typeface="Roboto"/>
                <a:ea typeface="Roboto"/>
                <a:cs typeface="Roboto"/>
                <a:sym typeface="Roboto"/>
              </a:rPr>
              <a:t>, es decir que son </a:t>
            </a:r>
            <a:r>
              <a:rPr b="1" lang="en-GB" sz="1900">
                <a:solidFill>
                  <a:srgbClr val="CC0000"/>
                </a:solidFill>
                <a:latin typeface="Roboto"/>
                <a:ea typeface="Roboto"/>
                <a:cs typeface="Roboto"/>
                <a:sym typeface="Roboto"/>
              </a:rPr>
              <a:t>datos</a:t>
            </a:r>
            <a:r>
              <a:rPr lang="en-GB" sz="1900">
                <a:solidFill>
                  <a:srgbClr val="CC0000"/>
                </a:solidFill>
                <a:latin typeface="Roboto"/>
                <a:ea typeface="Roboto"/>
                <a:cs typeface="Roboto"/>
                <a:sym typeface="Roboto"/>
              </a:rPr>
              <a:t> </a:t>
            </a:r>
            <a:r>
              <a:rPr lang="en-GB" sz="1900">
                <a:latin typeface="Roboto"/>
                <a:ea typeface="Roboto"/>
                <a:cs typeface="Roboto"/>
                <a:sym typeface="Roboto"/>
              </a:rPr>
              <a:t>que podemos manejar con </a:t>
            </a:r>
            <a:r>
              <a:rPr b="1" lang="en-GB" sz="1900">
                <a:solidFill>
                  <a:srgbClr val="BF9000"/>
                </a:solidFill>
                <a:latin typeface="Roboto"/>
                <a:ea typeface="Roboto"/>
                <a:cs typeface="Roboto"/>
                <a:sym typeface="Roboto"/>
              </a:rPr>
              <a:t>JavaScript</a:t>
            </a:r>
            <a:r>
              <a:rPr lang="en-GB" sz="1900">
                <a:solidFill>
                  <a:srgbClr val="F1C232"/>
                </a:solidFill>
                <a:latin typeface="Roboto"/>
                <a:ea typeface="Roboto"/>
                <a:cs typeface="Roboto"/>
                <a:sym typeface="Roboto"/>
              </a:rPr>
              <a:t> </a:t>
            </a:r>
            <a:r>
              <a:rPr lang="en-GB" sz="1900">
                <a:latin typeface="Roboto"/>
                <a:ea typeface="Roboto"/>
                <a:cs typeface="Roboto"/>
                <a:sym typeface="Roboto"/>
              </a:rPr>
              <a:t>para poder manipularlos y trabajarlos según necesitemos.</a:t>
            </a:r>
            <a:endParaRPr sz="1900">
              <a:latin typeface="Roboto"/>
              <a:ea typeface="Roboto"/>
              <a:cs typeface="Roboto"/>
              <a:sym typeface="Roboto"/>
            </a:endParaRPr>
          </a:p>
        </p:txBody>
      </p:sp>
      <p:pic>
        <p:nvPicPr>
          <p:cNvPr id="206" name="Google Shape;206;p33"/>
          <p:cNvPicPr preferRelativeResize="0"/>
          <p:nvPr/>
        </p:nvPicPr>
        <p:blipFill>
          <a:blip r:embed="rId4">
            <a:alphaModFix/>
          </a:blip>
          <a:stretch>
            <a:fillRect/>
          </a:stretch>
        </p:blipFill>
        <p:spPr>
          <a:xfrm>
            <a:off x="2967025" y="2513913"/>
            <a:ext cx="3209925" cy="1209675"/>
          </a:xfrm>
          <a:prstGeom prst="rect">
            <a:avLst/>
          </a:prstGeom>
          <a:noFill/>
          <a:ln>
            <a:noFill/>
          </a:ln>
        </p:spPr>
      </p:pic>
      <p:pic>
        <p:nvPicPr>
          <p:cNvPr id="207" name="Google Shape;207;p33"/>
          <p:cNvPicPr preferRelativeResize="0"/>
          <p:nvPr/>
        </p:nvPicPr>
        <p:blipFill>
          <a:blip r:embed="rId5">
            <a:alphaModFix/>
          </a:blip>
          <a:stretch>
            <a:fillRect/>
          </a:stretch>
        </p:blipFill>
        <p:spPr>
          <a:xfrm>
            <a:off x="2047875" y="1487938"/>
            <a:ext cx="5048250" cy="790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4"/>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213" name="Google Shape;213;p34"/>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ReadFileSync</a:t>
            </a:r>
            <a:endParaRPr b="1" sz="3900">
              <a:solidFill>
                <a:srgbClr val="000000"/>
              </a:solidFill>
              <a:latin typeface="Montserrat"/>
              <a:ea typeface="Montserrat"/>
              <a:cs typeface="Montserrat"/>
              <a:sym typeface="Montserrat"/>
            </a:endParaRPr>
          </a:p>
        </p:txBody>
      </p:sp>
      <p:sp>
        <p:nvSpPr>
          <p:cNvPr id="214" name="Google Shape;214;p34"/>
          <p:cNvSpPr txBox="1"/>
          <p:nvPr/>
        </p:nvSpPr>
        <p:spPr>
          <a:xfrm>
            <a:off x="358650" y="1614600"/>
            <a:ext cx="8426700" cy="3359100"/>
          </a:xfrm>
          <a:prstGeom prst="rect">
            <a:avLst/>
          </a:prstGeom>
          <a:noFill/>
          <a:ln>
            <a:noFill/>
          </a:ln>
        </p:spPr>
        <p:txBody>
          <a:bodyPr anchorCtr="0" anchor="t" bIns="44200" lIns="44200" spcFirstLastPara="1" rIns="44200" wrap="square" tIns="44200">
            <a:noAutofit/>
          </a:bodyPr>
          <a:lstStyle/>
          <a:p>
            <a:pPr indent="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Por ejemplo, podemos utilizar una función que reciba los </a:t>
            </a:r>
            <a:r>
              <a:rPr b="1" lang="en-GB" sz="1900">
                <a:solidFill>
                  <a:srgbClr val="CC0000"/>
                </a:solidFill>
                <a:latin typeface="Roboto"/>
                <a:ea typeface="Roboto"/>
                <a:cs typeface="Roboto"/>
                <a:sym typeface="Roboto"/>
              </a:rPr>
              <a:t>datos</a:t>
            </a:r>
            <a:r>
              <a:rPr lang="en-GB" sz="1900">
                <a:solidFill>
                  <a:srgbClr val="CC0000"/>
                </a:solidFill>
                <a:latin typeface="Roboto"/>
                <a:ea typeface="Roboto"/>
                <a:cs typeface="Roboto"/>
                <a:sym typeface="Roboto"/>
              </a:rPr>
              <a:t> </a:t>
            </a:r>
            <a:r>
              <a:rPr lang="en-GB" sz="1900">
                <a:latin typeface="Roboto"/>
                <a:ea typeface="Roboto"/>
                <a:cs typeface="Roboto"/>
                <a:sym typeface="Roboto"/>
              </a:rPr>
              <a:t>y los </a:t>
            </a:r>
            <a:r>
              <a:rPr b="1" lang="en-GB" sz="1900">
                <a:solidFill>
                  <a:srgbClr val="38761D"/>
                </a:solidFill>
                <a:latin typeface="Roboto"/>
                <a:ea typeface="Roboto"/>
                <a:cs typeface="Roboto"/>
                <a:sym typeface="Roboto"/>
              </a:rPr>
              <a:t>imprima</a:t>
            </a:r>
            <a:r>
              <a:rPr lang="en-GB" sz="1900">
                <a:solidFill>
                  <a:srgbClr val="38761D"/>
                </a:solidFill>
                <a:latin typeface="Roboto"/>
                <a:ea typeface="Roboto"/>
                <a:cs typeface="Roboto"/>
                <a:sym typeface="Roboto"/>
              </a:rPr>
              <a:t> </a:t>
            </a:r>
            <a:r>
              <a:rPr lang="en-GB" sz="1900">
                <a:latin typeface="Roboto"/>
                <a:ea typeface="Roboto"/>
                <a:cs typeface="Roboto"/>
                <a:sym typeface="Roboto"/>
              </a:rPr>
              <a:t>uno por uno por consola.</a:t>
            </a:r>
            <a:endParaRPr sz="1900">
              <a:latin typeface="Roboto"/>
              <a:ea typeface="Roboto"/>
              <a:cs typeface="Roboto"/>
              <a:sym typeface="Roboto"/>
            </a:endParaRPr>
          </a:p>
        </p:txBody>
      </p:sp>
      <p:pic>
        <p:nvPicPr>
          <p:cNvPr id="215" name="Google Shape;215;p34"/>
          <p:cNvPicPr preferRelativeResize="0"/>
          <p:nvPr/>
        </p:nvPicPr>
        <p:blipFill>
          <a:blip r:embed="rId4">
            <a:alphaModFix/>
          </a:blip>
          <a:stretch>
            <a:fillRect/>
          </a:stretch>
        </p:blipFill>
        <p:spPr>
          <a:xfrm>
            <a:off x="358648" y="2383498"/>
            <a:ext cx="5349609" cy="2500800"/>
          </a:xfrm>
          <a:prstGeom prst="rect">
            <a:avLst/>
          </a:prstGeom>
          <a:noFill/>
          <a:ln>
            <a:noFill/>
          </a:ln>
        </p:spPr>
      </p:pic>
      <p:pic>
        <p:nvPicPr>
          <p:cNvPr id="216" name="Google Shape;216;p34"/>
          <p:cNvPicPr preferRelativeResize="0"/>
          <p:nvPr/>
        </p:nvPicPr>
        <p:blipFill>
          <a:blip r:embed="rId5">
            <a:alphaModFix/>
          </a:blip>
          <a:stretch>
            <a:fillRect/>
          </a:stretch>
        </p:blipFill>
        <p:spPr>
          <a:xfrm>
            <a:off x="5798688" y="2667100"/>
            <a:ext cx="3076575" cy="1933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5"/>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222" name="Google Shape;222;p35"/>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t/>
            </a:r>
            <a:endParaRPr b="1" sz="3900">
              <a:solidFill>
                <a:srgbClr val="1C4587"/>
              </a:solidFill>
              <a:latin typeface="Montserrat"/>
              <a:ea typeface="Montserrat"/>
              <a:cs typeface="Montserrat"/>
              <a:sym typeface="Montserrat"/>
            </a:endParaRPr>
          </a:p>
        </p:txBody>
      </p:sp>
      <p:sp>
        <p:nvSpPr>
          <p:cNvPr id="223" name="Google Shape;223;p35"/>
          <p:cNvSpPr txBox="1"/>
          <p:nvPr/>
        </p:nvSpPr>
        <p:spPr>
          <a:xfrm>
            <a:off x="358575" y="1321350"/>
            <a:ext cx="8426700" cy="2500800"/>
          </a:xfrm>
          <a:prstGeom prst="rect">
            <a:avLst/>
          </a:prstGeom>
          <a:noFill/>
          <a:ln>
            <a:noFill/>
          </a:ln>
        </p:spPr>
        <p:txBody>
          <a:bodyPr anchorCtr="0" anchor="ctr" bIns="44200" lIns="44200" spcFirstLastPara="1" rIns="44200" wrap="square" tIns="44200">
            <a:noAutofit/>
          </a:bodyPr>
          <a:lstStyle/>
          <a:p>
            <a:pPr indent="0" lvl="0" marL="0" marR="0" rtl="0" algn="ctr">
              <a:lnSpc>
                <a:spcPct val="100000"/>
              </a:lnSpc>
              <a:spcBef>
                <a:spcPts val="0"/>
              </a:spcBef>
              <a:spcAft>
                <a:spcPts val="0"/>
              </a:spcAft>
              <a:buClr>
                <a:srgbClr val="000000"/>
              </a:buClr>
              <a:buSzPts val="900"/>
              <a:buFont typeface="Arial"/>
              <a:buNone/>
            </a:pPr>
            <a:r>
              <a:rPr b="1" lang="en-GB" sz="6000">
                <a:solidFill>
                  <a:srgbClr val="1C4587"/>
                </a:solidFill>
                <a:latin typeface="Montserrat"/>
                <a:ea typeface="Montserrat"/>
                <a:cs typeface="Montserrat"/>
                <a:sym typeface="Montserrat"/>
              </a:rPr>
              <a:t>WriteFileSync</a:t>
            </a:r>
            <a:endParaRPr b="1" sz="3900">
              <a:solidFill>
                <a:srgbClr val="1C4587"/>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6"/>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229" name="Google Shape;229;p36"/>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Write</a:t>
            </a:r>
            <a:r>
              <a:rPr b="1" lang="en-GB" sz="3900">
                <a:solidFill>
                  <a:srgbClr val="1C4587"/>
                </a:solidFill>
                <a:latin typeface="Montserrat"/>
                <a:ea typeface="Montserrat"/>
                <a:cs typeface="Montserrat"/>
                <a:sym typeface="Montserrat"/>
              </a:rPr>
              <a:t>FileSync</a:t>
            </a:r>
            <a:endParaRPr b="1" sz="3900">
              <a:solidFill>
                <a:srgbClr val="000000"/>
              </a:solidFill>
              <a:latin typeface="Montserrat"/>
              <a:ea typeface="Montserrat"/>
              <a:cs typeface="Montserrat"/>
              <a:sym typeface="Montserrat"/>
            </a:endParaRPr>
          </a:p>
        </p:txBody>
      </p:sp>
      <p:sp>
        <p:nvSpPr>
          <p:cNvPr id="230" name="Google Shape;230;p36"/>
          <p:cNvSpPr txBox="1"/>
          <p:nvPr/>
        </p:nvSpPr>
        <p:spPr>
          <a:xfrm>
            <a:off x="358650" y="1614600"/>
            <a:ext cx="8426700" cy="2257200"/>
          </a:xfrm>
          <a:prstGeom prst="rect">
            <a:avLst/>
          </a:prstGeom>
          <a:noFill/>
          <a:ln>
            <a:noFill/>
          </a:ln>
        </p:spPr>
        <p:txBody>
          <a:bodyPr anchorCtr="0" anchor="t" bIns="44200" lIns="44200" spcFirstLastPara="1" rIns="44200" wrap="square" tIns="44200">
            <a:noAutofit/>
          </a:bodyPr>
          <a:lstStyle/>
          <a:p>
            <a:pPr indent="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El segundo método es el </a:t>
            </a:r>
            <a:r>
              <a:rPr b="1" lang="en-GB" sz="1900">
                <a:solidFill>
                  <a:srgbClr val="674EA7"/>
                </a:solidFill>
                <a:latin typeface="Roboto"/>
                <a:ea typeface="Roboto"/>
                <a:cs typeface="Roboto"/>
                <a:sym typeface="Roboto"/>
              </a:rPr>
              <a:t>WriteFileSync</a:t>
            </a:r>
            <a:r>
              <a:rPr lang="en-GB" sz="1900">
                <a:latin typeface="Roboto"/>
                <a:ea typeface="Roboto"/>
                <a:cs typeface="Roboto"/>
                <a:sym typeface="Roboto"/>
              </a:rPr>
              <a:t>, que nos permitirá escribir de manera sincrónica un archivo. Este método </a:t>
            </a:r>
            <a:r>
              <a:rPr b="1" lang="en-GB" sz="1900">
                <a:solidFill>
                  <a:srgbClr val="990000"/>
                </a:solidFill>
                <a:latin typeface="Roboto"/>
                <a:ea typeface="Roboto"/>
                <a:cs typeface="Roboto"/>
                <a:sym typeface="Roboto"/>
              </a:rPr>
              <a:t>sobreescribirá</a:t>
            </a:r>
            <a:r>
              <a:rPr lang="en-GB" sz="1900">
                <a:latin typeface="Roboto"/>
                <a:ea typeface="Roboto"/>
                <a:cs typeface="Roboto"/>
                <a:sym typeface="Roboto"/>
              </a:rPr>
              <a:t> lo que ya exista en un archivo, por lo cual siempre deberíamos tener cuidado al utilizarlo.</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Haciendo uso de este método podremos generar nuestras primeras instancias de </a:t>
            </a:r>
            <a:r>
              <a:rPr b="1" lang="en-GB" sz="1900">
                <a:solidFill>
                  <a:srgbClr val="674EA7"/>
                </a:solidFill>
                <a:latin typeface="Roboto"/>
                <a:ea typeface="Roboto"/>
                <a:cs typeface="Roboto"/>
                <a:sym typeface="Roboto"/>
              </a:rPr>
              <a:t>persistencia de datos</a:t>
            </a:r>
            <a:r>
              <a:rPr lang="en-GB" sz="1900">
                <a:latin typeface="Roboto"/>
                <a:ea typeface="Roboto"/>
                <a:cs typeface="Roboto"/>
                <a:sym typeface="Roboto"/>
              </a:rPr>
              <a:t>, es decir, trabajar con datos y guardar esos resultados en nuestra computadora de manera permanente.</a:t>
            </a:r>
            <a:endParaRPr sz="1900">
              <a:latin typeface="Roboto"/>
              <a:ea typeface="Roboto"/>
              <a:cs typeface="Roboto"/>
              <a:sym typeface="Roboto"/>
            </a:endParaRPr>
          </a:p>
        </p:txBody>
      </p:sp>
      <p:pic>
        <p:nvPicPr>
          <p:cNvPr id="231" name="Google Shape;231;p36"/>
          <p:cNvPicPr preferRelativeResize="0"/>
          <p:nvPr/>
        </p:nvPicPr>
        <p:blipFill>
          <a:blip r:embed="rId4">
            <a:alphaModFix/>
          </a:blip>
          <a:stretch>
            <a:fillRect/>
          </a:stretch>
        </p:blipFill>
        <p:spPr>
          <a:xfrm>
            <a:off x="1238875" y="4115388"/>
            <a:ext cx="6667500" cy="485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7"/>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237" name="Google Shape;237;p37"/>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WriteFileSync</a:t>
            </a:r>
            <a:endParaRPr b="1" sz="3900">
              <a:solidFill>
                <a:srgbClr val="000000"/>
              </a:solidFill>
              <a:latin typeface="Montserrat"/>
              <a:ea typeface="Montserrat"/>
              <a:cs typeface="Montserrat"/>
              <a:sym typeface="Montserrat"/>
            </a:endParaRPr>
          </a:p>
        </p:txBody>
      </p:sp>
      <p:sp>
        <p:nvSpPr>
          <p:cNvPr id="238" name="Google Shape;238;p37"/>
          <p:cNvSpPr txBox="1"/>
          <p:nvPr/>
        </p:nvSpPr>
        <p:spPr>
          <a:xfrm>
            <a:off x="358650" y="1614600"/>
            <a:ext cx="8426700" cy="2500800"/>
          </a:xfrm>
          <a:prstGeom prst="rect">
            <a:avLst/>
          </a:prstGeom>
          <a:noFill/>
          <a:ln>
            <a:noFill/>
          </a:ln>
        </p:spPr>
        <p:txBody>
          <a:bodyPr anchorCtr="0" anchor="t" bIns="44200" lIns="44200" spcFirstLastPara="1" rIns="44200" wrap="square" tIns="44200">
            <a:noAutofit/>
          </a:bodyPr>
          <a:lstStyle/>
          <a:p>
            <a:pPr indent="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Igual que en el anterior, para poder utilizarlo deberemos pasarle ciertos parámetros. En este caso serán tres:</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349250" lvl="0" marL="457200" marR="0" rtl="0" algn="just">
              <a:lnSpc>
                <a:spcPct val="100000"/>
              </a:lnSpc>
              <a:spcBef>
                <a:spcPts val="0"/>
              </a:spcBef>
              <a:spcAft>
                <a:spcPts val="0"/>
              </a:spcAft>
              <a:buSzPts val="1900"/>
              <a:buFont typeface="Roboto"/>
              <a:buChar char="-"/>
            </a:pPr>
            <a:r>
              <a:rPr lang="en-GB" sz="1900">
                <a:latin typeface="Roboto"/>
                <a:ea typeface="Roboto"/>
                <a:cs typeface="Roboto"/>
                <a:sym typeface="Roboto"/>
              </a:rPr>
              <a:t>La </a:t>
            </a:r>
            <a:r>
              <a:rPr b="1" lang="en-GB" sz="1900">
                <a:solidFill>
                  <a:srgbClr val="990000"/>
                </a:solidFill>
                <a:latin typeface="Roboto"/>
                <a:ea typeface="Roboto"/>
                <a:cs typeface="Roboto"/>
                <a:sym typeface="Roboto"/>
              </a:rPr>
              <a:t>ruta del archivo </a:t>
            </a:r>
            <a:r>
              <a:rPr lang="en-GB" sz="1900">
                <a:latin typeface="Roboto"/>
                <a:ea typeface="Roboto"/>
                <a:cs typeface="Roboto"/>
                <a:sym typeface="Roboto"/>
              </a:rPr>
              <a:t>que queremos escribir.</a:t>
            </a:r>
            <a:endParaRPr sz="1900">
              <a:latin typeface="Roboto"/>
              <a:ea typeface="Roboto"/>
              <a:cs typeface="Roboto"/>
              <a:sym typeface="Roboto"/>
            </a:endParaRPr>
          </a:p>
          <a:p>
            <a:pPr indent="-349250" lvl="0" marL="457200" marR="0" rtl="0" algn="just">
              <a:lnSpc>
                <a:spcPct val="100000"/>
              </a:lnSpc>
              <a:spcBef>
                <a:spcPts val="0"/>
              </a:spcBef>
              <a:spcAft>
                <a:spcPts val="0"/>
              </a:spcAft>
              <a:buSzPts val="1900"/>
              <a:buFont typeface="Roboto"/>
              <a:buChar char="-"/>
            </a:pPr>
            <a:r>
              <a:rPr lang="en-GB" sz="1900">
                <a:latin typeface="Roboto"/>
                <a:ea typeface="Roboto"/>
                <a:cs typeface="Roboto"/>
                <a:sym typeface="Roboto"/>
              </a:rPr>
              <a:t>Los </a:t>
            </a:r>
            <a:r>
              <a:rPr b="1" lang="en-GB" sz="1900">
                <a:solidFill>
                  <a:srgbClr val="990000"/>
                </a:solidFill>
                <a:latin typeface="Roboto"/>
                <a:ea typeface="Roboto"/>
                <a:cs typeface="Roboto"/>
                <a:sym typeface="Roboto"/>
              </a:rPr>
              <a:t>datos</a:t>
            </a:r>
            <a:r>
              <a:rPr lang="en-GB" sz="1900">
                <a:latin typeface="Roboto"/>
                <a:ea typeface="Roboto"/>
                <a:cs typeface="Roboto"/>
                <a:sym typeface="Roboto"/>
              </a:rPr>
              <a:t> que queremos incluir dentro del archivo, es decir, el contenido.</a:t>
            </a:r>
            <a:endParaRPr sz="1900">
              <a:latin typeface="Roboto"/>
              <a:ea typeface="Roboto"/>
              <a:cs typeface="Roboto"/>
              <a:sym typeface="Roboto"/>
            </a:endParaRPr>
          </a:p>
          <a:p>
            <a:pPr indent="-349250" lvl="0" marL="457200" marR="0" rtl="0" algn="just">
              <a:lnSpc>
                <a:spcPct val="100000"/>
              </a:lnSpc>
              <a:spcBef>
                <a:spcPts val="0"/>
              </a:spcBef>
              <a:spcAft>
                <a:spcPts val="0"/>
              </a:spcAft>
              <a:buSzPts val="1900"/>
              <a:buFont typeface="Roboto"/>
              <a:buChar char="-"/>
            </a:pPr>
            <a:r>
              <a:rPr b="1" lang="en-GB" sz="1900">
                <a:solidFill>
                  <a:srgbClr val="674EA7"/>
                </a:solidFill>
                <a:latin typeface="Roboto"/>
                <a:ea typeface="Roboto"/>
                <a:cs typeface="Roboto"/>
                <a:sym typeface="Roboto"/>
              </a:rPr>
              <a:t>Opciones</a:t>
            </a:r>
            <a:r>
              <a:rPr lang="en-GB" sz="1900">
                <a:latin typeface="Roboto"/>
                <a:ea typeface="Roboto"/>
                <a:cs typeface="Roboto"/>
                <a:sym typeface="Roboto"/>
              </a:rPr>
              <a:t> varias (este parámetro es opcional). Aquí podremos incluir ciertas personalizaciones sobre cómo queremos que se dé el proceso de la escritura.</a:t>
            </a:r>
            <a:endParaRPr sz="1900">
              <a:latin typeface="Roboto"/>
              <a:ea typeface="Roboto"/>
              <a:cs typeface="Roboto"/>
              <a:sym typeface="Roboto"/>
            </a:endParaRPr>
          </a:p>
        </p:txBody>
      </p:sp>
      <p:pic>
        <p:nvPicPr>
          <p:cNvPr id="239" name="Google Shape;239;p37"/>
          <p:cNvPicPr preferRelativeResize="0"/>
          <p:nvPr/>
        </p:nvPicPr>
        <p:blipFill>
          <a:blip r:embed="rId4">
            <a:alphaModFix/>
          </a:blip>
          <a:stretch>
            <a:fillRect/>
          </a:stretch>
        </p:blipFill>
        <p:spPr>
          <a:xfrm>
            <a:off x="1562725" y="4287600"/>
            <a:ext cx="6019800" cy="400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8"/>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245" name="Google Shape;245;p38"/>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rPr b="1" lang="en-GB" sz="3900">
                <a:solidFill>
                  <a:srgbClr val="1C4587"/>
                </a:solidFill>
                <a:latin typeface="Montserrat"/>
                <a:ea typeface="Montserrat"/>
                <a:cs typeface="Montserrat"/>
                <a:sym typeface="Montserrat"/>
              </a:rPr>
              <a:t>WriteFileSync</a:t>
            </a:r>
            <a:endParaRPr b="1" sz="3900">
              <a:solidFill>
                <a:srgbClr val="000000"/>
              </a:solidFill>
              <a:latin typeface="Montserrat"/>
              <a:ea typeface="Montserrat"/>
              <a:cs typeface="Montserrat"/>
              <a:sym typeface="Montserrat"/>
            </a:endParaRPr>
          </a:p>
        </p:txBody>
      </p:sp>
      <p:sp>
        <p:nvSpPr>
          <p:cNvPr id="246" name="Google Shape;246;p38"/>
          <p:cNvSpPr txBox="1"/>
          <p:nvPr/>
        </p:nvSpPr>
        <p:spPr>
          <a:xfrm>
            <a:off x="358650" y="1462200"/>
            <a:ext cx="8426700" cy="3618600"/>
          </a:xfrm>
          <a:prstGeom prst="rect">
            <a:avLst/>
          </a:prstGeom>
          <a:noFill/>
          <a:ln>
            <a:noFill/>
          </a:ln>
        </p:spPr>
        <p:txBody>
          <a:bodyPr anchorCtr="0" anchor="t" bIns="44200" lIns="44200" spcFirstLastPara="1" rIns="44200" wrap="square" tIns="44200">
            <a:noAutofit/>
          </a:bodyPr>
          <a:lstStyle/>
          <a:p>
            <a:pPr indent="0" lvl="0" marL="457200" marR="0" rtl="0" algn="just">
              <a:lnSpc>
                <a:spcPct val="100000"/>
              </a:lnSpc>
              <a:spcBef>
                <a:spcPts val="0"/>
              </a:spcBef>
              <a:spcAft>
                <a:spcPts val="0"/>
              </a:spcAft>
              <a:buNone/>
            </a:pPr>
            <a:r>
              <a:rPr lang="en-GB" sz="1900">
                <a:latin typeface="Roboto"/>
                <a:ea typeface="Roboto"/>
                <a:cs typeface="Roboto"/>
                <a:sym typeface="Roboto"/>
              </a:rPr>
              <a:t>Ahora que sabemos </a:t>
            </a:r>
            <a:r>
              <a:rPr lang="en-GB" sz="1900">
                <a:latin typeface="Roboto"/>
                <a:ea typeface="Roboto"/>
                <a:cs typeface="Roboto"/>
                <a:sym typeface="Roboto"/>
              </a:rPr>
              <a:t>cómo</a:t>
            </a:r>
            <a:r>
              <a:rPr lang="en-GB" sz="1900">
                <a:latin typeface="Roboto"/>
                <a:ea typeface="Roboto"/>
                <a:cs typeface="Roboto"/>
                <a:sym typeface="Roboto"/>
              </a:rPr>
              <a:t> escribir un </a:t>
            </a:r>
            <a:r>
              <a:rPr b="1" lang="en-GB" sz="1900">
                <a:solidFill>
                  <a:srgbClr val="CC0000"/>
                </a:solidFill>
                <a:latin typeface="Roboto"/>
                <a:ea typeface="Roboto"/>
                <a:cs typeface="Roboto"/>
                <a:sym typeface="Roboto"/>
              </a:rPr>
              <a:t>archivo</a:t>
            </a:r>
            <a:r>
              <a:rPr lang="en-GB" sz="1900">
                <a:latin typeface="Roboto"/>
                <a:ea typeface="Roboto"/>
                <a:cs typeface="Roboto"/>
                <a:sym typeface="Roboto"/>
              </a:rPr>
              <a:t>, debemos tener en cuenta que para guardar los datos que manipulamos con </a:t>
            </a:r>
            <a:r>
              <a:rPr b="1" lang="en-GB" sz="1900">
                <a:solidFill>
                  <a:srgbClr val="F1C232"/>
                </a:solidFill>
                <a:latin typeface="Roboto"/>
                <a:ea typeface="Roboto"/>
                <a:cs typeface="Roboto"/>
                <a:sym typeface="Roboto"/>
              </a:rPr>
              <a:t>JavaScript</a:t>
            </a:r>
            <a:r>
              <a:rPr lang="en-GB" sz="1900">
                <a:solidFill>
                  <a:srgbClr val="F1C232"/>
                </a:solidFill>
                <a:latin typeface="Roboto"/>
                <a:ea typeface="Roboto"/>
                <a:cs typeface="Roboto"/>
                <a:sym typeface="Roboto"/>
              </a:rPr>
              <a:t> </a:t>
            </a:r>
            <a:r>
              <a:rPr lang="en-GB" sz="1900">
                <a:latin typeface="Roboto"/>
                <a:ea typeface="Roboto"/>
                <a:cs typeface="Roboto"/>
                <a:sym typeface="Roboto"/>
              </a:rPr>
              <a:t>debemos hacer el proceso inverso al de lectura para guardarlos, es decir, debemos </a:t>
            </a:r>
            <a:r>
              <a:rPr b="1" i="1" lang="en-GB" sz="1900">
                <a:solidFill>
                  <a:srgbClr val="999999"/>
                </a:solidFill>
                <a:latin typeface="Roboto"/>
                <a:ea typeface="Roboto"/>
                <a:cs typeface="Roboto"/>
                <a:sym typeface="Roboto"/>
              </a:rPr>
              <a:t>parsear</a:t>
            </a:r>
            <a:r>
              <a:rPr i="1" lang="en-GB" sz="1900">
                <a:solidFill>
                  <a:srgbClr val="999999"/>
                </a:solidFill>
                <a:latin typeface="Roboto"/>
                <a:ea typeface="Roboto"/>
                <a:cs typeface="Roboto"/>
                <a:sym typeface="Roboto"/>
              </a:rPr>
              <a:t> </a:t>
            </a:r>
            <a:r>
              <a:rPr lang="en-GB" sz="1900">
                <a:latin typeface="Roboto"/>
                <a:ea typeface="Roboto"/>
                <a:cs typeface="Roboto"/>
                <a:sym typeface="Roboto"/>
              </a:rPr>
              <a:t>nuevamente estos datos de </a:t>
            </a:r>
            <a:r>
              <a:rPr b="1" lang="en-GB" sz="1900">
                <a:solidFill>
                  <a:srgbClr val="F1C232"/>
                </a:solidFill>
                <a:latin typeface="Roboto"/>
                <a:ea typeface="Roboto"/>
                <a:cs typeface="Roboto"/>
                <a:sym typeface="Roboto"/>
              </a:rPr>
              <a:t>JavaScript</a:t>
            </a:r>
            <a:r>
              <a:rPr lang="en-GB" sz="1900">
                <a:solidFill>
                  <a:srgbClr val="F1C232"/>
                </a:solidFill>
                <a:latin typeface="Roboto"/>
                <a:ea typeface="Roboto"/>
                <a:cs typeface="Roboto"/>
                <a:sym typeface="Roboto"/>
              </a:rPr>
              <a:t> </a:t>
            </a:r>
            <a:r>
              <a:rPr lang="en-GB" sz="1900">
                <a:latin typeface="Roboto"/>
                <a:ea typeface="Roboto"/>
                <a:cs typeface="Roboto"/>
                <a:sym typeface="Roboto"/>
              </a:rPr>
              <a:t>a </a:t>
            </a:r>
            <a:r>
              <a:rPr b="1" lang="en-GB" sz="1900">
                <a:solidFill>
                  <a:srgbClr val="E69138"/>
                </a:solidFill>
                <a:latin typeface="Roboto"/>
                <a:ea typeface="Roboto"/>
                <a:cs typeface="Roboto"/>
                <a:sym typeface="Roboto"/>
              </a:rPr>
              <a:t>JSON</a:t>
            </a:r>
            <a:r>
              <a:rPr lang="en-GB" sz="1900">
                <a:solidFill>
                  <a:srgbClr val="E69138"/>
                </a:solidFill>
                <a:latin typeface="Roboto"/>
                <a:ea typeface="Roboto"/>
                <a:cs typeface="Roboto"/>
                <a:sym typeface="Roboto"/>
              </a:rPr>
              <a:t> </a:t>
            </a:r>
            <a:r>
              <a:rPr lang="en-GB" sz="1900">
                <a:latin typeface="Roboto"/>
                <a:ea typeface="Roboto"/>
                <a:cs typeface="Roboto"/>
                <a:sym typeface="Roboto"/>
              </a:rPr>
              <a:t>para poder utilizar el método y obtener un </a:t>
            </a:r>
            <a:r>
              <a:rPr b="1" lang="en-GB" sz="1900">
                <a:solidFill>
                  <a:srgbClr val="E69138"/>
                </a:solidFill>
                <a:latin typeface="Roboto"/>
                <a:ea typeface="Roboto"/>
                <a:cs typeface="Roboto"/>
                <a:sym typeface="Roboto"/>
              </a:rPr>
              <a:t>JSON</a:t>
            </a:r>
            <a:r>
              <a:rPr lang="en-GB" sz="1900">
                <a:solidFill>
                  <a:srgbClr val="E69138"/>
                </a:solidFill>
                <a:latin typeface="Roboto"/>
                <a:ea typeface="Roboto"/>
                <a:cs typeface="Roboto"/>
                <a:sym typeface="Roboto"/>
              </a:rPr>
              <a:t> </a:t>
            </a:r>
            <a:r>
              <a:rPr lang="en-GB" sz="1900">
                <a:latin typeface="Roboto"/>
                <a:ea typeface="Roboto"/>
                <a:cs typeface="Roboto"/>
                <a:sym typeface="Roboto"/>
              </a:rPr>
              <a:t>con nuestros </a:t>
            </a:r>
            <a:r>
              <a:rPr b="1" lang="en-GB" sz="1900">
                <a:solidFill>
                  <a:srgbClr val="CC0000"/>
                </a:solidFill>
                <a:latin typeface="Roboto"/>
                <a:ea typeface="Roboto"/>
                <a:cs typeface="Roboto"/>
                <a:sym typeface="Roboto"/>
              </a:rPr>
              <a:t>datos</a:t>
            </a:r>
            <a:r>
              <a:rPr lang="en-GB" sz="1900">
                <a:latin typeface="Roboto"/>
                <a:ea typeface="Roboto"/>
                <a:cs typeface="Roboto"/>
                <a:sym typeface="Roboto"/>
              </a:rPr>
              <a:t>.</a:t>
            </a:r>
            <a:endParaRPr sz="1900">
              <a:latin typeface="Roboto"/>
              <a:ea typeface="Roboto"/>
              <a:cs typeface="Roboto"/>
              <a:sym typeface="Roboto"/>
            </a:endParaRPr>
          </a:p>
          <a:p>
            <a:pPr indent="0" lvl="0" marL="457200" marR="0" rtl="0" algn="just">
              <a:lnSpc>
                <a:spcPct val="100000"/>
              </a:lnSpc>
              <a:spcBef>
                <a:spcPts val="0"/>
              </a:spcBef>
              <a:spcAft>
                <a:spcPts val="0"/>
              </a:spcAft>
              <a:buNone/>
            </a:pPr>
            <a:r>
              <a:t/>
            </a:r>
            <a:endParaRPr sz="1900">
              <a:latin typeface="Roboto"/>
              <a:ea typeface="Roboto"/>
              <a:cs typeface="Roboto"/>
              <a:sym typeface="Roboto"/>
            </a:endParaRPr>
          </a:p>
          <a:p>
            <a:pPr indent="0" lvl="0" marL="457200" marR="0" rtl="0" algn="just">
              <a:lnSpc>
                <a:spcPct val="100000"/>
              </a:lnSpc>
              <a:spcBef>
                <a:spcPts val="0"/>
              </a:spcBef>
              <a:spcAft>
                <a:spcPts val="0"/>
              </a:spcAft>
              <a:buNone/>
            </a:pPr>
            <a:r>
              <a:t/>
            </a:r>
            <a:endParaRPr sz="1900">
              <a:latin typeface="Roboto"/>
              <a:ea typeface="Roboto"/>
              <a:cs typeface="Roboto"/>
              <a:sym typeface="Roboto"/>
            </a:endParaRPr>
          </a:p>
          <a:p>
            <a:pPr indent="0" lvl="0" marL="457200" marR="0" rtl="0" algn="just">
              <a:lnSpc>
                <a:spcPct val="100000"/>
              </a:lnSpc>
              <a:spcBef>
                <a:spcPts val="0"/>
              </a:spcBef>
              <a:spcAft>
                <a:spcPts val="0"/>
              </a:spcAft>
              <a:buNone/>
            </a:pPr>
            <a:r>
              <a:t/>
            </a:r>
            <a:endParaRPr sz="1900">
              <a:latin typeface="Roboto"/>
              <a:ea typeface="Roboto"/>
              <a:cs typeface="Roboto"/>
              <a:sym typeface="Roboto"/>
            </a:endParaRPr>
          </a:p>
          <a:p>
            <a:pPr indent="0" lvl="0" marL="457200" marR="0" rtl="0" algn="just">
              <a:lnSpc>
                <a:spcPct val="100000"/>
              </a:lnSpc>
              <a:spcBef>
                <a:spcPts val="0"/>
              </a:spcBef>
              <a:spcAft>
                <a:spcPts val="0"/>
              </a:spcAft>
              <a:buNone/>
            </a:pPr>
            <a:r>
              <a:t/>
            </a:r>
            <a:endParaRPr sz="1900">
              <a:latin typeface="Roboto"/>
              <a:ea typeface="Roboto"/>
              <a:cs typeface="Roboto"/>
              <a:sym typeface="Roboto"/>
            </a:endParaRPr>
          </a:p>
          <a:p>
            <a:pPr indent="0" lvl="0" marL="457200" marR="0" rtl="0" algn="just">
              <a:lnSpc>
                <a:spcPct val="100000"/>
              </a:lnSpc>
              <a:spcBef>
                <a:spcPts val="0"/>
              </a:spcBef>
              <a:spcAft>
                <a:spcPts val="0"/>
              </a:spcAft>
              <a:buNone/>
            </a:pPr>
            <a:r>
              <a:t/>
            </a:r>
            <a:endParaRPr sz="1900">
              <a:latin typeface="Roboto"/>
              <a:ea typeface="Roboto"/>
              <a:cs typeface="Roboto"/>
              <a:sym typeface="Roboto"/>
            </a:endParaRPr>
          </a:p>
          <a:p>
            <a:pPr indent="0" lvl="0" marL="0" rtl="0" algn="just">
              <a:spcBef>
                <a:spcPts val="0"/>
              </a:spcBef>
              <a:spcAft>
                <a:spcPts val="0"/>
              </a:spcAft>
              <a:buNone/>
            </a:pPr>
            <a:r>
              <a:t/>
            </a:r>
            <a:endParaRPr sz="1300">
              <a:solidFill>
                <a:srgbClr val="434343"/>
              </a:solidFill>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GB" sz="1300">
                <a:solidFill>
                  <a:srgbClr val="666666"/>
                </a:solidFill>
                <a:latin typeface="Roboto"/>
                <a:ea typeface="Roboto"/>
                <a:cs typeface="Roboto"/>
                <a:sym typeface="Roboto"/>
              </a:rPr>
              <a:t>En el método JSON.stringify, le pasamos la data como primer parámetro, y luego el null y el número 2 para que, al escribirse, el archivo tenga un formato más legible. También podríamos simplemente pasarle sólo la data.</a:t>
            </a:r>
            <a:endParaRPr sz="1300">
              <a:solidFill>
                <a:srgbClr val="666666"/>
              </a:solidFill>
              <a:latin typeface="Roboto"/>
              <a:ea typeface="Roboto"/>
              <a:cs typeface="Roboto"/>
              <a:sym typeface="Roboto"/>
            </a:endParaRPr>
          </a:p>
        </p:txBody>
      </p:sp>
      <p:pic>
        <p:nvPicPr>
          <p:cNvPr id="247" name="Google Shape;247;p38"/>
          <p:cNvPicPr preferRelativeResize="0"/>
          <p:nvPr/>
        </p:nvPicPr>
        <p:blipFill>
          <a:blip r:embed="rId4">
            <a:alphaModFix/>
          </a:blip>
          <a:stretch>
            <a:fillRect/>
          </a:stretch>
        </p:blipFill>
        <p:spPr>
          <a:xfrm>
            <a:off x="2247900" y="3224213"/>
            <a:ext cx="4648200" cy="1171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9"/>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253" name="Google Shape;253;p39"/>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rtl="0" algn="ctr">
              <a:spcBef>
                <a:spcPts val="0"/>
              </a:spcBef>
              <a:spcAft>
                <a:spcPts val="0"/>
              </a:spcAft>
              <a:buNone/>
            </a:pPr>
            <a:r>
              <a:t/>
            </a:r>
            <a:endParaRPr b="1" sz="3900">
              <a:solidFill>
                <a:srgbClr val="1C4587"/>
              </a:solidFill>
              <a:latin typeface="Montserrat"/>
              <a:ea typeface="Montserrat"/>
              <a:cs typeface="Montserrat"/>
              <a:sym typeface="Montserrat"/>
            </a:endParaRPr>
          </a:p>
        </p:txBody>
      </p:sp>
      <p:sp>
        <p:nvSpPr>
          <p:cNvPr id="254" name="Google Shape;254;p39"/>
          <p:cNvSpPr txBox="1"/>
          <p:nvPr/>
        </p:nvSpPr>
        <p:spPr>
          <a:xfrm>
            <a:off x="358575" y="1321350"/>
            <a:ext cx="8426700" cy="2500800"/>
          </a:xfrm>
          <a:prstGeom prst="rect">
            <a:avLst/>
          </a:prstGeom>
          <a:noFill/>
          <a:ln>
            <a:noFill/>
          </a:ln>
        </p:spPr>
        <p:txBody>
          <a:bodyPr anchorCtr="0" anchor="ctr" bIns="44200" lIns="44200" spcFirstLastPara="1" rIns="44200" wrap="square" tIns="44200">
            <a:noAutofit/>
          </a:bodyPr>
          <a:lstStyle/>
          <a:p>
            <a:pPr indent="0" lvl="0" marL="0" marR="0" rtl="0" algn="ctr">
              <a:lnSpc>
                <a:spcPct val="100000"/>
              </a:lnSpc>
              <a:spcBef>
                <a:spcPts val="0"/>
              </a:spcBef>
              <a:spcAft>
                <a:spcPts val="0"/>
              </a:spcAft>
              <a:buClr>
                <a:srgbClr val="000000"/>
              </a:buClr>
              <a:buSzPts val="900"/>
              <a:buFont typeface="Arial"/>
              <a:buNone/>
            </a:pPr>
            <a:r>
              <a:rPr b="1" lang="en-GB" sz="3000">
                <a:solidFill>
                  <a:srgbClr val="1C4587"/>
                </a:solidFill>
                <a:latin typeface="Montserrat"/>
                <a:ea typeface="Montserrat"/>
                <a:cs typeface="Montserrat"/>
                <a:sym typeface="Montserrat"/>
              </a:rPr>
              <a:t>Vamos a practicar!</a:t>
            </a:r>
            <a:endParaRPr b="1" sz="3000">
              <a:solidFill>
                <a:srgbClr val="1C4587"/>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623400" y="988944"/>
            <a:ext cx="17041200" cy="127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0" name="Google Shape;260;p40"/>
          <p:cNvSpPr txBox="1"/>
          <p:nvPr>
            <p:ph idx="1" type="body"/>
          </p:nvPr>
        </p:nvSpPr>
        <p:spPr>
          <a:xfrm>
            <a:off x="623400" y="2561056"/>
            <a:ext cx="17041200" cy="759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1" name="Google Shape;261;p40"/>
          <p:cNvPicPr preferRelativeResize="0"/>
          <p:nvPr/>
        </p:nvPicPr>
        <p:blipFill rotWithShape="1">
          <a:blip r:embed="rId3">
            <a:alphaModFix/>
          </a:blip>
          <a:srcRect b="0" l="9950" r="0" t="0"/>
          <a:stretch/>
        </p:blipFill>
        <p:spPr>
          <a:xfrm>
            <a:off x="0" y="0"/>
            <a:ext cx="9144002" cy="5143499"/>
          </a:xfrm>
          <a:prstGeom prst="rect">
            <a:avLst/>
          </a:prstGeom>
          <a:noFill/>
          <a:ln>
            <a:noFill/>
          </a:ln>
        </p:spPr>
      </p:pic>
      <p:sp>
        <p:nvSpPr>
          <p:cNvPr id="262" name="Google Shape;262;p40"/>
          <p:cNvSpPr txBox="1"/>
          <p:nvPr/>
        </p:nvSpPr>
        <p:spPr>
          <a:xfrm>
            <a:off x="1458075" y="1837553"/>
            <a:ext cx="6228000" cy="828000"/>
          </a:xfrm>
          <a:prstGeom prst="rect">
            <a:avLst/>
          </a:prstGeom>
          <a:noFill/>
          <a:ln>
            <a:noFill/>
          </a:ln>
        </p:spPr>
        <p:txBody>
          <a:bodyPr anchorCtr="0" anchor="t" bIns="44200" lIns="44200" spcFirstLastPara="1" rIns="44200" wrap="square" tIns="44200">
            <a:spAutoFit/>
          </a:bodyPr>
          <a:lstStyle/>
          <a:p>
            <a:pPr indent="0" lvl="0" marL="0" rtl="0" algn="ctr">
              <a:spcBef>
                <a:spcPts val="0"/>
              </a:spcBef>
              <a:spcAft>
                <a:spcPts val="0"/>
              </a:spcAft>
              <a:buNone/>
            </a:pPr>
            <a:r>
              <a:rPr b="1" lang="en-GB" sz="4800">
                <a:solidFill>
                  <a:schemeClr val="lt1"/>
                </a:solidFill>
              </a:rPr>
              <a:t>Muchas gracias!</a:t>
            </a:r>
            <a:endParaRPr b="1" sz="4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0" y="0"/>
            <a:ext cx="9144003" cy="5143501"/>
          </a:xfrm>
          <a:prstGeom prst="rect">
            <a:avLst/>
          </a:prstGeom>
          <a:noFill/>
          <a:ln>
            <a:noFill/>
          </a:ln>
        </p:spPr>
      </p:pic>
      <p:sp>
        <p:nvSpPr>
          <p:cNvPr id="68" name="Google Shape;68;p15"/>
          <p:cNvSpPr txBox="1"/>
          <p:nvPr>
            <p:ph type="title"/>
          </p:nvPr>
        </p:nvSpPr>
        <p:spPr>
          <a:xfrm>
            <a:off x="311700" y="1365450"/>
            <a:ext cx="8520600" cy="241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6000">
                <a:solidFill>
                  <a:srgbClr val="1C4587"/>
                </a:solidFill>
                <a:latin typeface="Montserrat"/>
                <a:ea typeface="Montserrat"/>
                <a:cs typeface="Montserrat"/>
                <a:sym typeface="Montserrat"/>
              </a:rPr>
              <a:t>Repaso</a:t>
            </a:r>
            <a:endParaRPr b="1" sz="6000">
              <a:solidFill>
                <a:srgbClr val="1C4587"/>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74" name="Google Shape;74;p16"/>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None/>
            </a:pPr>
            <a:r>
              <a:rPr b="1" lang="en-GB" sz="3900">
                <a:solidFill>
                  <a:srgbClr val="1C4587"/>
                </a:solidFill>
                <a:latin typeface="Montserrat"/>
                <a:ea typeface="Montserrat"/>
                <a:cs typeface="Montserrat"/>
                <a:sym typeface="Montserrat"/>
              </a:rPr>
              <a:t>JSON</a:t>
            </a:r>
            <a:endParaRPr b="1" sz="3900">
              <a:solidFill>
                <a:srgbClr val="000000"/>
              </a:solidFill>
              <a:latin typeface="Montserrat"/>
              <a:ea typeface="Montserrat"/>
              <a:cs typeface="Montserrat"/>
              <a:sym typeface="Montserrat"/>
            </a:endParaRPr>
          </a:p>
          <a:p>
            <a:pPr indent="0" lvl="0" marL="0" rtl="0" algn="ctr">
              <a:spcBef>
                <a:spcPts val="0"/>
              </a:spcBef>
              <a:spcAft>
                <a:spcPts val="0"/>
              </a:spcAft>
              <a:buNone/>
            </a:pPr>
            <a:r>
              <a:t/>
            </a:r>
            <a:endParaRPr b="1" sz="3900">
              <a:solidFill>
                <a:srgbClr val="000000"/>
              </a:solidFill>
              <a:latin typeface="Montserrat"/>
              <a:ea typeface="Montserrat"/>
              <a:cs typeface="Montserrat"/>
              <a:sym typeface="Montserrat"/>
            </a:endParaRPr>
          </a:p>
          <a:p>
            <a:pPr indent="0" lvl="0" marL="0" rtl="0" algn="ctr">
              <a:spcBef>
                <a:spcPts val="0"/>
              </a:spcBef>
              <a:spcAft>
                <a:spcPts val="0"/>
              </a:spcAft>
              <a:buNone/>
            </a:pPr>
            <a:r>
              <a:t/>
            </a:r>
            <a:endParaRPr b="1" sz="3900">
              <a:solidFill>
                <a:srgbClr val="000000"/>
              </a:solidFill>
              <a:latin typeface="Montserrat"/>
              <a:ea typeface="Montserrat"/>
              <a:cs typeface="Montserrat"/>
              <a:sym typeface="Montserrat"/>
            </a:endParaRPr>
          </a:p>
        </p:txBody>
      </p:sp>
      <p:sp>
        <p:nvSpPr>
          <p:cNvPr id="75" name="Google Shape;75;p16"/>
          <p:cNvSpPr txBox="1"/>
          <p:nvPr/>
        </p:nvSpPr>
        <p:spPr>
          <a:xfrm>
            <a:off x="358650" y="1614600"/>
            <a:ext cx="8426700" cy="2500800"/>
          </a:xfrm>
          <a:prstGeom prst="rect">
            <a:avLst/>
          </a:prstGeom>
          <a:noFill/>
          <a:ln>
            <a:noFill/>
          </a:ln>
        </p:spPr>
        <p:txBody>
          <a:bodyPr anchorCtr="0" anchor="t" bIns="44200" lIns="44200" spcFirstLastPara="1" rIns="44200" wrap="square" tIns="44200">
            <a:noAutofit/>
          </a:bodyPr>
          <a:lstStyle/>
          <a:p>
            <a:pPr indent="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Los JSONs son un formato o tipo de archivo muy similares a los objetos literales, que nos permiten almacenar información de una manera muy ordenada y metódica, ya que deben respetarse sus reglas sí o sí para que éste pueda funcionar.</a:t>
            </a:r>
            <a:endParaRPr sz="1900">
              <a:latin typeface="Roboto"/>
              <a:ea typeface="Roboto"/>
              <a:cs typeface="Roboto"/>
              <a:sym typeface="Roboto"/>
            </a:endParaRPr>
          </a:p>
        </p:txBody>
      </p:sp>
      <p:pic>
        <p:nvPicPr>
          <p:cNvPr id="76" name="Google Shape;76;p16"/>
          <p:cNvPicPr preferRelativeResize="0"/>
          <p:nvPr/>
        </p:nvPicPr>
        <p:blipFill>
          <a:blip r:embed="rId4">
            <a:alphaModFix/>
          </a:blip>
          <a:stretch>
            <a:fillRect/>
          </a:stretch>
        </p:blipFill>
        <p:spPr>
          <a:xfrm>
            <a:off x="3361100" y="3358209"/>
            <a:ext cx="2423040" cy="7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82" name="Google Shape;82;p17"/>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None/>
            </a:pPr>
            <a:r>
              <a:rPr b="1" lang="en-GB" sz="3900">
                <a:solidFill>
                  <a:srgbClr val="1C4587"/>
                </a:solidFill>
                <a:latin typeface="Montserrat"/>
                <a:ea typeface="Montserrat"/>
                <a:cs typeface="Montserrat"/>
                <a:sym typeface="Montserrat"/>
              </a:rPr>
              <a:t>JSON</a:t>
            </a:r>
            <a:endParaRPr b="1" sz="3900">
              <a:solidFill>
                <a:srgbClr val="000000"/>
              </a:solidFill>
              <a:latin typeface="Montserrat"/>
              <a:ea typeface="Montserrat"/>
              <a:cs typeface="Montserrat"/>
              <a:sym typeface="Montserrat"/>
            </a:endParaRPr>
          </a:p>
          <a:p>
            <a:pPr indent="0" lvl="0" marL="0" rtl="0" algn="ctr">
              <a:spcBef>
                <a:spcPts val="0"/>
              </a:spcBef>
              <a:spcAft>
                <a:spcPts val="0"/>
              </a:spcAft>
              <a:buNone/>
            </a:pPr>
            <a:r>
              <a:t/>
            </a:r>
            <a:endParaRPr b="1" sz="3900">
              <a:solidFill>
                <a:srgbClr val="000000"/>
              </a:solidFill>
              <a:latin typeface="Montserrat"/>
              <a:ea typeface="Montserrat"/>
              <a:cs typeface="Montserrat"/>
              <a:sym typeface="Montserrat"/>
            </a:endParaRPr>
          </a:p>
          <a:p>
            <a:pPr indent="0" lvl="0" marL="0" rtl="0" algn="ctr">
              <a:spcBef>
                <a:spcPts val="0"/>
              </a:spcBef>
              <a:spcAft>
                <a:spcPts val="0"/>
              </a:spcAft>
              <a:buNone/>
            </a:pPr>
            <a:r>
              <a:t/>
            </a:r>
            <a:endParaRPr b="1" sz="3900">
              <a:solidFill>
                <a:srgbClr val="000000"/>
              </a:solidFill>
              <a:latin typeface="Montserrat"/>
              <a:ea typeface="Montserrat"/>
              <a:cs typeface="Montserrat"/>
              <a:sym typeface="Montserrat"/>
            </a:endParaRPr>
          </a:p>
        </p:txBody>
      </p:sp>
      <p:sp>
        <p:nvSpPr>
          <p:cNvPr id="83" name="Google Shape;83;p17"/>
          <p:cNvSpPr txBox="1"/>
          <p:nvPr/>
        </p:nvSpPr>
        <p:spPr>
          <a:xfrm>
            <a:off x="358650" y="1270225"/>
            <a:ext cx="8426700" cy="3730200"/>
          </a:xfrm>
          <a:prstGeom prst="rect">
            <a:avLst/>
          </a:prstGeom>
          <a:noFill/>
          <a:ln>
            <a:noFill/>
          </a:ln>
        </p:spPr>
        <p:txBody>
          <a:bodyPr anchorCtr="0" anchor="t" bIns="44200" lIns="44200" spcFirstLastPara="1" rIns="44200" wrap="square" tIns="44200">
            <a:noAutofit/>
          </a:bodyPr>
          <a:lstStyle/>
          <a:p>
            <a:pPr indent="-349250" lvl="0" marL="457200" marR="0" rtl="0" algn="just">
              <a:lnSpc>
                <a:spcPct val="100000"/>
              </a:lnSpc>
              <a:spcBef>
                <a:spcPts val="0"/>
              </a:spcBef>
              <a:spcAft>
                <a:spcPts val="0"/>
              </a:spcAft>
              <a:buSzPts val="1900"/>
              <a:buFont typeface="Roboto"/>
              <a:buChar char="●"/>
            </a:pPr>
            <a:r>
              <a:rPr lang="en-GB" sz="1900">
                <a:latin typeface="Roboto"/>
                <a:ea typeface="Roboto"/>
                <a:cs typeface="Roboto"/>
                <a:sym typeface="Roboto"/>
              </a:rPr>
              <a:t>JSON es un lenguaje de </a:t>
            </a:r>
            <a:r>
              <a:rPr b="1" lang="en-GB" sz="1900">
                <a:solidFill>
                  <a:srgbClr val="1C4587"/>
                </a:solidFill>
                <a:latin typeface="Roboto"/>
                <a:ea typeface="Roboto"/>
                <a:cs typeface="Roboto"/>
                <a:sym typeface="Roboto"/>
              </a:rPr>
              <a:t>intercambio de datos</a:t>
            </a:r>
            <a:r>
              <a:rPr lang="en-GB" sz="1900">
                <a:latin typeface="Roboto"/>
                <a:ea typeface="Roboto"/>
                <a:cs typeface="Roboto"/>
                <a:sym typeface="Roboto"/>
              </a:rPr>
              <a:t>.</a:t>
            </a:r>
            <a:endParaRPr sz="1900">
              <a:latin typeface="Roboto"/>
              <a:ea typeface="Roboto"/>
              <a:cs typeface="Roboto"/>
              <a:sym typeface="Roboto"/>
            </a:endParaRPr>
          </a:p>
          <a:p>
            <a:pPr indent="-349250" lvl="0" marL="457200" marR="0" rtl="0" algn="just">
              <a:lnSpc>
                <a:spcPct val="100000"/>
              </a:lnSpc>
              <a:spcBef>
                <a:spcPts val="0"/>
              </a:spcBef>
              <a:spcAft>
                <a:spcPts val="0"/>
              </a:spcAft>
              <a:buSzPts val="1900"/>
              <a:buFont typeface="Roboto"/>
              <a:buChar char="●"/>
            </a:pPr>
            <a:r>
              <a:rPr lang="en-GB" sz="1900">
                <a:latin typeface="Roboto"/>
                <a:ea typeface="Roboto"/>
                <a:cs typeface="Roboto"/>
                <a:sym typeface="Roboto"/>
              </a:rPr>
              <a:t>Su sintaxis se inspiró en la</a:t>
            </a:r>
            <a:r>
              <a:rPr b="1" lang="en-GB" sz="1900">
                <a:solidFill>
                  <a:srgbClr val="1C4587"/>
                </a:solidFill>
                <a:latin typeface="Roboto"/>
                <a:ea typeface="Roboto"/>
                <a:cs typeface="Roboto"/>
                <a:sym typeface="Roboto"/>
              </a:rPr>
              <a:t> notación literal</a:t>
            </a:r>
            <a:r>
              <a:rPr lang="en-GB" sz="1900">
                <a:latin typeface="Roboto"/>
                <a:ea typeface="Roboto"/>
                <a:cs typeface="Roboto"/>
                <a:sym typeface="Roboto"/>
              </a:rPr>
              <a:t> del objeto JavaScript.</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45720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Pero existen algunas diferencias…</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En JSON, todas las </a:t>
            </a:r>
            <a:r>
              <a:rPr b="1" lang="en-GB" sz="1900">
                <a:solidFill>
                  <a:srgbClr val="1C4587"/>
                </a:solidFill>
                <a:latin typeface="Roboto"/>
                <a:ea typeface="Roboto"/>
                <a:cs typeface="Roboto"/>
                <a:sym typeface="Roboto"/>
              </a:rPr>
              <a:t>claves</a:t>
            </a:r>
            <a:r>
              <a:rPr lang="en-GB" sz="1900">
                <a:latin typeface="Roboto"/>
                <a:ea typeface="Roboto"/>
                <a:cs typeface="Roboto"/>
                <a:sym typeface="Roboto"/>
              </a:rPr>
              <a:t> deben estar </a:t>
            </a:r>
            <a:r>
              <a:rPr b="1" lang="en-GB" sz="1900">
                <a:solidFill>
                  <a:srgbClr val="38761D"/>
                </a:solidFill>
                <a:latin typeface="Roboto"/>
                <a:ea typeface="Roboto"/>
                <a:cs typeface="Roboto"/>
                <a:sym typeface="Roboto"/>
              </a:rPr>
              <a:t>entre comillas</a:t>
            </a:r>
            <a:r>
              <a:rPr lang="en-GB" sz="1900">
                <a:solidFill>
                  <a:schemeClr val="dk1"/>
                </a:solidFill>
                <a:latin typeface="Roboto"/>
                <a:ea typeface="Roboto"/>
                <a:cs typeface="Roboto"/>
                <a:sym typeface="Roboto"/>
              </a:rPr>
              <a:t>.</a:t>
            </a:r>
            <a:endParaRPr sz="19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rPr lang="en-GB" sz="1900">
                <a:solidFill>
                  <a:schemeClr val="dk1"/>
                </a:solidFill>
                <a:latin typeface="Roboto"/>
                <a:ea typeface="Roboto"/>
                <a:cs typeface="Roboto"/>
                <a:sym typeface="Roboto"/>
              </a:rPr>
              <a:t>Mientras que, en los objetos literales, no es necesario.</a:t>
            </a:r>
            <a:endParaRPr sz="19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t/>
            </a:r>
            <a:endParaRPr sz="19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rPr lang="en-GB" sz="1900">
                <a:solidFill>
                  <a:schemeClr val="dk1"/>
                </a:solidFill>
                <a:latin typeface="Roboto"/>
                <a:ea typeface="Roboto"/>
                <a:cs typeface="Roboto"/>
                <a:sym typeface="Roboto"/>
              </a:rPr>
              <a:t>Esto es porque, en JSON, el uso de palabras</a:t>
            </a:r>
            <a:endParaRPr sz="19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rPr lang="en-GB" sz="1900">
                <a:solidFill>
                  <a:schemeClr val="dk1"/>
                </a:solidFill>
                <a:latin typeface="Roboto"/>
                <a:ea typeface="Roboto"/>
                <a:cs typeface="Roboto"/>
                <a:sym typeface="Roboto"/>
              </a:rPr>
              <a:t>reservadas </a:t>
            </a:r>
            <a:r>
              <a:rPr b="1" lang="en-GB" sz="1900">
                <a:solidFill>
                  <a:srgbClr val="990000"/>
                </a:solidFill>
                <a:latin typeface="Roboto"/>
                <a:ea typeface="Roboto"/>
                <a:cs typeface="Roboto"/>
                <a:sym typeface="Roboto"/>
              </a:rPr>
              <a:t>no está permitido</a:t>
            </a:r>
            <a:r>
              <a:rPr lang="en-GB" sz="1900">
                <a:solidFill>
                  <a:schemeClr val="dk1"/>
                </a:solidFill>
                <a:latin typeface="Roboto"/>
                <a:ea typeface="Roboto"/>
                <a:cs typeface="Roboto"/>
                <a:sym typeface="Roboto"/>
              </a:rPr>
              <a:t>.</a:t>
            </a:r>
            <a:br>
              <a:rPr lang="en-GB" sz="1900">
                <a:solidFill>
                  <a:schemeClr val="dk1"/>
                </a:solidFill>
                <a:latin typeface="Roboto"/>
                <a:ea typeface="Roboto"/>
                <a:cs typeface="Roboto"/>
                <a:sym typeface="Roboto"/>
              </a:rPr>
            </a:br>
            <a:endParaRPr sz="1900">
              <a:solidFill>
                <a:schemeClr val="dk1"/>
              </a:solidFill>
              <a:latin typeface="Roboto"/>
              <a:ea typeface="Roboto"/>
              <a:cs typeface="Roboto"/>
              <a:sym typeface="Roboto"/>
            </a:endParaRPr>
          </a:p>
        </p:txBody>
      </p:sp>
      <p:pic>
        <p:nvPicPr>
          <p:cNvPr id="84" name="Google Shape;84;p17"/>
          <p:cNvPicPr preferRelativeResize="0"/>
          <p:nvPr/>
        </p:nvPicPr>
        <p:blipFill>
          <a:blip r:embed="rId4">
            <a:alphaModFix/>
          </a:blip>
          <a:stretch>
            <a:fillRect/>
          </a:stretch>
        </p:blipFill>
        <p:spPr>
          <a:xfrm>
            <a:off x="5718850" y="3186300"/>
            <a:ext cx="2466400" cy="165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90" name="Google Shape;90;p18"/>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None/>
            </a:pPr>
            <a:r>
              <a:rPr b="1" lang="en-GB" sz="3900">
                <a:solidFill>
                  <a:srgbClr val="1C4587"/>
                </a:solidFill>
                <a:latin typeface="Montserrat"/>
                <a:ea typeface="Montserrat"/>
                <a:cs typeface="Montserrat"/>
                <a:sym typeface="Montserrat"/>
              </a:rPr>
              <a:t>JSON</a:t>
            </a:r>
            <a:endParaRPr b="1" sz="3900">
              <a:solidFill>
                <a:srgbClr val="000000"/>
              </a:solidFill>
              <a:latin typeface="Montserrat"/>
              <a:ea typeface="Montserrat"/>
              <a:cs typeface="Montserrat"/>
              <a:sym typeface="Montserrat"/>
            </a:endParaRPr>
          </a:p>
          <a:p>
            <a:pPr indent="0" lvl="0" marL="0" rtl="0" algn="ctr">
              <a:spcBef>
                <a:spcPts val="0"/>
              </a:spcBef>
              <a:spcAft>
                <a:spcPts val="0"/>
              </a:spcAft>
              <a:buNone/>
            </a:pPr>
            <a:r>
              <a:t/>
            </a:r>
            <a:endParaRPr b="1" sz="3900">
              <a:solidFill>
                <a:srgbClr val="000000"/>
              </a:solidFill>
              <a:latin typeface="Montserrat"/>
              <a:ea typeface="Montserrat"/>
              <a:cs typeface="Montserrat"/>
              <a:sym typeface="Montserrat"/>
            </a:endParaRPr>
          </a:p>
          <a:p>
            <a:pPr indent="0" lvl="0" marL="0" rtl="0" algn="ctr">
              <a:spcBef>
                <a:spcPts val="0"/>
              </a:spcBef>
              <a:spcAft>
                <a:spcPts val="0"/>
              </a:spcAft>
              <a:buNone/>
            </a:pPr>
            <a:r>
              <a:t/>
            </a:r>
            <a:endParaRPr b="1" sz="3900">
              <a:solidFill>
                <a:srgbClr val="000000"/>
              </a:solidFill>
              <a:latin typeface="Montserrat"/>
              <a:ea typeface="Montserrat"/>
              <a:cs typeface="Montserrat"/>
              <a:sym typeface="Montserrat"/>
            </a:endParaRPr>
          </a:p>
        </p:txBody>
      </p:sp>
      <p:sp>
        <p:nvSpPr>
          <p:cNvPr id="91" name="Google Shape;91;p18"/>
          <p:cNvSpPr txBox="1"/>
          <p:nvPr/>
        </p:nvSpPr>
        <p:spPr>
          <a:xfrm>
            <a:off x="1467525" y="1279175"/>
            <a:ext cx="3935100" cy="3417000"/>
          </a:xfrm>
          <a:prstGeom prst="rect">
            <a:avLst/>
          </a:prstGeom>
          <a:noFill/>
          <a:ln>
            <a:noFill/>
          </a:ln>
        </p:spPr>
        <p:txBody>
          <a:bodyPr anchorCtr="0" anchor="t" bIns="44200" lIns="44200" spcFirstLastPara="1" rIns="44200" wrap="square" tIns="44200">
            <a:noAutofit/>
          </a:bodyPr>
          <a:lstStyle/>
          <a:p>
            <a:pPr indent="0" lvl="0" marL="0" marR="0" rtl="0" algn="l">
              <a:lnSpc>
                <a:spcPct val="100000"/>
              </a:lnSpc>
              <a:spcBef>
                <a:spcPts val="0"/>
              </a:spcBef>
              <a:spcAft>
                <a:spcPts val="0"/>
              </a:spcAft>
              <a:buNone/>
            </a:pPr>
            <a:r>
              <a:rPr lang="en-GB" sz="1900">
                <a:latin typeface="Roboto"/>
                <a:ea typeface="Roboto"/>
                <a:cs typeface="Roboto"/>
                <a:sym typeface="Roboto"/>
              </a:rPr>
              <a:t>Los datos en JSON están restringidos a los siguientes tipos de dato</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t/>
            </a:r>
            <a:endParaRPr sz="1900">
              <a:latin typeface="Roboto"/>
              <a:ea typeface="Roboto"/>
              <a:cs typeface="Roboto"/>
              <a:sym typeface="Roboto"/>
            </a:endParaRPr>
          </a:p>
          <a:p>
            <a:pPr indent="0" lvl="0" marL="0" marR="0" rtl="0" algn="ctr">
              <a:lnSpc>
                <a:spcPct val="100000"/>
              </a:lnSpc>
              <a:spcBef>
                <a:spcPts val="0"/>
              </a:spcBef>
              <a:spcAft>
                <a:spcPts val="0"/>
              </a:spcAft>
              <a:buNone/>
            </a:pPr>
            <a:r>
              <a:rPr b="1" lang="en-GB" sz="1900">
                <a:solidFill>
                  <a:srgbClr val="B45F06"/>
                </a:solidFill>
                <a:latin typeface="Roboto"/>
                <a:ea typeface="Roboto"/>
                <a:cs typeface="Roboto"/>
                <a:sym typeface="Roboto"/>
              </a:rPr>
              <a:t>String</a:t>
            </a:r>
            <a:endParaRPr b="1" sz="1900">
              <a:solidFill>
                <a:srgbClr val="B45F06"/>
              </a:solidFill>
              <a:latin typeface="Roboto"/>
              <a:ea typeface="Roboto"/>
              <a:cs typeface="Roboto"/>
              <a:sym typeface="Roboto"/>
            </a:endParaRPr>
          </a:p>
          <a:p>
            <a:pPr indent="0" lvl="0" marL="0" marR="0" rtl="0" algn="ctr">
              <a:lnSpc>
                <a:spcPct val="100000"/>
              </a:lnSpc>
              <a:spcBef>
                <a:spcPts val="0"/>
              </a:spcBef>
              <a:spcAft>
                <a:spcPts val="0"/>
              </a:spcAft>
              <a:buNone/>
            </a:pPr>
            <a:r>
              <a:rPr b="1" lang="en-GB" sz="1900">
                <a:solidFill>
                  <a:srgbClr val="93C47D"/>
                </a:solidFill>
                <a:latin typeface="Roboto"/>
                <a:ea typeface="Roboto"/>
                <a:cs typeface="Roboto"/>
                <a:sym typeface="Roboto"/>
              </a:rPr>
              <a:t>Number</a:t>
            </a:r>
            <a:endParaRPr b="1" sz="1900">
              <a:solidFill>
                <a:srgbClr val="93C47D"/>
              </a:solidFill>
              <a:latin typeface="Roboto"/>
              <a:ea typeface="Roboto"/>
              <a:cs typeface="Roboto"/>
              <a:sym typeface="Roboto"/>
            </a:endParaRPr>
          </a:p>
          <a:p>
            <a:pPr indent="0" lvl="0" marL="0" marR="0" rtl="0" algn="ctr">
              <a:lnSpc>
                <a:spcPct val="100000"/>
              </a:lnSpc>
              <a:spcBef>
                <a:spcPts val="0"/>
              </a:spcBef>
              <a:spcAft>
                <a:spcPts val="0"/>
              </a:spcAft>
              <a:buNone/>
            </a:pPr>
            <a:r>
              <a:rPr b="1" lang="en-GB" sz="1900">
                <a:solidFill>
                  <a:srgbClr val="741B47"/>
                </a:solidFill>
                <a:latin typeface="Roboto"/>
                <a:ea typeface="Roboto"/>
                <a:cs typeface="Roboto"/>
                <a:sym typeface="Roboto"/>
              </a:rPr>
              <a:t>Object</a:t>
            </a:r>
            <a:endParaRPr b="1" sz="1900">
              <a:solidFill>
                <a:srgbClr val="741B47"/>
              </a:solidFill>
              <a:latin typeface="Roboto"/>
              <a:ea typeface="Roboto"/>
              <a:cs typeface="Roboto"/>
              <a:sym typeface="Roboto"/>
            </a:endParaRPr>
          </a:p>
          <a:p>
            <a:pPr indent="0" lvl="0" marL="0" marR="0" rtl="0" algn="ctr">
              <a:lnSpc>
                <a:spcPct val="100000"/>
              </a:lnSpc>
              <a:spcBef>
                <a:spcPts val="0"/>
              </a:spcBef>
              <a:spcAft>
                <a:spcPts val="0"/>
              </a:spcAft>
              <a:buNone/>
            </a:pPr>
            <a:r>
              <a:rPr b="1" lang="en-GB" sz="1900">
                <a:solidFill>
                  <a:srgbClr val="F1C232"/>
                </a:solidFill>
                <a:latin typeface="Roboto"/>
                <a:ea typeface="Roboto"/>
                <a:cs typeface="Roboto"/>
                <a:sym typeface="Roboto"/>
              </a:rPr>
              <a:t>Array</a:t>
            </a:r>
            <a:endParaRPr b="1" sz="1900">
              <a:solidFill>
                <a:srgbClr val="F1C232"/>
              </a:solidFill>
              <a:latin typeface="Roboto"/>
              <a:ea typeface="Roboto"/>
              <a:cs typeface="Roboto"/>
              <a:sym typeface="Roboto"/>
            </a:endParaRPr>
          </a:p>
          <a:p>
            <a:pPr indent="0" lvl="0" marL="0" marR="0" rtl="0" algn="ctr">
              <a:lnSpc>
                <a:spcPct val="100000"/>
              </a:lnSpc>
              <a:spcBef>
                <a:spcPts val="0"/>
              </a:spcBef>
              <a:spcAft>
                <a:spcPts val="0"/>
              </a:spcAft>
              <a:buNone/>
            </a:pPr>
            <a:r>
              <a:rPr b="1" lang="en-GB" sz="1900">
                <a:solidFill>
                  <a:srgbClr val="1C4587"/>
                </a:solidFill>
                <a:latin typeface="Roboto"/>
                <a:ea typeface="Roboto"/>
                <a:cs typeface="Roboto"/>
                <a:sym typeface="Roboto"/>
              </a:rPr>
              <a:t>true</a:t>
            </a:r>
            <a:endParaRPr b="1" sz="1900">
              <a:solidFill>
                <a:srgbClr val="1C4587"/>
              </a:solidFill>
              <a:latin typeface="Roboto"/>
              <a:ea typeface="Roboto"/>
              <a:cs typeface="Roboto"/>
              <a:sym typeface="Roboto"/>
            </a:endParaRPr>
          </a:p>
          <a:p>
            <a:pPr indent="0" lvl="0" marL="0" marR="0" rtl="0" algn="ctr">
              <a:lnSpc>
                <a:spcPct val="100000"/>
              </a:lnSpc>
              <a:spcBef>
                <a:spcPts val="0"/>
              </a:spcBef>
              <a:spcAft>
                <a:spcPts val="0"/>
              </a:spcAft>
              <a:buNone/>
            </a:pPr>
            <a:r>
              <a:rPr b="1" lang="en-GB" sz="1900">
                <a:solidFill>
                  <a:srgbClr val="1C4587"/>
                </a:solidFill>
                <a:latin typeface="Roboto"/>
                <a:ea typeface="Roboto"/>
                <a:cs typeface="Roboto"/>
                <a:sym typeface="Roboto"/>
              </a:rPr>
              <a:t>false</a:t>
            </a:r>
            <a:endParaRPr b="1" sz="1900">
              <a:solidFill>
                <a:srgbClr val="1C4587"/>
              </a:solidFill>
              <a:latin typeface="Roboto"/>
              <a:ea typeface="Roboto"/>
              <a:cs typeface="Roboto"/>
              <a:sym typeface="Roboto"/>
            </a:endParaRPr>
          </a:p>
          <a:p>
            <a:pPr indent="0" lvl="0" marL="0" marR="0" rtl="0" algn="ctr">
              <a:lnSpc>
                <a:spcPct val="100000"/>
              </a:lnSpc>
              <a:spcBef>
                <a:spcPts val="0"/>
              </a:spcBef>
              <a:spcAft>
                <a:spcPts val="0"/>
              </a:spcAft>
              <a:buNone/>
            </a:pPr>
            <a:r>
              <a:rPr b="1" lang="en-GB" sz="1900">
                <a:solidFill>
                  <a:srgbClr val="1C4587"/>
                </a:solidFill>
                <a:latin typeface="Roboto"/>
                <a:ea typeface="Roboto"/>
                <a:cs typeface="Roboto"/>
                <a:sym typeface="Roboto"/>
              </a:rPr>
              <a:t>null</a:t>
            </a:r>
            <a:endParaRPr b="1" sz="1900">
              <a:solidFill>
                <a:srgbClr val="1C4587"/>
              </a:solidFill>
              <a:latin typeface="Roboto"/>
              <a:ea typeface="Roboto"/>
              <a:cs typeface="Roboto"/>
              <a:sym typeface="Roboto"/>
            </a:endParaRPr>
          </a:p>
        </p:txBody>
      </p:sp>
      <p:pic>
        <p:nvPicPr>
          <p:cNvPr id="92" name="Google Shape;92;p18"/>
          <p:cNvPicPr preferRelativeResize="0"/>
          <p:nvPr/>
        </p:nvPicPr>
        <p:blipFill>
          <a:blip r:embed="rId4">
            <a:alphaModFix/>
          </a:blip>
          <a:stretch>
            <a:fillRect/>
          </a:stretch>
        </p:blipFill>
        <p:spPr>
          <a:xfrm>
            <a:off x="5627974" y="1337100"/>
            <a:ext cx="1818076" cy="373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98" name="Google Shape;98;p19"/>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None/>
            </a:pPr>
            <a:r>
              <a:rPr b="1" lang="en-GB" sz="3900">
                <a:solidFill>
                  <a:srgbClr val="1C4587"/>
                </a:solidFill>
                <a:latin typeface="Montserrat"/>
                <a:ea typeface="Montserrat"/>
                <a:cs typeface="Montserrat"/>
                <a:sym typeface="Montserrat"/>
              </a:rPr>
              <a:t>JSON</a:t>
            </a:r>
            <a:endParaRPr b="1" sz="3900">
              <a:solidFill>
                <a:srgbClr val="000000"/>
              </a:solidFill>
              <a:latin typeface="Montserrat"/>
              <a:ea typeface="Montserrat"/>
              <a:cs typeface="Montserrat"/>
              <a:sym typeface="Montserrat"/>
            </a:endParaRPr>
          </a:p>
          <a:p>
            <a:pPr indent="0" lvl="0" marL="0" rtl="0" algn="ctr">
              <a:spcBef>
                <a:spcPts val="0"/>
              </a:spcBef>
              <a:spcAft>
                <a:spcPts val="0"/>
              </a:spcAft>
              <a:buNone/>
            </a:pPr>
            <a:r>
              <a:t/>
            </a:r>
            <a:endParaRPr b="1" sz="3900">
              <a:solidFill>
                <a:srgbClr val="000000"/>
              </a:solidFill>
              <a:latin typeface="Montserrat"/>
              <a:ea typeface="Montserrat"/>
              <a:cs typeface="Montserrat"/>
              <a:sym typeface="Montserrat"/>
            </a:endParaRPr>
          </a:p>
          <a:p>
            <a:pPr indent="0" lvl="0" marL="0" rtl="0" algn="ctr">
              <a:spcBef>
                <a:spcPts val="0"/>
              </a:spcBef>
              <a:spcAft>
                <a:spcPts val="0"/>
              </a:spcAft>
              <a:buNone/>
            </a:pPr>
            <a:r>
              <a:t/>
            </a:r>
            <a:endParaRPr b="1" sz="3900">
              <a:solidFill>
                <a:srgbClr val="000000"/>
              </a:solidFill>
              <a:latin typeface="Montserrat"/>
              <a:ea typeface="Montserrat"/>
              <a:cs typeface="Montserrat"/>
              <a:sym typeface="Montserrat"/>
            </a:endParaRPr>
          </a:p>
        </p:txBody>
      </p:sp>
      <p:sp>
        <p:nvSpPr>
          <p:cNvPr id="99" name="Google Shape;99;p19"/>
          <p:cNvSpPr txBox="1"/>
          <p:nvPr/>
        </p:nvSpPr>
        <p:spPr>
          <a:xfrm>
            <a:off x="358650" y="1614600"/>
            <a:ext cx="8426700" cy="2079900"/>
          </a:xfrm>
          <a:prstGeom prst="rect">
            <a:avLst/>
          </a:prstGeom>
          <a:noFill/>
          <a:ln>
            <a:noFill/>
          </a:ln>
        </p:spPr>
        <p:txBody>
          <a:bodyPr anchorCtr="0" anchor="t" bIns="44200" lIns="44200" spcFirstLastPara="1" rIns="44200" wrap="square" tIns="44200">
            <a:noAutofit/>
          </a:bodyPr>
          <a:lstStyle/>
          <a:p>
            <a:pPr indent="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Un </a:t>
            </a:r>
            <a:r>
              <a:rPr b="1" lang="en-GB" sz="1900">
                <a:solidFill>
                  <a:srgbClr val="E69138"/>
                </a:solidFill>
                <a:latin typeface="Roboto"/>
                <a:ea typeface="Roboto"/>
                <a:cs typeface="Roboto"/>
                <a:sym typeface="Roboto"/>
              </a:rPr>
              <a:t>JSON</a:t>
            </a:r>
            <a:r>
              <a:rPr lang="en-GB" sz="1900">
                <a:solidFill>
                  <a:srgbClr val="E69138"/>
                </a:solidFill>
                <a:latin typeface="Roboto"/>
                <a:ea typeface="Roboto"/>
                <a:cs typeface="Roboto"/>
                <a:sym typeface="Roboto"/>
              </a:rPr>
              <a:t> </a:t>
            </a:r>
            <a:r>
              <a:rPr lang="en-GB" sz="1900">
                <a:latin typeface="Roboto"/>
                <a:ea typeface="Roboto"/>
                <a:cs typeface="Roboto"/>
                <a:sym typeface="Roboto"/>
              </a:rPr>
              <a:t>puede ser o bien un </a:t>
            </a:r>
            <a:r>
              <a:rPr b="1" lang="en-GB" sz="1900">
                <a:solidFill>
                  <a:srgbClr val="45818E"/>
                </a:solidFill>
                <a:latin typeface="Roboto"/>
                <a:ea typeface="Roboto"/>
                <a:cs typeface="Roboto"/>
                <a:sym typeface="Roboto"/>
              </a:rPr>
              <a:t>array</a:t>
            </a:r>
            <a:r>
              <a:rPr lang="en-GB" sz="1900">
                <a:solidFill>
                  <a:srgbClr val="45818E"/>
                </a:solidFill>
                <a:latin typeface="Roboto"/>
                <a:ea typeface="Roboto"/>
                <a:cs typeface="Roboto"/>
                <a:sym typeface="Roboto"/>
              </a:rPr>
              <a:t> </a:t>
            </a:r>
            <a:r>
              <a:rPr lang="en-GB" sz="1900">
                <a:latin typeface="Roboto"/>
                <a:ea typeface="Roboto"/>
                <a:cs typeface="Roboto"/>
                <a:sym typeface="Roboto"/>
              </a:rPr>
              <a:t>o un </a:t>
            </a:r>
            <a:r>
              <a:rPr b="1" lang="en-GB" sz="1900">
                <a:solidFill>
                  <a:srgbClr val="45818E"/>
                </a:solidFill>
                <a:latin typeface="Roboto"/>
                <a:ea typeface="Roboto"/>
                <a:cs typeface="Roboto"/>
                <a:sym typeface="Roboto"/>
              </a:rPr>
              <a:t>objeto literal</a:t>
            </a:r>
            <a:r>
              <a:rPr lang="en-GB" sz="1900">
                <a:latin typeface="Roboto"/>
                <a:ea typeface="Roboto"/>
                <a:cs typeface="Roboto"/>
                <a:sym typeface="Roboto"/>
              </a:rPr>
              <a:t>, pero con algunas consideraciones: el contenido de un </a:t>
            </a:r>
            <a:r>
              <a:rPr b="1" lang="en-GB" sz="1900">
                <a:solidFill>
                  <a:srgbClr val="E69138"/>
                </a:solidFill>
                <a:latin typeface="Roboto"/>
                <a:ea typeface="Roboto"/>
                <a:cs typeface="Roboto"/>
                <a:sym typeface="Roboto"/>
              </a:rPr>
              <a:t>JSON</a:t>
            </a:r>
            <a:r>
              <a:rPr lang="en-GB" sz="1900">
                <a:solidFill>
                  <a:srgbClr val="E69138"/>
                </a:solidFill>
                <a:latin typeface="Roboto"/>
                <a:ea typeface="Roboto"/>
                <a:cs typeface="Roboto"/>
                <a:sym typeface="Roboto"/>
              </a:rPr>
              <a:t> </a:t>
            </a:r>
            <a:r>
              <a:rPr lang="en-GB" sz="1900">
                <a:latin typeface="Roboto"/>
                <a:ea typeface="Roboto"/>
                <a:cs typeface="Roboto"/>
                <a:sym typeface="Roboto"/>
              </a:rPr>
              <a:t>no debe almacenarse en una variable o constante, sino que debe ser </a:t>
            </a:r>
            <a:r>
              <a:rPr b="1" lang="en-GB" sz="1900">
                <a:latin typeface="Roboto"/>
                <a:ea typeface="Roboto"/>
                <a:cs typeface="Roboto"/>
                <a:sym typeface="Roboto"/>
              </a:rPr>
              <a:t>literalmente</a:t>
            </a:r>
            <a:r>
              <a:rPr lang="en-GB" sz="1900">
                <a:latin typeface="Roboto"/>
                <a:ea typeface="Roboto"/>
                <a:cs typeface="Roboto"/>
                <a:sym typeface="Roboto"/>
              </a:rPr>
              <a:t> el dato a guardar, es decir el </a:t>
            </a:r>
            <a:r>
              <a:rPr b="1" lang="en-GB" sz="1900">
                <a:solidFill>
                  <a:srgbClr val="45818E"/>
                </a:solidFill>
                <a:latin typeface="Roboto"/>
                <a:ea typeface="Roboto"/>
                <a:cs typeface="Roboto"/>
                <a:sym typeface="Roboto"/>
              </a:rPr>
              <a:t>array</a:t>
            </a:r>
            <a:r>
              <a:rPr lang="en-GB" sz="1900">
                <a:solidFill>
                  <a:srgbClr val="45818E"/>
                </a:solidFill>
                <a:latin typeface="Roboto"/>
                <a:ea typeface="Roboto"/>
                <a:cs typeface="Roboto"/>
                <a:sym typeface="Roboto"/>
              </a:rPr>
              <a:t> </a:t>
            </a:r>
            <a:r>
              <a:rPr lang="en-GB" sz="1900">
                <a:latin typeface="Roboto"/>
                <a:ea typeface="Roboto"/>
                <a:cs typeface="Roboto"/>
                <a:sym typeface="Roboto"/>
              </a:rPr>
              <a:t>u </a:t>
            </a:r>
            <a:r>
              <a:rPr b="1" lang="en-GB" sz="1900">
                <a:solidFill>
                  <a:srgbClr val="45818E"/>
                </a:solidFill>
                <a:latin typeface="Roboto"/>
                <a:ea typeface="Roboto"/>
                <a:cs typeface="Roboto"/>
                <a:sym typeface="Roboto"/>
              </a:rPr>
              <a:t>objeto literal</a:t>
            </a:r>
            <a:r>
              <a:rPr lang="en-GB" sz="1900">
                <a:latin typeface="Roboto"/>
                <a:ea typeface="Roboto"/>
                <a:cs typeface="Roboto"/>
                <a:sym typeface="Roboto"/>
              </a:rPr>
              <a:t> puro.</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Importante destacar que al ser archivos puramente de datos, no podemos cometer errores sintácticos ni utilizar comentarios.</a:t>
            </a:r>
            <a:endParaRPr sz="1900">
              <a:latin typeface="Roboto"/>
              <a:ea typeface="Roboto"/>
              <a:cs typeface="Roboto"/>
              <a:sym typeface="Roboto"/>
            </a:endParaRPr>
          </a:p>
        </p:txBody>
      </p:sp>
      <p:pic>
        <p:nvPicPr>
          <p:cNvPr id="100" name="Google Shape;100;p19"/>
          <p:cNvPicPr preferRelativeResize="0"/>
          <p:nvPr/>
        </p:nvPicPr>
        <p:blipFill>
          <a:blip r:embed="rId4">
            <a:alphaModFix/>
          </a:blip>
          <a:stretch>
            <a:fillRect/>
          </a:stretch>
        </p:blipFill>
        <p:spPr>
          <a:xfrm>
            <a:off x="3195625" y="3792325"/>
            <a:ext cx="2752725" cy="93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624" y="0"/>
            <a:ext cx="9144003" cy="5143501"/>
          </a:xfrm>
          <a:prstGeom prst="rect">
            <a:avLst/>
          </a:prstGeom>
          <a:noFill/>
          <a:ln>
            <a:noFill/>
          </a:ln>
        </p:spPr>
      </p:pic>
      <p:sp>
        <p:nvSpPr>
          <p:cNvPr id="106" name="Google Shape;106;p20"/>
          <p:cNvSpPr txBox="1"/>
          <p:nvPr/>
        </p:nvSpPr>
        <p:spPr>
          <a:xfrm>
            <a:off x="358650" y="594709"/>
            <a:ext cx="8426700" cy="757200"/>
          </a:xfrm>
          <a:prstGeom prst="rect">
            <a:avLst/>
          </a:prstGeom>
          <a:noFill/>
          <a:ln>
            <a:noFill/>
          </a:ln>
        </p:spPr>
        <p:txBody>
          <a:bodyPr anchorCtr="0" anchor="t" bIns="44200" lIns="44200" spcFirstLastPara="1" rIns="44200" wrap="square" tIns="44200">
            <a:noAutofit/>
          </a:bodyPr>
          <a:lstStyle/>
          <a:p>
            <a:pPr indent="0" lvl="0" marL="0" marR="0" rtl="0" algn="ctr">
              <a:lnSpc>
                <a:spcPct val="100000"/>
              </a:lnSpc>
              <a:spcBef>
                <a:spcPts val="0"/>
              </a:spcBef>
              <a:spcAft>
                <a:spcPts val="0"/>
              </a:spcAft>
              <a:buNone/>
            </a:pPr>
            <a:r>
              <a:rPr b="1" lang="en-GB" sz="3900">
                <a:solidFill>
                  <a:srgbClr val="1C4587"/>
                </a:solidFill>
                <a:latin typeface="Montserrat"/>
                <a:ea typeface="Montserrat"/>
                <a:cs typeface="Montserrat"/>
                <a:sym typeface="Montserrat"/>
              </a:rPr>
              <a:t>JSON</a:t>
            </a:r>
            <a:endParaRPr b="1" sz="3900">
              <a:solidFill>
                <a:srgbClr val="000000"/>
              </a:solidFill>
              <a:latin typeface="Montserrat"/>
              <a:ea typeface="Montserrat"/>
              <a:cs typeface="Montserrat"/>
              <a:sym typeface="Montserrat"/>
            </a:endParaRPr>
          </a:p>
          <a:p>
            <a:pPr indent="0" lvl="0" marL="0" rtl="0" algn="ctr">
              <a:spcBef>
                <a:spcPts val="0"/>
              </a:spcBef>
              <a:spcAft>
                <a:spcPts val="0"/>
              </a:spcAft>
              <a:buNone/>
            </a:pPr>
            <a:r>
              <a:t/>
            </a:r>
            <a:endParaRPr b="1" sz="3900">
              <a:solidFill>
                <a:srgbClr val="000000"/>
              </a:solidFill>
              <a:latin typeface="Montserrat"/>
              <a:ea typeface="Montserrat"/>
              <a:cs typeface="Montserrat"/>
              <a:sym typeface="Montserrat"/>
            </a:endParaRPr>
          </a:p>
          <a:p>
            <a:pPr indent="0" lvl="0" marL="0" rtl="0" algn="ctr">
              <a:spcBef>
                <a:spcPts val="0"/>
              </a:spcBef>
              <a:spcAft>
                <a:spcPts val="0"/>
              </a:spcAft>
              <a:buNone/>
            </a:pPr>
            <a:r>
              <a:t/>
            </a:r>
            <a:endParaRPr b="1" sz="3900">
              <a:solidFill>
                <a:srgbClr val="000000"/>
              </a:solidFill>
              <a:latin typeface="Montserrat"/>
              <a:ea typeface="Montserrat"/>
              <a:cs typeface="Montserrat"/>
              <a:sym typeface="Montserrat"/>
            </a:endParaRPr>
          </a:p>
        </p:txBody>
      </p:sp>
      <p:sp>
        <p:nvSpPr>
          <p:cNvPr id="107" name="Google Shape;107;p20"/>
          <p:cNvSpPr txBox="1"/>
          <p:nvPr/>
        </p:nvSpPr>
        <p:spPr>
          <a:xfrm>
            <a:off x="358650" y="1614600"/>
            <a:ext cx="4327800" cy="3063900"/>
          </a:xfrm>
          <a:prstGeom prst="rect">
            <a:avLst/>
          </a:prstGeom>
          <a:noFill/>
          <a:ln>
            <a:noFill/>
          </a:ln>
        </p:spPr>
        <p:txBody>
          <a:bodyPr anchorCtr="0" anchor="t" bIns="44200" lIns="44200" spcFirstLastPara="1" rIns="44200" wrap="square" tIns="44200">
            <a:noAutofit/>
          </a:bodyPr>
          <a:lstStyle/>
          <a:p>
            <a:pPr indent="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Teniendo esto en cuenta, dentro de estos </a:t>
            </a:r>
            <a:r>
              <a:rPr b="1" lang="en-GB" sz="1900">
                <a:solidFill>
                  <a:srgbClr val="45818E"/>
                </a:solidFill>
                <a:latin typeface="Roboto"/>
                <a:ea typeface="Roboto"/>
                <a:cs typeface="Roboto"/>
                <a:sym typeface="Roboto"/>
              </a:rPr>
              <a:t>objetos literales</a:t>
            </a:r>
            <a:r>
              <a:rPr lang="en-GB" sz="1900">
                <a:latin typeface="Roboto"/>
                <a:ea typeface="Roboto"/>
                <a:cs typeface="Roboto"/>
                <a:sym typeface="Roboto"/>
              </a:rPr>
              <a:t> o </a:t>
            </a:r>
            <a:r>
              <a:rPr b="1" lang="en-GB" sz="1900">
                <a:solidFill>
                  <a:srgbClr val="45818E"/>
                </a:solidFill>
                <a:latin typeface="Roboto"/>
                <a:ea typeface="Roboto"/>
                <a:cs typeface="Roboto"/>
                <a:sym typeface="Roboto"/>
              </a:rPr>
              <a:t>arrays</a:t>
            </a:r>
            <a:r>
              <a:rPr lang="en-GB" sz="1900">
                <a:solidFill>
                  <a:srgbClr val="45818E"/>
                </a:solidFill>
                <a:latin typeface="Roboto"/>
                <a:ea typeface="Roboto"/>
                <a:cs typeface="Roboto"/>
                <a:sym typeface="Roboto"/>
              </a:rPr>
              <a:t> </a:t>
            </a:r>
            <a:r>
              <a:rPr lang="en-GB" sz="1900">
                <a:latin typeface="Roboto"/>
                <a:ea typeface="Roboto"/>
                <a:cs typeface="Roboto"/>
                <a:sym typeface="Roboto"/>
              </a:rPr>
              <a:t>podemos guardar cualquier dato como  lo haríamos normalmente, con la diferencia de que las </a:t>
            </a:r>
            <a:r>
              <a:rPr b="1" i="1" lang="en-GB" sz="1900">
                <a:solidFill>
                  <a:srgbClr val="1155CC"/>
                </a:solidFill>
                <a:latin typeface="Roboto"/>
                <a:ea typeface="Roboto"/>
                <a:cs typeface="Roboto"/>
                <a:sym typeface="Roboto"/>
              </a:rPr>
              <a:t>keys</a:t>
            </a:r>
            <a:r>
              <a:rPr i="1" lang="en-GB" sz="1900">
                <a:solidFill>
                  <a:srgbClr val="1155CC"/>
                </a:solidFill>
                <a:latin typeface="Roboto"/>
                <a:ea typeface="Roboto"/>
                <a:cs typeface="Roboto"/>
                <a:sym typeface="Roboto"/>
              </a:rPr>
              <a:t> </a:t>
            </a:r>
            <a:r>
              <a:rPr lang="en-GB" sz="1900">
                <a:latin typeface="Roboto"/>
                <a:ea typeface="Roboto"/>
                <a:cs typeface="Roboto"/>
                <a:sym typeface="Roboto"/>
              </a:rPr>
              <a:t>o </a:t>
            </a:r>
            <a:r>
              <a:rPr b="1" i="1" lang="en-GB" sz="1900">
                <a:solidFill>
                  <a:srgbClr val="1155CC"/>
                </a:solidFill>
                <a:latin typeface="Roboto"/>
                <a:ea typeface="Roboto"/>
                <a:cs typeface="Roboto"/>
                <a:sym typeface="Roboto"/>
              </a:rPr>
              <a:t>propiedades</a:t>
            </a:r>
            <a:r>
              <a:rPr i="1" lang="en-GB" sz="1900">
                <a:solidFill>
                  <a:srgbClr val="1155CC"/>
                </a:solidFill>
                <a:latin typeface="Roboto"/>
                <a:ea typeface="Roboto"/>
                <a:cs typeface="Roboto"/>
                <a:sym typeface="Roboto"/>
              </a:rPr>
              <a:t> </a:t>
            </a:r>
            <a:r>
              <a:rPr lang="en-GB" sz="1900">
                <a:latin typeface="Roboto"/>
                <a:ea typeface="Roboto"/>
                <a:cs typeface="Roboto"/>
                <a:sym typeface="Roboto"/>
              </a:rPr>
              <a:t>del objeto literal deben ir </a:t>
            </a:r>
            <a:r>
              <a:rPr b="1" lang="en-GB" sz="1900">
                <a:solidFill>
                  <a:srgbClr val="FF0000"/>
                </a:solidFill>
                <a:latin typeface="Roboto"/>
                <a:ea typeface="Roboto"/>
                <a:cs typeface="Roboto"/>
                <a:sym typeface="Roboto"/>
              </a:rPr>
              <a:t>siempre </a:t>
            </a:r>
            <a:r>
              <a:rPr lang="en-GB" sz="1900">
                <a:latin typeface="Roboto"/>
                <a:ea typeface="Roboto"/>
                <a:cs typeface="Roboto"/>
                <a:sym typeface="Roboto"/>
              </a:rPr>
              <a:t>entre comillas, como </a:t>
            </a:r>
            <a:r>
              <a:rPr b="1" lang="en-GB" sz="1900">
                <a:solidFill>
                  <a:srgbClr val="38761D"/>
                </a:solidFill>
                <a:latin typeface="Roboto"/>
                <a:ea typeface="Roboto"/>
                <a:cs typeface="Roboto"/>
                <a:sym typeface="Roboto"/>
              </a:rPr>
              <a:t>string</a:t>
            </a:r>
            <a:r>
              <a:rPr lang="en-GB" sz="1900">
                <a:latin typeface="Roboto"/>
                <a:ea typeface="Roboto"/>
                <a:cs typeface="Roboto"/>
                <a:sym typeface="Roboto"/>
              </a:rPr>
              <a:t>.</a:t>
            </a:r>
            <a:endParaRPr sz="19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900"/>
              <a:buFont typeface="Arial"/>
              <a:buNone/>
            </a:pPr>
            <a:r>
              <a:rPr lang="en-GB" sz="1900">
                <a:latin typeface="Roboto"/>
                <a:ea typeface="Roboto"/>
                <a:cs typeface="Roboto"/>
                <a:sym typeface="Roboto"/>
              </a:rPr>
              <a:t>Más adelante veremos cómo podemos trabajar con estos </a:t>
            </a:r>
            <a:r>
              <a:rPr b="1" lang="en-GB" sz="1900">
                <a:solidFill>
                  <a:srgbClr val="E69138"/>
                </a:solidFill>
                <a:latin typeface="Roboto"/>
                <a:ea typeface="Roboto"/>
                <a:cs typeface="Roboto"/>
                <a:sym typeface="Roboto"/>
              </a:rPr>
              <a:t>JSON</a:t>
            </a:r>
            <a:r>
              <a:rPr lang="en-GB" sz="1900">
                <a:latin typeface="Roboto"/>
                <a:ea typeface="Roboto"/>
                <a:cs typeface="Roboto"/>
                <a:sym typeface="Roboto"/>
              </a:rPr>
              <a:t> para leerlos, editarlos, sobreescribirlos, etc. </a:t>
            </a:r>
            <a:endParaRPr sz="1900">
              <a:latin typeface="Roboto"/>
              <a:ea typeface="Roboto"/>
              <a:cs typeface="Roboto"/>
              <a:sym typeface="Roboto"/>
            </a:endParaRPr>
          </a:p>
        </p:txBody>
      </p:sp>
      <p:pic>
        <p:nvPicPr>
          <p:cNvPr id="108" name="Google Shape;108;p20"/>
          <p:cNvPicPr preferRelativeResize="0"/>
          <p:nvPr/>
        </p:nvPicPr>
        <p:blipFill>
          <a:blip r:embed="rId4">
            <a:alphaModFix/>
          </a:blip>
          <a:stretch>
            <a:fillRect/>
          </a:stretch>
        </p:blipFill>
        <p:spPr>
          <a:xfrm>
            <a:off x="5261100" y="1351888"/>
            <a:ext cx="3524250" cy="338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0" y="0"/>
            <a:ext cx="9144003" cy="5143501"/>
          </a:xfrm>
          <a:prstGeom prst="rect">
            <a:avLst/>
          </a:prstGeom>
          <a:noFill/>
          <a:ln>
            <a:noFill/>
          </a:ln>
        </p:spPr>
      </p:pic>
      <p:sp>
        <p:nvSpPr>
          <p:cNvPr id="114" name="Google Shape;114;p21"/>
          <p:cNvSpPr txBox="1"/>
          <p:nvPr>
            <p:ph type="title"/>
          </p:nvPr>
        </p:nvSpPr>
        <p:spPr>
          <a:xfrm>
            <a:off x="311700" y="1365450"/>
            <a:ext cx="8520600" cy="241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6000">
                <a:solidFill>
                  <a:srgbClr val="1C4587"/>
                </a:solidFill>
                <a:latin typeface="Montserrat"/>
                <a:ea typeface="Montserrat"/>
                <a:cs typeface="Montserrat"/>
                <a:sym typeface="Montserrat"/>
              </a:rPr>
              <a:t>Clase 6</a:t>
            </a:r>
            <a:endParaRPr b="1" sz="6000">
              <a:solidFill>
                <a:srgbClr val="1C4587"/>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