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9" r:id="rId4"/>
    <p:sldId id="277" r:id="rId5"/>
    <p:sldId id="260" r:id="rId6"/>
    <p:sldId id="272" r:id="rId7"/>
    <p:sldId id="273" r:id="rId8"/>
    <p:sldId id="304" r:id="rId9"/>
    <p:sldId id="274" r:id="rId10"/>
    <p:sldId id="278" r:id="rId11"/>
    <p:sldId id="261" r:id="rId12"/>
    <p:sldId id="280" r:id="rId13"/>
    <p:sldId id="288" r:id="rId14"/>
    <p:sldId id="285" r:id="rId15"/>
    <p:sldId id="289" r:id="rId16"/>
    <p:sldId id="282" r:id="rId17"/>
    <p:sldId id="292" r:id="rId18"/>
    <p:sldId id="290" r:id="rId19"/>
    <p:sldId id="284" r:id="rId20"/>
    <p:sldId id="283" r:id="rId21"/>
    <p:sldId id="296" r:id="rId22"/>
    <p:sldId id="286" r:id="rId23"/>
    <p:sldId id="293" r:id="rId24"/>
    <p:sldId id="291" r:id="rId25"/>
    <p:sldId id="298" r:id="rId26"/>
    <p:sldId id="295" r:id="rId27"/>
    <p:sldId id="300" r:id="rId28"/>
    <p:sldId id="301" r:id="rId29"/>
    <p:sldId id="302" r:id="rId30"/>
    <p:sldId id="305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B520-5295-40CA-8DA5-210AF317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BEE7D-BE46-4E7E-AF5E-FCADE131A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FF7A-1D2B-450D-BF2F-A0204525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2D9B-16D5-4BD6-9756-DDB106B3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0B90-E8E4-4CD8-A134-8A150610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9798-1EBA-46A2-9F1D-F365DE6C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EC9AF-CA02-466A-A207-CD5BFA731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9008-C2FD-48E8-8942-F1BF4E93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CD2F-D941-4720-950D-5824AA7B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4735-ECEE-446D-865D-A658373C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F5BD4-536E-4FD7-9836-75D239823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3564A-55CC-42D2-B8E7-4350174B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8198-7301-4C36-8166-FDC62252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3098-B968-4C66-B08A-24700E18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0BFD-ED5E-407E-B4E4-7A0C876C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DA13-AD99-497A-888F-89AB1CE2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F2C0-5EF7-4902-A813-5F744524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FF7-4413-48A7-89AD-D5F2877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C5C5-64DB-4AD0-A796-774BB6C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F48F-A63D-46FB-B71C-35AB4E1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4848-71CD-4429-89F0-FA324A20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B51D-6496-4E64-B6EF-B030B11D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7AFB-67C5-4E6D-B908-1E118097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33F4-4E0B-44BB-83DF-890ACD2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77C0-B80C-4E8D-AB67-FEEED3EA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9DAC-1036-456D-A3A1-A0F3713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1B3F-4203-4E68-8AE9-FE5EDCF1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B9A2F-44AC-4FCA-A369-371BB83B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9B55B-95AE-4E1A-8127-86A3D48D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8CAA1-3ED9-45A7-BF83-960AD7EB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84DD-1F73-4C6A-A420-D0F99198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0B3A-12B3-4620-B29E-98FEE7B9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CB33-B505-4EDF-88A8-420CC7D9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80149-C9D9-4140-B00C-DB29377A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12DBF-057F-46B6-9F80-4B73F5F3B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8F857-5F41-4724-BE85-156874117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21C3E-AD4A-425D-94AA-22710D98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C7E19-37AF-4A31-890B-A6CF22B2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D96D4-E589-4054-B393-6D36313E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949-AFA5-4306-A144-6202BF8E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39D9-2D84-42D2-80B4-48A2748D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35C8-3DCA-44C8-8F81-D7422D4D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A32A2-34B6-436F-B717-1067D7C1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3AA6C-00F3-45B8-B8F3-47C13EC8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C03FA-307E-4881-98BD-4E119112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99816-D638-4E71-AD37-F022BB4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4A4C-1EBB-4EC1-BD43-08C54088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95B3-8B94-4641-822D-5A65D45A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F837-A152-4910-A032-D5C4C9AB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763D-B1BB-47E0-AC32-B5FAD397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FF2D-58DA-46DB-A2AF-39D33238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91F5-5C66-44BF-ABE6-5180AEA5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0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104C-0FD9-4261-AB8D-BA2BDCB3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37F46-4A0E-4CA2-B8DB-B98ED23A7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267E0-0757-4D36-9E3A-869C4C488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F662-25D9-4799-98A5-209C3AB0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12A0-C311-4A3E-92E8-2242DC76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A389A-634C-41C6-A9F6-02760008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1C96D-3AB2-4B56-8F79-045F01D8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466B-E6FE-45E2-B5A5-A086746E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5E3E-B636-4888-BF30-41BAC1F2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5C1B-1BB9-4C9B-B444-63182CE2CFAF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D39A-9A97-46E9-9736-56CE30BBE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5566-A913-4658-9B20-8F93536A9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6956-A7DE-41E0-BA35-B98F9F2D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19FA-3288-4AC4-B411-4B473725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Hotel Matching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E2E511-953D-4955-9C79-129FB1F9C56F}"/>
              </a:ext>
            </a:extLst>
          </p:cNvPr>
          <p:cNvSpPr txBox="1">
            <a:spLocks/>
          </p:cNvSpPr>
          <p:nvPr/>
        </p:nvSpPr>
        <p:spPr>
          <a:xfrm>
            <a:off x="739693" y="2684477"/>
            <a:ext cx="5006765" cy="296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2000" dirty="0"/>
              <a:t>Very high accuracy</a:t>
            </a:r>
          </a:p>
          <a:p>
            <a:pPr marL="571500" indent="-571500">
              <a:buFontTx/>
              <a:buChar char="-"/>
            </a:pPr>
            <a:endParaRPr lang="en-US" sz="2000" dirty="0"/>
          </a:p>
          <a:p>
            <a:pPr marL="571500" indent="-571500">
              <a:buFontTx/>
              <a:buChar char="-"/>
            </a:pPr>
            <a:r>
              <a:rPr lang="en-US" sz="2000" dirty="0"/>
              <a:t>Complex Data Manipulation</a:t>
            </a:r>
          </a:p>
          <a:p>
            <a:pPr marL="571500" indent="-571500">
              <a:buFontTx/>
              <a:buChar char="-"/>
            </a:pPr>
            <a:endParaRPr lang="en-US" sz="2000" dirty="0"/>
          </a:p>
          <a:p>
            <a:pPr marL="571500" indent="-571500">
              <a:buFontTx/>
              <a:buChar char="-"/>
            </a:pPr>
            <a:r>
              <a:rPr lang="en-US" sz="2000" dirty="0"/>
              <a:t>Unintuitive Similarity Score</a:t>
            </a:r>
          </a:p>
          <a:p>
            <a:pPr marL="571500" indent="-571500">
              <a:buFontTx/>
              <a:buChar char="-"/>
            </a:pPr>
            <a:endParaRPr lang="en-US" sz="2000" dirty="0"/>
          </a:p>
          <a:p>
            <a:pPr marL="571500" indent="-571500">
              <a:buFontTx/>
              <a:buChar char="-"/>
            </a:pPr>
            <a:r>
              <a:rPr lang="en-US" sz="2000" dirty="0"/>
              <a:t>Very few “labeled” datapoints</a:t>
            </a:r>
          </a:p>
          <a:p>
            <a:pPr marL="571500" indent="-571500">
              <a:buFontTx/>
              <a:buChar char="-"/>
            </a:pPr>
            <a:endParaRPr lang="en-US" sz="2000" dirty="0"/>
          </a:p>
          <a:p>
            <a:pPr marL="571500" indent="-571500">
              <a:buFontTx/>
              <a:buChar char="-"/>
            </a:pPr>
            <a:r>
              <a:rPr lang="en-US" sz="2000" dirty="0"/>
              <a:t>Computational Expensive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48DFE7-2D43-4F2A-822E-2A959B02ABA2}"/>
              </a:ext>
            </a:extLst>
          </p:cNvPr>
          <p:cNvSpPr txBox="1">
            <a:spLocks/>
          </p:cNvSpPr>
          <p:nvPr/>
        </p:nvSpPr>
        <p:spPr>
          <a:xfrm>
            <a:off x="470483" y="1921204"/>
            <a:ext cx="2499220" cy="763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Challenges: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17780-EAA8-461E-AEFB-FE27A5E498A6}"/>
              </a:ext>
            </a:extLst>
          </p:cNvPr>
          <p:cNvSpPr txBox="1"/>
          <p:nvPr/>
        </p:nvSpPr>
        <p:spPr>
          <a:xfrm>
            <a:off x="7644420" y="3429000"/>
            <a:ext cx="3488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Accuracy = 99%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Coverage = 98%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B4729-F060-4F0B-9E85-E2F31C40ADF7}"/>
              </a:ext>
            </a:extLst>
          </p:cNvPr>
          <p:cNvSpPr txBox="1"/>
          <p:nvPr/>
        </p:nvSpPr>
        <p:spPr>
          <a:xfrm>
            <a:off x="7932991" y="2875002"/>
            <a:ext cx="2911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Expected Results: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604766-F8CD-4666-8565-B90D2CAFE3E4}"/>
              </a:ext>
            </a:extLst>
          </p:cNvPr>
          <p:cNvSpPr/>
          <p:nvPr/>
        </p:nvSpPr>
        <p:spPr>
          <a:xfrm>
            <a:off x="7373923" y="2592198"/>
            <a:ext cx="4186106" cy="2499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474-AE7C-45FF-9B3B-B0D5E072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191" y="378483"/>
            <a:ext cx="7687593" cy="67511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Now what? Defining similarity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773222-6B15-4AC8-880C-B1885EBD1DAF}"/>
              </a:ext>
            </a:extLst>
          </p:cNvPr>
          <p:cNvSpPr txBox="1">
            <a:spLocks/>
          </p:cNvSpPr>
          <p:nvPr/>
        </p:nvSpPr>
        <p:spPr>
          <a:xfrm>
            <a:off x="1525049" y="1301224"/>
            <a:ext cx="8365572" cy="1005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Now that we filtered the perfect matching hotels, how can we generate similarity scores that will help us differentiate between a good match and a bad match?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B556CA-6807-4194-B6EA-40E59BB3C437}"/>
              </a:ext>
            </a:extLst>
          </p:cNvPr>
          <p:cNvSpPr txBox="1">
            <a:spLocks/>
          </p:cNvSpPr>
          <p:nvPr/>
        </p:nvSpPr>
        <p:spPr>
          <a:xfrm>
            <a:off x="847461" y="3874831"/>
            <a:ext cx="3649038" cy="1005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FuzzyWuzzy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56BEFE-915D-45F6-8B16-98D7FF81B99A}"/>
              </a:ext>
            </a:extLst>
          </p:cNvPr>
          <p:cNvSpPr txBox="1">
            <a:spLocks/>
          </p:cNvSpPr>
          <p:nvPr/>
        </p:nvSpPr>
        <p:spPr>
          <a:xfrm>
            <a:off x="5456165" y="3101232"/>
            <a:ext cx="5426979" cy="255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Ratio</a:t>
            </a:r>
          </a:p>
          <a:p>
            <a:pPr algn="ctr"/>
            <a:r>
              <a:rPr lang="en-US" dirty="0"/>
              <a:t>Partial Ratio</a:t>
            </a:r>
          </a:p>
          <a:p>
            <a:pPr algn="ctr"/>
            <a:r>
              <a:rPr lang="en-US" dirty="0"/>
              <a:t>Token Sort Ratio</a:t>
            </a:r>
          </a:p>
          <a:p>
            <a:pPr algn="ctr"/>
            <a:r>
              <a:rPr lang="en-US" dirty="0"/>
              <a:t>Token Set Ratio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DEBCF-A729-4485-9C71-F36B04B94BBE}"/>
              </a:ext>
            </a:extLst>
          </p:cNvPr>
          <p:cNvSpPr/>
          <p:nvPr/>
        </p:nvSpPr>
        <p:spPr>
          <a:xfrm>
            <a:off x="1308856" y="4620129"/>
            <a:ext cx="258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0 to 100 – Not Symmetric</a:t>
            </a:r>
          </a:p>
        </p:txBody>
      </p:sp>
    </p:spTree>
    <p:extLst>
      <p:ext uri="{BB962C8B-B14F-4D97-AF65-F5344CB8AC3E}">
        <p14:creationId xmlns:p14="http://schemas.microsoft.com/office/powerpoint/2010/main" val="178256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396F8-4AF6-45ED-B5FF-5F3904569814}"/>
              </a:ext>
            </a:extLst>
          </p:cNvPr>
          <p:cNvSpPr txBox="1">
            <a:spLocks/>
          </p:cNvSpPr>
          <p:nvPr/>
        </p:nvSpPr>
        <p:spPr>
          <a:xfrm>
            <a:off x="923488" y="251669"/>
            <a:ext cx="10515600" cy="721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/>
              <a:t>380 Matching Hotels: NAME</a:t>
            </a:r>
          </a:p>
          <a:p>
            <a:pPr algn="ctr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BDA03-FBC1-4A33-A075-C080C107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52" y="893610"/>
            <a:ext cx="10225896" cy="58087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E4C75F-C737-416B-B6DB-EBB1F33BA4CA}"/>
              </a:ext>
            </a:extLst>
          </p:cNvPr>
          <p:cNvSpPr txBox="1">
            <a:spLocks/>
          </p:cNvSpPr>
          <p:nvPr/>
        </p:nvSpPr>
        <p:spPr>
          <a:xfrm>
            <a:off x="1075888" y="486383"/>
            <a:ext cx="1881321" cy="63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500" b="1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45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396F8-4AF6-45ED-B5FF-5F3904569814}"/>
              </a:ext>
            </a:extLst>
          </p:cNvPr>
          <p:cNvSpPr txBox="1">
            <a:spLocks/>
          </p:cNvSpPr>
          <p:nvPr/>
        </p:nvSpPr>
        <p:spPr>
          <a:xfrm>
            <a:off x="923488" y="48640"/>
            <a:ext cx="10515600" cy="97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/>
              <a:t>380 Matching Hotels: ADDRESS</a:t>
            </a:r>
          </a:p>
          <a:p>
            <a:pPr algn="ctr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37F1A-01E5-4C55-B1A4-50C745B4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8" y="680936"/>
            <a:ext cx="10323976" cy="59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1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396F8-4AF6-45ED-B5FF-5F3904569814}"/>
              </a:ext>
            </a:extLst>
          </p:cNvPr>
          <p:cNvSpPr txBox="1">
            <a:spLocks/>
          </p:cNvSpPr>
          <p:nvPr/>
        </p:nvSpPr>
        <p:spPr>
          <a:xfrm>
            <a:off x="923488" y="48640"/>
            <a:ext cx="10515600" cy="97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/>
              <a:t>380 Matching Hotels: CITY</a:t>
            </a:r>
          </a:p>
          <a:p>
            <a:pPr algn="ctr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77B81-FF4E-4BDF-933B-FE61753C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3" y="757874"/>
            <a:ext cx="10369390" cy="60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8B942-8EE5-4C46-BDC0-2FC11B66EC9A}"/>
              </a:ext>
            </a:extLst>
          </p:cNvPr>
          <p:cNvSpPr txBox="1"/>
          <p:nvPr/>
        </p:nvSpPr>
        <p:spPr>
          <a:xfrm>
            <a:off x="4815978" y="598370"/>
            <a:ext cx="68111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Take Partner2 unmatched dataset (7600)</a:t>
            </a:r>
          </a:p>
          <a:p>
            <a:endParaRPr lang="en-US" dirty="0"/>
          </a:p>
          <a:p>
            <a:r>
              <a:rPr lang="en-US" dirty="0"/>
              <a:t>2) Take Examples2 unmatched dataset (380)</a:t>
            </a:r>
          </a:p>
          <a:p>
            <a:endParaRPr lang="en-US" dirty="0"/>
          </a:p>
          <a:p>
            <a:r>
              <a:rPr lang="en-US" dirty="0"/>
              <a:t>3) Find and drop all points on Partner2 dataset that belong to Examples2 dataset. We call it Partner2_B (7420)</a:t>
            </a:r>
          </a:p>
          <a:p>
            <a:endParaRPr lang="en-US" dirty="0"/>
          </a:p>
          <a:p>
            <a:r>
              <a:rPr lang="en-US" dirty="0"/>
              <a:t>4) Take all datapoints from Example1 unmatched dataset (380). By design there are NO matching pairs between Example1 and Partner2_B.</a:t>
            </a:r>
          </a:p>
          <a:p>
            <a:endParaRPr lang="en-US" dirty="0"/>
          </a:p>
          <a:p>
            <a:r>
              <a:rPr lang="en-US" dirty="0"/>
              <a:t>5) For every datapoint in Example1, find all datapoints on Partner2_B that are from the same country and calculate the 4 scores.</a:t>
            </a:r>
          </a:p>
          <a:p>
            <a:endParaRPr lang="en-US" dirty="0"/>
          </a:p>
          <a:p>
            <a:r>
              <a:rPr lang="en-US" dirty="0"/>
              <a:t>6) Unify all the scores of all the combinations. About 180.000. This are scores of datapoints that are NOT a match, FOR SURE.</a:t>
            </a:r>
          </a:p>
          <a:p>
            <a:endParaRPr lang="en-US" dirty="0"/>
          </a:p>
          <a:p>
            <a:r>
              <a:rPr lang="en-US" dirty="0"/>
              <a:t>7) Compare the NO-match scores with the YES-match scores. Do this again for the names and for the addresses.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0C4074-0249-41E4-8058-459B2312631D}"/>
              </a:ext>
            </a:extLst>
          </p:cNvPr>
          <p:cNvSpPr txBox="1">
            <a:spLocks/>
          </p:cNvSpPr>
          <p:nvPr/>
        </p:nvSpPr>
        <p:spPr>
          <a:xfrm>
            <a:off x="422501" y="2136985"/>
            <a:ext cx="3805551" cy="227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/>
              <a:t>We can calculate the score for the matching (labeled) data, but what about the not matching data?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7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77F1C7-1B69-472E-83E5-FA0EFE16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696389"/>
          </a:xfrm>
        </p:spPr>
        <p:txBody>
          <a:bodyPr/>
          <a:lstStyle/>
          <a:p>
            <a:pPr algn="ctr"/>
            <a:r>
              <a:rPr lang="en-US" u="sng" dirty="0"/>
              <a:t>Match VS Not Match (NAME)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A8E12-774D-4541-9003-11A0A9E2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24" y="1126935"/>
            <a:ext cx="9758563" cy="55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58F44F-4740-4A85-8EF8-B6D5BD0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696389"/>
          </a:xfrm>
        </p:spPr>
        <p:txBody>
          <a:bodyPr/>
          <a:lstStyle/>
          <a:p>
            <a:pPr algn="ctr"/>
            <a:r>
              <a:rPr lang="en-US" u="sng" dirty="0"/>
              <a:t>Match VS Not Match (ADDRESS)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A1924-68DF-4F38-91B2-825D49B8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6" y="966592"/>
            <a:ext cx="10025388" cy="57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3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58F44F-4740-4A85-8EF8-B6D5BD0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696389"/>
          </a:xfrm>
        </p:spPr>
        <p:txBody>
          <a:bodyPr/>
          <a:lstStyle/>
          <a:p>
            <a:pPr algn="ctr"/>
            <a:r>
              <a:rPr lang="en-US" u="sng" dirty="0"/>
              <a:t>Match VS Not Match (CITY)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5CBD8-1052-4A63-9599-D9A55CC6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901981"/>
            <a:ext cx="10246468" cy="57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2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58F44F-4740-4A85-8EF8-B6D5BD0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68" y="469782"/>
            <a:ext cx="10100345" cy="8994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b*NAME + k*ADDRESS + p*CITY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07886-8BF1-4C7B-AB28-769E20F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57" y="2007983"/>
            <a:ext cx="5191125" cy="44862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2788C6-964D-4F95-8BF2-DA5870B3D477}"/>
              </a:ext>
            </a:extLst>
          </p:cNvPr>
          <p:cNvSpPr txBox="1">
            <a:spLocks/>
          </p:cNvSpPr>
          <p:nvPr/>
        </p:nvSpPr>
        <p:spPr>
          <a:xfrm>
            <a:off x="978545" y="2666288"/>
            <a:ext cx="4089112" cy="976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We can make a cool visualization script to visualize this</a:t>
            </a:r>
          </a:p>
        </p:txBody>
      </p:sp>
    </p:spTree>
    <p:extLst>
      <p:ext uri="{BB962C8B-B14F-4D97-AF65-F5344CB8AC3E}">
        <p14:creationId xmlns:p14="http://schemas.microsoft.com/office/powerpoint/2010/main" val="426729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58F44F-4740-4A85-8EF8-B6D5BD0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3" y="75751"/>
            <a:ext cx="7324288" cy="69638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b*NAME + k*ADDRESS + p*CITY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952A9E-C7DB-4B88-9288-E3EEF19D2EC5}"/>
              </a:ext>
            </a:extLst>
          </p:cNvPr>
          <p:cNvSpPr txBox="1">
            <a:spLocks/>
          </p:cNvSpPr>
          <p:nvPr/>
        </p:nvSpPr>
        <p:spPr>
          <a:xfrm>
            <a:off x="8388991" y="75751"/>
            <a:ext cx="2885813" cy="69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 =1, K = 1, P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CEA22-0824-4014-80FC-1AA19A0B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1054124"/>
            <a:ext cx="9954638" cy="55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6D1BE-7B99-418D-8A28-6EB7C68FF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0" y="2060620"/>
            <a:ext cx="10925259" cy="41200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3691FF-007C-4AB1-9B98-EEB6CE40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Quick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88161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1A3FD4-E2DA-45BE-B628-4A97B44DA1C7}"/>
              </a:ext>
            </a:extLst>
          </p:cNvPr>
          <p:cNvSpPr txBox="1">
            <a:spLocks/>
          </p:cNvSpPr>
          <p:nvPr/>
        </p:nvSpPr>
        <p:spPr>
          <a:xfrm>
            <a:off x="234193" y="75751"/>
            <a:ext cx="7324288" cy="69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b*NAME + k*ADDRESS + p*CITY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3264A-D48E-4053-BFAF-4F95AFC214B8}"/>
              </a:ext>
            </a:extLst>
          </p:cNvPr>
          <p:cNvSpPr txBox="1">
            <a:spLocks/>
          </p:cNvSpPr>
          <p:nvPr/>
        </p:nvSpPr>
        <p:spPr>
          <a:xfrm>
            <a:off x="8379263" y="75751"/>
            <a:ext cx="3206379" cy="69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 =1, K = 0.7, P = 0.2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AF3414-E9BD-4DD4-B082-3C04497F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02" y="1040624"/>
            <a:ext cx="10022732" cy="55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8B837-3C1E-49F2-BF9A-F2B4FBD6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78" y="2493321"/>
            <a:ext cx="6534150" cy="38385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1A3FD4-E2DA-45BE-B628-4A97B44DA1C7}"/>
              </a:ext>
            </a:extLst>
          </p:cNvPr>
          <p:cNvSpPr txBox="1">
            <a:spLocks/>
          </p:cNvSpPr>
          <p:nvPr/>
        </p:nvSpPr>
        <p:spPr>
          <a:xfrm>
            <a:off x="385195" y="394533"/>
            <a:ext cx="7324288" cy="69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(b*, k*, p*) that maximized class separation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07B39A-B6AA-4E3C-BBD7-3320AC85CBA3}"/>
              </a:ext>
            </a:extLst>
          </p:cNvPr>
          <p:cNvSpPr txBox="1">
            <a:spLocks/>
          </p:cNvSpPr>
          <p:nvPr/>
        </p:nvSpPr>
        <p:spPr>
          <a:xfrm>
            <a:off x="469085" y="1369054"/>
            <a:ext cx="7324288" cy="69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Separation Criterion: # of elements of class 1 that has a larger score than 10 + the largest score from class 0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C27E5-652E-404D-9D91-D2261F522BCC}"/>
              </a:ext>
            </a:extLst>
          </p:cNvPr>
          <p:cNvCxnSpPr/>
          <p:nvPr/>
        </p:nvCxnSpPr>
        <p:spPr>
          <a:xfrm flipV="1">
            <a:off x="6459523" y="4328719"/>
            <a:ext cx="0" cy="17113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D9566B-17C6-4EAF-95E9-5B1EE0D644C4}"/>
              </a:ext>
            </a:extLst>
          </p:cNvPr>
          <p:cNvCxnSpPr>
            <a:cxnSpLocks/>
          </p:cNvCxnSpPr>
          <p:nvPr/>
        </p:nvCxnSpPr>
        <p:spPr>
          <a:xfrm>
            <a:off x="6459523" y="4328719"/>
            <a:ext cx="9078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8E34F1-0722-42CE-AE7D-D52A84400ABE}"/>
              </a:ext>
            </a:extLst>
          </p:cNvPr>
          <p:cNvSpPr txBox="1">
            <a:spLocks/>
          </p:cNvSpPr>
          <p:nvPr/>
        </p:nvSpPr>
        <p:spPr>
          <a:xfrm>
            <a:off x="8104465" y="465164"/>
            <a:ext cx="3899632" cy="27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We get maximum separation when using </a:t>
            </a:r>
            <a:r>
              <a:rPr lang="en-US" dirty="0" err="1"/>
              <a:t>token_set_ratio</a:t>
            </a:r>
            <a:r>
              <a:rPr lang="en-US" dirty="0"/>
              <a:t> for parameters (1,0.35,0.1).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separate ~70% of the population with NO false alarms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66D72B1-4C05-4A44-8987-20803B1FC4F8}"/>
              </a:ext>
            </a:extLst>
          </p:cNvPr>
          <p:cNvSpPr txBox="1">
            <a:spLocks/>
          </p:cNvSpPr>
          <p:nvPr/>
        </p:nvSpPr>
        <p:spPr>
          <a:xfrm>
            <a:off x="8524340" y="3209639"/>
            <a:ext cx="2925659" cy="101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 = 280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EC7E71-B0A3-42C6-87A7-99B8573CC419}"/>
              </a:ext>
            </a:extLst>
          </p:cNvPr>
          <p:cNvSpPr txBox="1">
            <a:spLocks/>
          </p:cNvSpPr>
          <p:nvPr/>
        </p:nvSpPr>
        <p:spPr>
          <a:xfrm>
            <a:off x="8563984" y="4981676"/>
            <a:ext cx="2994872" cy="67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7600 out of 10500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7FC671-BE5E-472E-9AAA-5292A582BFCC}"/>
              </a:ext>
            </a:extLst>
          </p:cNvPr>
          <p:cNvSpPr txBox="1">
            <a:spLocks/>
          </p:cNvSpPr>
          <p:nvPr/>
        </p:nvSpPr>
        <p:spPr>
          <a:xfrm>
            <a:off x="8556845" y="5656786"/>
            <a:ext cx="2994872" cy="67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/>
              <a:t>365 out of 500 </a:t>
            </a:r>
          </a:p>
        </p:txBody>
      </p:sp>
    </p:spTree>
    <p:extLst>
      <p:ext uri="{BB962C8B-B14F-4D97-AF65-F5344CB8AC3E}">
        <p14:creationId xmlns:p14="http://schemas.microsoft.com/office/powerpoint/2010/main" val="367900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58F44F-4740-4A85-8EF8-B6D5BD0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6" y="276837"/>
            <a:ext cx="10515600" cy="5998127"/>
          </a:xfrm>
        </p:spPr>
        <p:txBody>
          <a:bodyPr>
            <a:noAutofit/>
          </a:bodyPr>
          <a:lstStyle/>
          <a:p>
            <a:r>
              <a:rPr lang="en-US" sz="3000" dirty="0"/>
              <a:t>- Try to explore how this scoring methods behave for different countries.</a:t>
            </a:r>
            <a:br>
              <a:rPr lang="en-US" sz="3000" dirty="0"/>
            </a:b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- Use all of the scoring methods (ratio, partial, sort, set) and all of the variables (name, city, address) as features of a 12 dimensional boosted decision tree.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B5D0CF-C365-4F16-BFBC-0ED3E6D9330D}"/>
              </a:ext>
            </a:extLst>
          </p:cNvPr>
          <p:cNvSpPr txBox="1">
            <a:spLocks/>
          </p:cNvSpPr>
          <p:nvPr/>
        </p:nvSpPr>
        <p:spPr>
          <a:xfrm>
            <a:off x="527809" y="583036"/>
            <a:ext cx="3255627" cy="69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156465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5B5D0CF-C365-4F16-BFBC-0ED3E6D9330D}"/>
              </a:ext>
            </a:extLst>
          </p:cNvPr>
          <p:cNvSpPr txBox="1">
            <a:spLocks/>
          </p:cNvSpPr>
          <p:nvPr/>
        </p:nvSpPr>
        <p:spPr>
          <a:xfrm>
            <a:off x="427141" y="234841"/>
            <a:ext cx="3255627" cy="69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Our new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ECB78-3FB4-494D-B5AF-E3F96FCF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7" y="1721795"/>
            <a:ext cx="10922946" cy="3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58F44F-4740-4A85-8EF8-B6D5BD0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6" y="973226"/>
            <a:ext cx="10515600" cy="2143284"/>
          </a:xfrm>
        </p:spPr>
        <p:txBody>
          <a:bodyPr>
            <a:noAutofit/>
          </a:bodyPr>
          <a:lstStyle/>
          <a:p>
            <a:r>
              <a:rPr lang="en-US" sz="3000" dirty="0"/>
              <a:t>- Binary classification problem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- Highly correlated features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- Highly unbalanced classes (35.000 of class 0 and 140 of class 1)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B5D0CF-C365-4F16-BFBC-0ED3E6D9330D}"/>
              </a:ext>
            </a:extLst>
          </p:cNvPr>
          <p:cNvSpPr txBox="1">
            <a:spLocks/>
          </p:cNvSpPr>
          <p:nvPr/>
        </p:nvSpPr>
        <p:spPr>
          <a:xfrm>
            <a:off x="712366" y="109057"/>
            <a:ext cx="7408177" cy="111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How does our problem look like?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2352DB-9608-4E11-9013-DF44CD6A3518}"/>
              </a:ext>
            </a:extLst>
          </p:cNvPr>
          <p:cNvSpPr txBox="1">
            <a:spLocks/>
          </p:cNvSpPr>
          <p:nvPr/>
        </p:nvSpPr>
        <p:spPr>
          <a:xfrm>
            <a:off x="712366" y="3468006"/>
            <a:ext cx="4026016" cy="111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What can we do?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060143-5051-4209-8003-9EE519DCAE43}"/>
              </a:ext>
            </a:extLst>
          </p:cNvPr>
          <p:cNvSpPr txBox="1">
            <a:spLocks/>
          </p:cNvSpPr>
          <p:nvPr/>
        </p:nvSpPr>
        <p:spPr>
          <a:xfrm>
            <a:off x="712366" y="4370819"/>
            <a:ext cx="6846115" cy="214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000" dirty="0"/>
              <a:t>Logistic Regression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Decision Tree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kNN</a:t>
            </a:r>
            <a:endParaRPr lang="en-US" sz="3000" dirty="0"/>
          </a:p>
          <a:p>
            <a:pPr marL="457200" indent="-457200">
              <a:buFontTx/>
              <a:buChar char="-"/>
            </a:pPr>
            <a:r>
              <a:rPr lang="en-US" sz="3000" dirty="0" err="1"/>
              <a:t>XGBoost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3A5BC3-5D9B-4494-BEE0-36FFE3119421}"/>
              </a:ext>
            </a:extLst>
          </p:cNvPr>
          <p:cNvSpPr txBox="1">
            <a:spLocks/>
          </p:cNvSpPr>
          <p:nvPr/>
        </p:nvSpPr>
        <p:spPr>
          <a:xfrm>
            <a:off x="7018052" y="4884593"/>
            <a:ext cx="4139306" cy="1115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2000" dirty="0"/>
              <a:t>Sampling from “No Match” class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Feature Selection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Class Weights</a:t>
            </a:r>
          </a:p>
        </p:txBody>
      </p:sp>
    </p:spTree>
    <p:extLst>
      <p:ext uri="{BB962C8B-B14F-4D97-AF65-F5344CB8AC3E}">
        <p14:creationId xmlns:p14="http://schemas.microsoft.com/office/powerpoint/2010/main" val="293180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5B5D0CF-C365-4F16-BFBC-0ED3E6D9330D}"/>
              </a:ext>
            </a:extLst>
          </p:cNvPr>
          <p:cNvSpPr txBox="1">
            <a:spLocks/>
          </p:cNvSpPr>
          <p:nvPr/>
        </p:nvSpPr>
        <p:spPr>
          <a:xfrm>
            <a:off x="394738" y="117793"/>
            <a:ext cx="6757175" cy="111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If I drop those with 2+ matches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703CC-4CAA-477A-B191-BEF614FBB0AC}"/>
              </a:ext>
            </a:extLst>
          </p:cNvPr>
          <p:cNvSpPr/>
          <p:nvPr/>
        </p:nvSpPr>
        <p:spPr>
          <a:xfrm>
            <a:off x="2046915" y="1795244"/>
            <a:ext cx="1249959" cy="1249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A793-40EB-4B1F-83AC-930842E80412}"/>
              </a:ext>
            </a:extLst>
          </p:cNvPr>
          <p:cNvSpPr/>
          <p:nvPr/>
        </p:nvSpPr>
        <p:spPr>
          <a:xfrm>
            <a:off x="3305263" y="1795243"/>
            <a:ext cx="1249959" cy="1249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65E79-41B0-4098-A840-17AF57448293}"/>
              </a:ext>
            </a:extLst>
          </p:cNvPr>
          <p:cNvSpPr/>
          <p:nvPr/>
        </p:nvSpPr>
        <p:spPr>
          <a:xfrm>
            <a:off x="2046915" y="3045202"/>
            <a:ext cx="1249959" cy="1249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F9417-5696-4DAB-AA8D-31F6531D5813}"/>
              </a:ext>
            </a:extLst>
          </p:cNvPr>
          <p:cNvSpPr/>
          <p:nvPr/>
        </p:nvSpPr>
        <p:spPr>
          <a:xfrm>
            <a:off x="3305263" y="3045201"/>
            <a:ext cx="1249959" cy="1249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A7162-2D07-4F92-AA25-22913366FA19}"/>
              </a:ext>
            </a:extLst>
          </p:cNvPr>
          <p:cNvSpPr txBox="1"/>
          <p:nvPr/>
        </p:nvSpPr>
        <p:spPr>
          <a:xfrm rot="16200000">
            <a:off x="1098743" y="2260777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EF962-FDF2-427A-A0BA-60AE9C65B1F9}"/>
              </a:ext>
            </a:extLst>
          </p:cNvPr>
          <p:cNvSpPr txBox="1"/>
          <p:nvPr/>
        </p:nvSpPr>
        <p:spPr>
          <a:xfrm>
            <a:off x="2097248" y="4392925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7B22B-5C90-4993-B294-35047C90A1F3}"/>
              </a:ext>
            </a:extLst>
          </p:cNvPr>
          <p:cNvSpPr txBox="1"/>
          <p:nvPr/>
        </p:nvSpPr>
        <p:spPr>
          <a:xfrm>
            <a:off x="3531764" y="4415402"/>
            <a:ext cx="7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EC759-13AE-4F01-A98A-519AD805CAA6}"/>
              </a:ext>
            </a:extLst>
          </p:cNvPr>
          <p:cNvSpPr txBox="1"/>
          <p:nvPr/>
        </p:nvSpPr>
        <p:spPr>
          <a:xfrm rot="16200000">
            <a:off x="1274911" y="3548540"/>
            <a:ext cx="7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D185F-9BC8-4628-828E-8F67769794E8}"/>
              </a:ext>
            </a:extLst>
          </p:cNvPr>
          <p:cNvSpPr txBox="1"/>
          <p:nvPr/>
        </p:nvSpPr>
        <p:spPr>
          <a:xfrm rot="16200000">
            <a:off x="581120" y="2857008"/>
            <a:ext cx="1149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TRUTH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AB07A-9F2F-4DB3-A16F-2808902C109B}"/>
              </a:ext>
            </a:extLst>
          </p:cNvPr>
          <p:cNvSpPr txBox="1"/>
          <p:nvPr/>
        </p:nvSpPr>
        <p:spPr>
          <a:xfrm>
            <a:off x="2413934" y="4882499"/>
            <a:ext cx="1665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25EE12-5BC2-48E9-AA42-B2C5C1E7066E}"/>
              </a:ext>
            </a:extLst>
          </p:cNvPr>
          <p:cNvSpPr txBox="1"/>
          <p:nvPr/>
        </p:nvSpPr>
        <p:spPr>
          <a:xfrm>
            <a:off x="3746205" y="3548540"/>
            <a:ext cx="5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1461C-2D1E-40AB-96EC-0AAC528FA66A}"/>
              </a:ext>
            </a:extLst>
          </p:cNvPr>
          <p:cNvSpPr txBox="1"/>
          <p:nvPr/>
        </p:nvSpPr>
        <p:spPr>
          <a:xfrm>
            <a:off x="2497486" y="2222862"/>
            <a:ext cx="3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F55CA-F7FF-4C4F-AFE3-9D6474BC20B3}"/>
              </a:ext>
            </a:extLst>
          </p:cNvPr>
          <p:cNvSpPr txBox="1"/>
          <p:nvPr/>
        </p:nvSpPr>
        <p:spPr>
          <a:xfrm>
            <a:off x="3773326" y="2222862"/>
            <a:ext cx="3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A81A1-ADDD-40A1-A567-9A2B9677F7DE}"/>
              </a:ext>
            </a:extLst>
          </p:cNvPr>
          <p:cNvSpPr txBox="1"/>
          <p:nvPr/>
        </p:nvSpPr>
        <p:spPr>
          <a:xfrm>
            <a:off x="2510678" y="3545258"/>
            <a:ext cx="3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65290-792D-4C93-A9F7-375004D255AF}"/>
                  </a:ext>
                </a:extLst>
              </p:cNvPr>
              <p:cNvSpPr txBox="1"/>
              <p:nvPr/>
            </p:nvSpPr>
            <p:spPr>
              <a:xfrm>
                <a:off x="6136871" y="1870797"/>
                <a:ext cx="456640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P(false positive &amp; false negative)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65290-792D-4C93-A9F7-375004D25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71" y="1870797"/>
                <a:ext cx="4566406" cy="491288"/>
              </a:xfrm>
              <a:prstGeom prst="rect">
                <a:avLst/>
              </a:prstGeom>
              <a:blipFill>
                <a:blip r:embed="rId2"/>
                <a:stretch>
                  <a:fillRect l="-120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42D95-BE0B-474F-A441-05E2D6470264}"/>
                  </a:ext>
                </a:extLst>
              </p:cNvPr>
              <p:cNvSpPr txBox="1"/>
              <p:nvPr/>
            </p:nvSpPr>
            <p:spPr>
              <a:xfrm>
                <a:off x="6136871" y="3289024"/>
                <a:ext cx="456640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B42D95-BE0B-474F-A441-05E2D6470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71" y="3289024"/>
                <a:ext cx="4566406" cy="491288"/>
              </a:xfrm>
              <a:prstGeom prst="rect">
                <a:avLst/>
              </a:prstGeom>
              <a:blipFill>
                <a:blip r:embed="rId3"/>
                <a:stretch>
                  <a:fillRect l="-120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61C2E1-9B2F-43AC-88F9-0897184C2A71}"/>
                  </a:ext>
                </a:extLst>
              </p:cNvPr>
              <p:cNvSpPr txBox="1"/>
              <p:nvPr/>
            </p:nvSpPr>
            <p:spPr>
              <a:xfrm>
                <a:off x="6136871" y="2520889"/>
                <a:ext cx="456640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Accuracy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61C2E1-9B2F-43AC-88F9-0897184C2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71" y="2520889"/>
                <a:ext cx="4566406" cy="491288"/>
              </a:xfrm>
              <a:prstGeom prst="rect">
                <a:avLst/>
              </a:prstGeom>
              <a:blipFill>
                <a:blip r:embed="rId4"/>
                <a:stretch>
                  <a:fillRect l="-1202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EAFB59D-C743-45D5-BA53-E6BDCC418EBA}"/>
              </a:ext>
            </a:extLst>
          </p:cNvPr>
          <p:cNvSpPr txBox="1"/>
          <p:nvPr/>
        </p:nvSpPr>
        <p:spPr>
          <a:xfrm>
            <a:off x="6096000" y="4295160"/>
            <a:ext cx="4566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could have go as far as 93% accuracy given that we are dealing with 28% of the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 chose acc = 98% and coverage = 80%</a:t>
            </a:r>
          </a:p>
        </p:txBody>
      </p:sp>
    </p:spTree>
    <p:extLst>
      <p:ext uri="{BB962C8B-B14F-4D97-AF65-F5344CB8AC3E}">
        <p14:creationId xmlns:p14="http://schemas.microsoft.com/office/powerpoint/2010/main" val="399416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162C3-8F99-4061-96A2-9297F94CE6C0}"/>
              </a:ext>
            </a:extLst>
          </p:cNvPr>
          <p:cNvSpPr txBox="1"/>
          <p:nvPr/>
        </p:nvSpPr>
        <p:spPr>
          <a:xfrm>
            <a:off x="1468072" y="579056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3F815-1D4D-4109-B2EE-653D1A66CC4D}"/>
              </a:ext>
            </a:extLst>
          </p:cNvPr>
          <p:cNvSpPr txBox="1"/>
          <p:nvPr/>
        </p:nvSpPr>
        <p:spPr>
          <a:xfrm>
            <a:off x="1468073" y="121371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8CB57-7808-4D64-B21E-C26FE8069E19}"/>
              </a:ext>
            </a:extLst>
          </p:cNvPr>
          <p:cNvSpPr txBox="1"/>
          <p:nvPr/>
        </p:nvSpPr>
        <p:spPr>
          <a:xfrm>
            <a:off x="4330117" y="579056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Partner1_remain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55672-4195-4B5E-8212-770C45684847}"/>
              </a:ext>
            </a:extLst>
          </p:cNvPr>
          <p:cNvSpPr txBox="1"/>
          <p:nvPr/>
        </p:nvSpPr>
        <p:spPr>
          <a:xfrm>
            <a:off x="4330117" y="1213712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Partner2_remain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D9965-BBC4-4EE9-B661-D99E667FFBB3}"/>
              </a:ext>
            </a:extLst>
          </p:cNvPr>
          <p:cNvCxnSpPr/>
          <p:nvPr/>
        </p:nvCxnSpPr>
        <p:spPr>
          <a:xfrm>
            <a:off x="2684477" y="1073791"/>
            <a:ext cx="1417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1BC6-D999-49FC-904C-2C1E44F3E890}"/>
              </a:ext>
            </a:extLst>
          </p:cNvPr>
          <p:cNvSpPr txBox="1"/>
          <p:nvPr/>
        </p:nvSpPr>
        <p:spPr>
          <a:xfrm>
            <a:off x="1340457" y="17700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63FE0-85E3-4983-9F18-FDDA70A02187}"/>
              </a:ext>
            </a:extLst>
          </p:cNvPr>
          <p:cNvSpPr txBox="1"/>
          <p:nvPr/>
        </p:nvSpPr>
        <p:spPr>
          <a:xfrm>
            <a:off x="2642627" y="662946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Perfect Match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3EE66-F9A8-4029-AA1C-ABAD0EB1BB4B}"/>
              </a:ext>
            </a:extLst>
          </p:cNvPr>
          <p:cNvSpPr txBox="1"/>
          <p:nvPr/>
        </p:nvSpPr>
        <p:spPr>
          <a:xfrm>
            <a:off x="4607789" y="17700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7450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EA3C0-7D51-46AF-A8CD-3ABFBF6A0AFE}"/>
              </a:ext>
            </a:extLst>
          </p:cNvPr>
          <p:cNvSpPr txBox="1"/>
          <p:nvPr/>
        </p:nvSpPr>
        <p:spPr>
          <a:xfrm>
            <a:off x="8207229" y="579056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Partner1_remain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39435-616B-435A-BDEA-0BCECEE0E873}"/>
              </a:ext>
            </a:extLst>
          </p:cNvPr>
          <p:cNvSpPr txBox="1"/>
          <p:nvPr/>
        </p:nvSpPr>
        <p:spPr>
          <a:xfrm>
            <a:off x="8207229" y="1213712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Partner2_remain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F73337-03F3-4168-BCE3-5C4706D34303}"/>
              </a:ext>
            </a:extLst>
          </p:cNvPr>
          <p:cNvCxnSpPr/>
          <p:nvPr/>
        </p:nvCxnSpPr>
        <p:spPr>
          <a:xfrm>
            <a:off x="6435754" y="1082170"/>
            <a:ext cx="1417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118EE6-8D35-4972-A570-23C786C59963}"/>
              </a:ext>
            </a:extLst>
          </p:cNvPr>
          <p:cNvSpPr txBox="1"/>
          <p:nvPr/>
        </p:nvSpPr>
        <p:spPr>
          <a:xfrm>
            <a:off x="6258866" y="150461"/>
            <a:ext cx="1795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Sort_Ratio</a:t>
            </a:r>
            <a:r>
              <a:rPr lang="en-US" dirty="0">
                <a:solidFill>
                  <a:srgbClr val="C00000"/>
                </a:solidFill>
              </a:rPr>
              <a:t> &gt; 280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Unique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Non duplicates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87ADC-48DC-403E-AFE4-B744ED671563}"/>
              </a:ext>
            </a:extLst>
          </p:cNvPr>
          <p:cNvSpPr txBox="1"/>
          <p:nvPr/>
        </p:nvSpPr>
        <p:spPr>
          <a:xfrm>
            <a:off x="8427781" y="17616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2770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3C6942-5D29-4A2B-90C0-1097ADDB2F1E}"/>
              </a:ext>
            </a:extLst>
          </p:cNvPr>
          <p:cNvSpPr/>
          <p:nvPr/>
        </p:nvSpPr>
        <p:spPr>
          <a:xfrm>
            <a:off x="1360736" y="520117"/>
            <a:ext cx="1238227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FFC32-2010-4542-A084-CDF0EF9C3308}"/>
              </a:ext>
            </a:extLst>
          </p:cNvPr>
          <p:cNvSpPr/>
          <p:nvPr/>
        </p:nvSpPr>
        <p:spPr>
          <a:xfrm>
            <a:off x="4232013" y="511738"/>
            <a:ext cx="1969200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CA6BCD-4BA9-4FF2-9661-C0AAF68F975F}"/>
              </a:ext>
            </a:extLst>
          </p:cNvPr>
          <p:cNvSpPr/>
          <p:nvPr/>
        </p:nvSpPr>
        <p:spPr>
          <a:xfrm>
            <a:off x="8111686" y="552455"/>
            <a:ext cx="1969200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09FFF5-C7A5-45EE-8753-C63DBDBBEF96}"/>
              </a:ext>
            </a:extLst>
          </p:cNvPr>
          <p:cNvSpPr/>
          <p:nvPr/>
        </p:nvSpPr>
        <p:spPr>
          <a:xfrm>
            <a:off x="1147033" y="3999427"/>
            <a:ext cx="1969200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B601C-F0E4-4F6B-9DDF-A0B7981893E1}"/>
              </a:ext>
            </a:extLst>
          </p:cNvPr>
          <p:cNvSpPr txBox="1"/>
          <p:nvPr/>
        </p:nvSpPr>
        <p:spPr>
          <a:xfrm>
            <a:off x="1238259" y="4050328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Partner1_remain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76A51-1E85-44C1-B8FD-69E5D44095E8}"/>
              </a:ext>
            </a:extLst>
          </p:cNvPr>
          <p:cNvSpPr txBox="1"/>
          <p:nvPr/>
        </p:nvSpPr>
        <p:spPr>
          <a:xfrm>
            <a:off x="1238259" y="4684984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Partner2_remain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88EE15-27F3-483A-88FF-004A71BCD2CD}"/>
              </a:ext>
            </a:extLst>
          </p:cNvPr>
          <p:cNvSpPr txBox="1"/>
          <p:nvPr/>
        </p:nvSpPr>
        <p:spPr>
          <a:xfrm>
            <a:off x="1545099" y="51744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394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17A8F-9D75-4A7C-B9D7-2577A9D080A2}"/>
              </a:ext>
            </a:extLst>
          </p:cNvPr>
          <p:cNvSpPr txBox="1"/>
          <p:nvPr/>
        </p:nvSpPr>
        <p:spPr>
          <a:xfrm>
            <a:off x="10764413" y="1776830"/>
            <a:ext cx="134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12d Logistic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9CCD7-D8B9-489D-8E55-F448A268B91F}"/>
              </a:ext>
            </a:extLst>
          </p:cNvPr>
          <p:cNvSpPr txBox="1"/>
          <p:nvPr/>
        </p:nvSpPr>
        <p:spPr>
          <a:xfrm>
            <a:off x="1391964" y="2139409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100%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378886-0F4C-4614-9979-451116AFA97E}"/>
              </a:ext>
            </a:extLst>
          </p:cNvPr>
          <p:cNvSpPr txBox="1"/>
          <p:nvPr/>
        </p:nvSpPr>
        <p:spPr>
          <a:xfrm>
            <a:off x="4591281" y="2139408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100%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29%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3013F-DB54-4A0F-8EE6-0484CD1663C6}"/>
              </a:ext>
            </a:extLst>
          </p:cNvPr>
          <p:cNvSpPr txBox="1"/>
          <p:nvPr/>
        </p:nvSpPr>
        <p:spPr>
          <a:xfrm>
            <a:off x="8412443" y="2099996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100%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72%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BF42E-BF79-4D3F-B967-7C77B5D4A91F}"/>
              </a:ext>
            </a:extLst>
          </p:cNvPr>
          <p:cNvSpPr txBox="1"/>
          <p:nvPr/>
        </p:nvSpPr>
        <p:spPr>
          <a:xfrm>
            <a:off x="1343102" y="5487269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&gt;99.5%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96%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7F079C-2F89-4D96-8DEA-8B1C0DBD17C6}"/>
              </a:ext>
            </a:extLst>
          </p:cNvPr>
          <p:cNvCxnSpPr>
            <a:cxnSpLocks/>
          </p:cNvCxnSpPr>
          <p:nvPr/>
        </p:nvCxnSpPr>
        <p:spPr>
          <a:xfrm>
            <a:off x="3300272" y="4538264"/>
            <a:ext cx="153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73A4D-1596-4F7E-8AC9-509AE54FB47B}"/>
              </a:ext>
            </a:extLst>
          </p:cNvPr>
          <p:cNvSpPr txBox="1"/>
          <p:nvPr/>
        </p:nvSpPr>
        <p:spPr>
          <a:xfrm>
            <a:off x="2131633" y="17644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500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26C5A-6B60-40DC-925D-C71E99F21C6E}"/>
              </a:ext>
            </a:extLst>
          </p:cNvPr>
          <p:cNvSpPr txBox="1"/>
          <p:nvPr/>
        </p:nvSpPr>
        <p:spPr>
          <a:xfrm>
            <a:off x="5279707" y="17637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369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8E52AC-5303-42C6-9888-D693A52C1302}"/>
              </a:ext>
            </a:extLst>
          </p:cNvPr>
          <p:cNvSpPr txBox="1"/>
          <p:nvPr/>
        </p:nvSpPr>
        <p:spPr>
          <a:xfrm>
            <a:off x="2131633" y="5175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21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45F9630-6158-434A-BE4D-13A805AB6C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899" y="1090550"/>
            <a:ext cx="9630560" cy="1927954"/>
          </a:xfrm>
          <a:prstGeom prst="bentConnector3">
            <a:avLst>
              <a:gd name="adj1" fmla="val -4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9F52010-1D4F-4D29-A6FA-7E46737FDB5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145979" y="3560425"/>
            <a:ext cx="1542973" cy="459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177A52-0D64-4781-9048-D627136C6CF4}"/>
              </a:ext>
            </a:extLst>
          </p:cNvPr>
          <p:cNvSpPr txBox="1"/>
          <p:nvPr/>
        </p:nvSpPr>
        <p:spPr>
          <a:xfrm>
            <a:off x="9150811" y="1757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137</a:t>
            </a:r>
          </a:p>
        </p:txBody>
      </p:sp>
    </p:spTree>
    <p:extLst>
      <p:ext uri="{BB962C8B-B14F-4D97-AF65-F5344CB8AC3E}">
        <p14:creationId xmlns:p14="http://schemas.microsoft.com/office/powerpoint/2010/main" val="8730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F7718-38C9-42AE-B9F7-F15AD9F2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933854"/>
            <a:ext cx="9575492" cy="54474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DE2CE61-8610-4185-843A-DAA353731E19}"/>
              </a:ext>
            </a:extLst>
          </p:cNvPr>
          <p:cNvSpPr txBox="1">
            <a:spLocks/>
          </p:cNvSpPr>
          <p:nvPr/>
        </p:nvSpPr>
        <p:spPr>
          <a:xfrm>
            <a:off x="394738" y="117794"/>
            <a:ext cx="2902939" cy="709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What is left</a:t>
            </a:r>
          </a:p>
        </p:txBody>
      </p:sp>
    </p:spTree>
    <p:extLst>
      <p:ext uri="{BB962C8B-B14F-4D97-AF65-F5344CB8AC3E}">
        <p14:creationId xmlns:p14="http://schemas.microsoft.com/office/powerpoint/2010/main" val="279008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9978C-812E-42D2-AC97-5711C3AF2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7"/>
          <a:stretch/>
        </p:blipFill>
        <p:spPr>
          <a:xfrm>
            <a:off x="265408" y="188949"/>
            <a:ext cx="6353742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1D441-0356-47E6-B6BA-A99EF2972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4" t="-3187" b="3187"/>
          <a:stretch/>
        </p:blipFill>
        <p:spPr>
          <a:xfrm>
            <a:off x="265408" y="912849"/>
            <a:ext cx="6353742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F0441-700E-433D-8068-C322B43BF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8" y="1892594"/>
            <a:ext cx="762000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83EAB-9D05-4458-87A3-8E1940D28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91" y="2302169"/>
            <a:ext cx="7696899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463A62-BB4D-48AF-8B70-BE56BBDF9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26" y="2916532"/>
            <a:ext cx="11313748" cy="36350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48D7AE-8779-41D0-9EBA-EE67E3851D02}"/>
              </a:ext>
            </a:extLst>
          </p:cNvPr>
          <p:cNvSpPr txBox="1">
            <a:spLocks/>
          </p:cNvSpPr>
          <p:nvPr/>
        </p:nvSpPr>
        <p:spPr>
          <a:xfrm>
            <a:off x="9542750" y="3235662"/>
            <a:ext cx="1831701" cy="1052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/>
              <a:t>394</a:t>
            </a:r>
          </a:p>
        </p:txBody>
      </p:sp>
    </p:spTree>
    <p:extLst>
      <p:ext uri="{BB962C8B-B14F-4D97-AF65-F5344CB8AC3E}">
        <p14:creationId xmlns:p14="http://schemas.microsoft.com/office/powerpoint/2010/main" val="187971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162C3-8F99-4061-96A2-9297F94CE6C0}"/>
              </a:ext>
            </a:extLst>
          </p:cNvPr>
          <p:cNvSpPr txBox="1"/>
          <p:nvPr/>
        </p:nvSpPr>
        <p:spPr>
          <a:xfrm>
            <a:off x="1468072" y="579056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3F815-1D4D-4109-B2EE-653D1A66CC4D}"/>
              </a:ext>
            </a:extLst>
          </p:cNvPr>
          <p:cNvSpPr txBox="1"/>
          <p:nvPr/>
        </p:nvSpPr>
        <p:spPr>
          <a:xfrm>
            <a:off x="1468073" y="121371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8CB57-7808-4D64-B21E-C26FE8069E19}"/>
              </a:ext>
            </a:extLst>
          </p:cNvPr>
          <p:cNvSpPr txBox="1"/>
          <p:nvPr/>
        </p:nvSpPr>
        <p:spPr>
          <a:xfrm>
            <a:off x="4330117" y="579056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Partner1_remain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55672-4195-4B5E-8212-770C45684847}"/>
              </a:ext>
            </a:extLst>
          </p:cNvPr>
          <p:cNvSpPr txBox="1"/>
          <p:nvPr/>
        </p:nvSpPr>
        <p:spPr>
          <a:xfrm>
            <a:off x="4330117" y="1213712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Partner2_remain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D9965-BBC4-4EE9-B661-D99E667FFBB3}"/>
              </a:ext>
            </a:extLst>
          </p:cNvPr>
          <p:cNvCxnSpPr/>
          <p:nvPr/>
        </p:nvCxnSpPr>
        <p:spPr>
          <a:xfrm>
            <a:off x="2684477" y="1073791"/>
            <a:ext cx="1417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01BC6-D999-49FC-904C-2C1E44F3E890}"/>
              </a:ext>
            </a:extLst>
          </p:cNvPr>
          <p:cNvSpPr txBox="1"/>
          <p:nvPr/>
        </p:nvSpPr>
        <p:spPr>
          <a:xfrm>
            <a:off x="1340457" y="17700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63FE0-85E3-4983-9F18-FDDA70A02187}"/>
              </a:ext>
            </a:extLst>
          </p:cNvPr>
          <p:cNvSpPr txBox="1"/>
          <p:nvPr/>
        </p:nvSpPr>
        <p:spPr>
          <a:xfrm>
            <a:off x="2642627" y="662946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Perfect Match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3EE66-F9A8-4029-AA1C-ABAD0EB1BB4B}"/>
              </a:ext>
            </a:extLst>
          </p:cNvPr>
          <p:cNvSpPr txBox="1"/>
          <p:nvPr/>
        </p:nvSpPr>
        <p:spPr>
          <a:xfrm>
            <a:off x="4607789" y="17700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7450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EA3C0-7D51-46AF-A8CD-3ABFBF6A0AFE}"/>
              </a:ext>
            </a:extLst>
          </p:cNvPr>
          <p:cNvSpPr txBox="1"/>
          <p:nvPr/>
        </p:nvSpPr>
        <p:spPr>
          <a:xfrm>
            <a:off x="8207229" y="579056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Partner1_remain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39435-616B-435A-BDEA-0BCECEE0E873}"/>
              </a:ext>
            </a:extLst>
          </p:cNvPr>
          <p:cNvSpPr txBox="1"/>
          <p:nvPr/>
        </p:nvSpPr>
        <p:spPr>
          <a:xfrm>
            <a:off x="8207229" y="1213712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Partner2_remain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F73337-03F3-4168-BCE3-5C4706D34303}"/>
              </a:ext>
            </a:extLst>
          </p:cNvPr>
          <p:cNvCxnSpPr/>
          <p:nvPr/>
        </p:nvCxnSpPr>
        <p:spPr>
          <a:xfrm>
            <a:off x="6435754" y="1082170"/>
            <a:ext cx="1417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118EE6-8D35-4972-A570-23C786C59963}"/>
              </a:ext>
            </a:extLst>
          </p:cNvPr>
          <p:cNvSpPr txBox="1"/>
          <p:nvPr/>
        </p:nvSpPr>
        <p:spPr>
          <a:xfrm>
            <a:off x="6289162" y="653614"/>
            <a:ext cx="17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Sort_Ratio</a:t>
            </a:r>
            <a:r>
              <a:rPr lang="en-US" dirty="0">
                <a:solidFill>
                  <a:srgbClr val="C00000"/>
                </a:solidFill>
              </a:rPr>
              <a:t> &gt; 280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87ADC-48DC-403E-AFE4-B744ED671563}"/>
              </a:ext>
            </a:extLst>
          </p:cNvPr>
          <p:cNvSpPr txBox="1"/>
          <p:nvPr/>
        </p:nvSpPr>
        <p:spPr>
          <a:xfrm>
            <a:off x="8427781" y="17616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2770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3C6942-5D29-4A2B-90C0-1097ADDB2F1E}"/>
              </a:ext>
            </a:extLst>
          </p:cNvPr>
          <p:cNvSpPr/>
          <p:nvPr/>
        </p:nvSpPr>
        <p:spPr>
          <a:xfrm>
            <a:off x="1360736" y="520117"/>
            <a:ext cx="1238227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FFC32-2010-4542-A084-CDF0EF9C3308}"/>
              </a:ext>
            </a:extLst>
          </p:cNvPr>
          <p:cNvSpPr/>
          <p:nvPr/>
        </p:nvSpPr>
        <p:spPr>
          <a:xfrm>
            <a:off x="4232013" y="511738"/>
            <a:ext cx="1969200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CA6BCD-4BA9-4FF2-9661-C0AAF68F975F}"/>
              </a:ext>
            </a:extLst>
          </p:cNvPr>
          <p:cNvSpPr/>
          <p:nvPr/>
        </p:nvSpPr>
        <p:spPr>
          <a:xfrm>
            <a:off x="8111686" y="552455"/>
            <a:ext cx="1969200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09FFF5-C7A5-45EE-8753-C63DBDBBEF96}"/>
              </a:ext>
            </a:extLst>
          </p:cNvPr>
          <p:cNvSpPr/>
          <p:nvPr/>
        </p:nvSpPr>
        <p:spPr>
          <a:xfrm>
            <a:off x="1147033" y="3999427"/>
            <a:ext cx="1969200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B601C-F0E4-4F6B-9DDF-A0B7981893E1}"/>
              </a:ext>
            </a:extLst>
          </p:cNvPr>
          <p:cNvSpPr txBox="1"/>
          <p:nvPr/>
        </p:nvSpPr>
        <p:spPr>
          <a:xfrm>
            <a:off x="1238259" y="4050328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Partner1_remain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76A51-1E85-44C1-B8FD-69E5D44095E8}"/>
              </a:ext>
            </a:extLst>
          </p:cNvPr>
          <p:cNvSpPr txBox="1"/>
          <p:nvPr/>
        </p:nvSpPr>
        <p:spPr>
          <a:xfrm>
            <a:off x="1238259" y="4684984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Partner2_remain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88EE15-27F3-483A-88FF-004A71BCD2CD}"/>
              </a:ext>
            </a:extLst>
          </p:cNvPr>
          <p:cNvSpPr txBox="1"/>
          <p:nvPr/>
        </p:nvSpPr>
        <p:spPr>
          <a:xfrm>
            <a:off x="1545099" y="51744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394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17A8F-9D75-4A7C-B9D7-2577A9D080A2}"/>
              </a:ext>
            </a:extLst>
          </p:cNvPr>
          <p:cNvSpPr txBox="1"/>
          <p:nvPr/>
        </p:nvSpPr>
        <p:spPr>
          <a:xfrm>
            <a:off x="10764413" y="1776830"/>
            <a:ext cx="134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12d Logistic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9CCD7-D8B9-489D-8E55-F448A268B91F}"/>
              </a:ext>
            </a:extLst>
          </p:cNvPr>
          <p:cNvSpPr txBox="1"/>
          <p:nvPr/>
        </p:nvSpPr>
        <p:spPr>
          <a:xfrm>
            <a:off x="1391964" y="2139409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100%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378886-0F4C-4614-9979-451116AFA97E}"/>
              </a:ext>
            </a:extLst>
          </p:cNvPr>
          <p:cNvSpPr txBox="1"/>
          <p:nvPr/>
        </p:nvSpPr>
        <p:spPr>
          <a:xfrm>
            <a:off x="4591281" y="2139408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100%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29%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3013F-DB54-4A0F-8EE6-0484CD1663C6}"/>
              </a:ext>
            </a:extLst>
          </p:cNvPr>
          <p:cNvSpPr txBox="1"/>
          <p:nvPr/>
        </p:nvSpPr>
        <p:spPr>
          <a:xfrm>
            <a:off x="8412443" y="2099996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100%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72%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BF42E-BF79-4D3F-B967-7C77B5D4A91F}"/>
              </a:ext>
            </a:extLst>
          </p:cNvPr>
          <p:cNvSpPr txBox="1"/>
          <p:nvPr/>
        </p:nvSpPr>
        <p:spPr>
          <a:xfrm>
            <a:off x="1343102" y="5487269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&gt;99.5%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96%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7F079C-2F89-4D96-8DEA-8B1C0DBD17C6}"/>
              </a:ext>
            </a:extLst>
          </p:cNvPr>
          <p:cNvCxnSpPr>
            <a:cxnSpLocks/>
          </p:cNvCxnSpPr>
          <p:nvPr/>
        </p:nvCxnSpPr>
        <p:spPr>
          <a:xfrm>
            <a:off x="3300272" y="4538264"/>
            <a:ext cx="153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73A4D-1596-4F7E-8AC9-509AE54FB47B}"/>
              </a:ext>
            </a:extLst>
          </p:cNvPr>
          <p:cNvSpPr txBox="1"/>
          <p:nvPr/>
        </p:nvSpPr>
        <p:spPr>
          <a:xfrm>
            <a:off x="2131633" y="17644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500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26C5A-6B60-40DC-925D-C71E99F21C6E}"/>
              </a:ext>
            </a:extLst>
          </p:cNvPr>
          <p:cNvSpPr txBox="1"/>
          <p:nvPr/>
        </p:nvSpPr>
        <p:spPr>
          <a:xfrm>
            <a:off x="5279707" y="17637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369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8E52AC-5303-42C6-9888-D693A52C1302}"/>
              </a:ext>
            </a:extLst>
          </p:cNvPr>
          <p:cNvSpPr txBox="1"/>
          <p:nvPr/>
        </p:nvSpPr>
        <p:spPr>
          <a:xfrm>
            <a:off x="2131633" y="5175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21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45F9630-6158-434A-BE4D-13A805AB6C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899" y="1090550"/>
            <a:ext cx="9630560" cy="1927954"/>
          </a:xfrm>
          <a:prstGeom prst="bentConnector3">
            <a:avLst>
              <a:gd name="adj1" fmla="val -4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9F52010-1D4F-4D29-A6FA-7E46737FDB5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145979" y="3560425"/>
            <a:ext cx="1542973" cy="459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177A52-0D64-4781-9048-D627136C6CF4}"/>
              </a:ext>
            </a:extLst>
          </p:cNvPr>
          <p:cNvSpPr txBox="1"/>
          <p:nvPr/>
        </p:nvSpPr>
        <p:spPr>
          <a:xfrm>
            <a:off x="9150811" y="1757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137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782093-A691-479C-A63C-C8A75869DAE9}"/>
              </a:ext>
            </a:extLst>
          </p:cNvPr>
          <p:cNvSpPr txBox="1"/>
          <p:nvPr/>
        </p:nvSpPr>
        <p:spPr>
          <a:xfrm>
            <a:off x="3324777" y="4120833"/>
            <a:ext cx="14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Final Matches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0B8B3F-33F6-4A19-964B-A37D4790C003}"/>
              </a:ext>
            </a:extLst>
          </p:cNvPr>
          <p:cNvSpPr/>
          <p:nvPr/>
        </p:nvSpPr>
        <p:spPr>
          <a:xfrm>
            <a:off x="5039673" y="3999427"/>
            <a:ext cx="1969200" cy="112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E7D3DF-1800-47E3-8C7B-85584CC9AC89}"/>
              </a:ext>
            </a:extLst>
          </p:cNvPr>
          <p:cNvSpPr txBox="1"/>
          <p:nvPr/>
        </p:nvSpPr>
        <p:spPr>
          <a:xfrm>
            <a:off x="5130899" y="4050328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Partner1_remain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44EC4F-FC63-40CD-A885-9151A1F0FBF6}"/>
              </a:ext>
            </a:extLst>
          </p:cNvPr>
          <p:cNvSpPr txBox="1"/>
          <p:nvPr/>
        </p:nvSpPr>
        <p:spPr>
          <a:xfrm>
            <a:off x="5130899" y="4684984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Partner2_remain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1EA413-2481-4999-8942-E997115D5237}"/>
              </a:ext>
            </a:extLst>
          </p:cNvPr>
          <p:cNvSpPr txBox="1"/>
          <p:nvPr/>
        </p:nvSpPr>
        <p:spPr>
          <a:xfrm>
            <a:off x="5437739" y="51744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F8AC5F-D576-48D3-B1B1-4284E5062488}"/>
              </a:ext>
            </a:extLst>
          </p:cNvPr>
          <p:cNvSpPr txBox="1"/>
          <p:nvPr/>
        </p:nvSpPr>
        <p:spPr>
          <a:xfrm>
            <a:off x="5370908" y="5487269"/>
            <a:ext cx="115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 = 99%</a:t>
            </a: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Cov</a:t>
            </a:r>
            <a:r>
              <a:rPr lang="en-US" dirty="0">
                <a:solidFill>
                  <a:schemeClr val="accent1"/>
                </a:solidFill>
              </a:rPr>
              <a:t> = 98%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A0B1FC-1376-4578-87FC-E7F226D4D8F2}"/>
              </a:ext>
            </a:extLst>
          </p:cNvPr>
          <p:cNvSpPr txBox="1"/>
          <p:nvPr/>
        </p:nvSpPr>
        <p:spPr>
          <a:xfrm>
            <a:off x="6024273" y="5175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2DC761-3CAF-41E5-92E3-0CFD4CBFF9F7}"/>
              </a:ext>
            </a:extLst>
          </p:cNvPr>
          <p:cNvSpPr txBox="1"/>
          <p:nvPr/>
        </p:nvSpPr>
        <p:spPr>
          <a:xfrm>
            <a:off x="9637539" y="5174434"/>
            <a:ext cx="172042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7030A0"/>
                </a:solidFill>
              </a:rPr>
              <a:t>Acc = 99%</a:t>
            </a:r>
          </a:p>
          <a:p>
            <a:pPr algn="ctr"/>
            <a:r>
              <a:rPr lang="en-US" sz="2500" dirty="0" err="1">
                <a:solidFill>
                  <a:srgbClr val="7030A0"/>
                </a:solidFill>
              </a:rPr>
              <a:t>Cov</a:t>
            </a:r>
            <a:r>
              <a:rPr lang="en-US" sz="2500" dirty="0">
                <a:solidFill>
                  <a:srgbClr val="7030A0"/>
                </a:solidFill>
              </a:rPr>
              <a:t> = 98%</a:t>
            </a:r>
          </a:p>
        </p:txBody>
      </p:sp>
    </p:spTree>
    <p:extLst>
      <p:ext uri="{BB962C8B-B14F-4D97-AF65-F5344CB8AC3E}">
        <p14:creationId xmlns:p14="http://schemas.microsoft.com/office/powerpoint/2010/main" val="338004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474-AE7C-45FF-9B3B-B0D5E072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459" y="395261"/>
            <a:ext cx="6481082" cy="67511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Intuition: features to look 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773222-6B15-4AC8-880C-B1885EBD1DAF}"/>
              </a:ext>
            </a:extLst>
          </p:cNvPr>
          <p:cNvSpPr txBox="1">
            <a:spLocks/>
          </p:cNvSpPr>
          <p:nvPr/>
        </p:nvSpPr>
        <p:spPr>
          <a:xfrm>
            <a:off x="404134" y="1375836"/>
            <a:ext cx="2914693" cy="457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Stars</a:t>
            </a:r>
          </a:p>
          <a:p>
            <a:pPr algn="ctr"/>
            <a:r>
              <a:rPr lang="en-US" dirty="0"/>
              <a:t>Postal Code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C10B56-DCF1-4EE3-910A-4687338E6D1C}"/>
              </a:ext>
            </a:extLst>
          </p:cNvPr>
          <p:cNvSpPr txBox="1">
            <a:spLocks/>
          </p:cNvSpPr>
          <p:nvPr/>
        </p:nvSpPr>
        <p:spPr>
          <a:xfrm>
            <a:off x="3920248" y="1375836"/>
            <a:ext cx="8073956" cy="457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Yes, there’s information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Yes, only same country matchings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Maybe, may confuse models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Yes, there’s information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No, too different and noisy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No, very unreliable </a:t>
            </a:r>
          </a:p>
        </p:txBody>
      </p:sp>
    </p:spTree>
    <p:extLst>
      <p:ext uri="{BB962C8B-B14F-4D97-AF65-F5344CB8AC3E}">
        <p14:creationId xmlns:p14="http://schemas.microsoft.com/office/powerpoint/2010/main" val="3277519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C1BCE-3515-48AE-BB7D-B91DF57C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5" y="2138717"/>
            <a:ext cx="10928490" cy="30136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162C4E-2AE1-4A80-A54B-FE20AB189DA3}"/>
              </a:ext>
            </a:extLst>
          </p:cNvPr>
          <p:cNvSpPr txBox="1">
            <a:spLocks/>
          </p:cNvSpPr>
          <p:nvPr/>
        </p:nvSpPr>
        <p:spPr>
          <a:xfrm>
            <a:off x="512184" y="562411"/>
            <a:ext cx="2902939" cy="709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Sanity Check</a:t>
            </a:r>
          </a:p>
        </p:txBody>
      </p:sp>
    </p:spTree>
    <p:extLst>
      <p:ext uri="{BB962C8B-B14F-4D97-AF65-F5344CB8AC3E}">
        <p14:creationId xmlns:p14="http://schemas.microsoft.com/office/powerpoint/2010/main" val="3723547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48D7AE-8779-41D0-9EBA-EE67E3851D02}"/>
              </a:ext>
            </a:extLst>
          </p:cNvPr>
          <p:cNvSpPr txBox="1">
            <a:spLocks/>
          </p:cNvSpPr>
          <p:nvPr/>
        </p:nvSpPr>
        <p:spPr>
          <a:xfrm>
            <a:off x="453006" y="366628"/>
            <a:ext cx="3464653" cy="58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Improvements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94042B-9083-4C81-9DFB-F1728C20AB6B}"/>
              </a:ext>
            </a:extLst>
          </p:cNvPr>
          <p:cNvSpPr txBox="1">
            <a:spLocks/>
          </p:cNvSpPr>
          <p:nvPr/>
        </p:nvSpPr>
        <p:spPr>
          <a:xfrm>
            <a:off x="696286" y="1215314"/>
            <a:ext cx="11140580" cy="266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2800" dirty="0"/>
              <a:t>Better data pre-processing (B&amp;B = Bed &amp; Breakfast = Bed and Breakfast)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Customized string similarity scoring function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Better model tuning and ensembles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More data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59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3691FF-007C-4AB1-9B98-EEB6CE40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97" y="160157"/>
            <a:ext cx="7615137" cy="762841"/>
          </a:xfrm>
        </p:spPr>
        <p:txBody>
          <a:bodyPr/>
          <a:lstStyle/>
          <a:p>
            <a:pPr algn="ctr"/>
            <a:r>
              <a:rPr lang="en-US" u="sng" dirty="0"/>
              <a:t>Pre Processing and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B69B4-AF89-41E8-844C-86A0009AD973}"/>
              </a:ext>
            </a:extLst>
          </p:cNvPr>
          <p:cNvSpPr txBox="1"/>
          <p:nvPr/>
        </p:nvSpPr>
        <p:spPr>
          <a:xfrm>
            <a:off x="308239" y="1391168"/>
            <a:ext cx="4639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Join partner 1 with example 1</a:t>
            </a:r>
          </a:p>
          <a:p>
            <a:r>
              <a:rPr lang="en-US" sz="2500" dirty="0"/>
              <a:t>Join partner 2 with 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83F07-0772-42D5-ABEF-886B5486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99" y="3762718"/>
            <a:ext cx="10476599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145E2-70EA-4713-9276-D877A5A70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4" y="5283501"/>
            <a:ext cx="11310931" cy="117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CD7FD-1CD3-4FAB-BE73-0B252B8D2F2D}"/>
              </a:ext>
            </a:extLst>
          </p:cNvPr>
          <p:cNvSpPr/>
          <p:nvPr/>
        </p:nvSpPr>
        <p:spPr>
          <a:xfrm>
            <a:off x="308239" y="2530776"/>
            <a:ext cx="31145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Deal with missing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1E944-5FA1-4403-8C27-45E6976BD3AC}"/>
              </a:ext>
            </a:extLst>
          </p:cNvPr>
          <p:cNvSpPr/>
          <p:nvPr/>
        </p:nvSpPr>
        <p:spPr>
          <a:xfrm>
            <a:off x="308239" y="2141174"/>
            <a:ext cx="33560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Deal with duplicates</a:t>
            </a:r>
          </a:p>
        </p:txBody>
      </p:sp>
    </p:spTree>
    <p:extLst>
      <p:ext uri="{BB962C8B-B14F-4D97-AF65-F5344CB8AC3E}">
        <p14:creationId xmlns:p14="http://schemas.microsoft.com/office/powerpoint/2010/main" val="41444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3691FF-007C-4AB1-9B98-EEB6CE40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Countries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4DBF3A-4910-4A68-B10E-415EC431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1" y="1340944"/>
            <a:ext cx="11353800" cy="4176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0809D9-62DD-4AAF-A7A0-7FE01A7BFA99}"/>
              </a:ext>
            </a:extLst>
          </p:cNvPr>
          <p:cNvSpPr txBox="1"/>
          <p:nvPr/>
        </p:nvSpPr>
        <p:spPr>
          <a:xfrm>
            <a:off x="2584946" y="5914239"/>
            <a:ext cx="67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US, TH, CN, IN, ID, JP, AU, VN, GB, IT, FR, MY, ES, TW, KR, LK, ZA, NZ, PH</a:t>
            </a:r>
          </a:p>
        </p:txBody>
      </p:sp>
    </p:spTree>
    <p:extLst>
      <p:ext uri="{BB962C8B-B14F-4D97-AF65-F5344CB8AC3E}">
        <p14:creationId xmlns:p14="http://schemas.microsoft.com/office/powerpoint/2010/main" val="253235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D4F36-AAC2-4F2D-929E-D326C7E3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6" y="1391056"/>
            <a:ext cx="3898157" cy="4561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70997-CE8B-46D9-B314-B13964BF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13" y="932278"/>
            <a:ext cx="5082542" cy="54792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4696B8-D615-4BB5-8DF3-AD6DB3C8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447"/>
            <a:ext cx="5082542" cy="86060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Words in Hotel Names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494925-384F-42B1-8980-57918F31B531}"/>
              </a:ext>
            </a:extLst>
          </p:cNvPr>
          <p:cNvSpPr txBox="1">
            <a:spLocks/>
          </p:cNvSpPr>
          <p:nvPr/>
        </p:nvSpPr>
        <p:spPr>
          <a:xfrm>
            <a:off x="6464113" y="206192"/>
            <a:ext cx="5082542" cy="860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Stars</a:t>
            </a:r>
          </a:p>
        </p:txBody>
      </p:sp>
    </p:spTree>
    <p:extLst>
      <p:ext uri="{BB962C8B-B14F-4D97-AF65-F5344CB8AC3E}">
        <p14:creationId xmlns:p14="http://schemas.microsoft.com/office/powerpoint/2010/main" val="325257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6ECA0-DB29-4531-9F1B-421DC79F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17" y="1225685"/>
            <a:ext cx="5332366" cy="52169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C2BAC5-6F1F-4466-8842-E89EBBC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98" y="238617"/>
            <a:ext cx="3764604" cy="86060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Cities (USA example)</a:t>
            </a:r>
          </a:p>
        </p:txBody>
      </p:sp>
    </p:spTree>
    <p:extLst>
      <p:ext uri="{BB962C8B-B14F-4D97-AF65-F5344CB8AC3E}">
        <p14:creationId xmlns:p14="http://schemas.microsoft.com/office/powerpoint/2010/main" val="340627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211B3-E95C-41B4-860E-32DAEEAE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343150"/>
            <a:ext cx="11077575" cy="2171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83B1BA3-67C0-48B6-B9A7-C164D47C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97" y="733567"/>
            <a:ext cx="3764604" cy="86060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Watch out for the key</a:t>
            </a:r>
          </a:p>
        </p:txBody>
      </p:sp>
    </p:spTree>
    <p:extLst>
      <p:ext uri="{BB962C8B-B14F-4D97-AF65-F5344CB8AC3E}">
        <p14:creationId xmlns:p14="http://schemas.microsoft.com/office/powerpoint/2010/main" val="22210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474-AE7C-45FF-9B3B-B0D5E072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006" y="343482"/>
            <a:ext cx="5419987" cy="67511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Start with the Obvious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773222-6B15-4AC8-880C-B1885EBD1DAF}"/>
              </a:ext>
            </a:extLst>
          </p:cNvPr>
          <p:cNvSpPr txBox="1">
            <a:spLocks/>
          </p:cNvSpPr>
          <p:nvPr/>
        </p:nvSpPr>
        <p:spPr>
          <a:xfrm>
            <a:off x="879096" y="1997510"/>
            <a:ext cx="4078798" cy="303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Same Hotel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Same City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Same Country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9D6588F-419E-4BA1-8975-C54B8BB86BFE}"/>
              </a:ext>
            </a:extLst>
          </p:cNvPr>
          <p:cNvSpPr/>
          <p:nvPr/>
        </p:nvSpPr>
        <p:spPr>
          <a:xfrm>
            <a:off x="5293452" y="1770076"/>
            <a:ext cx="494951" cy="3263317"/>
          </a:xfrm>
          <a:prstGeom prst="rightBrace">
            <a:avLst>
              <a:gd name="adj1" fmla="val 20495"/>
              <a:gd name="adj2" fmla="val 4897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3537DD-2A1E-45C1-81F3-3EEEC8542FCD}"/>
              </a:ext>
            </a:extLst>
          </p:cNvPr>
          <p:cNvSpPr txBox="1">
            <a:spLocks/>
          </p:cNvSpPr>
          <p:nvPr/>
        </p:nvSpPr>
        <p:spPr>
          <a:xfrm>
            <a:off x="6435243" y="2975173"/>
            <a:ext cx="2994872" cy="67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Same Hotel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7093E9-D484-4056-8C0C-81DDBCF36939}"/>
              </a:ext>
            </a:extLst>
          </p:cNvPr>
          <p:cNvSpPr txBox="1">
            <a:spLocks/>
          </p:cNvSpPr>
          <p:nvPr/>
        </p:nvSpPr>
        <p:spPr>
          <a:xfrm>
            <a:off x="7894010" y="4931755"/>
            <a:ext cx="2994872" cy="67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3045 out of 10500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5A9623-2409-4421-BE08-0EBE531A68E5}"/>
              </a:ext>
            </a:extLst>
          </p:cNvPr>
          <p:cNvSpPr txBox="1">
            <a:spLocks/>
          </p:cNvSpPr>
          <p:nvPr/>
        </p:nvSpPr>
        <p:spPr>
          <a:xfrm>
            <a:off x="7886871" y="5606865"/>
            <a:ext cx="2994872" cy="67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/>
              <a:t>129 out of 500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C1E3E4-BFE6-4BDB-9E44-F5354E9321BA}"/>
              </a:ext>
            </a:extLst>
          </p:cNvPr>
          <p:cNvSpPr txBox="1">
            <a:spLocks/>
          </p:cNvSpPr>
          <p:nvPr/>
        </p:nvSpPr>
        <p:spPr>
          <a:xfrm>
            <a:off x="4806889" y="5166135"/>
            <a:ext cx="1174461" cy="206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 lowercase</a:t>
            </a:r>
          </a:p>
        </p:txBody>
      </p:sp>
    </p:spTree>
    <p:extLst>
      <p:ext uri="{BB962C8B-B14F-4D97-AF65-F5344CB8AC3E}">
        <p14:creationId xmlns:p14="http://schemas.microsoft.com/office/powerpoint/2010/main" val="196274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</TotalTime>
  <Words>912</Words>
  <Application>Microsoft Office PowerPoint</Application>
  <PresentationFormat>Widescreen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Hotel Matching</vt:lpstr>
      <vt:lpstr>Quick look at the data</vt:lpstr>
      <vt:lpstr>Intuition: features to look at</vt:lpstr>
      <vt:lpstr>Pre Processing and Exploration</vt:lpstr>
      <vt:lpstr>Countries distribution</vt:lpstr>
      <vt:lpstr>Words in Hotel Names</vt:lpstr>
      <vt:lpstr>Cities (USA example)</vt:lpstr>
      <vt:lpstr>Watch out for the key</vt:lpstr>
      <vt:lpstr>Start with the Obvious</vt:lpstr>
      <vt:lpstr>Now what? Defining similarity</vt:lpstr>
      <vt:lpstr>PowerPoint Presentation</vt:lpstr>
      <vt:lpstr>PowerPoint Presentation</vt:lpstr>
      <vt:lpstr>PowerPoint Presentation</vt:lpstr>
      <vt:lpstr>PowerPoint Presentation</vt:lpstr>
      <vt:lpstr>Match VS Not Match (NAME)</vt:lpstr>
      <vt:lpstr>Match VS Not Match (ADDRESS)</vt:lpstr>
      <vt:lpstr>Match VS Not Match (CITY)</vt:lpstr>
      <vt:lpstr>b*NAME + k*ADDRESS + p*CITY</vt:lpstr>
      <vt:lpstr>b*NAME + k*ADDRESS + p*CITY</vt:lpstr>
      <vt:lpstr>PowerPoint Presentation</vt:lpstr>
      <vt:lpstr>PowerPoint Presentation</vt:lpstr>
      <vt:lpstr>- Try to explore how this scoring methods behave for different countries.  - Use all of the scoring methods (ratio, partial, sort, set) and all of the variables (name, city, address) as features of a 12 dimensional boosted decision tree.</vt:lpstr>
      <vt:lpstr>PowerPoint Presentation</vt:lpstr>
      <vt:lpstr>- Binary classification problem  - Highly correlated features  - Highly unbalanced classes (35.000 of class 0 and 140 of class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Albert</dc:creator>
  <cp:lastModifiedBy>Javier Albert</cp:lastModifiedBy>
  <cp:revision>84</cp:revision>
  <dcterms:created xsi:type="dcterms:W3CDTF">2019-01-03T16:46:09Z</dcterms:created>
  <dcterms:modified xsi:type="dcterms:W3CDTF">2019-01-08T10:42:00Z</dcterms:modified>
</cp:coreProperties>
</file>