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c884dbf3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c884dbf3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c884dbf3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c884dbf3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c884dbf3f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c884dbf3f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c884dbf3f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c884dbf3f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c884dbf3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c884dbf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884dbf3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884dbf3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c884dbf3f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c884dbf3f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c884dbf3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c884dbf3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884dbf3f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884dbf3f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c884dbf3f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c884dbf3f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c884dbf3f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c884dbf3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Evaluación de condiciones para la prevención del ACV</a:t>
            </a:r>
            <a:endParaRPr/>
          </a:p>
        </p:txBody>
      </p:sp>
      <p:sp>
        <p:nvSpPr>
          <p:cNvPr id="87" name="Google Shape;87;p13"/>
          <p:cNvSpPr txBox="1"/>
          <p:nvPr>
            <p:ph idx="1" type="subTitle"/>
          </p:nvPr>
        </p:nvSpPr>
        <p:spPr>
          <a:xfrm>
            <a:off x="6251477" y="3172900"/>
            <a:ext cx="21663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Javier Ardans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48" name="Google Shape;14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 sz="1816"/>
              <a:t>¿Qué</a:t>
            </a:r>
            <a:r>
              <a:rPr b="1" lang="es" sz="1816"/>
              <a:t> factores son los que inciden?</a:t>
            </a:r>
            <a:endParaRPr b="1" sz="1816"/>
          </a:p>
          <a:p>
            <a:pPr indent="0" lvl="0" marL="0" rtl="0" algn="l">
              <a:lnSpc>
                <a:spcPct val="100000"/>
              </a:lnSpc>
              <a:spcBef>
                <a:spcPts val="1200"/>
              </a:spcBef>
              <a:spcAft>
                <a:spcPts val="0"/>
              </a:spcAft>
              <a:buNone/>
            </a:pPr>
            <a:r>
              <a:rPr b="1" lang="es"/>
              <a:t>Controla tu presión arterial</a:t>
            </a:r>
            <a:r>
              <a:rPr lang="es"/>
              <a:t>: La hipertensión es uno de los principales factores de riesgo para el ACV. Asegúrate de hacer chequeos regulares y tomar medicamentos según lo recetado por tu médico.</a:t>
            </a:r>
            <a:endParaRPr/>
          </a:p>
          <a:p>
            <a:pPr indent="0" lvl="0" marL="0" rtl="0" algn="l">
              <a:lnSpc>
                <a:spcPct val="100000"/>
              </a:lnSpc>
              <a:spcBef>
                <a:spcPts val="1200"/>
              </a:spcBef>
              <a:spcAft>
                <a:spcPts val="0"/>
              </a:spcAft>
              <a:buNone/>
            </a:pPr>
            <a:r>
              <a:rPr b="1" lang="es"/>
              <a:t>No fumar</a:t>
            </a:r>
            <a:r>
              <a:rPr lang="es"/>
              <a:t>: Fumar daña tus arterias y aumenta tu riesgo de tener un ACV. Si eres fumador, considera dejarlo lo antes posible.</a:t>
            </a:r>
            <a:endParaRPr/>
          </a:p>
          <a:p>
            <a:pPr indent="0" lvl="0" marL="0" rtl="0" algn="l">
              <a:lnSpc>
                <a:spcPct val="100000"/>
              </a:lnSpc>
              <a:spcBef>
                <a:spcPts val="1200"/>
              </a:spcBef>
              <a:spcAft>
                <a:spcPts val="0"/>
              </a:spcAft>
              <a:buNone/>
            </a:pPr>
            <a:r>
              <a:rPr b="1" lang="es"/>
              <a:t>Mantén una dieta saludable</a:t>
            </a:r>
            <a:r>
              <a:rPr lang="es"/>
              <a:t>: Consumir una dieta rica en frutas, verduras, granos enteros, proteínas magras y grasas saludables puede ayudar a reducir tu riesgo de ACV. Limita la ingesta de alimentos procesados, grasas saturadas y azúcares refinados.</a:t>
            </a:r>
            <a:endParaRPr/>
          </a:p>
          <a:p>
            <a:pPr indent="0" lvl="0" marL="0" rtl="0" algn="l">
              <a:lnSpc>
                <a:spcPct val="100000"/>
              </a:lnSpc>
              <a:spcBef>
                <a:spcPts val="1200"/>
              </a:spcBef>
              <a:spcAft>
                <a:spcPts val="0"/>
              </a:spcAft>
              <a:buNone/>
            </a:pPr>
            <a:r>
              <a:rPr b="1" lang="es"/>
              <a:t>Haz ejercicio regularmente: </a:t>
            </a:r>
            <a:r>
              <a:rPr lang="es"/>
              <a:t>La actividad física regular puede ayudar a reducir tu riesgo de ACV. Trata de hacer al menos 150 minutos de ejercicio moderado a la semana.</a:t>
            </a:r>
            <a:endParaRPr/>
          </a:p>
          <a:p>
            <a:pPr indent="0" lvl="0" marL="0" rtl="0" algn="l">
              <a:lnSpc>
                <a:spcPct val="100000"/>
              </a:lnSpc>
              <a:spcBef>
                <a:spcPts val="1200"/>
              </a:spcBef>
              <a:spcAft>
                <a:spcPts val="1200"/>
              </a:spcAft>
              <a:buNone/>
            </a:pPr>
            <a:r>
              <a:rPr b="1" lang="es"/>
              <a:t>Controla tu peso: </a:t>
            </a:r>
            <a:r>
              <a:rPr lang="es"/>
              <a:t>El sobrepeso y la obesidad aumentan tu riesgo de ACV. Si tienes sobrepeso, trata de perder peso gradualmente a través de una combinación de ejercicio y cambios en la dieta.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¿Qué</a:t>
            </a:r>
            <a:r>
              <a:rPr b="1" lang="es" sz="1400"/>
              <a:t> podemos hacer para evitarla?</a:t>
            </a:r>
            <a:endParaRPr b="1" sz="1400"/>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s"/>
              <a:t>L</a:t>
            </a:r>
            <a:r>
              <a:rPr lang="es"/>
              <a:t>a prevención es la clave para evitar un ACV</a:t>
            </a:r>
            <a:r>
              <a:rPr b="1" lang="es"/>
              <a:t>.</a:t>
            </a:r>
            <a:r>
              <a:rPr lang="es"/>
              <a:t> </a:t>
            </a:r>
            <a:endParaRPr/>
          </a:p>
          <a:p>
            <a:pPr indent="0" lvl="0" marL="0" rtl="0" algn="l">
              <a:lnSpc>
                <a:spcPct val="100000"/>
              </a:lnSpc>
              <a:spcBef>
                <a:spcPts val="1200"/>
              </a:spcBef>
              <a:spcAft>
                <a:spcPts val="1200"/>
              </a:spcAft>
              <a:buNone/>
            </a:pPr>
            <a:r>
              <a:rPr lang="es"/>
              <a:t>Haciendo algunos cambios en nuestro estilo de vida hoy, para proteger nuestra salud y bienestar a largo plazo.</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Recomendación:</a:t>
            </a:r>
            <a:endParaRPr b="1" sz="1400"/>
          </a:p>
          <a:p>
            <a:pPr indent="0" lvl="0" marL="0" rtl="0" algn="l">
              <a:spcBef>
                <a:spcPts val="1200"/>
              </a:spcBef>
              <a:spcAft>
                <a:spcPts val="0"/>
              </a:spcAft>
              <a:buNone/>
            </a:pPr>
            <a:r>
              <a:t/>
            </a:r>
            <a:endParaRPr/>
          </a:p>
          <a:p>
            <a:pPr indent="0" lvl="0" marL="0" rtl="0" algn="l">
              <a:lnSpc>
                <a:spcPct val="100000"/>
              </a:lnSpc>
              <a:spcBef>
                <a:spcPts val="1200"/>
              </a:spcBef>
              <a:spcAft>
                <a:spcPts val="1200"/>
              </a:spcAft>
              <a:buNone/>
            </a:pPr>
            <a:r>
              <a:rPr lang="es"/>
              <a:t>Adopta un estilo de vida saludable: Controla tu presión arterial, come una dieta equilibrada y baja en sal y grasas saturadas, haz ejercicio regularmente, no fumes ni consumas alcohol en exceso, controla tus niveles de colesterol y glucosa en sangre, y maneja el estrés de manera saludable.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1 - </a:t>
            </a:r>
            <a:r>
              <a:rPr lang="es"/>
              <a:t>Definición</a:t>
            </a:r>
            <a:endParaRPr/>
          </a:p>
          <a:p>
            <a:pPr indent="0" lvl="0" marL="0" rtl="0" algn="l">
              <a:spcBef>
                <a:spcPts val="1200"/>
              </a:spcBef>
              <a:spcAft>
                <a:spcPts val="0"/>
              </a:spcAft>
              <a:buNone/>
            </a:pPr>
            <a:r>
              <a:rPr lang="es"/>
              <a:t>2- Alcance</a:t>
            </a:r>
            <a:endParaRPr/>
          </a:p>
          <a:p>
            <a:pPr indent="0" lvl="0" marL="0" rtl="0" algn="l">
              <a:spcBef>
                <a:spcPts val="1200"/>
              </a:spcBef>
              <a:spcAft>
                <a:spcPts val="0"/>
              </a:spcAft>
              <a:buNone/>
            </a:pPr>
            <a:r>
              <a:rPr lang="es"/>
              <a:t>3- Problemática</a:t>
            </a:r>
            <a:endParaRPr/>
          </a:p>
          <a:p>
            <a:pPr indent="0" lvl="0" marL="0" rtl="0" algn="l">
              <a:spcBef>
                <a:spcPts val="1200"/>
              </a:spcBef>
              <a:spcAft>
                <a:spcPts val="0"/>
              </a:spcAft>
              <a:buNone/>
            </a:pPr>
            <a:r>
              <a:rPr lang="es"/>
              <a:t>4- Análisis</a:t>
            </a:r>
            <a:endParaRPr/>
          </a:p>
          <a:p>
            <a:pPr indent="0" lvl="0" marL="0" rtl="0" algn="l">
              <a:spcBef>
                <a:spcPts val="1200"/>
              </a:spcBef>
              <a:spcAft>
                <a:spcPts val="0"/>
              </a:spcAft>
              <a:buNone/>
            </a:pPr>
            <a:r>
              <a:rPr lang="es"/>
              <a:t>5- Conclusiones y recomendaciones</a:t>
            </a:r>
            <a:endParaRPr/>
          </a:p>
          <a:p>
            <a:pPr indent="0" lvl="0" marL="0" rtl="0" algn="l">
              <a:spcBef>
                <a:spcPts val="1200"/>
              </a:spcBef>
              <a:spcAft>
                <a:spcPts val="1200"/>
              </a:spcAft>
              <a:buNone/>
            </a:pPr>
            <a:r>
              <a:rPr lang="e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2990725"/>
            <a:ext cx="7688700" cy="1257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None/>
            </a:pPr>
            <a:r>
              <a:t/>
            </a:r>
            <a:endParaRPr b="0"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b="0" sz="1200">
              <a:solidFill>
                <a:srgbClr val="D5D5D5"/>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b="0" sz="1200">
              <a:solidFill>
                <a:srgbClr val="D5D5D5"/>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
        <p:nvSpPr>
          <p:cNvPr id="99" name="Google Shape;99;p15"/>
          <p:cNvSpPr txBox="1"/>
          <p:nvPr>
            <p:ph idx="1" type="body"/>
          </p:nvPr>
        </p:nvSpPr>
        <p:spPr>
          <a:xfrm>
            <a:off x="727650" y="2136250"/>
            <a:ext cx="7688700" cy="242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Mediante el estudio del Dataset, se desea al finalizar el proyecto es evaluar cuales son las condiciones que se repiten cuando una persona tiene ACV</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Cada año, casi 800 000 personas tienen un accidente cerebrovascular, más de 140 000 mueren y muchos sobrevivientes quedan con discapacidades. En Uruguay mueren unas cinco personas por día a causa del ACV. La patología tiene un alto costo para el sistema de salud, consumiendo del 2% al 4% de todos los recursos en salud a nivel mundial.</a:t>
            </a:r>
            <a:endParaRPr/>
          </a:p>
        </p:txBody>
      </p:sp>
      <p:sp>
        <p:nvSpPr>
          <p:cNvPr id="100" name="Google Shape;100;p15"/>
          <p:cNvSpPr txBox="1"/>
          <p:nvPr>
            <p:ph type="title"/>
          </p:nvPr>
        </p:nvSpPr>
        <p:spPr>
          <a:xfrm>
            <a:off x="727650" y="1350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Definición del Objetivo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Alcance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Problemática</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Desde una perspectiva comercial, el ACV puede plantear varios problemas. En primer lugar, el costo de atención médica asociado con el tratamiento del ACV puede ser significativo, especialmente si se consideran los costos a largo plazo de la rehabilitación y la atención continua necesaria para las personas que sufren discapacidad permanente después del ACV.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¿Se puede</a:t>
            </a:r>
            <a:r>
              <a:rPr lang="es"/>
              <a:t> prevenir?</a:t>
            </a:r>
            <a:endParaRPr/>
          </a:p>
          <a:p>
            <a:pPr indent="0" lvl="0" marL="0" rtl="0" algn="l">
              <a:spcBef>
                <a:spcPts val="1200"/>
              </a:spcBef>
              <a:spcAft>
                <a:spcPts val="0"/>
              </a:spcAft>
              <a:buNone/>
            </a:pPr>
            <a:r>
              <a:rPr lang="es"/>
              <a:t>Qué</a:t>
            </a:r>
            <a:r>
              <a:rPr lang="es"/>
              <a:t> factores son los que inciden?</a:t>
            </a:r>
            <a:endParaRPr/>
          </a:p>
          <a:p>
            <a:pPr indent="0" lvl="0" marL="0" rtl="0" algn="l">
              <a:spcBef>
                <a:spcPts val="1200"/>
              </a:spcBef>
              <a:spcAft>
                <a:spcPts val="1200"/>
              </a:spcAft>
              <a:buNone/>
            </a:pPr>
            <a:r>
              <a:rPr lang="es"/>
              <a:t>Qué</a:t>
            </a:r>
            <a:r>
              <a:rPr lang="es"/>
              <a:t> podemos hacer para evitarla?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17"/>
          <p:cNvSpPr txBox="1"/>
          <p:nvPr/>
        </p:nvSpPr>
        <p:spPr>
          <a:xfrm>
            <a:off x="519600" y="4647700"/>
            <a:ext cx="834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ato"/>
                <a:ea typeface="Lato"/>
                <a:cs typeface="Lato"/>
                <a:sym typeface="Lato"/>
              </a:rPr>
              <a:t>Se logra distinguir que de los entrevistados los niveles de Glucosa son de la mayoría de un bajo nivel.</a:t>
            </a:r>
            <a:endParaRPr sz="1200">
              <a:latin typeface="Lato"/>
              <a:ea typeface="Lato"/>
              <a:cs typeface="Lato"/>
              <a:sym typeface="Lato"/>
            </a:endParaRPr>
          </a:p>
        </p:txBody>
      </p:sp>
      <p:pic>
        <p:nvPicPr>
          <p:cNvPr id="114" name="Google Shape;114;p17"/>
          <p:cNvPicPr preferRelativeResize="0"/>
          <p:nvPr/>
        </p:nvPicPr>
        <p:blipFill>
          <a:blip r:embed="rId3">
            <a:alphaModFix/>
          </a:blip>
          <a:stretch>
            <a:fillRect/>
          </a:stretch>
        </p:blipFill>
        <p:spPr>
          <a:xfrm>
            <a:off x="0" y="1780208"/>
            <a:ext cx="9144001" cy="28022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0" y="1687552"/>
            <a:ext cx="9144001" cy="3139996"/>
          </a:xfrm>
          <a:prstGeom prst="rect">
            <a:avLst/>
          </a:prstGeom>
          <a:noFill/>
          <a:ln>
            <a:noFill/>
          </a:ln>
        </p:spPr>
      </p:pic>
      <p:sp>
        <p:nvSpPr>
          <p:cNvPr id="122" name="Google Shape;122;p18"/>
          <p:cNvSpPr txBox="1"/>
          <p:nvPr>
            <p:ph idx="1" type="body"/>
          </p:nvPr>
        </p:nvSpPr>
        <p:spPr>
          <a:xfrm>
            <a:off x="535100" y="4557175"/>
            <a:ext cx="7688700" cy="66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Teniendo en cuenta las edades de las víctimas y no víctimas de ataques cardíacos, vemos que son más comunes a partir de los 50 años.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28" name="Google Shape;128;p19"/>
          <p:cNvSpPr txBox="1"/>
          <p:nvPr>
            <p:ph idx="1" type="body"/>
          </p:nvPr>
        </p:nvSpPr>
        <p:spPr>
          <a:xfrm>
            <a:off x="4891125" y="2213375"/>
            <a:ext cx="3527100" cy="21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s"/>
              <a:t>V</a:t>
            </a:r>
            <a:r>
              <a:rPr lang="es"/>
              <a:t>emos la cantidad de ataques al corazón en función a la residencia. </a:t>
            </a:r>
            <a:br>
              <a:rPr lang="es"/>
            </a:br>
            <a:r>
              <a:rPr lang="es"/>
              <a:t>Como se aprecia, no hay mucha diferencia entre el lugar de </a:t>
            </a:r>
            <a:r>
              <a:rPr lang="es"/>
              <a:t>residencia</a:t>
            </a:r>
            <a:r>
              <a:rPr lang="es"/>
              <a:t>, con tener problemas cardíacos</a:t>
            </a:r>
            <a:endParaRPr/>
          </a:p>
        </p:txBody>
      </p:sp>
      <p:pic>
        <p:nvPicPr>
          <p:cNvPr id="129" name="Google Shape;129;p19"/>
          <p:cNvPicPr preferRelativeResize="0"/>
          <p:nvPr/>
        </p:nvPicPr>
        <p:blipFill>
          <a:blip r:embed="rId3">
            <a:alphaModFix/>
          </a:blip>
          <a:stretch>
            <a:fillRect/>
          </a:stretch>
        </p:blipFill>
        <p:spPr>
          <a:xfrm>
            <a:off x="316050" y="1782025"/>
            <a:ext cx="4053424" cy="315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a:t>
            </a:r>
            <a:endParaRPr/>
          </a:p>
        </p:txBody>
      </p:sp>
      <p:sp>
        <p:nvSpPr>
          <p:cNvPr id="135" name="Google Shape;135;p20"/>
          <p:cNvSpPr txBox="1"/>
          <p:nvPr>
            <p:ph idx="1" type="body"/>
          </p:nvPr>
        </p:nvSpPr>
        <p:spPr>
          <a:xfrm>
            <a:off x="4850200" y="2059950"/>
            <a:ext cx="3567900" cy="22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En éstas gráficas lo que vemos es que la gran diferencia entre los entrevistados, es que los empleados privados, son más propensos a los ataques al corazón...</a:t>
            </a:r>
            <a:endParaRPr/>
          </a:p>
        </p:txBody>
      </p:sp>
      <p:pic>
        <p:nvPicPr>
          <p:cNvPr id="136" name="Google Shape;136;p20"/>
          <p:cNvPicPr preferRelativeResize="0"/>
          <p:nvPr/>
        </p:nvPicPr>
        <p:blipFill>
          <a:blip r:embed="rId3">
            <a:alphaModFix/>
          </a:blip>
          <a:stretch>
            <a:fillRect/>
          </a:stretch>
        </p:blipFill>
        <p:spPr>
          <a:xfrm>
            <a:off x="729450" y="1794025"/>
            <a:ext cx="4023850" cy="313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 y Recomendaciones</a:t>
            </a:r>
            <a:endParaRPr/>
          </a:p>
        </p:txBody>
      </p:sp>
      <p:sp>
        <p:nvSpPr>
          <p:cNvPr id="142" name="Google Shape;142;p21"/>
          <p:cNvSpPr txBox="1"/>
          <p:nvPr>
            <p:ph idx="1" type="body"/>
          </p:nvPr>
        </p:nvSpPr>
        <p:spPr>
          <a:xfrm>
            <a:off x="729450" y="2078875"/>
            <a:ext cx="7688700" cy="28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42"/>
              <a:t>¿Se puede prevenir?</a:t>
            </a:r>
            <a:endParaRPr b="1" sz="1442"/>
          </a:p>
          <a:p>
            <a:pPr indent="0" lvl="0" marL="0" rtl="0" algn="l">
              <a:spcBef>
                <a:spcPts val="1200"/>
              </a:spcBef>
              <a:spcAft>
                <a:spcPts val="0"/>
              </a:spcAft>
              <a:buNone/>
            </a:pPr>
            <a:r>
              <a:t/>
            </a:r>
            <a:endParaRPr/>
          </a:p>
          <a:p>
            <a:pPr indent="0" lvl="0" marL="0" rtl="0" algn="l">
              <a:spcBef>
                <a:spcPts val="1200"/>
              </a:spcBef>
              <a:spcAft>
                <a:spcPts val="0"/>
              </a:spcAft>
              <a:buNone/>
            </a:pPr>
            <a:r>
              <a:rPr lang="es"/>
              <a:t>Si, se puede prevenir, hay que tener en cuenta que cerca del 80 % de los accidentes cerebrovasculares (ACVs) son prevenibles con algunos pequeños pero significativos cambios en nuestro estilo de vida.</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