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8" r:id="rId6"/>
    <p:sldId id="262" r:id="rId7"/>
    <p:sldId id="260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7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0 – Course Introduction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364-15C5-3BF6-D48C-9F8A6AE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2070-BBD7-9FCA-BB9C-F361183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Assignments, groups of 1-2 students*: </a:t>
            </a:r>
            <a:r>
              <a:rPr lang="en-US" b="1" dirty="0">
                <a:latin typeface="+mj-lt"/>
              </a:rPr>
              <a:t>40%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Final exam: </a:t>
            </a:r>
            <a:r>
              <a:rPr lang="en-US" b="1" dirty="0">
                <a:latin typeface="+mj-lt"/>
              </a:rPr>
              <a:t>60%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Voluntary additional work: </a:t>
            </a:r>
            <a:r>
              <a:rPr lang="en-US" b="1" dirty="0">
                <a:latin typeface="+mj-lt"/>
              </a:rPr>
              <a:t>Bonus </a:t>
            </a:r>
            <a:r>
              <a:rPr lang="en-US" dirty="0">
                <a:latin typeface="+mj-lt"/>
              </a:rPr>
              <a:t>up to </a:t>
            </a:r>
            <a:r>
              <a:rPr lang="en-US" b="1" dirty="0">
                <a:latin typeface="+mj-lt"/>
              </a:rPr>
              <a:t>10%</a:t>
            </a:r>
            <a:r>
              <a:rPr lang="en-US" dirty="0">
                <a:latin typeface="+mj-lt"/>
              </a:rPr>
              <a:t>, additional to the final grade (if &gt; 5)</a:t>
            </a:r>
            <a:endParaRPr lang="en-US" b="1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8828A-4424-2064-0CAC-6F62F86F432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B205DE6C-9F4E-6354-37BC-6FC313F5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65B34BA-9730-D5C3-DE85-65860FBF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A75-F5A5-0E39-0195-54EC4B3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Master</a:t>
            </a:r>
            <a:r>
              <a:rPr lang="en-US" dirty="0"/>
              <a:t>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1605-AC2E-35E2-F8D8-59483052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open to supervise master’s thesis (within my capabilities in terms of # of students) on ML topics.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Advanced applications of ML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role of ethics in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I am a demanding advisor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3618B-9720-C44E-0213-6AFEAC3B409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0762A9D-CB57-0EEE-093C-BB75E076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3140E9AD-AC45-163D-ECB2-DAD1215A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course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not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References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Syllabus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Tools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Assessment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Master´s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thesis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F487A8D9-7FE0-6460-8C81-1F035C29A3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err="1">
                <a:cs typeface="Times New Roman" panose="02020603050405020304" pitchFamily="18" charset="0"/>
              </a:rPr>
              <a:t>Outline</a:t>
            </a:r>
            <a:endParaRPr 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CB2-61A3-85A6-0499-BE0D40D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</a:t>
            </a:r>
            <a:endParaRPr lang="en-US" dirty="0"/>
          </a:p>
        </p:txBody>
      </p:sp>
      <p:pic>
        <p:nvPicPr>
          <p:cNvPr id="5" name="Picture 4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0B7754E7-2146-D657-CF06-840141BA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44" y="0"/>
            <a:ext cx="3861911" cy="68580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1432353-14D3-B8EF-D86F-82CE6AA7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510507"/>
            <a:ext cx="2742118" cy="2742118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AD591551-1DE4-BE9C-BEDC-D312B1A9F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49" y="41741"/>
            <a:ext cx="3000375" cy="300037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8E72B86-9FE4-D19A-A0A8-42BE69A7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0" y="3716797"/>
            <a:ext cx="4134517" cy="108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705CD-8489-305A-164F-BA1B28C5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8998">
            <a:off x="7057513" y="551852"/>
            <a:ext cx="434702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A50B2-2C99-EAD4-BABA-CD110B2347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438" b="9323"/>
          <a:stretch/>
        </p:blipFill>
        <p:spPr>
          <a:xfrm rot="20652459">
            <a:off x="945130" y="383107"/>
            <a:ext cx="3360420" cy="6141280"/>
          </a:xfrm>
          <a:prstGeom prst="rect">
            <a:avLst/>
          </a:prstGeom>
        </p:spPr>
      </p:pic>
      <p:pic>
        <p:nvPicPr>
          <p:cNvPr id="11" name="Picture 10" descr="People sitting at a table playing a board game&#10;&#10;Description automatically generated with medium confidence">
            <a:extLst>
              <a:ext uri="{FF2B5EF4-FFF2-40B4-BE49-F238E27FC236}">
                <a16:creationId xmlns:a16="http://schemas.microsoft.com/office/drawing/2014/main" id="{1E75AF85-ACBA-CB69-1190-F1B0C616B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8" y="1690687"/>
            <a:ext cx="6852285" cy="513816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9847945-CB78-936F-B3DE-0C975FD254B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9A283482-D1DF-7579-4FB0-FA1D5A5F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A3DAFCE-9C69-8D2B-FEC5-0155558D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/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James, G., Witten, D., Hastie, T., &amp;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Tibshirani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R. (2013).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An introduction to statistical learning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(Vol. 112, p. 18). New York: springer.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Géron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A. (2019).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Hands-on machine learning with Scikit-Learn, </a:t>
            </a:r>
            <a:r>
              <a:rPr lang="en-US" sz="2200" i="1" dirty="0" err="1">
                <a:latin typeface="+mj-lt"/>
                <a:cs typeface="Times New Roman" panose="02020603050405020304" pitchFamily="18" charset="0"/>
              </a:rPr>
              <a:t>Keras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Müller, A. C., &amp; Guido, S. (2016). Introduction to machine learning with Python: a guide for data scientists.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VanderPlas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J. (2016).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Python data science handbook: Essential tools for working with data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AD4C12-605F-F477-7459-EB687A3F82A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24B9BE7-4473-B9A9-C66E-49DC664D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761CE60-2E94-1D4B-274D-92878F72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0 – Introduction to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 - Basic stuff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(1-2 weeks)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1  – What is Machine Learning? (HO Ch. 1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2  – A Machine Learning Project (HO Ch. 2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3  – Resampling methods (ISL Ch. 5)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 - Supervised Learning (4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4  – Classification (HO Ch. 3, ISL Ch. 4)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5 – Tree-based Methods (HO Ch. 6 &amp; 7)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6 – Neural Networks (HO Ch. 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798F-EA5D-55E4-4A3C-27D6D1FF5C17}"/>
              </a:ext>
            </a:extLst>
          </p:cNvPr>
          <p:cNvSpPr txBox="1"/>
          <p:nvPr/>
        </p:nvSpPr>
        <p:spPr>
          <a:xfrm>
            <a:off x="7175911" y="3104851"/>
            <a:ext cx="1423939" cy="5971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HW #1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C844C-7FBE-73BA-44D7-9583FAF14AA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F8AEDCE8-173B-A310-69EA-1E719FF1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07126352-AA91-2F59-DC74-A639D7F1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ED656-C251-EE9B-82EB-8CFE6759EAEE}"/>
              </a:ext>
            </a:extLst>
          </p:cNvPr>
          <p:cNvSpPr txBox="1"/>
          <p:nvPr/>
        </p:nvSpPr>
        <p:spPr>
          <a:xfrm>
            <a:off x="8486383" y="4064635"/>
            <a:ext cx="314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*We can split this assignment if you think it will be very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14271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III - Unsupervised Learning (3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7  – Dimensionality Reduction (HO Ch. 8 / ISL Ch. 10 / IMLP Ch. 3)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8 – Clustering (HO Ch.9, ISL Ch. 10)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topics (</a:t>
            </a:r>
            <a:r>
              <a:rPr lang="en-US" sz="20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days)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Computer Vision Using Convolutional Neural Networks?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61AE-D4C0-BAB2-BAD3-9CB8C6CED763}"/>
              </a:ext>
            </a:extLst>
          </p:cNvPr>
          <p:cNvSpPr txBox="1"/>
          <p:nvPr/>
        </p:nvSpPr>
        <p:spPr>
          <a:xfrm>
            <a:off x="7200304" y="2660964"/>
            <a:ext cx="1423939" cy="5971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HW #3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4679565B-4617-5290-B893-6164CCB5F85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AA97B85-216E-E476-1868-B56DE576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98072B7-C8CB-5C15-3B16-6EAF20BF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D467B-EAAF-5EFB-E9D7-B976C5A570C7}"/>
              </a:ext>
            </a:extLst>
          </p:cNvPr>
          <p:cNvSpPr txBox="1"/>
          <p:nvPr/>
        </p:nvSpPr>
        <p:spPr>
          <a:xfrm>
            <a:off x="7985268" y="3824285"/>
            <a:ext cx="1423939" cy="140618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Special guests!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F4E-6504-81E4-2F20-96BCD28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24ED-B9CD-B36A-AF8C-A0A2A36C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https://colab.research.google.com</a:t>
            </a:r>
            <a:r>
              <a:rPr lang="en-US" dirty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IDEs (Visual Studio Code, Spyder, PyCharm, RStudio (Posit))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Github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  <a:latin typeface="+mj-lt"/>
              </a:rPr>
              <a:t>Moodle?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DA0652-9810-6672-32DD-0AE1A0DF51E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001114B-75A0-3EF1-4549-864FF745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1776491C-0DB1-87A3-50A7-E83669F7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681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Introduction to Machine Learning Topic 0 – Course Introduction</vt:lpstr>
      <vt:lpstr>PowerPoint Presentation</vt:lpstr>
      <vt:lpstr>Me</vt:lpstr>
      <vt:lpstr>What this course is and what it is not</vt:lpstr>
      <vt:lpstr>What this course is and what it is not</vt:lpstr>
      <vt:lpstr>References</vt:lpstr>
      <vt:lpstr>Syllabus</vt:lpstr>
      <vt:lpstr>Syllabus</vt:lpstr>
      <vt:lpstr>Tools</vt:lpstr>
      <vt:lpstr>Assessment</vt:lpstr>
      <vt:lpstr>Master’s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Bas Vicente Javier</cp:lastModifiedBy>
  <cp:revision>6</cp:revision>
  <dcterms:created xsi:type="dcterms:W3CDTF">2022-09-11T13:53:20Z</dcterms:created>
  <dcterms:modified xsi:type="dcterms:W3CDTF">2022-10-04T10:02:43Z</dcterms:modified>
</cp:coreProperties>
</file>