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8" r:id="rId2"/>
    <p:sldId id="279" r:id="rId3"/>
    <p:sldId id="258" r:id="rId4"/>
    <p:sldId id="259" r:id="rId5"/>
    <p:sldId id="260" r:id="rId6"/>
    <p:sldId id="261" r:id="rId7"/>
    <p:sldId id="262" r:id="rId8"/>
    <p:sldId id="263" r:id="rId9"/>
    <p:sldId id="264" r:id="rId10"/>
    <p:sldId id="265" r:id="rId11"/>
    <p:sldId id="270"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145" d="100"/>
          <a:sy n="145" d="100"/>
        </p:scale>
        <p:origin x="306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https://www.mastersindatascience.org/learning/machine-learning-algorithms/bootstrapping/</a:t>
            </a:r>
          </a:p>
        </p:txBody>
      </p:sp>
      <p:sp>
        <p:nvSpPr>
          <p:cNvPr id="4" name="Slide Number Placeholder 3"/>
          <p:cNvSpPr>
            <a:spLocks noGrp="1"/>
          </p:cNvSpPr>
          <p:nvPr>
            <p:ph type="sldNum" sz="quarter" idx="5"/>
          </p:nvPr>
        </p:nvSpPr>
        <p:spPr/>
        <p:txBody>
          <a:bodyPr/>
          <a:lstStyle/>
          <a:p>
            <a:fld id="{7216AEDD-6B56-43B5-878A-7BCE1BA73965}" type="slidenum">
              <a:rPr lang="en-US" smtClean="0"/>
              <a:t>11</a:t>
            </a:fld>
            <a:endParaRPr lang="en-US"/>
          </a:p>
        </p:txBody>
      </p:sp>
    </p:spTree>
    <p:extLst>
      <p:ext uri="{BB962C8B-B14F-4D97-AF65-F5344CB8AC3E}">
        <p14:creationId xmlns:p14="http://schemas.microsoft.com/office/powerpoint/2010/main" val="155418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10/4/2022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10/4/2022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2 – </a:t>
            </a:r>
            <a:r>
              <a:rPr lang="en-US" sz="4000" dirty="0"/>
              <a:t>Resampling methods and Fine-tuning</a:t>
            </a:r>
            <a:br>
              <a:rPr lang="en-US" sz="4000" dirty="0"/>
            </a:br>
            <a:r>
              <a:rPr lang="en-US" sz="3200" dirty="0"/>
              <a:t>(ISL Ch. 3 / HOML Ch. 2 / IMLP Ch. 5)</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k-fold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200" dirty="0">
                <a:latin typeface="+mj-lt"/>
              </a:rPr>
              <a:t>One advantage of using </a:t>
            </a:r>
            <a:r>
              <a:rPr lang="en-US" sz="2200" i="1" dirty="0">
                <a:latin typeface="+mj-lt"/>
              </a:rPr>
              <a:t>k</a:t>
            </a:r>
            <a:r>
              <a:rPr lang="en-US" sz="2200" dirty="0">
                <a:latin typeface="+mj-lt"/>
              </a:rPr>
              <a:t> = 5 or </a:t>
            </a:r>
            <a:r>
              <a:rPr lang="en-US" sz="2200" i="1" dirty="0">
                <a:latin typeface="+mj-lt"/>
              </a:rPr>
              <a:t>k</a:t>
            </a:r>
            <a:r>
              <a:rPr lang="en-US" sz="2200" dirty="0">
                <a:latin typeface="+mj-lt"/>
              </a:rPr>
              <a:t> = 10 (the usual values) instead </a:t>
            </a:r>
            <a:r>
              <a:rPr lang="en-US" sz="2200" i="1" dirty="0">
                <a:latin typeface="+mj-lt"/>
              </a:rPr>
              <a:t>k = n</a:t>
            </a:r>
            <a:r>
              <a:rPr lang="en-US" sz="2200" dirty="0">
                <a:latin typeface="+mj-lt"/>
              </a:rPr>
              <a:t> is computational</a:t>
            </a:r>
          </a:p>
          <a:p>
            <a:pPr>
              <a:lnSpc>
                <a:spcPct val="100000"/>
              </a:lnSpc>
              <a:buFont typeface="Wingdings" panose="05000000000000000000" pitchFamily="2" charset="2"/>
              <a:buChar char="§"/>
            </a:pPr>
            <a:r>
              <a:rPr lang="en-US" sz="2200" dirty="0">
                <a:latin typeface="+mj-lt"/>
              </a:rPr>
              <a:t>But there are also non-computational advantages. Some variability occurs in CV estimates due to the variability on how the observations are divided into ten folds. But it is typically lower than the variability resulting from the validation set approach.</a:t>
            </a:r>
          </a:p>
          <a:p>
            <a:pPr>
              <a:lnSpc>
                <a:spcPct val="100000"/>
              </a:lnSpc>
              <a:buFont typeface="Wingdings" panose="05000000000000000000" pitchFamily="2" charset="2"/>
              <a:buChar char="§"/>
            </a:pPr>
            <a:endParaRPr lang="en-US" sz="2200" dirty="0">
              <a:latin typeface="+mj-lt"/>
            </a:endParaRPr>
          </a:p>
        </p:txBody>
      </p:sp>
      <p:sp>
        <p:nvSpPr>
          <p:cNvPr id="4" name="Rectángulo 3">
            <a:extLst>
              <a:ext uri="{FF2B5EF4-FFF2-40B4-BE49-F238E27FC236}">
                <a16:creationId xmlns:a16="http://schemas.microsoft.com/office/drawing/2014/main" id="{2E5054FE-7FE2-7CBB-3EE8-B9210132B9B2}"/>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6DBE7D1A-A512-290B-5D5D-B462295733B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332F0144-9E0C-DAD2-46EA-4973A7CB591F}"/>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C57D3DC-EA81-3661-0092-692FAC62EBB1}"/>
              </a:ext>
            </a:extLst>
          </p:cNvPr>
          <p:cNvPicPr>
            <a:picLocks noChangeAspect="1"/>
          </p:cNvPicPr>
          <p:nvPr/>
        </p:nvPicPr>
        <p:blipFill>
          <a:blip r:embed="rId2"/>
          <a:stretch>
            <a:fillRect/>
          </a:stretch>
        </p:blipFill>
        <p:spPr>
          <a:xfrm>
            <a:off x="3075503" y="3514539"/>
            <a:ext cx="6353774" cy="2897342"/>
          </a:xfrm>
          <a:prstGeom prst="rect">
            <a:avLst/>
          </a:prstGeom>
        </p:spPr>
      </p:pic>
    </p:spTree>
    <p:extLst>
      <p:ext uri="{BB962C8B-B14F-4D97-AF65-F5344CB8AC3E}">
        <p14:creationId xmlns:p14="http://schemas.microsoft.com/office/powerpoint/2010/main" val="234197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5DBC-88E4-7522-8598-F34919D4CEF1}"/>
              </a:ext>
            </a:extLst>
          </p:cNvPr>
          <p:cNvSpPr>
            <a:spLocks noGrp="1"/>
          </p:cNvSpPr>
          <p:nvPr>
            <p:ph type="title"/>
          </p:nvPr>
        </p:nvSpPr>
        <p:spPr/>
        <p:txBody>
          <a:bodyPr/>
          <a:lstStyle/>
          <a:p>
            <a:r>
              <a:rPr lang="en-US" dirty="0" err="1"/>
              <a:t>Bootstraping</a:t>
            </a:r>
            <a:endParaRPr lang="en-US" dirty="0"/>
          </a:p>
        </p:txBody>
      </p:sp>
      <p:sp>
        <p:nvSpPr>
          <p:cNvPr id="3" name="Content Placeholder 2">
            <a:extLst>
              <a:ext uri="{FF2B5EF4-FFF2-40B4-BE49-F238E27FC236}">
                <a16:creationId xmlns:a16="http://schemas.microsoft.com/office/drawing/2014/main" id="{074080FD-195C-48A8-CBD7-D36C29E52393}"/>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Bootstrapping is a method of inferring results for a population from results found on a collection of smaller random samples of that population, using replacement during the sampling process.</a:t>
            </a:r>
          </a:p>
          <a:p>
            <a:pPr>
              <a:lnSpc>
                <a:spcPct val="100000"/>
              </a:lnSpc>
              <a:buFont typeface="Wingdings" panose="05000000000000000000" pitchFamily="2" charset="2"/>
              <a:buChar char="§"/>
            </a:pPr>
            <a:r>
              <a:rPr lang="es-ES" sz="2400" dirty="0">
                <a:latin typeface="+mj-lt"/>
              </a:rPr>
              <a:t>More </a:t>
            </a:r>
            <a:r>
              <a:rPr lang="es-ES" sz="2400" dirty="0" err="1">
                <a:latin typeface="+mj-lt"/>
              </a:rPr>
              <a:t>specifically</a:t>
            </a:r>
            <a:r>
              <a:rPr lang="es-ES" sz="2400" dirty="0">
                <a:latin typeface="+mj-lt"/>
              </a:rPr>
              <a:t> </a:t>
            </a:r>
            <a:r>
              <a:rPr lang="es-ES" sz="2400" dirty="0" err="1">
                <a:latin typeface="+mj-lt"/>
              </a:rPr>
              <a:t>it</a:t>
            </a:r>
            <a:r>
              <a:rPr lang="es-ES" sz="2400" dirty="0">
                <a:latin typeface="+mj-lt"/>
              </a:rPr>
              <a:t> </a:t>
            </a:r>
            <a:r>
              <a:rPr lang="es-ES" sz="2400" dirty="0" err="1">
                <a:latin typeface="+mj-lt"/>
              </a:rPr>
              <a:t>is</a:t>
            </a:r>
            <a:r>
              <a:rPr lang="es-ES" sz="2400" dirty="0">
                <a:latin typeface="+mj-lt"/>
              </a:rPr>
              <a:t> a </a:t>
            </a:r>
            <a:r>
              <a:rPr lang="es-ES" sz="2400" dirty="0" err="1">
                <a:latin typeface="+mj-lt"/>
              </a:rPr>
              <a:t>method</a:t>
            </a:r>
            <a:r>
              <a:rPr lang="es-ES" sz="2400" dirty="0">
                <a:latin typeface="+mj-lt"/>
              </a:rPr>
              <a:t> </a:t>
            </a:r>
            <a:r>
              <a:rPr lang="es-ES" sz="2400" dirty="0" err="1">
                <a:latin typeface="+mj-lt"/>
              </a:rPr>
              <a:t>to</a:t>
            </a:r>
            <a:r>
              <a:rPr lang="es-ES" sz="2400" dirty="0">
                <a:latin typeface="+mj-lt"/>
              </a:rPr>
              <a:t> </a:t>
            </a:r>
            <a:r>
              <a:rPr lang="es-ES" sz="2400" dirty="0" err="1">
                <a:latin typeface="+mj-lt"/>
              </a:rPr>
              <a:t>quantify</a:t>
            </a:r>
            <a:r>
              <a:rPr lang="es-ES" sz="2400" dirty="0">
                <a:latin typeface="+mj-lt"/>
              </a:rPr>
              <a:t> </a:t>
            </a:r>
            <a:r>
              <a:rPr lang="es-ES" sz="2400" dirty="0" err="1">
                <a:latin typeface="+mj-lt"/>
              </a:rPr>
              <a:t>the</a:t>
            </a:r>
            <a:r>
              <a:rPr lang="es-ES" sz="2400" dirty="0">
                <a:latin typeface="+mj-lt"/>
              </a:rPr>
              <a:t> </a:t>
            </a:r>
            <a:r>
              <a:rPr lang="es-ES" sz="2400" dirty="0" err="1">
                <a:latin typeface="+mj-lt"/>
              </a:rPr>
              <a:t>uncertainty</a:t>
            </a:r>
            <a:r>
              <a:rPr lang="es-ES" sz="2400" dirty="0">
                <a:latin typeface="+mj-lt"/>
              </a:rPr>
              <a:t> </a:t>
            </a:r>
            <a:r>
              <a:rPr lang="es-ES" sz="2400" dirty="0" err="1">
                <a:latin typeface="+mj-lt"/>
              </a:rPr>
              <a:t>associated</a:t>
            </a:r>
            <a:r>
              <a:rPr lang="es-ES" sz="2400" dirty="0">
                <a:latin typeface="+mj-lt"/>
              </a:rPr>
              <a:t> </a:t>
            </a:r>
            <a:r>
              <a:rPr lang="es-ES" sz="2400" dirty="0" err="1">
                <a:latin typeface="+mj-lt"/>
              </a:rPr>
              <a:t>to</a:t>
            </a:r>
            <a:r>
              <a:rPr lang="es-ES" sz="2400" dirty="0">
                <a:latin typeface="+mj-lt"/>
              </a:rPr>
              <a:t> </a:t>
            </a:r>
            <a:r>
              <a:rPr lang="es-ES" sz="2400" dirty="0" err="1">
                <a:latin typeface="+mj-lt"/>
              </a:rPr>
              <a:t>an</a:t>
            </a:r>
            <a:r>
              <a:rPr lang="es-ES" sz="2400" dirty="0">
                <a:latin typeface="+mj-lt"/>
              </a:rPr>
              <a:t> </a:t>
            </a:r>
            <a:r>
              <a:rPr lang="es-ES" sz="2400" dirty="0" err="1">
                <a:latin typeface="+mj-lt"/>
              </a:rPr>
              <a:t>estimator</a:t>
            </a:r>
            <a:r>
              <a:rPr lang="es-ES" sz="2400" dirty="0">
                <a:latin typeface="+mj-lt"/>
              </a:rPr>
              <a:t>; in </a:t>
            </a:r>
            <a:r>
              <a:rPr lang="es-ES" sz="2400" dirty="0" err="1">
                <a:latin typeface="+mj-lt"/>
              </a:rPr>
              <a:t>practical</a:t>
            </a:r>
            <a:r>
              <a:rPr lang="es-ES" sz="2400" dirty="0">
                <a:latin typeface="+mj-lt"/>
              </a:rPr>
              <a:t> </a:t>
            </a:r>
            <a:r>
              <a:rPr lang="es-ES" sz="2400" dirty="0" err="1">
                <a:latin typeface="+mj-lt"/>
              </a:rPr>
              <a:t>terms</a:t>
            </a:r>
            <a:r>
              <a:rPr lang="es-ES" sz="2400" dirty="0">
                <a:latin typeface="+mj-lt"/>
              </a:rPr>
              <a:t>, </a:t>
            </a:r>
            <a:r>
              <a:rPr lang="es-ES" sz="2400" dirty="0" err="1">
                <a:latin typeface="+mj-lt"/>
              </a:rPr>
              <a:t>to</a:t>
            </a:r>
            <a:r>
              <a:rPr lang="es-ES" sz="2400" dirty="0">
                <a:latin typeface="+mj-lt"/>
              </a:rPr>
              <a:t> </a:t>
            </a:r>
            <a:r>
              <a:rPr lang="es-ES" sz="2400" dirty="0" err="1">
                <a:latin typeface="+mj-lt"/>
              </a:rPr>
              <a:t>estimate</a:t>
            </a:r>
            <a:r>
              <a:rPr lang="es-ES" sz="2400" dirty="0">
                <a:latin typeface="+mj-lt"/>
              </a:rPr>
              <a:t> </a:t>
            </a:r>
            <a:r>
              <a:rPr lang="es-ES" sz="2400" dirty="0" err="1">
                <a:latin typeface="+mj-lt"/>
              </a:rPr>
              <a:t>the</a:t>
            </a:r>
            <a:r>
              <a:rPr lang="es-ES" sz="2400" dirty="0">
                <a:latin typeface="+mj-lt"/>
              </a:rPr>
              <a:t> standard </a:t>
            </a:r>
            <a:r>
              <a:rPr lang="es-ES" sz="2400" dirty="0" err="1">
                <a:latin typeface="+mj-lt"/>
              </a:rPr>
              <a:t>deviation</a:t>
            </a:r>
            <a:r>
              <a:rPr lang="es-ES" sz="2400" dirty="0">
                <a:latin typeface="+mj-lt"/>
              </a:rPr>
              <a:t> </a:t>
            </a:r>
            <a:r>
              <a:rPr lang="es-ES" sz="2400" dirty="0" err="1">
                <a:latin typeface="+mj-lt"/>
              </a:rPr>
              <a:t>of</a:t>
            </a:r>
            <a:r>
              <a:rPr lang="es-ES" sz="2400" dirty="0">
                <a:latin typeface="+mj-lt"/>
              </a:rPr>
              <a:t> </a:t>
            </a:r>
            <a:r>
              <a:rPr lang="es-ES" sz="2400" dirty="0" err="1">
                <a:latin typeface="+mj-lt"/>
              </a:rPr>
              <a:t>our</a:t>
            </a:r>
            <a:r>
              <a:rPr lang="es-ES" sz="2400" dirty="0">
                <a:latin typeface="+mj-lt"/>
              </a:rPr>
              <a:t> </a:t>
            </a:r>
            <a:r>
              <a:rPr lang="es-ES" sz="2400" dirty="0" err="1">
                <a:latin typeface="+mj-lt"/>
              </a:rPr>
              <a:t>estimates</a:t>
            </a:r>
            <a:endParaRPr lang="es-ES" sz="2400" dirty="0">
              <a:latin typeface="+mj-lt"/>
            </a:endParaRPr>
          </a:p>
          <a:p>
            <a:pPr>
              <a:lnSpc>
                <a:spcPct val="100000"/>
              </a:lnSpc>
              <a:buFont typeface="Wingdings" panose="05000000000000000000" pitchFamily="2" charset="2"/>
              <a:buChar char="§"/>
            </a:pPr>
            <a:r>
              <a:rPr lang="es-ES" sz="2400" dirty="0" err="1">
                <a:latin typeface="+mj-lt"/>
              </a:rPr>
              <a:t>We</a:t>
            </a:r>
            <a:r>
              <a:rPr lang="es-ES" sz="2400" dirty="0">
                <a:latin typeface="+mj-lt"/>
              </a:rPr>
              <a:t> </a:t>
            </a:r>
            <a:r>
              <a:rPr lang="es-ES" sz="2400" dirty="0" err="1">
                <a:latin typeface="+mj-lt"/>
              </a:rPr>
              <a:t>repeatedly</a:t>
            </a:r>
            <a:r>
              <a:rPr lang="es-ES" sz="2400" dirty="0">
                <a:latin typeface="+mj-lt"/>
              </a:rPr>
              <a:t> </a:t>
            </a:r>
            <a:r>
              <a:rPr lang="es-ES" sz="2400" dirty="0" err="1">
                <a:latin typeface="+mj-lt"/>
              </a:rPr>
              <a:t>sample</a:t>
            </a:r>
            <a:r>
              <a:rPr lang="es-ES" sz="2400" dirty="0">
                <a:latin typeface="+mj-lt"/>
              </a:rPr>
              <a:t> (</a:t>
            </a:r>
            <a:r>
              <a:rPr lang="es-ES" sz="2400" dirty="0" err="1">
                <a:latin typeface="+mj-lt"/>
              </a:rPr>
              <a:t>with</a:t>
            </a:r>
            <a:r>
              <a:rPr lang="es-ES" sz="2400" dirty="0">
                <a:latin typeface="+mj-lt"/>
              </a:rPr>
              <a:t> </a:t>
            </a:r>
            <a:r>
              <a:rPr lang="es-ES" sz="2400" dirty="0" err="1">
                <a:latin typeface="+mj-lt"/>
              </a:rPr>
              <a:t>replacement</a:t>
            </a:r>
            <a:r>
              <a:rPr lang="es-ES" sz="2400" dirty="0">
                <a:latin typeface="+mj-lt"/>
              </a:rPr>
              <a:t>) from </a:t>
            </a:r>
            <a:r>
              <a:rPr lang="es-ES" sz="2400" dirty="0" err="1">
                <a:latin typeface="+mj-lt"/>
              </a:rPr>
              <a:t>the</a:t>
            </a:r>
            <a:r>
              <a:rPr lang="es-ES" sz="2400" dirty="0">
                <a:latin typeface="+mj-lt"/>
              </a:rPr>
              <a:t> original data set and </a:t>
            </a:r>
            <a:r>
              <a:rPr lang="es-ES" sz="2400" dirty="0" err="1">
                <a:latin typeface="+mj-lt"/>
              </a:rPr>
              <a:t>calculate</a:t>
            </a:r>
            <a:r>
              <a:rPr lang="es-ES" sz="2400" dirty="0">
                <a:latin typeface="+mj-lt"/>
              </a:rPr>
              <a:t> </a:t>
            </a:r>
            <a:r>
              <a:rPr lang="es-ES" sz="2400" dirty="0" err="1">
                <a:latin typeface="+mj-lt"/>
              </a:rPr>
              <a:t>estimators</a:t>
            </a:r>
            <a:r>
              <a:rPr lang="es-ES" sz="2400" dirty="0">
                <a:latin typeface="+mj-lt"/>
              </a:rPr>
              <a:t> in </a:t>
            </a:r>
            <a:r>
              <a:rPr lang="es-ES" sz="2400" dirty="0" err="1">
                <a:latin typeface="+mj-lt"/>
              </a:rPr>
              <a:t>each</a:t>
            </a:r>
            <a:r>
              <a:rPr lang="es-ES" sz="2400" dirty="0">
                <a:latin typeface="+mj-lt"/>
              </a:rPr>
              <a:t> </a:t>
            </a:r>
            <a:r>
              <a:rPr lang="es-ES" sz="2400" dirty="0" err="1">
                <a:latin typeface="+mj-lt"/>
              </a:rPr>
              <a:t>of</a:t>
            </a:r>
            <a:r>
              <a:rPr lang="es-ES" sz="2400" dirty="0">
                <a:latin typeface="+mj-lt"/>
              </a:rPr>
              <a:t> </a:t>
            </a:r>
            <a:r>
              <a:rPr lang="es-ES" sz="2400" dirty="0" err="1">
                <a:latin typeface="+mj-lt"/>
              </a:rPr>
              <a:t>those</a:t>
            </a:r>
            <a:r>
              <a:rPr lang="es-ES" sz="2400" dirty="0">
                <a:latin typeface="+mj-lt"/>
              </a:rPr>
              <a:t> </a:t>
            </a:r>
            <a:r>
              <a:rPr lang="es-ES" sz="2400" dirty="0" err="1">
                <a:latin typeface="+mj-lt"/>
              </a:rPr>
              <a:t>samples</a:t>
            </a:r>
            <a:r>
              <a:rPr lang="es-ES" sz="2400" dirty="0">
                <a:latin typeface="+mj-lt"/>
              </a:rPr>
              <a:t> </a:t>
            </a:r>
            <a:r>
              <a:rPr lang="es-ES" sz="2400" i="1" dirty="0">
                <a:latin typeface="+mj-lt"/>
              </a:rPr>
              <a:t>(bags). </a:t>
            </a:r>
            <a:r>
              <a:rPr lang="es-ES" sz="2400" dirty="0" err="1">
                <a:latin typeface="+mj-lt"/>
              </a:rPr>
              <a:t>Those</a:t>
            </a:r>
            <a:r>
              <a:rPr lang="es-ES" sz="2400" dirty="0">
                <a:latin typeface="+mj-lt"/>
              </a:rPr>
              <a:t> </a:t>
            </a:r>
            <a:r>
              <a:rPr lang="es-ES" sz="2400" dirty="0" err="1">
                <a:latin typeface="+mj-lt"/>
              </a:rPr>
              <a:t>estimations</a:t>
            </a:r>
            <a:r>
              <a:rPr lang="es-ES" sz="2400" dirty="0">
                <a:latin typeface="+mj-lt"/>
              </a:rPr>
              <a:t> are </a:t>
            </a:r>
            <a:r>
              <a:rPr lang="es-ES" sz="2400" dirty="0" err="1">
                <a:latin typeface="+mj-lt"/>
              </a:rPr>
              <a:t>used</a:t>
            </a:r>
            <a:r>
              <a:rPr lang="es-ES" sz="2400" dirty="0">
                <a:latin typeface="+mj-lt"/>
              </a:rPr>
              <a:t> </a:t>
            </a:r>
            <a:r>
              <a:rPr lang="es-ES" sz="2400" dirty="0" err="1">
                <a:latin typeface="+mj-lt"/>
              </a:rPr>
              <a:t>to</a:t>
            </a:r>
            <a:r>
              <a:rPr lang="es-ES" sz="2400" dirty="0">
                <a:latin typeface="+mj-lt"/>
              </a:rPr>
              <a:t> compute standard </a:t>
            </a:r>
            <a:r>
              <a:rPr lang="es-ES" sz="2400" dirty="0" err="1">
                <a:latin typeface="+mj-lt"/>
              </a:rPr>
              <a:t>deviations</a:t>
            </a:r>
            <a:r>
              <a:rPr lang="es-ES" sz="2400" dirty="0">
                <a:latin typeface="+mj-lt"/>
              </a:rPr>
              <a:t>, </a:t>
            </a:r>
            <a:r>
              <a:rPr lang="es-ES" sz="2400" dirty="0" err="1">
                <a:latin typeface="+mj-lt"/>
              </a:rPr>
              <a:t>confidence</a:t>
            </a:r>
            <a:r>
              <a:rPr lang="es-ES" sz="2400" dirty="0">
                <a:latin typeface="+mj-lt"/>
              </a:rPr>
              <a:t> </a:t>
            </a:r>
            <a:r>
              <a:rPr lang="es-ES" sz="2400" dirty="0" err="1">
                <a:latin typeface="+mj-lt"/>
              </a:rPr>
              <a:t>intervals</a:t>
            </a:r>
            <a:r>
              <a:rPr lang="es-ES" sz="2400" dirty="0">
                <a:latin typeface="+mj-lt"/>
              </a:rPr>
              <a:t>, etc.</a:t>
            </a:r>
            <a:endParaRPr lang="en-US" sz="2400" dirty="0">
              <a:latin typeface="+mj-lt"/>
            </a:endParaRPr>
          </a:p>
        </p:txBody>
      </p:sp>
      <p:sp>
        <p:nvSpPr>
          <p:cNvPr id="4" name="Rectángulo 3">
            <a:extLst>
              <a:ext uri="{FF2B5EF4-FFF2-40B4-BE49-F238E27FC236}">
                <a16:creationId xmlns:a16="http://schemas.microsoft.com/office/drawing/2014/main" id="{3FC01086-8AE7-2307-44D8-9225C11F52E0}"/>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4605E9C6-C314-F0AB-1399-2C5481E9315B}"/>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4DD1316F-6E7E-A2D7-4C7D-2159624B27BF}"/>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777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Fine-tuning</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pPr>
            <a:r>
              <a:rPr lang="en-US" sz="2400" dirty="0">
                <a:latin typeface="+mj-lt"/>
              </a:rPr>
              <a:t>When estimate a model, we predefine certain parameters</a:t>
            </a:r>
          </a:p>
          <a:p>
            <a:pPr lvl="1">
              <a:lnSpc>
                <a:spcPct val="100000"/>
              </a:lnSpc>
            </a:pPr>
            <a:r>
              <a:rPr lang="en-US" sz="2000" dirty="0">
                <a:latin typeface="+mj-lt"/>
              </a:rPr>
              <a:t>Number of trees in a Random Forest or the maximum depth of a tree</a:t>
            </a:r>
          </a:p>
          <a:p>
            <a:pPr lvl="1">
              <a:lnSpc>
                <a:spcPct val="100000"/>
              </a:lnSpc>
            </a:pPr>
            <a:r>
              <a:rPr lang="en-US" sz="2000" dirty="0">
                <a:latin typeface="+mj-lt"/>
              </a:rPr>
              <a:t>Number of neurons in a Neural Network as well as number of layers</a:t>
            </a:r>
          </a:p>
          <a:p>
            <a:pPr lvl="1">
              <a:lnSpc>
                <a:spcPct val="100000"/>
              </a:lnSpc>
            </a:pPr>
            <a:r>
              <a:rPr lang="en-US" sz="2000" dirty="0">
                <a:latin typeface="+mj-lt"/>
              </a:rPr>
              <a:t>…</a:t>
            </a:r>
          </a:p>
          <a:p>
            <a:pPr>
              <a:lnSpc>
                <a:spcPct val="100000"/>
              </a:lnSpc>
            </a:pPr>
            <a:r>
              <a:rPr lang="en-US" sz="2400" dirty="0">
                <a:latin typeface="+mj-lt"/>
              </a:rPr>
              <a:t>Those parameters are called </a:t>
            </a:r>
            <a:r>
              <a:rPr lang="en-US" sz="2400" b="1" dirty="0">
                <a:latin typeface="+mj-lt"/>
              </a:rPr>
              <a:t>hyperparameters</a:t>
            </a:r>
            <a:r>
              <a:rPr lang="en-US" sz="2400" dirty="0">
                <a:latin typeface="+mj-lt"/>
              </a:rPr>
              <a:t>. They </a:t>
            </a:r>
            <a:r>
              <a:rPr lang="en-US" sz="2400" b="1" dirty="0">
                <a:latin typeface="+mj-lt"/>
              </a:rPr>
              <a:t>cannot be learnt from the data</a:t>
            </a:r>
            <a:r>
              <a:rPr lang="en-US" sz="2400" dirty="0">
                <a:latin typeface="+mj-lt"/>
              </a:rPr>
              <a:t>. We need to experiment with several values for them in order to look for the better combination. This is called fine-tuning.</a:t>
            </a:r>
            <a:endParaRPr lang="en-US" sz="2400" b="1" dirty="0">
              <a:latin typeface="+mj-lt"/>
            </a:endParaRPr>
          </a:p>
        </p:txBody>
      </p:sp>
      <p:pic>
        <p:nvPicPr>
          <p:cNvPr id="5" name="Picture 4">
            <a:extLst>
              <a:ext uri="{FF2B5EF4-FFF2-40B4-BE49-F238E27FC236}">
                <a16:creationId xmlns:a16="http://schemas.microsoft.com/office/drawing/2014/main" id="{8131509F-AFE2-CB3B-A552-1CA25995D4B7}"/>
              </a:ext>
            </a:extLst>
          </p:cNvPr>
          <p:cNvPicPr>
            <a:picLocks noChangeAspect="1"/>
          </p:cNvPicPr>
          <p:nvPr/>
        </p:nvPicPr>
        <p:blipFill rotWithShape="1">
          <a:blip r:embed="rId2"/>
          <a:srcRect r="4816"/>
          <a:stretch/>
        </p:blipFill>
        <p:spPr>
          <a:xfrm>
            <a:off x="963852" y="4845050"/>
            <a:ext cx="10389948" cy="1466850"/>
          </a:xfrm>
          <a:prstGeom prst="rect">
            <a:avLst/>
          </a:prstGeom>
        </p:spPr>
      </p:pic>
      <p:sp>
        <p:nvSpPr>
          <p:cNvPr id="6" name="Oval 5">
            <a:extLst>
              <a:ext uri="{FF2B5EF4-FFF2-40B4-BE49-F238E27FC236}">
                <a16:creationId xmlns:a16="http://schemas.microsoft.com/office/drawing/2014/main" id="{F1BFD004-AEDF-18B6-983E-27DB5944A443}"/>
              </a:ext>
            </a:extLst>
          </p:cNvPr>
          <p:cNvSpPr/>
          <p:nvPr/>
        </p:nvSpPr>
        <p:spPr>
          <a:xfrm>
            <a:off x="4334006" y="5417507"/>
            <a:ext cx="1528175" cy="469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C4A366CF-AF2C-B8B6-F84C-72E8F0BDE55B}"/>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 name="Rectangle 143">
            <a:extLst>
              <a:ext uri="{FF2B5EF4-FFF2-40B4-BE49-F238E27FC236}">
                <a16:creationId xmlns:a16="http://schemas.microsoft.com/office/drawing/2014/main" id="{7AC67A93-E296-EBC5-9308-0CD6CAC92A2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8" name="Rectangle 143">
            <a:extLst>
              <a:ext uri="{FF2B5EF4-FFF2-40B4-BE49-F238E27FC236}">
                <a16:creationId xmlns:a16="http://schemas.microsoft.com/office/drawing/2014/main" id="{A2B82EAF-35D8-C9E8-0EBD-5E8266F74B33}"/>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122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2D9A-462A-F621-86F0-DF02EE470521}"/>
              </a:ext>
            </a:extLst>
          </p:cNvPr>
          <p:cNvSpPr>
            <a:spLocks noGrp="1"/>
          </p:cNvSpPr>
          <p:nvPr>
            <p:ph type="title"/>
          </p:nvPr>
        </p:nvSpPr>
        <p:spPr/>
        <p:txBody>
          <a:bodyPr>
            <a:normAutofit/>
          </a:bodyPr>
          <a:lstStyle/>
          <a:p>
            <a:r>
              <a:rPr lang="en-US" sz="4000" dirty="0"/>
              <a:t>Fine-tuning: Grid search</a:t>
            </a:r>
          </a:p>
        </p:txBody>
      </p:sp>
      <p:sp>
        <p:nvSpPr>
          <p:cNvPr id="3" name="Content Placeholder 2">
            <a:extLst>
              <a:ext uri="{FF2B5EF4-FFF2-40B4-BE49-F238E27FC236}">
                <a16:creationId xmlns:a16="http://schemas.microsoft.com/office/drawing/2014/main" id="{F17D3B16-8255-6539-A64F-C2945BBF8D8B}"/>
              </a:ext>
            </a:extLst>
          </p:cNvPr>
          <p:cNvSpPr>
            <a:spLocks noGrp="1"/>
          </p:cNvSpPr>
          <p:nvPr>
            <p:ph idx="1"/>
          </p:nvPr>
        </p:nvSpPr>
        <p:spPr/>
        <p:txBody>
          <a:bodyPr>
            <a:normAutofit/>
          </a:bodyPr>
          <a:lstStyle/>
          <a:p>
            <a:r>
              <a:rPr lang="en-US" sz="2200" dirty="0">
                <a:latin typeface="+mj-lt"/>
              </a:rPr>
              <a:t>Trying several hyperparameters manually until finding a good combination of these would be painful and maybe fruitless</a:t>
            </a:r>
          </a:p>
          <a:p>
            <a:r>
              <a:rPr lang="en-US" sz="2200" dirty="0">
                <a:latin typeface="+mj-lt"/>
              </a:rPr>
              <a:t>However, we can define a range of values for each hyperparameter and make the algorithm fit a model for each combination of them</a:t>
            </a:r>
          </a:p>
          <a:p>
            <a:r>
              <a:rPr lang="en-US" sz="2200" dirty="0">
                <a:latin typeface="+mj-lt"/>
              </a:rPr>
              <a:t>The best model is that with the best performance and will be used for testing.</a:t>
            </a:r>
          </a:p>
          <a:p>
            <a:endParaRPr lang="en-US" sz="2200" dirty="0">
              <a:latin typeface="+mj-lt"/>
            </a:endParaRPr>
          </a:p>
        </p:txBody>
      </p:sp>
      <p:pic>
        <p:nvPicPr>
          <p:cNvPr id="5" name="Picture 4">
            <a:extLst>
              <a:ext uri="{FF2B5EF4-FFF2-40B4-BE49-F238E27FC236}">
                <a16:creationId xmlns:a16="http://schemas.microsoft.com/office/drawing/2014/main" id="{84AEDDBA-9018-64D0-4A76-2E39CEC8AB5E}"/>
              </a:ext>
            </a:extLst>
          </p:cNvPr>
          <p:cNvPicPr>
            <a:picLocks noChangeAspect="1"/>
          </p:cNvPicPr>
          <p:nvPr/>
        </p:nvPicPr>
        <p:blipFill rotWithShape="1">
          <a:blip r:embed="rId2"/>
          <a:srcRect t="4606" b="28634"/>
          <a:stretch/>
        </p:blipFill>
        <p:spPr>
          <a:xfrm>
            <a:off x="1099424" y="3761236"/>
            <a:ext cx="8058150" cy="2615412"/>
          </a:xfrm>
          <a:prstGeom prst="rect">
            <a:avLst/>
          </a:prstGeom>
        </p:spPr>
      </p:pic>
      <p:sp>
        <p:nvSpPr>
          <p:cNvPr id="6" name="TextBox 5">
            <a:extLst>
              <a:ext uri="{FF2B5EF4-FFF2-40B4-BE49-F238E27FC236}">
                <a16:creationId xmlns:a16="http://schemas.microsoft.com/office/drawing/2014/main" id="{6BF640E3-E067-4B90-8998-E214022CFC5C}"/>
              </a:ext>
            </a:extLst>
          </p:cNvPr>
          <p:cNvSpPr txBox="1"/>
          <p:nvPr/>
        </p:nvSpPr>
        <p:spPr>
          <a:xfrm>
            <a:off x="9353812" y="4283226"/>
            <a:ext cx="1803748" cy="1754326"/>
          </a:xfrm>
          <a:prstGeom prst="rect">
            <a:avLst/>
          </a:prstGeom>
          <a:noFill/>
        </p:spPr>
        <p:txBody>
          <a:bodyPr wrap="square" rtlCol="0">
            <a:spAutoFit/>
          </a:bodyPr>
          <a:lstStyle/>
          <a:p>
            <a:pPr algn="ctr"/>
            <a:r>
              <a:rPr lang="en-US" dirty="0">
                <a:solidFill>
                  <a:srgbClr val="FF0000"/>
                </a:solidFill>
              </a:rPr>
              <a:t>3 x 4 + 2 x 3 = 18</a:t>
            </a:r>
          </a:p>
          <a:p>
            <a:pPr algn="ctr"/>
            <a:r>
              <a:rPr lang="en-US" dirty="0">
                <a:solidFill>
                  <a:srgbClr val="FF0000"/>
                </a:solidFill>
              </a:rPr>
              <a:t>5 times!</a:t>
            </a:r>
          </a:p>
          <a:p>
            <a:pPr algn="ctr"/>
            <a:endParaRPr lang="en-US" dirty="0">
              <a:solidFill>
                <a:srgbClr val="FF0000"/>
              </a:solidFill>
            </a:endParaRPr>
          </a:p>
          <a:p>
            <a:pPr algn="ctr"/>
            <a:r>
              <a:rPr lang="en-US" u="sng" dirty="0">
                <a:solidFill>
                  <a:srgbClr val="FF0000"/>
                </a:solidFill>
              </a:rPr>
              <a:t>90 training rounds </a:t>
            </a:r>
            <a:r>
              <a:rPr lang="en-US" dirty="0">
                <a:solidFill>
                  <a:srgbClr val="FF0000"/>
                </a:solidFill>
              </a:rPr>
              <a:t>in total</a:t>
            </a:r>
          </a:p>
          <a:p>
            <a:pPr algn="ctr"/>
            <a:endParaRPr lang="en-US" dirty="0">
              <a:solidFill>
                <a:srgbClr val="FF0000"/>
              </a:solidFill>
            </a:endParaRPr>
          </a:p>
        </p:txBody>
      </p:sp>
      <p:sp>
        <p:nvSpPr>
          <p:cNvPr id="4" name="Rectángulo 3">
            <a:extLst>
              <a:ext uri="{FF2B5EF4-FFF2-40B4-BE49-F238E27FC236}">
                <a16:creationId xmlns:a16="http://schemas.microsoft.com/office/drawing/2014/main" id="{1BDE0B7E-6FC0-63B6-53C0-FD9F72036D53}"/>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 name="Rectangle 143">
            <a:extLst>
              <a:ext uri="{FF2B5EF4-FFF2-40B4-BE49-F238E27FC236}">
                <a16:creationId xmlns:a16="http://schemas.microsoft.com/office/drawing/2014/main" id="{C60E5C79-9E3F-8C55-CB53-7C7FE2657CA0}"/>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8" name="Rectangle 143">
            <a:extLst>
              <a:ext uri="{FF2B5EF4-FFF2-40B4-BE49-F238E27FC236}">
                <a16:creationId xmlns:a16="http://schemas.microsoft.com/office/drawing/2014/main" id="{E03F2365-D333-79C5-D3D4-59A7DC665B35}"/>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9" name="Oval 8">
            <a:extLst>
              <a:ext uri="{FF2B5EF4-FFF2-40B4-BE49-F238E27FC236}">
                <a16:creationId xmlns:a16="http://schemas.microsoft.com/office/drawing/2014/main" id="{0E0B47DD-6BAF-E890-A255-126D66FCEFEF}"/>
              </a:ext>
            </a:extLst>
          </p:cNvPr>
          <p:cNvSpPr/>
          <p:nvPr/>
        </p:nvSpPr>
        <p:spPr>
          <a:xfrm>
            <a:off x="4946970" y="5532449"/>
            <a:ext cx="953870" cy="2894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 name="Oval 9">
            <a:extLst>
              <a:ext uri="{FF2B5EF4-FFF2-40B4-BE49-F238E27FC236}">
                <a16:creationId xmlns:a16="http://schemas.microsoft.com/office/drawing/2014/main" id="{8F5BE3C7-8E51-1583-5B37-943D7222C16B}"/>
              </a:ext>
            </a:extLst>
          </p:cNvPr>
          <p:cNvSpPr/>
          <p:nvPr/>
        </p:nvSpPr>
        <p:spPr>
          <a:xfrm>
            <a:off x="1684076" y="4223344"/>
            <a:ext cx="5631124" cy="9078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412945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2D9A-462A-F621-86F0-DF02EE470521}"/>
              </a:ext>
            </a:extLst>
          </p:cNvPr>
          <p:cNvSpPr>
            <a:spLocks noGrp="1"/>
          </p:cNvSpPr>
          <p:nvPr>
            <p:ph type="title"/>
          </p:nvPr>
        </p:nvSpPr>
        <p:spPr/>
        <p:txBody>
          <a:bodyPr>
            <a:normAutofit/>
          </a:bodyPr>
          <a:lstStyle/>
          <a:p>
            <a:r>
              <a:rPr lang="en-US" sz="4000" dirty="0"/>
              <a:t>Fine-tuning</a:t>
            </a:r>
            <a:r>
              <a:rPr lang="en-US" sz="4000"/>
              <a:t>: Randomized </a:t>
            </a:r>
            <a:r>
              <a:rPr lang="en-US" sz="4000" dirty="0"/>
              <a:t>search</a:t>
            </a:r>
          </a:p>
        </p:txBody>
      </p:sp>
      <p:sp>
        <p:nvSpPr>
          <p:cNvPr id="3" name="Content Placeholder 2">
            <a:extLst>
              <a:ext uri="{FF2B5EF4-FFF2-40B4-BE49-F238E27FC236}">
                <a16:creationId xmlns:a16="http://schemas.microsoft.com/office/drawing/2014/main" id="{F17D3B16-8255-6539-A64F-C2945BBF8D8B}"/>
              </a:ext>
            </a:extLst>
          </p:cNvPr>
          <p:cNvSpPr>
            <a:spLocks noGrp="1"/>
          </p:cNvSpPr>
          <p:nvPr>
            <p:ph idx="1"/>
          </p:nvPr>
        </p:nvSpPr>
        <p:spPr/>
        <p:txBody>
          <a:bodyPr>
            <a:normAutofit/>
          </a:bodyPr>
          <a:lstStyle/>
          <a:p>
            <a:pPr>
              <a:lnSpc>
                <a:spcPct val="100000"/>
              </a:lnSpc>
            </a:pPr>
            <a:r>
              <a:rPr lang="en-US" sz="2200" dirty="0">
                <a:latin typeface="+mj-lt"/>
              </a:rPr>
              <a:t>Grid search is fine when there are just a few combinations but… how do we know the specific values to try with?</a:t>
            </a:r>
          </a:p>
          <a:p>
            <a:pPr>
              <a:lnSpc>
                <a:spcPct val="100000"/>
              </a:lnSpc>
            </a:pPr>
            <a:r>
              <a:rPr lang="en-US" sz="2200" dirty="0">
                <a:latin typeface="+mj-lt"/>
              </a:rPr>
              <a:t>Instead of evaluating all possible pre-defined combinations, Random Search makes the algorithm to evaluate a given number of random combinations by selecting a random value for each hyperparameter at every iteration (we indicate how many iterations).</a:t>
            </a:r>
          </a:p>
          <a:p>
            <a:pPr marL="0" indent="0">
              <a:lnSpc>
                <a:spcPct val="100000"/>
              </a:lnSpc>
              <a:buNone/>
            </a:pPr>
            <a:endParaRPr lang="en-US" sz="2200" dirty="0">
              <a:latin typeface="+mj-lt"/>
            </a:endParaRPr>
          </a:p>
        </p:txBody>
      </p:sp>
      <p:pic>
        <p:nvPicPr>
          <p:cNvPr id="5" name="Picture 4">
            <a:extLst>
              <a:ext uri="{FF2B5EF4-FFF2-40B4-BE49-F238E27FC236}">
                <a16:creationId xmlns:a16="http://schemas.microsoft.com/office/drawing/2014/main" id="{C222D0FE-1FB5-2F5C-F38D-32FBD6D3D1D0}"/>
              </a:ext>
            </a:extLst>
          </p:cNvPr>
          <p:cNvPicPr>
            <a:picLocks noChangeAspect="1"/>
          </p:cNvPicPr>
          <p:nvPr/>
        </p:nvPicPr>
        <p:blipFill>
          <a:blip r:embed="rId2"/>
          <a:stretch>
            <a:fillRect/>
          </a:stretch>
        </p:blipFill>
        <p:spPr>
          <a:xfrm>
            <a:off x="1133671" y="3768527"/>
            <a:ext cx="9210675" cy="2533650"/>
          </a:xfrm>
          <a:prstGeom prst="rect">
            <a:avLst/>
          </a:prstGeom>
        </p:spPr>
      </p:pic>
      <p:sp>
        <p:nvSpPr>
          <p:cNvPr id="4" name="Rectángulo 3">
            <a:extLst>
              <a:ext uri="{FF2B5EF4-FFF2-40B4-BE49-F238E27FC236}">
                <a16:creationId xmlns:a16="http://schemas.microsoft.com/office/drawing/2014/main" id="{AED9A977-5815-5CBC-B9AF-94681C681F5F}"/>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663A85BB-B6F2-BE5A-61E9-335EE6286B3C}"/>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428C68CD-9B2E-1298-A783-C8D631C7223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8" name="Oval 7">
            <a:extLst>
              <a:ext uri="{FF2B5EF4-FFF2-40B4-BE49-F238E27FC236}">
                <a16:creationId xmlns:a16="http://schemas.microsoft.com/office/drawing/2014/main" id="{6EE4C7F3-3DB1-55B9-566C-53ACFECF3C05}"/>
              </a:ext>
            </a:extLst>
          </p:cNvPr>
          <p:cNvSpPr/>
          <p:nvPr/>
        </p:nvSpPr>
        <p:spPr>
          <a:xfrm>
            <a:off x="4144403" y="5723223"/>
            <a:ext cx="953870" cy="2894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Oval 8">
            <a:extLst>
              <a:ext uri="{FF2B5EF4-FFF2-40B4-BE49-F238E27FC236}">
                <a16:creationId xmlns:a16="http://schemas.microsoft.com/office/drawing/2014/main" id="{1A46C745-EBBC-1291-02BF-13BDB50C68F9}"/>
              </a:ext>
            </a:extLst>
          </p:cNvPr>
          <p:cNvSpPr/>
          <p:nvPr/>
        </p:nvSpPr>
        <p:spPr>
          <a:xfrm>
            <a:off x="2326561" y="4599410"/>
            <a:ext cx="3554544" cy="5646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59512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Resampling methods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Validation set</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Leave-one-out cross validation (LOOCV)</a:t>
            </a:r>
          </a:p>
          <a:p>
            <a:pPr marL="914400" lvl="1" indent="-457200" algn="l">
              <a:lnSpc>
                <a:spcPct val="100000"/>
              </a:lnSpc>
              <a:buFont typeface="Wingdings" panose="05000000000000000000" pitchFamily="2" charset="2"/>
              <a:buChar char="§"/>
            </a:pPr>
            <a:r>
              <a:rPr lang="en-US" sz="2400" i="1" dirty="0">
                <a:latin typeface="+mj-lt"/>
                <a:cs typeface="Times New Roman" panose="02020603050405020304" pitchFamily="18" charset="0"/>
              </a:rPr>
              <a:t>k</a:t>
            </a:r>
            <a:r>
              <a:rPr lang="en-US" sz="2400" dirty="0">
                <a:latin typeface="+mj-lt"/>
                <a:cs typeface="Times New Roman" panose="02020603050405020304" pitchFamily="18" charset="0"/>
              </a:rPr>
              <a:t>-fold cross-validation</a:t>
            </a:r>
          </a:p>
          <a:p>
            <a:pPr marL="914400" lvl="1" indent="-457200" algn="l">
              <a:lnSpc>
                <a:spcPct val="100000"/>
              </a:lnSpc>
              <a:buFont typeface="Wingdings" panose="05000000000000000000" pitchFamily="2" charset="2"/>
              <a:buChar char="§"/>
            </a:pPr>
            <a:r>
              <a:rPr lang="en-US" sz="2400" dirty="0" err="1">
                <a:latin typeface="+mj-lt"/>
                <a:cs typeface="Times New Roman" panose="02020603050405020304" pitchFamily="18" charset="0"/>
              </a:rPr>
              <a:t>Bootstraping</a:t>
            </a:r>
            <a:endParaRPr lang="en-US" sz="2400" dirty="0">
              <a:latin typeface="+mj-lt"/>
              <a:cs typeface="Times New Roman" panose="02020603050405020304" pitchFamily="18" charset="0"/>
            </a:endParaRP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Fine-tuning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Grid search</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Randomized search</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Resampling methods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Remember the goodness of fit of the Decision Trees method in Notebook 2?</a:t>
            </a: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r>
              <a:rPr lang="en-US" sz="2400" dirty="0">
                <a:latin typeface="+mj-lt"/>
              </a:rPr>
              <a:t>Is the model performing PERFECTLY? Nope, it is badly overfitting the data!</a:t>
            </a:r>
          </a:p>
          <a:p>
            <a:pPr>
              <a:lnSpc>
                <a:spcPct val="100000"/>
              </a:lnSpc>
              <a:buFont typeface="Wingdings" panose="05000000000000000000" pitchFamily="2" charset="2"/>
              <a:buChar char="§"/>
            </a:pPr>
            <a:endParaRPr lang="en-US" sz="2400" dirty="0">
              <a:latin typeface="+mj-lt"/>
            </a:endParaRPr>
          </a:p>
        </p:txBody>
      </p:sp>
      <p:pic>
        <p:nvPicPr>
          <p:cNvPr id="5" name="Picture 4">
            <a:extLst>
              <a:ext uri="{FF2B5EF4-FFF2-40B4-BE49-F238E27FC236}">
                <a16:creationId xmlns:a16="http://schemas.microsoft.com/office/drawing/2014/main" id="{3C8298D2-7E2B-55AC-0D83-F08C51D53498}"/>
              </a:ext>
            </a:extLst>
          </p:cNvPr>
          <p:cNvPicPr>
            <a:picLocks noChangeAspect="1"/>
          </p:cNvPicPr>
          <p:nvPr/>
        </p:nvPicPr>
        <p:blipFill>
          <a:blip r:embed="rId2"/>
          <a:stretch>
            <a:fillRect/>
          </a:stretch>
        </p:blipFill>
        <p:spPr>
          <a:xfrm>
            <a:off x="963399" y="2424113"/>
            <a:ext cx="8855393" cy="2631758"/>
          </a:xfrm>
          <a:prstGeom prst="rect">
            <a:avLst/>
          </a:prstGeo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8" name="Oval 7">
            <a:extLst>
              <a:ext uri="{FF2B5EF4-FFF2-40B4-BE49-F238E27FC236}">
                <a16:creationId xmlns:a16="http://schemas.microsoft.com/office/drawing/2014/main" id="{441E7F23-C2E0-7693-DD79-376258FA3422}"/>
              </a:ext>
            </a:extLst>
          </p:cNvPr>
          <p:cNvSpPr/>
          <p:nvPr/>
        </p:nvSpPr>
        <p:spPr>
          <a:xfrm>
            <a:off x="1371600" y="4553211"/>
            <a:ext cx="532356" cy="3820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69D5-4E6C-6766-7E06-98B25E955D87}"/>
              </a:ext>
            </a:extLst>
          </p:cNvPr>
          <p:cNvSpPr>
            <a:spLocks noGrp="1"/>
          </p:cNvSpPr>
          <p:nvPr>
            <p:ph type="title"/>
          </p:nvPr>
        </p:nvSpPr>
        <p:spPr/>
        <p:txBody>
          <a:bodyPr>
            <a:normAutofit/>
          </a:bodyPr>
          <a:lstStyle/>
          <a:p>
            <a:r>
              <a:rPr lang="en-US" sz="4000" dirty="0"/>
              <a:t>Resampling methods: the validation set</a:t>
            </a:r>
          </a:p>
        </p:txBody>
      </p:sp>
      <p:sp>
        <p:nvSpPr>
          <p:cNvPr id="3" name="Content Placeholder 2">
            <a:extLst>
              <a:ext uri="{FF2B5EF4-FFF2-40B4-BE49-F238E27FC236}">
                <a16:creationId xmlns:a16="http://schemas.microsoft.com/office/drawing/2014/main" id="{F7EF27C5-01B7-9F60-ECDA-A1F376586FC5}"/>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One better way to evaluate a model is to split the </a:t>
            </a:r>
            <a:r>
              <a:rPr lang="en-US" sz="2400" b="1" dirty="0">
                <a:latin typeface="+mj-lt"/>
              </a:rPr>
              <a:t>training </a:t>
            </a:r>
            <a:r>
              <a:rPr lang="en-US" sz="2400" dirty="0">
                <a:latin typeface="+mj-lt"/>
              </a:rPr>
              <a:t>dataset into a </a:t>
            </a:r>
            <a:r>
              <a:rPr lang="en-US" sz="2400" b="1" dirty="0">
                <a:latin typeface="+mj-lt"/>
              </a:rPr>
              <a:t>training</a:t>
            </a:r>
            <a:r>
              <a:rPr lang="en-US" sz="2400" dirty="0">
                <a:latin typeface="+mj-lt"/>
              </a:rPr>
              <a:t> and a </a:t>
            </a:r>
            <a:r>
              <a:rPr lang="en-US" sz="2400" b="1" dirty="0">
                <a:latin typeface="+mj-lt"/>
              </a:rPr>
              <a:t>validation </a:t>
            </a:r>
            <a:r>
              <a:rPr lang="en-US" sz="2400" dirty="0">
                <a:latin typeface="+mj-lt"/>
              </a:rPr>
              <a:t>dataset.</a:t>
            </a:r>
          </a:p>
          <a:p>
            <a:pPr>
              <a:lnSpc>
                <a:spcPct val="100000"/>
              </a:lnSpc>
              <a:buFont typeface="Wingdings" panose="05000000000000000000" pitchFamily="2" charset="2"/>
              <a:buChar char="§"/>
            </a:pPr>
            <a:r>
              <a:rPr lang="en-US" sz="2400" dirty="0">
                <a:latin typeface="+mj-lt"/>
              </a:rPr>
              <a:t>We estimate the error by </a:t>
            </a:r>
            <a:r>
              <a:rPr lang="en-US" sz="2400" i="1" dirty="0">
                <a:latin typeface="+mj-lt"/>
              </a:rPr>
              <a:t>holding out</a:t>
            </a:r>
            <a:r>
              <a:rPr lang="en-US" sz="2400" dirty="0">
                <a:latin typeface="+mj-lt"/>
              </a:rPr>
              <a:t> a subset of the training observations from the fitting process, and then applying the model to those held out observations.</a:t>
            </a:r>
          </a:p>
          <a:p>
            <a:pPr>
              <a:lnSpc>
                <a:spcPct val="100000"/>
              </a:lnSpc>
              <a:buFont typeface="Wingdings" panose="05000000000000000000" pitchFamily="2" charset="2"/>
              <a:buChar char="§"/>
            </a:pPr>
            <a:r>
              <a:rPr lang="en-US" sz="2400" dirty="0">
                <a:latin typeface="+mj-lt"/>
              </a:rPr>
              <a:t>The process is as follows:</a:t>
            </a:r>
            <a:endParaRPr lang="en-US" sz="2000" dirty="0">
              <a:latin typeface="+mj-lt"/>
            </a:endParaRPr>
          </a:p>
          <a:p>
            <a:pPr lvl="1">
              <a:lnSpc>
                <a:spcPct val="100000"/>
              </a:lnSpc>
              <a:buFont typeface="Wingdings" panose="05000000000000000000" pitchFamily="2" charset="2"/>
              <a:buChar char="§"/>
            </a:pPr>
            <a:r>
              <a:rPr lang="en-US" sz="2000" dirty="0">
                <a:latin typeface="+mj-lt"/>
              </a:rPr>
              <a:t>Training</a:t>
            </a:r>
            <a:r>
              <a:rPr lang="en-US" sz="2000" i="1" dirty="0">
                <a:latin typeface="+mj-lt"/>
              </a:rPr>
              <a:t>/Test</a:t>
            </a:r>
            <a:r>
              <a:rPr lang="en-US" sz="2000" dirty="0">
                <a:latin typeface="+mj-lt"/>
              </a:rPr>
              <a:t> split: This is done at the very beginning of the workflow</a:t>
            </a:r>
          </a:p>
          <a:p>
            <a:pPr lvl="1">
              <a:lnSpc>
                <a:spcPct val="100000"/>
              </a:lnSpc>
              <a:buFont typeface="Wingdings" panose="05000000000000000000" pitchFamily="2" charset="2"/>
              <a:buChar char="§"/>
            </a:pPr>
            <a:r>
              <a:rPr lang="en-US" sz="2000" i="1" dirty="0">
                <a:latin typeface="+mj-lt"/>
              </a:rPr>
              <a:t>Training</a:t>
            </a:r>
            <a:r>
              <a:rPr lang="en-US" sz="2000" dirty="0">
                <a:latin typeface="+mj-lt"/>
              </a:rPr>
              <a:t>/</a:t>
            </a:r>
            <a:r>
              <a:rPr lang="en-US" sz="2000" i="1" dirty="0">
                <a:latin typeface="+mj-lt"/>
              </a:rPr>
              <a:t>Validation</a:t>
            </a:r>
            <a:r>
              <a:rPr lang="en-US" sz="2000" dirty="0">
                <a:latin typeface="+mj-lt"/>
              </a:rPr>
              <a:t> split: The training dataset is further split once again into training and validation</a:t>
            </a:r>
          </a:p>
          <a:p>
            <a:pPr lvl="1">
              <a:lnSpc>
                <a:spcPct val="100000"/>
              </a:lnSpc>
              <a:buFont typeface="Wingdings" panose="05000000000000000000" pitchFamily="2" charset="2"/>
              <a:buChar char="§"/>
            </a:pPr>
            <a:r>
              <a:rPr lang="en-US" sz="2000" dirty="0">
                <a:latin typeface="+mj-lt"/>
              </a:rPr>
              <a:t>Train the model in </a:t>
            </a:r>
            <a:r>
              <a:rPr lang="en-US" sz="2000" i="1" dirty="0">
                <a:latin typeface="+mj-lt"/>
              </a:rPr>
              <a:t>training</a:t>
            </a:r>
          </a:p>
          <a:p>
            <a:pPr lvl="1">
              <a:lnSpc>
                <a:spcPct val="100000"/>
              </a:lnSpc>
              <a:buFont typeface="Wingdings" panose="05000000000000000000" pitchFamily="2" charset="2"/>
              <a:buChar char="§"/>
            </a:pPr>
            <a:r>
              <a:rPr lang="en-US" sz="2000" dirty="0">
                <a:latin typeface="+mj-lt"/>
              </a:rPr>
              <a:t>Validating the model in </a:t>
            </a:r>
            <a:r>
              <a:rPr lang="en-US" sz="2000" i="1" dirty="0">
                <a:latin typeface="+mj-lt"/>
              </a:rPr>
              <a:t>validation</a:t>
            </a:r>
          </a:p>
        </p:txBody>
      </p:sp>
      <p:sp>
        <p:nvSpPr>
          <p:cNvPr id="4" name="Rectángulo 3">
            <a:extLst>
              <a:ext uri="{FF2B5EF4-FFF2-40B4-BE49-F238E27FC236}">
                <a16:creationId xmlns:a16="http://schemas.microsoft.com/office/drawing/2014/main" id="{27E372AA-1ACE-5D2D-EDED-66DB6F5F4F8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4CAC6C5C-8798-AF6F-C852-967659577BF3}"/>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09E0FB32-C00A-A390-E094-76FC3EA5C28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392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The validation set</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a:xfrm>
            <a:off x="838200" y="1825625"/>
            <a:ext cx="10515600" cy="4487493"/>
          </a:xfrm>
        </p:spPr>
        <p:txBody>
          <a:bodyPr>
            <a:normAutofit lnSpcReduction="10000"/>
          </a:bodyPr>
          <a:lstStyle/>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r>
              <a:rPr lang="en-US" sz="2000" dirty="0">
                <a:latin typeface="+mj-lt"/>
              </a:rPr>
              <a:t>The validation set approach has an important drawback: The </a:t>
            </a:r>
            <a:r>
              <a:rPr lang="en-US" sz="2000" b="1" dirty="0">
                <a:latin typeface="+mj-lt"/>
              </a:rPr>
              <a:t>validation error </a:t>
            </a:r>
            <a:r>
              <a:rPr lang="en-US" sz="2000" dirty="0">
                <a:latin typeface="+mj-lt"/>
              </a:rPr>
              <a:t>can be highly variable, depending on which observations are included in the training/validation set.</a:t>
            </a:r>
          </a:p>
        </p:txBody>
      </p:sp>
      <p:sp>
        <p:nvSpPr>
          <p:cNvPr id="4" name="Rectángulo 3">
            <a:extLst>
              <a:ext uri="{FF2B5EF4-FFF2-40B4-BE49-F238E27FC236}">
                <a16:creationId xmlns:a16="http://schemas.microsoft.com/office/drawing/2014/main" id="{D0F48687-446C-3E1D-0171-6B67A4BAA436}"/>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A4672E73-C290-D90B-48C9-E0EC037036CD}"/>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077584D2-A004-A602-55EF-4A106B4039A5}"/>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5CEA28E-28EE-C51F-0CD1-F986F01608D8}"/>
              </a:ext>
            </a:extLst>
          </p:cNvPr>
          <p:cNvPicPr>
            <a:picLocks noChangeAspect="1"/>
          </p:cNvPicPr>
          <p:nvPr/>
        </p:nvPicPr>
        <p:blipFill>
          <a:blip r:embed="rId2"/>
          <a:stretch>
            <a:fillRect/>
          </a:stretch>
        </p:blipFill>
        <p:spPr>
          <a:xfrm>
            <a:off x="3683550" y="1509483"/>
            <a:ext cx="5005687" cy="1267097"/>
          </a:xfrm>
          <a:prstGeom prst="rect">
            <a:avLst/>
          </a:prstGeom>
        </p:spPr>
      </p:pic>
      <p:pic>
        <p:nvPicPr>
          <p:cNvPr id="10" name="Picture 9">
            <a:extLst>
              <a:ext uri="{FF2B5EF4-FFF2-40B4-BE49-F238E27FC236}">
                <a16:creationId xmlns:a16="http://schemas.microsoft.com/office/drawing/2014/main" id="{7EB87340-3681-5BFD-249F-8D6FBA358D73}"/>
              </a:ext>
            </a:extLst>
          </p:cNvPr>
          <p:cNvPicPr>
            <a:picLocks noChangeAspect="1"/>
          </p:cNvPicPr>
          <p:nvPr/>
        </p:nvPicPr>
        <p:blipFill>
          <a:blip r:embed="rId3"/>
          <a:stretch>
            <a:fillRect/>
          </a:stretch>
        </p:blipFill>
        <p:spPr>
          <a:xfrm>
            <a:off x="3174274" y="2850403"/>
            <a:ext cx="5843451" cy="2380488"/>
          </a:xfrm>
          <a:prstGeom prst="rect">
            <a:avLst/>
          </a:prstGeom>
        </p:spPr>
      </p:pic>
      <p:cxnSp>
        <p:nvCxnSpPr>
          <p:cNvPr id="15" name="Straight Arrow Connector 14">
            <a:extLst>
              <a:ext uri="{FF2B5EF4-FFF2-40B4-BE49-F238E27FC236}">
                <a16:creationId xmlns:a16="http://schemas.microsoft.com/office/drawing/2014/main" id="{8543B578-6481-4DCF-7A19-9AC36F8D003A}"/>
              </a:ext>
            </a:extLst>
          </p:cNvPr>
          <p:cNvCxnSpPr/>
          <p:nvPr/>
        </p:nvCxnSpPr>
        <p:spPr>
          <a:xfrm>
            <a:off x="2210844" y="2850403"/>
            <a:ext cx="1816274" cy="412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960C36-B069-EB5A-56C4-47FE94257EC4}"/>
              </a:ext>
            </a:extLst>
          </p:cNvPr>
          <p:cNvCxnSpPr>
            <a:cxnSpLocks/>
          </p:cNvCxnSpPr>
          <p:nvPr/>
        </p:nvCxnSpPr>
        <p:spPr>
          <a:xfrm flipH="1">
            <a:off x="8331866" y="2762278"/>
            <a:ext cx="1344490" cy="5554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1E2CFF2-E7EF-E7B8-ED39-D415BBB03310}"/>
              </a:ext>
            </a:extLst>
          </p:cNvPr>
          <p:cNvSpPr txBox="1"/>
          <p:nvPr/>
        </p:nvSpPr>
        <p:spPr>
          <a:xfrm>
            <a:off x="512789" y="2146555"/>
            <a:ext cx="2350187" cy="646331"/>
          </a:xfrm>
          <a:prstGeom prst="rect">
            <a:avLst/>
          </a:prstGeom>
          <a:noFill/>
        </p:spPr>
        <p:txBody>
          <a:bodyPr wrap="square" rtlCol="0">
            <a:spAutoFit/>
          </a:bodyPr>
          <a:lstStyle/>
          <a:p>
            <a:pPr algn="ctr"/>
            <a:r>
              <a:rPr lang="en-US" dirty="0">
                <a:solidFill>
                  <a:srgbClr val="FF0000"/>
                </a:solidFill>
              </a:rPr>
              <a:t>1 single split intro training and validation</a:t>
            </a:r>
          </a:p>
        </p:txBody>
      </p:sp>
      <p:sp>
        <p:nvSpPr>
          <p:cNvPr id="19" name="TextBox 18">
            <a:extLst>
              <a:ext uri="{FF2B5EF4-FFF2-40B4-BE49-F238E27FC236}">
                <a16:creationId xmlns:a16="http://schemas.microsoft.com/office/drawing/2014/main" id="{85A3A76A-90AA-C711-FA6E-069B4BBB55D6}"/>
              </a:ext>
            </a:extLst>
          </p:cNvPr>
          <p:cNvSpPr txBox="1"/>
          <p:nvPr/>
        </p:nvSpPr>
        <p:spPr>
          <a:xfrm>
            <a:off x="9184400" y="2048478"/>
            <a:ext cx="2350187" cy="646331"/>
          </a:xfrm>
          <a:prstGeom prst="rect">
            <a:avLst/>
          </a:prstGeom>
          <a:noFill/>
        </p:spPr>
        <p:txBody>
          <a:bodyPr wrap="square" rtlCol="0">
            <a:spAutoFit/>
          </a:bodyPr>
          <a:lstStyle/>
          <a:p>
            <a:pPr algn="ctr"/>
            <a:r>
              <a:rPr lang="en-US" dirty="0">
                <a:solidFill>
                  <a:srgbClr val="FF0000"/>
                </a:solidFill>
              </a:rPr>
              <a:t>Validation method repeated 10 times</a:t>
            </a:r>
          </a:p>
        </p:txBody>
      </p:sp>
    </p:spTree>
    <p:extLst>
      <p:ext uri="{BB962C8B-B14F-4D97-AF65-F5344CB8AC3E}">
        <p14:creationId xmlns:p14="http://schemas.microsoft.com/office/powerpoint/2010/main" val="189984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Leave-one-out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000" dirty="0">
                <a:latin typeface="+mj-lt"/>
              </a:rPr>
              <a:t>Like the validation set approach, LOOCV involves splitting the set into </a:t>
            </a:r>
            <a:r>
              <a:rPr lang="en-US" sz="2000" b="1" dirty="0">
                <a:latin typeface="+mj-lt"/>
              </a:rPr>
              <a:t>two subsets</a:t>
            </a:r>
            <a:r>
              <a:rPr lang="en-US" sz="2000" dirty="0">
                <a:latin typeface="+mj-lt"/>
              </a:rPr>
              <a:t>, but </a:t>
            </a:r>
            <a:r>
              <a:rPr lang="en-US" sz="2000" b="1" dirty="0">
                <a:latin typeface="+mj-lt"/>
              </a:rPr>
              <a:t>not of similar size</a:t>
            </a:r>
            <a:r>
              <a:rPr lang="en-US" sz="2000" dirty="0">
                <a:latin typeface="+mj-lt"/>
              </a:rPr>
              <a:t>. Just a </a:t>
            </a:r>
            <a:r>
              <a:rPr lang="en-US" sz="2000" b="1" dirty="0">
                <a:latin typeface="+mj-lt"/>
              </a:rPr>
              <a:t>single observation</a:t>
            </a:r>
            <a:r>
              <a:rPr lang="en-US" sz="2000" dirty="0">
                <a:latin typeface="+mj-lt"/>
              </a:rPr>
              <a:t> is held out and used for validation.</a:t>
            </a:r>
          </a:p>
          <a:p>
            <a:pPr>
              <a:lnSpc>
                <a:spcPct val="100000"/>
              </a:lnSpc>
              <a:buFont typeface="Wingdings" panose="05000000000000000000" pitchFamily="2" charset="2"/>
              <a:buChar char="§"/>
            </a:pPr>
            <a:r>
              <a:rPr lang="en-US" sz="2000" dirty="0">
                <a:latin typeface="+mj-lt"/>
              </a:rPr>
              <a:t>The algorithm is estimated on the </a:t>
            </a:r>
            <a:r>
              <a:rPr lang="en-US" sz="2000" i="1" dirty="0">
                <a:latin typeface="+mj-lt"/>
              </a:rPr>
              <a:t>n-1</a:t>
            </a:r>
            <a:r>
              <a:rPr lang="en-US" sz="2000" dirty="0">
                <a:latin typeface="+mj-lt"/>
              </a:rPr>
              <a:t> training observations, then a prediction is performed in the excluding observation.</a:t>
            </a:r>
          </a:p>
        </p:txBody>
      </p:sp>
      <p:sp>
        <p:nvSpPr>
          <p:cNvPr id="4" name="Rectángulo 3">
            <a:extLst>
              <a:ext uri="{FF2B5EF4-FFF2-40B4-BE49-F238E27FC236}">
                <a16:creationId xmlns:a16="http://schemas.microsoft.com/office/drawing/2014/main" id="{447E932F-5F3A-C646-573A-8D88EEA1B7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0DFBDD68-FCAF-E610-8018-06C2B2093C92}"/>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D1431FCE-D459-EC09-ED26-296CD86328D4}"/>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40F85545-7D7B-0C61-9199-D2DA49C87019}"/>
              </a:ext>
            </a:extLst>
          </p:cNvPr>
          <p:cNvPicPr>
            <a:picLocks noChangeAspect="1"/>
          </p:cNvPicPr>
          <p:nvPr/>
        </p:nvPicPr>
        <p:blipFill>
          <a:blip r:embed="rId2"/>
          <a:stretch>
            <a:fillRect/>
          </a:stretch>
        </p:blipFill>
        <p:spPr>
          <a:xfrm>
            <a:off x="3551355" y="3435911"/>
            <a:ext cx="5089289" cy="2690948"/>
          </a:xfrm>
          <a:prstGeom prst="rect">
            <a:avLst/>
          </a:prstGeom>
        </p:spPr>
      </p:pic>
    </p:spTree>
    <p:extLst>
      <p:ext uri="{BB962C8B-B14F-4D97-AF65-F5344CB8AC3E}">
        <p14:creationId xmlns:p14="http://schemas.microsoft.com/office/powerpoint/2010/main" val="261944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Leave-one-out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Therefore, the model is estimating n times, leaving aside in each iteration a different observation.</a:t>
            </a:r>
          </a:p>
          <a:p>
            <a:pPr>
              <a:lnSpc>
                <a:spcPct val="100000"/>
              </a:lnSpc>
              <a:buFont typeface="Wingdings" panose="05000000000000000000" pitchFamily="2" charset="2"/>
              <a:buChar char="§"/>
            </a:pPr>
            <a:r>
              <a:rPr lang="en-US" sz="2400" dirty="0">
                <a:latin typeface="+mj-lt"/>
              </a:rPr>
              <a:t>Then the error is calculated as the average of all errors.</a:t>
            </a:r>
          </a:p>
          <a:p>
            <a:pPr marL="0" indent="0">
              <a:lnSpc>
                <a:spcPct val="100000"/>
              </a:lnSpc>
              <a:buNone/>
            </a:pPr>
            <a:endParaRPr lang="en-US" sz="2400" dirty="0">
              <a:latin typeface="+mj-lt"/>
            </a:endParaRPr>
          </a:p>
        </p:txBody>
      </p:sp>
      <p:sp>
        <p:nvSpPr>
          <p:cNvPr id="4" name="Rectángulo 3">
            <a:extLst>
              <a:ext uri="{FF2B5EF4-FFF2-40B4-BE49-F238E27FC236}">
                <a16:creationId xmlns:a16="http://schemas.microsoft.com/office/drawing/2014/main" id="{CF8B6A1C-F406-FF00-E6CA-16C29B2A235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0173D4BF-CDC9-F3F6-A205-835FE221023C}"/>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6FC6B033-CAEE-1ED5-AC80-4DB36FEC7F3F}"/>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ADFA4BD-83DC-43E2-4202-23D50610D05B}"/>
              </a:ext>
            </a:extLst>
          </p:cNvPr>
          <p:cNvPicPr>
            <a:picLocks noChangeAspect="1"/>
          </p:cNvPicPr>
          <p:nvPr/>
        </p:nvPicPr>
        <p:blipFill>
          <a:blip r:embed="rId2"/>
          <a:stretch>
            <a:fillRect/>
          </a:stretch>
        </p:blipFill>
        <p:spPr>
          <a:xfrm>
            <a:off x="2654372" y="3216954"/>
            <a:ext cx="6883255" cy="3138787"/>
          </a:xfrm>
          <a:prstGeom prst="rect">
            <a:avLst/>
          </a:prstGeom>
        </p:spPr>
      </p:pic>
    </p:spTree>
    <p:extLst>
      <p:ext uri="{BB962C8B-B14F-4D97-AF65-F5344CB8AC3E}">
        <p14:creationId xmlns:p14="http://schemas.microsoft.com/office/powerpoint/2010/main" val="171848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Leave-one-out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LOOCV has major advantages over the validation set approach:</a:t>
            </a:r>
          </a:p>
          <a:p>
            <a:pPr lvl="1">
              <a:lnSpc>
                <a:spcPct val="100000"/>
              </a:lnSpc>
              <a:buFont typeface="Wingdings" panose="05000000000000000000" pitchFamily="2" charset="2"/>
              <a:buChar char="§"/>
            </a:pPr>
            <a:r>
              <a:rPr lang="en-US" sz="2000" dirty="0">
                <a:latin typeface="+mj-lt"/>
              </a:rPr>
              <a:t>The validation approach yields different results when applied repeatedly (</a:t>
            </a:r>
            <a:r>
              <a:rPr lang="en-US" sz="2000" dirty="0" err="1">
                <a:latin typeface="+mj-lt"/>
              </a:rPr>
              <a:t>i.e</a:t>
            </a:r>
            <a:r>
              <a:rPr lang="en-US" sz="2000" dirty="0">
                <a:latin typeface="+mj-lt"/>
              </a:rPr>
              <a:t> defining different training/validation partitions) because the </a:t>
            </a:r>
            <a:r>
              <a:rPr lang="en-US" sz="2000" b="1" dirty="0">
                <a:latin typeface="+mj-lt"/>
              </a:rPr>
              <a:t>observations are selected randomly</a:t>
            </a:r>
            <a:r>
              <a:rPr lang="en-US" sz="2000" dirty="0">
                <a:latin typeface="+mj-lt"/>
              </a:rPr>
              <a:t>. </a:t>
            </a:r>
          </a:p>
          <a:p>
            <a:pPr lvl="1">
              <a:lnSpc>
                <a:spcPct val="100000"/>
              </a:lnSpc>
              <a:buFont typeface="Wingdings" panose="05000000000000000000" pitchFamily="2" charset="2"/>
              <a:buChar char="§"/>
            </a:pPr>
            <a:r>
              <a:rPr lang="en-US" sz="2000" dirty="0">
                <a:latin typeface="+mj-lt"/>
              </a:rPr>
              <a:t>However, performing LOOCV multiple times always provide the same results since </a:t>
            </a:r>
            <a:r>
              <a:rPr lang="en-US" sz="2000" b="1" dirty="0">
                <a:latin typeface="+mj-lt"/>
              </a:rPr>
              <a:t>there is no randomness </a:t>
            </a:r>
            <a:r>
              <a:rPr lang="en-US" sz="2000" dirty="0">
                <a:latin typeface="+mj-lt"/>
              </a:rPr>
              <a:t>in the process of splitting the data. </a:t>
            </a:r>
          </a:p>
          <a:p>
            <a:pPr>
              <a:lnSpc>
                <a:spcPct val="100000"/>
              </a:lnSpc>
              <a:buFont typeface="Wingdings" panose="05000000000000000000" pitchFamily="2" charset="2"/>
              <a:buChar char="§"/>
            </a:pPr>
            <a:r>
              <a:rPr lang="en-US" sz="2400" dirty="0">
                <a:latin typeface="+mj-lt"/>
              </a:rPr>
              <a:t>But it also has a drawback:</a:t>
            </a:r>
          </a:p>
          <a:p>
            <a:pPr lvl="1">
              <a:lnSpc>
                <a:spcPct val="100000"/>
              </a:lnSpc>
              <a:buFont typeface="Wingdings" panose="05000000000000000000" pitchFamily="2" charset="2"/>
              <a:buChar char="§"/>
            </a:pPr>
            <a:r>
              <a:rPr lang="en-US" sz="2000" dirty="0">
                <a:latin typeface="+mj-lt"/>
              </a:rPr>
              <a:t>It is expensive to implement (the model is fit </a:t>
            </a:r>
            <a:r>
              <a:rPr lang="en-US" sz="2000" i="1" dirty="0">
                <a:latin typeface="+mj-lt"/>
              </a:rPr>
              <a:t>n</a:t>
            </a:r>
            <a:r>
              <a:rPr lang="en-US" sz="2000" dirty="0">
                <a:latin typeface="+mj-lt"/>
              </a:rPr>
              <a:t> times)</a:t>
            </a:r>
          </a:p>
        </p:txBody>
      </p:sp>
      <p:sp>
        <p:nvSpPr>
          <p:cNvPr id="4" name="Rectángulo 3">
            <a:extLst>
              <a:ext uri="{FF2B5EF4-FFF2-40B4-BE49-F238E27FC236}">
                <a16:creationId xmlns:a16="http://schemas.microsoft.com/office/drawing/2014/main" id="{4131EB26-A4B8-E572-D301-B4903F81221D}"/>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5A9F4A2B-C1BD-D91F-2A5A-B891CD136583}"/>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57EBF437-E5E9-9B97-95A8-E1AEE018051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62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k-fold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000" dirty="0">
                <a:latin typeface="+mj-lt"/>
              </a:rPr>
              <a:t>The set of observations is randomly divided into </a:t>
            </a:r>
            <a:r>
              <a:rPr lang="en-US" sz="2000" i="1" dirty="0">
                <a:latin typeface="+mj-lt"/>
              </a:rPr>
              <a:t>k groups, </a:t>
            </a:r>
            <a:r>
              <a:rPr lang="en-US" sz="2000" dirty="0">
                <a:latin typeface="+mj-lt"/>
              </a:rPr>
              <a:t>or</a:t>
            </a:r>
            <a:r>
              <a:rPr lang="en-US" sz="2000" i="1" dirty="0">
                <a:latin typeface="+mj-lt"/>
              </a:rPr>
              <a:t> folds, </a:t>
            </a:r>
            <a:r>
              <a:rPr lang="en-US" sz="2000" dirty="0">
                <a:latin typeface="+mj-lt"/>
              </a:rPr>
              <a:t>of equal size.</a:t>
            </a:r>
          </a:p>
          <a:p>
            <a:pPr>
              <a:lnSpc>
                <a:spcPct val="100000"/>
              </a:lnSpc>
              <a:buFont typeface="Wingdings" panose="05000000000000000000" pitchFamily="2" charset="2"/>
              <a:buChar char="§"/>
            </a:pPr>
            <a:r>
              <a:rPr lang="en-US" sz="2000" dirty="0">
                <a:latin typeface="+mj-lt"/>
              </a:rPr>
              <a:t>The first fold is treated as a validation set, and the method is fit on the remaining k-1 holds.</a:t>
            </a:r>
          </a:p>
          <a:p>
            <a:pPr>
              <a:lnSpc>
                <a:spcPct val="100000"/>
              </a:lnSpc>
              <a:buFont typeface="Wingdings" panose="05000000000000000000" pitchFamily="2" charset="2"/>
              <a:buChar char="§"/>
            </a:pPr>
            <a:r>
              <a:rPr lang="en-US" sz="2000" dirty="0">
                <a:latin typeface="+mj-lt"/>
              </a:rPr>
              <a:t>The mean squared error is computed in the observations in the held-out fold. </a:t>
            </a:r>
          </a:p>
          <a:p>
            <a:pPr>
              <a:lnSpc>
                <a:spcPct val="100000"/>
              </a:lnSpc>
              <a:buFont typeface="Wingdings" panose="05000000000000000000" pitchFamily="2" charset="2"/>
              <a:buChar char="§"/>
            </a:pPr>
            <a:r>
              <a:rPr lang="en-US" sz="2000" dirty="0">
                <a:latin typeface="+mj-lt"/>
              </a:rPr>
              <a:t>This procedure is repeated k times, each time, a different group of observations is treated as a validation set.</a:t>
            </a:r>
          </a:p>
          <a:p>
            <a:pPr>
              <a:lnSpc>
                <a:spcPct val="100000"/>
              </a:lnSpc>
              <a:buFont typeface="Wingdings" panose="05000000000000000000" pitchFamily="2" charset="2"/>
              <a:buChar char="§"/>
            </a:pPr>
            <a:r>
              <a:rPr lang="en-US" sz="2000" dirty="0">
                <a:latin typeface="+mj-lt"/>
              </a:rPr>
              <a:t>This process results in </a:t>
            </a:r>
            <a:r>
              <a:rPr lang="en-US" sz="2000" i="1" dirty="0">
                <a:latin typeface="+mj-lt"/>
              </a:rPr>
              <a:t>k</a:t>
            </a:r>
            <a:r>
              <a:rPr lang="en-US" sz="2000" dirty="0">
                <a:latin typeface="+mj-lt"/>
              </a:rPr>
              <a:t> estimates of the test error, and the </a:t>
            </a:r>
            <a:r>
              <a:rPr lang="en-US" sz="2000" i="1" dirty="0">
                <a:latin typeface="+mj-lt"/>
              </a:rPr>
              <a:t>k-fold</a:t>
            </a:r>
            <a:r>
              <a:rPr lang="en-US" sz="2000" dirty="0">
                <a:latin typeface="+mj-lt"/>
              </a:rPr>
              <a:t> CV estimate is the average of these values.</a:t>
            </a:r>
          </a:p>
        </p:txBody>
      </p:sp>
      <p:sp>
        <p:nvSpPr>
          <p:cNvPr id="4" name="Rectángulo 3">
            <a:extLst>
              <a:ext uri="{FF2B5EF4-FFF2-40B4-BE49-F238E27FC236}">
                <a16:creationId xmlns:a16="http://schemas.microsoft.com/office/drawing/2014/main" id="{2FB806E6-6F20-11EB-A340-7B47C8A02652}"/>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C21ABA10-3F9D-4128-59EB-E5301EF1822F}"/>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BDCE8FA0-29B5-4CBD-1A5B-01950B4ABAE3}"/>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7E7357B-D53B-FE62-499A-E6D968B448DF}"/>
              </a:ext>
            </a:extLst>
          </p:cNvPr>
          <p:cNvSpPr txBox="1"/>
          <p:nvPr/>
        </p:nvSpPr>
        <p:spPr>
          <a:xfrm>
            <a:off x="9418529" y="5235880"/>
            <a:ext cx="1935271" cy="646331"/>
          </a:xfrm>
          <a:prstGeom prst="rect">
            <a:avLst/>
          </a:prstGeom>
          <a:noFill/>
        </p:spPr>
        <p:txBody>
          <a:bodyPr wrap="square" rtlCol="0">
            <a:spAutoFit/>
          </a:bodyPr>
          <a:lstStyle/>
          <a:p>
            <a:pPr algn="ctr"/>
            <a:r>
              <a:rPr lang="es-ES" b="1" dirty="0" err="1">
                <a:solidFill>
                  <a:srgbClr val="FF0000"/>
                </a:solidFill>
              </a:rPr>
              <a:t>This</a:t>
            </a:r>
            <a:r>
              <a:rPr lang="es-ES" b="1" dirty="0">
                <a:solidFill>
                  <a:srgbClr val="FF0000"/>
                </a:solidFill>
              </a:rPr>
              <a:t> </a:t>
            </a:r>
            <a:r>
              <a:rPr lang="es-ES" b="1" dirty="0" err="1">
                <a:solidFill>
                  <a:srgbClr val="FF0000"/>
                </a:solidFill>
              </a:rPr>
              <a:t>plot</a:t>
            </a:r>
            <a:r>
              <a:rPr lang="es-ES" b="1" dirty="0">
                <a:solidFill>
                  <a:srgbClr val="FF0000"/>
                </a:solidFill>
              </a:rPr>
              <a:t> </a:t>
            </a:r>
            <a:r>
              <a:rPr lang="es-ES" b="1" dirty="0" err="1">
                <a:solidFill>
                  <a:srgbClr val="FF0000"/>
                </a:solidFill>
              </a:rPr>
              <a:t>is</a:t>
            </a:r>
            <a:r>
              <a:rPr lang="es-ES" b="1" dirty="0">
                <a:solidFill>
                  <a:srgbClr val="FF0000"/>
                </a:solidFill>
              </a:rPr>
              <a:t> </a:t>
            </a:r>
            <a:r>
              <a:rPr lang="es-ES" b="1" dirty="0" err="1">
                <a:solidFill>
                  <a:srgbClr val="FF0000"/>
                </a:solidFill>
              </a:rPr>
              <a:t>read</a:t>
            </a:r>
            <a:r>
              <a:rPr lang="es-ES" b="1" dirty="0">
                <a:solidFill>
                  <a:srgbClr val="FF0000"/>
                </a:solidFill>
              </a:rPr>
              <a:t> </a:t>
            </a:r>
            <a:r>
              <a:rPr lang="es-ES" b="1" dirty="0" err="1">
                <a:solidFill>
                  <a:srgbClr val="FF0000"/>
                </a:solidFill>
              </a:rPr>
              <a:t>left</a:t>
            </a:r>
            <a:r>
              <a:rPr lang="es-ES" b="1" dirty="0">
                <a:solidFill>
                  <a:srgbClr val="FF0000"/>
                </a:solidFill>
              </a:rPr>
              <a:t> </a:t>
            </a:r>
            <a:r>
              <a:rPr lang="es-ES" b="1" dirty="0" err="1">
                <a:solidFill>
                  <a:srgbClr val="FF0000"/>
                </a:solidFill>
              </a:rPr>
              <a:t>to</a:t>
            </a:r>
            <a:r>
              <a:rPr lang="es-ES" b="1" dirty="0">
                <a:solidFill>
                  <a:srgbClr val="FF0000"/>
                </a:solidFill>
              </a:rPr>
              <a:t> </a:t>
            </a:r>
            <a:r>
              <a:rPr lang="es-ES" b="1" dirty="0" err="1">
                <a:solidFill>
                  <a:srgbClr val="FF0000"/>
                </a:solidFill>
              </a:rPr>
              <a:t>right</a:t>
            </a:r>
            <a:endParaRPr lang="en-US" b="1" dirty="0">
              <a:solidFill>
                <a:srgbClr val="FF0000"/>
              </a:solidFill>
            </a:endParaRPr>
          </a:p>
        </p:txBody>
      </p:sp>
      <p:pic>
        <p:nvPicPr>
          <p:cNvPr id="9" name="Picture 8">
            <a:extLst>
              <a:ext uri="{FF2B5EF4-FFF2-40B4-BE49-F238E27FC236}">
                <a16:creationId xmlns:a16="http://schemas.microsoft.com/office/drawing/2014/main" id="{3E0CC7C3-362D-C115-2B51-1E03F3C45D62}"/>
              </a:ext>
            </a:extLst>
          </p:cNvPr>
          <p:cNvPicPr>
            <a:picLocks noChangeAspect="1"/>
          </p:cNvPicPr>
          <p:nvPr/>
        </p:nvPicPr>
        <p:blipFill>
          <a:blip r:embed="rId2"/>
          <a:stretch>
            <a:fillRect/>
          </a:stretch>
        </p:blipFill>
        <p:spPr>
          <a:xfrm>
            <a:off x="3997234" y="4332709"/>
            <a:ext cx="4197532" cy="2079172"/>
          </a:xfrm>
          <a:prstGeom prst="rect">
            <a:avLst/>
          </a:prstGeom>
        </p:spPr>
      </p:pic>
    </p:spTree>
    <p:extLst>
      <p:ext uri="{BB962C8B-B14F-4D97-AF65-F5344CB8AC3E}">
        <p14:creationId xmlns:p14="http://schemas.microsoft.com/office/powerpoint/2010/main" val="2041909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5842</TotalTime>
  <Words>1064</Words>
  <Application>Microsoft Office PowerPoint</Application>
  <PresentationFormat>Widescreen</PresentationFormat>
  <Paragraphs>115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Introduction to Machine Learning Topic 2 – Resampling methods and Fine-tuning (ISL Ch. 3 / HOML Ch. 2 / IMLP Ch. 5)</vt:lpstr>
      <vt:lpstr>PowerPoint Presentation</vt:lpstr>
      <vt:lpstr>Resampling methods</vt:lpstr>
      <vt:lpstr>Resampling methods: the validation set</vt:lpstr>
      <vt:lpstr>Resampling methods: The validation set</vt:lpstr>
      <vt:lpstr>Resampling methods: Leave-one-out CV</vt:lpstr>
      <vt:lpstr>Resampling methods: Leave-one-out CV</vt:lpstr>
      <vt:lpstr>Resampling methods: Leave-one-out CV</vt:lpstr>
      <vt:lpstr>Resampling methods: k-fold CV</vt:lpstr>
      <vt:lpstr>Resampling methods: k-fold CV</vt:lpstr>
      <vt:lpstr>Bootstraping</vt:lpstr>
      <vt:lpstr>Fine-tuning</vt:lpstr>
      <vt:lpstr>Fine-tuning: Grid search</vt:lpstr>
      <vt:lpstr>Fine-tuning: Randomized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Bas Vicente Javier</cp:lastModifiedBy>
  <cp:revision>20</cp:revision>
  <dcterms:created xsi:type="dcterms:W3CDTF">2022-09-11T13:53:20Z</dcterms:created>
  <dcterms:modified xsi:type="dcterms:W3CDTF">2022-10-04T12:31:14Z</dcterms:modified>
</cp:coreProperties>
</file>