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ECFCBE10-36E2-4FEA-A19A-7E1AACDC8971}"/>
    <pc:docChg chg="modSld">
      <pc:chgData name="Javier Bas Vicente" userId="96bf8a96-3310-496c-8c7e-8a087f977faa" providerId="ADAL" clId="{ECFCBE10-36E2-4FEA-A19A-7E1AACDC8971}" dt="2024-10-19T16:58:01.001" v="0" actId="20577"/>
      <pc:docMkLst>
        <pc:docMk/>
      </pc:docMkLst>
      <pc:sldChg chg="modSp mod">
        <pc:chgData name="Javier Bas Vicente" userId="96bf8a96-3310-496c-8c7e-8a087f977faa" providerId="ADAL" clId="{ECFCBE10-36E2-4FEA-A19A-7E1AACDC8971}" dt="2024-10-19T16:58:01.001" v="0" actId="20577"/>
        <pc:sldMkLst>
          <pc:docMk/>
          <pc:sldMk cId="2149080833" sldId="278"/>
        </pc:sldMkLst>
        <pc:spChg chg="mod">
          <ac:chgData name="Javier Bas Vicente" userId="96bf8a96-3310-496c-8c7e-8a087f977faa" providerId="ADAL" clId="{ECFCBE10-36E2-4FEA-A19A-7E1AACDC8971}" dt="2024-10-19T16:58:01.001" v="0" actId="20577"/>
          <ac:spMkLst>
            <pc:docMk/>
            <pc:sldMk cId="2149080833" sldId="278"/>
            <ac:spMk id="3" creationId="{6866AA87-E000-52D2-F65D-4B414B00BBE5}"/>
          </ac:spMkLst>
        </pc:spChg>
      </pc:sldChg>
    </pc:docChg>
  </pc:docChgLst>
  <pc:docChgLst>
    <pc:chgData name="Javier Bas Vicente" userId="96bf8a96-3310-496c-8c7e-8a087f977faa" providerId="ADAL" clId="{6D61AA64-0E28-439B-A63D-609F3C713282}"/>
    <pc:docChg chg="modSld">
      <pc:chgData name="Javier Bas Vicente" userId="96bf8a96-3310-496c-8c7e-8a087f977faa" providerId="ADAL" clId="{6D61AA64-0E28-439B-A63D-609F3C713282}" dt="2023-10-19T15:10:10.842" v="3" actId="20577"/>
      <pc:docMkLst>
        <pc:docMk/>
      </pc:docMkLst>
      <pc:sldChg chg="modSp mod">
        <pc:chgData name="Javier Bas Vicente" userId="96bf8a96-3310-496c-8c7e-8a087f977faa" providerId="ADAL" clId="{6D61AA64-0E28-439B-A63D-609F3C713282}" dt="2023-10-19T15:10:10.842" v="3" actId="20577"/>
        <pc:sldMkLst>
          <pc:docMk/>
          <pc:sldMk cId="2149080833" sldId="278"/>
        </pc:sldMkLst>
        <pc:spChg chg="mod">
          <ac:chgData name="Javier Bas Vicente" userId="96bf8a96-3310-496c-8c7e-8a087f977faa" providerId="ADAL" clId="{6D61AA64-0E28-439B-A63D-609F3C713282}" dt="2023-10-19T15:10:10.842" v="3" actId="20577"/>
          <ac:spMkLst>
            <pc:docMk/>
            <pc:sldMk cId="2149080833" sldId="278"/>
            <ac:spMk id="3" creationId="{6866AA87-E000-52D2-F65D-4B414B00BB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portals.org/" TargetMode="External"/><Relationship Id="rId3" Type="http://schemas.openxmlformats.org/officeDocument/2006/relationships/hyperlink" Target="https://kaggle.com/datasets" TargetMode="External"/><Relationship Id="rId7" Type="http://schemas.openxmlformats.org/officeDocument/2006/relationships/hyperlink" Target="https://tensorflow.org/datasets" TargetMode="External"/><Relationship Id="rId2" Type="http://schemas.openxmlformats.org/officeDocument/2006/relationships/hyperlink" Target="https://open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datasets.php" TargetMode="External"/><Relationship Id="rId10" Type="http://schemas.openxmlformats.org/officeDocument/2006/relationships/hyperlink" Target="https://en.wikipedia.org/wiki/List_of_datasets_for_machine-learning_research" TargetMode="External"/><Relationship Id="rId4" Type="http://schemas.openxmlformats.org/officeDocument/2006/relationships/hyperlink" Target="https://paperswithcode.com/datasets" TargetMode="External"/><Relationship Id="rId9" Type="http://schemas.openxmlformats.org/officeDocument/2006/relationships/hyperlink" Target="https://opendatamonitor.e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erBas/IMLEF-MQu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2 – </a:t>
            </a:r>
            <a:r>
              <a:rPr lang="en-US" sz="4000" dirty="0"/>
              <a:t>A Machine Learning project </a:t>
            </a:r>
            <a:br>
              <a:rPr lang="en-US" sz="4000" dirty="0"/>
            </a:br>
            <a:r>
              <a:rPr lang="en-US" sz="3200" dirty="0"/>
              <a:t>(HO Ch. 2 / ISL Ch. 2)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Where to get data from?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 Machine Learning project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Evaluate the Project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Define your working environment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workflow of a project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Set up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Getting the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Visualizations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Preparing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Training model(s)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Fine-tune the best model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Case study: California Housing Prices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211-FC72-04C1-A1FF-332D6F1C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Where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get</a:t>
            </a:r>
            <a:r>
              <a:rPr lang="es-ES" sz="4000" dirty="0"/>
              <a:t> data from?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88-6C0D-A001-184A-8A4CB9ED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Popular open data repositories</a:t>
            </a:r>
          </a:p>
          <a:p>
            <a:pPr lvl="1"/>
            <a:r>
              <a:rPr lang="en-US" sz="1800" dirty="0"/>
              <a:t>OpenML.org (</a:t>
            </a:r>
            <a:r>
              <a:rPr lang="en-US" sz="1800" dirty="0">
                <a:hlinkClick r:id="rId2"/>
              </a:rPr>
              <a:t>https://openml.org/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Kaggle.com (</a:t>
            </a:r>
            <a:r>
              <a:rPr lang="en-US" sz="1800" dirty="0">
                <a:hlinkClick r:id="rId3"/>
              </a:rPr>
              <a:t>https://kaggle.com/datasets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PapersWithCode.com (</a:t>
            </a:r>
            <a:r>
              <a:rPr lang="en-US" sz="1800" dirty="0">
                <a:hlinkClick r:id="rId4"/>
              </a:rPr>
              <a:t>https://paperswithcode.com/datasets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UC Irvine Machine Learning Repository (</a:t>
            </a:r>
            <a:r>
              <a:rPr lang="en-US" sz="1800" dirty="0">
                <a:hlinkClick r:id="rId5"/>
              </a:rPr>
              <a:t>https://archive.ics.uci.edu/ml/datasets.php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Amazon’s AWS datasets (</a:t>
            </a:r>
            <a:r>
              <a:rPr lang="en-US" sz="1800" dirty="0">
                <a:hlinkClick r:id="rId6"/>
              </a:rPr>
              <a:t>https://registry.opendata.aws/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TensorFlow Datasets (</a:t>
            </a:r>
            <a:r>
              <a:rPr lang="en-US" sz="1800" dirty="0">
                <a:hlinkClick r:id="rId7"/>
              </a:rPr>
              <a:t>https://tensorflow.org/datasets</a:t>
            </a:r>
            <a:r>
              <a:rPr lang="en-US" sz="1800" dirty="0"/>
              <a:t>)</a:t>
            </a:r>
          </a:p>
          <a:p>
            <a:r>
              <a:rPr lang="en-US" sz="2000" dirty="0"/>
              <a:t>Meta portals (they list open data repositories)</a:t>
            </a:r>
          </a:p>
          <a:p>
            <a:pPr lvl="1"/>
            <a:r>
              <a:rPr lang="en-US" sz="1800" dirty="0"/>
              <a:t>DataPortals.org (</a:t>
            </a:r>
            <a:r>
              <a:rPr lang="en-US" sz="1800" dirty="0">
                <a:hlinkClick r:id="rId8"/>
              </a:rPr>
              <a:t>https://dataportals.org/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OpenDataMonitor.eu (</a:t>
            </a:r>
            <a:r>
              <a:rPr lang="en-US" sz="1800" dirty="0">
                <a:hlinkClick r:id="rId9"/>
              </a:rPr>
              <a:t>https://opendatamonitor.eu/</a:t>
            </a:r>
            <a:r>
              <a:rPr lang="en-US" sz="1800" dirty="0"/>
              <a:t>)</a:t>
            </a:r>
          </a:p>
          <a:p>
            <a:r>
              <a:rPr lang="en-US" sz="2000" dirty="0"/>
              <a:t>Other pages listing many popular open data repositories</a:t>
            </a:r>
          </a:p>
          <a:p>
            <a:pPr lvl="1"/>
            <a:r>
              <a:rPr lang="en-US" sz="1800" dirty="0"/>
              <a:t>Wikipedia’s list of Machine Learning datasets (</a:t>
            </a:r>
            <a:r>
              <a:rPr lang="en-US" sz="1800" dirty="0">
                <a:hlinkClick r:id="rId10"/>
              </a:rPr>
              <a:t>https://en.wikipedia.org/wiki/List_of_datasets_for_machine-learning_research</a:t>
            </a:r>
            <a:r>
              <a:rPr lang="en-US" sz="18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810331-9096-198D-ED56-37ED8B140D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3BB1B3D-C3C2-C043-50F5-EEE00909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3BC3E46-4DF6-CBB1-7DE3-C72BDF3D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8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DA74-977E-46F5-4D46-8EF721EE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8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Welcome to the Machine Learning Housing Corporation! Your first task is to </a:t>
            </a:r>
            <a:r>
              <a:rPr lang="en-US" sz="2000" b="1" dirty="0">
                <a:latin typeface="+mj-lt"/>
              </a:rPr>
              <a:t>use California census data to build a model of housing prices in the state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This data includes metrics such as the population, median income, and median housing price for each block group in California. Each observation represents a ‘district’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Your </a:t>
            </a:r>
            <a:r>
              <a:rPr lang="en-US" sz="2000" b="1" dirty="0">
                <a:latin typeface="+mj-lt"/>
              </a:rPr>
              <a:t>model should learn from this data </a:t>
            </a:r>
            <a:r>
              <a:rPr lang="en-US" sz="2000" dirty="0">
                <a:latin typeface="+mj-lt"/>
              </a:rPr>
              <a:t>and </a:t>
            </a:r>
            <a:r>
              <a:rPr lang="en-US" sz="2000" b="1" dirty="0">
                <a:latin typeface="+mj-lt"/>
              </a:rPr>
              <a:t>be able to predict the median housing price in any district</a:t>
            </a:r>
            <a:r>
              <a:rPr lang="en-US" sz="2000" dirty="0">
                <a:latin typeface="+mj-lt"/>
              </a:rPr>
              <a:t>, given all the other metrics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858360D-027E-3FC6-9D0E-0F6B382F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74" y="1782981"/>
            <a:ext cx="5835303" cy="43618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7D4C3BD-625A-E6F7-4EB9-D5321DC72C0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CD8A20FF-48CB-DB55-BC52-02389672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462F2168-3C4A-974B-80B9-708D7B27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Evaluate the project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527A5AB-5D36-3A6F-0F73-ABB11CC4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What will the model be used for? Evaluate investments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the current solution looks like? It is currently done by experts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Frame the problem: Supervised learning, multiple regression, univariate regression, batch learning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will we evaluate the performance of </a:t>
            </a:r>
            <a:r>
              <a:rPr lang="en-US" sz="2400">
                <a:latin typeface="+mj-lt"/>
              </a:rPr>
              <a:t>our solution (</a:t>
            </a:r>
            <a:r>
              <a:rPr lang="en-US" sz="2400" dirty="0">
                <a:latin typeface="+mj-lt"/>
              </a:rPr>
              <a:t>RSME,MAE, Recall, F1…)? </a:t>
            </a: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4D9035B7-C670-83CD-F72E-3CC20BEF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73" y="4292798"/>
            <a:ext cx="5664708" cy="186537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3C825F74-4294-F5A1-576B-1613173217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B4D4AA71-0DFD-D444-27C0-C89FC35F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F1F92B4-E257-AF4E-C215-117AA4EA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6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AFE-C706-3061-D470-7ECFEA23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Define your working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2B38-AE3A-7923-B8D5-4A0D2E8C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Local:</a:t>
            </a:r>
            <a:r>
              <a:rPr lang="en-US" sz="2400" dirty="0">
                <a:latin typeface="+mj-lt"/>
              </a:rPr>
              <a:t> You have everything (data, code,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 in your computer. You open files in your computer, code in your computer, store results in your computer… And you share attaching files to emails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Server:</a:t>
            </a:r>
            <a:r>
              <a:rPr lang="en-US" sz="2400" dirty="0">
                <a:latin typeface="+mj-lt"/>
              </a:rPr>
              <a:t> You connect to a server, and everything you do is actually done in the server. If you launch a script, it runs in the server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Cloud:</a:t>
            </a:r>
            <a:r>
              <a:rPr lang="en-US" sz="2400" dirty="0">
                <a:latin typeface="+mj-lt"/>
              </a:rPr>
              <a:t> Similar than Server (in practical terms), but it is not your company’s server, it’s Amazon’s, Azure’s,… Everything you do is executed </a:t>
            </a:r>
            <a:r>
              <a:rPr lang="en-US" sz="2400" b="1" dirty="0">
                <a:latin typeface="+mj-lt"/>
              </a:rPr>
              <a:t>there</a:t>
            </a:r>
            <a:r>
              <a:rPr lang="en-US" sz="2400" dirty="0">
                <a:latin typeface="+mj-lt"/>
              </a:rPr>
              <a:t>. Why paying for an expensive machine when you can have running time at cents?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416FC2-CF9B-437A-6C7D-2079A140B34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EF6ED71-C874-6B57-765B-55D8301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6CEE866-4344-0502-184B-1DCBCB2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Set up (pre-define parameters, write useful functions,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Getting the data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Download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Quick look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Create a test set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Visualizing for first insights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Geographical (if possible)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Correlations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Some combinations that might make sense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F58DFF-0D33-4100-8F0A-6C9FE1FC122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1E9C21E-AE88-176E-D9F6-643C50B4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DFA912D-B3C0-F54C-C549-C10E9C3D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Preparing data for algorithms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Cleaning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Deal with text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Categories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Transformers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Pipelines!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Training a model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Fine-tuning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Grid search/Random search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Evaluate on test 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	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344549-3A9C-11AE-C119-20B907745685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8F570FA-0F85-C686-D155-9767656B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20BE72B-F734-1094-B0BA-5141A37B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2B3-5809-8FC0-2751-D2491F7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study: California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69DB-8D01-B8C7-DE47-0C6B9565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We will work in the cloud!*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Open notebooks from my </a:t>
            </a:r>
            <a:r>
              <a:rPr lang="en-US" sz="2000" dirty="0" err="1">
                <a:latin typeface="+mj-lt"/>
              </a:rPr>
              <a:t>github</a:t>
            </a:r>
            <a:r>
              <a:rPr lang="en-US" sz="2000" dirty="0">
                <a:latin typeface="+mj-lt"/>
              </a:rPr>
              <a:t> repository (</a:t>
            </a:r>
            <a:r>
              <a:rPr lang="en-US" sz="2000" dirty="0">
                <a:latin typeface="+mj-lt"/>
                <a:hlinkClick r:id="rId2"/>
              </a:rPr>
              <a:t>https://github.com/JavierBas/IMLEF-MQuEA</a:t>
            </a:r>
            <a:r>
              <a:rPr lang="en-US" sz="2000" dirty="0">
                <a:latin typeface="+mj-lt"/>
              </a:rPr>
              <a:t>) in your Google </a:t>
            </a:r>
            <a:r>
              <a:rPr lang="en-US" sz="2000" dirty="0" err="1">
                <a:latin typeface="+mj-lt"/>
              </a:rPr>
              <a:t>Colab</a:t>
            </a:r>
            <a:endParaRPr lang="en-US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Play around! Everything will run in Google’s servers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Let’s take a look at this comprehensive example on housing prices in the sunny State of California (</a:t>
            </a:r>
            <a:r>
              <a:rPr lang="en-US" sz="2400" i="1" dirty="0">
                <a:latin typeface="+mj-lt"/>
              </a:rPr>
              <a:t>Topic 2 – A Machine Learning </a:t>
            </a:r>
            <a:r>
              <a:rPr lang="en-US" sz="2400" i="1" dirty="0" err="1">
                <a:latin typeface="+mj-lt"/>
              </a:rPr>
              <a:t>Project.ipynb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142DA1-F654-17F0-8069-462CB537FC6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40AFF37-7989-EC70-1A46-C26DC73D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6837722-E499-1358-9920-64AD0453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CBED5-A5BC-9491-5DA7-14821ED66E4B}"/>
              </a:ext>
            </a:extLst>
          </p:cNvPr>
          <p:cNvSpPr txBox="1"/>
          <p:nvPr/>
        </p:nvSpPr>
        <p:spPr>
          <a:xfrm>
            <a:off x="9036344" y="5258479"/>
            <a:ext cx="2845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*Let me know if you prefer to work in local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(and I’ll convince you not to)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3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747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Machine Learning Topic 2 – A Machine Learning project  (HO Ch. 2 / ISL Ch. 2)</vt:lpstr>
      <vt:lpstr>PowerPoint Presentation</vt:lpstr>
      <vt:lpstr>Where to get data from?</vt:lpstr>
      <vt:lpstr>Evaluate the project</vt:lpstr>
      <vt:lpstr>Evaluate the project</vt:lpstr>
      <vt:lpstr>Define your working environment</vt:lpstr>
      <vt:lpstr>The workflow of a project</vt:lpstr>
      <vt:lpstr>The workflow of a project</vt:lpstr>
      <vt:lpstr>Case study: California Housing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13</cp:revision>
  <dcterms:created xsi:type="dcterms:W3CDTF">2022-09-11T13:53:20Z</dcterms:created>
  <dcterms:modified xsi:type="dcterms:W3CDTF">2024-10-19T16:58:02Z</dcterms:modified>
</cp:coreProperties>
</file>