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E501FCAF-15F3-4891-8B13-9BA3562FF871}"/>
    <pc:docChg chg="custSel modSld">
      <pc:chgData name="Javier Bas Vicente" userId="96bf8a96-3310-496c-8c7e-8a087f977faa" providerId="ADAL" clId="{E501FCAF-15F3-4891-8B13-9BA3562FF871}" dt="2023-10-30T15:26:56.878" v="239" actId="20577"/>
      <pc:docMkLst>
        <pc:docMk/>
      </pc:docMkLst>
      <pc:sldChg chg="modSp mod">
        <pc:chgData name="Javier Bas Vicente" userId="96bf8a96-3310-496c-8c7e-8a087f977faa" providerId="ADAL" clId="{E501FCAF-15F3-4891-8B13-9BA3562FF871}" dt="2023-10-30T14:58:26.765" v="0" actId="113"/>
        <pc:sldMkLst>
          <pc:docMk/>
          <pc:sldMk cId="1899848865" sldId="260"/>
        </pc:sldMkLst>
        <pc:spChg chg="mod">
          <ac:chgData name="Javier Bas Vicente" userId="96bf8a96-3310-496c-8c7e-8a087f977faa" providerId="ADAL" clId="{E501FCAF-15F3-4891-8B13-9BA3562FF871}" dt="2023-10-30T14:58:26.765" v="0" actId="113"/>
          <ac:spMkLst>
            <pc:docMk/>
            <pc:sldMk cId="1899848865" sldId="260"/>
            <ac:spMk id="3" creationId="{FD20A7E1-293D-4EBB-5482-A89116CE4DB9}"/>
          </ac:spMkLst>
        </pc:spChg>
      </pc:sldChg>
      <pc:sldChg chg="addSp modSp mod">
        <pc:chgData name="Javier Bas Vicente" userId="96bf8a96-3310-496c-8c7e-8a087f977faa" providerId="ADAL" clId="{E501FCAF-15F3-4891-8B13-9BA3562FF871}" dt="2023-10-30T15:24:07.360" v="211" actId="1038"/>
        <pc:sldMkLst>
          <pc:docMk/>
          <pc:sldMk cId="2041909992" sldId="264"/>
        </pc:sldMkLst>
        <pc:cxnChg chg="add mod">
          <ac:chgData name="Javier Bas Vicente" userId="96bf8a96-3310-496c-8c7e-8a087f977faa" providerId="ADAL" clId="{E501FCAF-15F3-4891-8B13-9BA3562FF871}" dt="2023-10-30T15:23:14.550" v="5" actId="1582"/>
          <ac:cxnSpMkLst>
            <pc:docMk/>
            <pc:sldMk cId="2041909992" sldId="264"/>
            <ac:cxnSpMk id="10" creationId="{090D2A4F-57A8-ED41-6EB6-E7465A0B5695}"/>
          </ac:cxnSpMkLst>
        </pc:cxnChg>
        <pc:cxnChg chg="add mod">
          <ac:chgData name="Javier Bas Vicente" userId="96bf8a96-3310-496c-8c7e-8a087f977faa" providerId="ADAL" clId="{E501FCAF-15F3-4891-8B13-9BA3562FF871}" dt="2023-10-30T15:23:56.833" v="210" actId="1038"/>
          <ac:cxnSpMkLst>
            <pc:docMk/>
            <pc:sldMk cId="2041909992" sldId="264"/>
            <ac:cxnSpMk id="11" creationId="{9E8E8C73-1DCC-27BA-D8FF-750006F0B48F}"/>
          </ac:cxnSpMkLst>
        </pc:cxnChg>
        <pc:cxnChg chg="add mod">
          <ac:chgData name="Javier Bas Vicente" userId="96bf8a96-3310-496c-8c7e-8a087f977faa" providerId="ADAL" clId="{E501FCAF-15F3-4891-8B13-9BA3562FF871}" dt="2023-10-30T15:23:53.371" v="209" actId="1037"/>
          <ac:cxnSpMkLst>
            <pc:docMk/>
            <pc:sldMk cId="2041909992" sldId="264"/>
            <ac:cxnSpMk id="12" creationId="{56E7DFD1-6483-D3DD-6FA2-1212B49D5F36}"/>
          </ac:cxnSpMkLst>
        </pc:cxnChg>
        <pc:cxnChg chg="add mod">
          <ac:chgData name="Javier Bas Vicente" userId="96bf8a96-3310-496c-8c7e-8a087f977faa" providerId="ADAL" clId="{E501FCAF-15F3-4891-8B13-9BA3562FF871}" dt="2023-10-30T15:24:07.360" v="211" actId="1038"/>
          <ac:cxnSpMkLst>
            <pc:docMk/>
            <pc:sldMk cId="2041909992" sldId="264"/>
            <ac:cxnSpMk id="13" creationId="{3E2B2F4C-5F45-1520-C632-5B39055EB64E}"/>
          </ac:cxnSpMkLst>
        </pc:cxnChg>
      </pc:sldChg>
      <pc:sldChg chg="modSp mod">
        <pc:chgData name="Javier Bas Vicente" userId="96bf8a96-3310-496c-8c7e-8a087f977faa" providerId="ADAL" clId="{E501FCAF-15F3-4891-8B13-9BA3562FF871}" dt="2023-10-30T15:25:03.739" v="217" actId="20577"/>
        <pc:sldMkLst>
          <pc:docMk/>
          <pc:sldMk cId="2341972571" sldId="265"/>
        </pc:sldMkLst>
        <pc:spChg chg="mod">
          <ac:chgData name="Javier Bas Vicente" userId="96bf8a96-3310-496c-8c7e-8a087f977faa" providerId="ADAL" clId="{E501FCAF-15F3-4891-8B13-9BA3562FF871}" dt="2023-10-30T15:25:03.739" v="217" actId="20577"/>
          <ac:spMkLst>
            <pc:docMk/>
            <pc:sldMk cId="2341972571" sldId="265"/>
            <ac:spMk id="3" creationId="{FD20A7E1-293D-4EBB-5482-A89116CE4DB9}"/>
          </ac:spMkLst>
        </pc:spChg>
      </pc:sldChg>
      <pc:sldChg chg="modSp mod">
        <pc:chgData name="Javier Bas Vicente" userId="96bf8a96-3310-496c-8c7e-8a087f977faa" providerId="ADAL" clId="{E501FCAF-15F3-4891-8B13-9BA3562FF871}" dt="2023-10-30T15:26:56.878" v="239" actId="20577"/>
        <pc:sldMkLst>
          <pc:docMk/>
          <pc:sldMk cId="2641220665" sldId="266"/>
        </pc:sldMkLst>
        <pc:spChg chg="mod">
          <ac:chgData name="Javier Bas Vicente" userId="96bf8a96-3310-496c-8c7e-8a087f977faa" providerId="ADAL" clId="{E501FCAF-15F3-4891-8B13-9BA3562FF871}" dt="2023-10-30T15:26:56.878" v="239" actId="20577"/>
          <ac:spMkLst>
            <pc:docMk/>
            <pc:sldMk cId="2641220665" sldId="266"/>
            <ac:spMk id="3" creationId="{FD20A7E1-293D-4EBB-5482-A89116CE4DB9}"/>
          </ac:spMkLst>
        </pc:spChg>
      </pc:sldChg>
    </pc:docChg>
  </pc:docChgLst>
  <pc:docChgLst>
    <pc:chgData name="Javier Bas Vicente" userId="96bf8a96-3310-496c-8c7e-8a087f977faa" providerId="ADAL" clId="{5A2FBFEE-E52B-432C-A20F-F1EB9739DA4C}"/>
    <pc:docChg chg="modSld">
      <pc:chgData name="Javier Bas Vicente" userId="96bf8a96-3310-496c-8c7e-8a087f977faa" providerId="ADAL" clId="{5A2FBFEE-E52B-432C-A20F-F1EB9739DA4C}" dt="2024-10-19T16:58:13.884" v="0" actId="6549"/>
      <pc:docMkLst>
        <pc:docMk/>
      </pc:docMkLst>
      <pc:sldChg chg="modSp mod">
        <pc:chgData name="Javier Bas Vicente" userId="96bf8a96-3310-496c-8c7e-8a087f977faa" providerId="ADAL" clId="{5A2FBFEE-E52B-432C-A20F-F1EB9739DA4C}" dt="2024-10-19T16:58:13.884" v="0" actId="6549"/>
        <pc:sldMkLst>
          <pc:docMk/>
          <pc:sldMk cId="2149080833" sldId="278"/>
        </pc:sldMkLst>
        <pc:spChg chg="mod">
          <ac:chgData name="Javier Bas Vicente" userId="96bf8a96-3310-496c-8c7e-8a087f977faa" providerId="ADAL" clId="{5A2FBFEE-E52B-432C-A20F-F1EB9739DA4C}" dt="2024-10-19T16:58:13.884" v="0" actId="6549"/>
          <ac:spMkLst>
            <pc:docMk/>
            <pc:sldMk cId="2149080833" sldId="278"/>
            <ac:spMk id="3" creationId="{6866AA87-E000-52D2-F65D-4B414B00BB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1DC7F-8587-4047-9A5D-1FCB6614CAE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AEDD-6B56-43B5-878A-7BCE1BA7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https://www.mastersindatascience.org/learning/machine-learning-algorithms/bootstrapping/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AEDD-6B56-43B5-878A-7BCE1BA73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>
                <a:cs typeface="Times New Roman" panose="02020603050405020304" pitchFamily="18" charset="0"/>
              </a:rPr>
              <a:t>Topic 3 </a:t>
            </a:r>
            <a:r>
              <a:rPr lang="en-US" sz="4000" dirty="0">
                <a:cs typeface="Times New Roman" panose="02020603050405020304" pitchFamily="18" charset="0"/>
              </a:rPr>
              <a:t>– </a:t>
            </a:r>
            <a:r>
              <a:rPr lang="en-US" sz="4000" dirty="0"/>
              <a:t>Resampling methods and Fine-tuning</a:t>
            </a:r>
            <a:br>
              <a:rPr lang="en-US" sz="4000" dirty="0"/>
            </a:br>
            <a:r>
              <a:rPr lang="en-US" sz="3200" dirty="0"/>
              <a:t>(ISL Ch. 3 / HOML Ch. 2 / IMLP Ch. 5)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k-fold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One advantage of using </a:t>
            </a:r>
            <a:r>
              <a:rPr lang="en-US" sz="2200" i="1" dirty="0">
                <a:latin typeface="+mj-lt"/>
              </a:rPr>
              <a:t>k</a:t>
            </a:r>
            <a:r>
              <a:rPr lang="en-US" sz="2200" dirty="0">
                <a:latin typeface="+mj-lt"/>
              </a:rPr>
              <a:t> = 5 or </a:t>
            </a:r>
            <a:r>
              <a:rPr lang="en-US" sz="2200" i="1" dirty="0">
                <a:latin typeface="+mj-lt"/>
              </a:rPr>
              <a:t>k</a:t>
            </a:r>
            <a:r>
              <a:rPr lang="en-US" sz="2200" dirty="0">
                <a:latin typeface="+mj-lt"/>
              </a:rPr>
              <a:t> = 10 (the usual values) instead </a:t>
            </a:r>
            <a:r>
              <a:rPr lang="en-US" sz="2200" i="1" dirty="0">
                <a:latin typeface="+mj-lt"/>
              </a:rPr>
              <a:t>k = n</a:t>
            </a:r>
            <a:r>
              <a:rPr lang="en-US" sz="2200" dirty="0">
                <a:latin typeface="+mj-lt"/>
              </a:rPr>
              <a:t> is computational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But there are also non-computational advantages. Some variability occurs in CV estimates due to the variability on how the observations are divided into the </a:t>
            </a:r>
            <a:r>
              <a:rPr lang="en-US" sz="2200" i="1" dirty="0">
                <a:latin typeface="+mj-lt"/>
              </a:rPr>
              <a:t>k</a:t>
            </a:r>
            <a:r>
              <a:rPr lang="en-US" sz="2200" dirty="0">
                <a:latin typeface="+mj-lt"/>
              </a:rPr>
              <a:t> folds. But it is typically lower than the variability resulting from the validation set approach.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5054FE-7FE2-7CBB-3EE8-B9210132B9B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6DBE7D1A-A512-290B-5D5D-B4622957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332F0144-9E0C-DAD2-46EA-4973A7CB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57D3DC-EA81-3661-0092-692FAC62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03" y="3514539"/>
            <a:ext cx="6353774" cy="28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5DBC-88E4-7522-8598-F34919D4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Bootstraping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0FD-195C-48A8-CBD7-D36C29E5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Bootstrapping is a method of inferring results for a population from results found on a collection of smaller random samples of that population, using replacement during the sampling process.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latin typeface="+mj-lt"/>
              </a:rPr>
              <a:t>More </a:t>
            </a:r>
            <a:r>
              <a:rPr lang="es-ES" sz="2400" dirty="0" err="1">
                <a:latin typeface="+mj-lt"/>
              </a:rPr>
              <a:t>specifically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it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is</a:t>
            </a:r>
            <a:r>
              <a:rPr lang="es-ES" sz="2400" dirty="0">
                <a:latin typeface="+mj-lt"/>
              </a:rPr>
              <a:t> a </a:t>
            </a:r>
            <a:r>
              <a:rPr lang="es-ES" sz="2400" dirty="0" err="1">
                <a:latin typeface="+mj-lt"/>
              </a:rPr>
              <a:t>method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to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quantify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the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uncertainty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associated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to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an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estimator</a:t>
            </a:r>
            <a:r>
              <a:rPr lang="es-ES" sz="2400" dirty="0">
                <a:latin typeface="+mj-lt"/>
              </a:rPr>
              <a:t>; in </a:t>
            </a:r>
            <a:r>
              <a:rPr lang="es-ES" sz="2400" dirty="0" err="1">
                <a:latin typeface="+mj-lt"/>
              </a:rPr>
              <a:t>practical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terms</a:t>
            </a:r>
            <a:r>
              <a:rPr lang="es-ES" sz="2400" dirty="0">
                <a:latin typeface="+mj-lt"/>
              </a:rPr>
              <a:t>, </a:t>
            </a:r>
            <a:r>
              <a:rPr lang="es-ES" sz="2400" dirty="0" err="1">
                <a:latin typeface="+mj-lt"/>
              </a:rPr>
              <a:t>to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the</a:t>
            </a:r>
            <a:r>
              <a:rPr lang="es-ES" sz="2400" dirty="0">
                <a:latin typeface="+mj-lt"/>
              </a:rPr>
              <a:t> standard </a:t>
            </a:r>
            <a:r>
              <a:rPr lang="es-ES" sz="2400" dirty="0" err="1">
                <a:latin typeface="+mj-lt"/>
              </a:rPr>
              <a:t>deviation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of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our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estimates</a:t>
            </a:r>
            <a:endParaRPr lang="es-E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+mj-lt"/>
              </a:rPr>
              <a:t>We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repeatedly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sample</a:t>
            </a:r>
            <a:r>
              <a:rPr lang="es-ES" sz="2400" dirty="0">
                <a:latin typeface="+mj-lt"/>
              </a:rPr>
              <a:t> (</a:t>
            </a:r>
            <a:r>
              <a:rPr lang="es-ES" sz="2400" dirty="0" err="1">
                <a:latin typeface="+mj-lt"/>
              </a:rPr>
              <a:t>with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replacement</a:t>
            </a:r>
            <a:r>
              <a:rPr lang="es-ES" sz="2400" dirty="0">
                <a:latin typeface="+mj-lt"/>
              </a:rPr>
              <a:t>) from </a:t>
            </a:r>
            <a:r>
              <a:rPr lang="es-ES" sz="2400" dirty="0" err="1">
                <a:latin typeface="+mj-lt"/>
              </a:rPr>
              <a:t>the</a:t>
            </a:r>
            <a:r>
              <a:rPr lang="es-ES" sz="2400" dirty="0">
                <a:latin typeface="+mj-lt"/>
              </a:rPr>
              <a:t> original data set and </a:t>
            </a:r>
            <a:r>
              <a:rPr lang="es-ES" sz="2400" dirty="0" err="1">
                <a:latin typeface="+mj-lt"/>
              </a:rPr>
              <a:t>calculate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estimators</a:t>
            </a:r>
            <a:r>
              <a:rPr lang="es-ES" sz="2400" dirty="0">
                <a:latin typeface="+mj-lt"/>
              </a:rPr>
              <a:t> in </a:t>
            </a:r>
            <a:r>
              <a:rPr lang="es-ES" sz="2400" dirty="0" err="1">
                <a:latin typeface="+mj-lt"/>
              </a:rPr>
              <a:t>each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of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those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samples</a:t>
            </a:r>
            <a:r>
              <a:rPr lang="es-ES" sz="2400" dirty="0">
                <a:latin typeface="+mj-lt"/>
              </a:rPr>
              <a:t> </a:t>
            </a:r>
            <a:r>
              <a:rPr lang="es-ES" sz="2400" i="1" dirty="0">
                <a:latin typeface="+mj-lt"/>
              </a:rPr>
              <a:t>(bags). </a:t>
            </a:r>
            <a:r>
              <a:rPr lang="es-ES" sz="2400" dirty="0" err="1">
                <a:latin typeface="+mj-lt"/>
              </a:rPr>
              <a:t>Those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estimations</a:t>
            </a:r>
            <a:r>
              <a:rPr lang="es-ES" sz="2400" dirty="0">
                <a:latin typeface="+mj-lt"/>
              </a:rPr>
              <a:t> are </a:t>
            </a:r>
            <a:r>
              <a:rPr lang="es-ES" sz="2400" dirty="0" err="1">
                <a:latin typeface="+mj-lt"/>
              </a:rPr>
              <a:t>used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to</a:t>
            </a:r>
            <a:r>
              <a:rPr lang="es-ES" sz="2400" dirty="0">
                <a:latin typeface="+mj-lt"/>
              </a:rPr>
              <a:t> compute standard </a:t>
            </a:r>
            <a:r>
              <a:rPr lang="es-ES" sz="2400" dirty="0" err="1">
                <a:latin typeface="+mj-lt"/>
              </a:rPr>
              <a:t>deviations</a:t>
            </a:r>
            <a:r>
              <a:rPr lang="es-ES" sz="2400" dirty="0">
                <a:latin typeface="+mj-lt"/>
              </a:rPr>
              <a:t>, </a:t>
            </a:r>
            <a:r>
              <a:rPr lang="es-ES" sz="2400" dirty="0" err="1">
                <a:latin typeface="+mj-lt"/>
              </a:rPr>
              <a:t>confidence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intervals</a:t>
            </a:r>
            <a:r>
              <a:rPr lang="es-ES" sz="2400" dirty="0">
                <a:latin typeface="+mj-lt"/>
              </a:rPr>
              <a:t>, etc.</a:t>
            </a: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C01086-8AE7-2307-44D8-9225C11F52E0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605E9C6-C314-F0AB-1399-2C5481E9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4DD1316F-6E7E-A2D7-4C7D-2159624B2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7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When estimate a model, we predefine certain parameters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Number of trees in a Random Forest, maximum depth of a tree…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Number of neurons in a Neural Network as well as number of layers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Those parameters are called </a:t>
            </a:r>
            <a:r>
              <a:rPr lang="en-US" sz="2400" b="1" dirty="0">
                <a:latin typeface="+mj-lt"/>
              </a:rPr>
              <a:t>hyperparameters</a:t>
            </a:r>
            <a:r>
              <a:rPr lang="en-US" sz="2400" dirty="0">
                <a:latin typeface="+mj-lt"/>
              </a:rPr>
              <a:t>. They </a:t>
            </a:r>
            <a:r>
              <a:rPr lang="en-US" sz="2400" b="1" dirty="0">
                <a:latin typeface="+mj-lt"/>
              </a:rPr>
              <a:t>cannot be learnt from the data</a:t>
            </a:r>
            <a:r>
              <a:rPr lang="en-US" sz="2400" dirty="0">
                <a:latin typeface="+mj-lt"/>
              </a:rPr>
              <a:t>. We need to experiment with several values for them to seek for the better combination. This process is called fine-tuning.</a:t>
            </a:r>
            <a:endParaRPr lang="en-US" sz="24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1509F-AFE2-CB3B-A552-1CA25995D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"/>
          <a:stretch/>
        </p:blipFill>
        <p:spPr>
          <a:xfrm>
            <a:off x="963852" y="4845050"/>
            <a:ext cx="10389948" cy="14668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BFD004-AEDF-18B6-983E-27DB5944A443}"/>
              </a:ext>
            </a:extLst>
          </p:cNvPr>
          <p:cNvSpPr/>
          <p:nvPr/>
        </p:nvSpPr>
        <p:spPr>
          <a:xfrm>
            <a:off x="4334006" y="5417507"/>
            <a:ext cx="1528175" cy="469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A366CF-AF2C-B8B6-F84C-72E8F0BDE55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7AC67A93-E296-EBC5-9308-0CD6CAC9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A2B82EAF-35D8-C9E8-0EBD-5E8266F7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2D9A-462A-F621-86F0-DF02EE47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Fine-tuning: 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3B16-8255-6539-A64F-C2945BBF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Trying several hyperparameters manually until finding a good combination of these would be painful and maybe fruitless</a:t>
            </a:r>
          </a:p>
          <a:p>
            <a:r>
              <a:rPr lang="en-US" sz="2200" dirty="0">
                <a:latin typeface="+mj-lt"/>
              </a:rPr>
              <a:t>However, we can define a range of values for each hyperparameter and make the algorithm fit a model for each combination of them</a:t>
            </a:r>
          </a:p>
          <a:p>
            <a:r>
              <a:rPr lang="en-US" sz="2200" dirty="0">
                <a:latin typeface="+mj-lt"/>
              </a:rPr>
              <a:t>The best model is that with the best performance and will be used for testing.</a:t>
            </a:r>
          </a:p>
          <a:p>
            <a:endParaRPr lang="en-US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EDDBA-9018-64D0-4A76-2E39CEC8A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6" b="28634"/>
          <a:stretch/>
        </p:blipFill>
        <p:spPr>
          <a:xfrm>
            <a:off x="1099424" y="3761236"/>
            <a:ext cx="8058150" cy="2615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640E3-E067-4B90-8998-E214022CFC5C}"/>
              </a:ext>
            </a:extLst>
          </p:cNvPr>
          <p:cNvSpPr txBox="1"/>
          <p:nvPr/>
        </p:nvSpPr>
        <p:spPr>
          <a:xfrm>
            <a:off x="9353812" y="4283226"/>
            <a:ext cx="1803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x 4 + 2 x 3 = 18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5 times!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u="sng" dirty="0">
                <a:solidFill>
                  <a:srgbClr val="FF0000"/>
                </a:solidFill>
              </a:rPr>
              <a:t>90 training rounds </a:t>
            </a:r>
            <a:r>
              <a:rPr lang="en-US" dirty="0">
                <a:solidFill>
                  <a:srgbClr val="FF0000"/>
                </a:solidFill>
              </a:rPr>
              <a:t>in total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DE0B7E-6FC0-63B6-53C0-FD9F72036D53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C60E5C79-9E3F-8C55-CB53-7C7FE265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E03F2365-D333-79C5-D3D4-59A7DC66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B47DD-6BAF-E890-A255-126D66FCEFEF}"/>
              </a:ext>
            </a:extLst>
          </p:cNvPr>
          <p:cNvSpPr/>
          <p:nvPr/>
        </p:nvSpPr>
        <p:spPr>
          <a:xfrm>
            <a:off x="4946970" y="5532449"/>
            <a:ext cx="953870" cy="289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5BE3C7-8E51-1583-5B37-943D7222C16B}"/>
              </a:ext>
            </a:extLst>
          </p:cNvPr>
          <p:cNvSpPr/>
          <p:nvPr/>
        </p:nvSpPr>
        <p:spPr>
          <a:xfrm>
            <a:off x="1684076" y="4223344"/>
            <a:ext cx="5631124" cy="907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2945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2D9A-462A-F621-86F0-DF02EE47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Fine-tuning</a:t>
            </a:r>
            <a:r>
              <a:rPr lang="en-US" sz="4000"/>
              <a:t>: Randomized </a:t>
            </a:r>
            <a:r>
              <a:rPr lang="en-US" sz="4000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3B16-8255-6539-A64F-C2945BBF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Grid search is fine when there are just a few combinations but… how do we know the specific values to try with?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Instead of evaluating all possible pre-defined combinations, Random Search makes the algorithm to evaluate a given number of random combinations by selecting a random value for each hyperparameter at every iteration (we indicate how many iterations).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2D0FE-1FB5-2F5C-F38D-32FBD6D3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71" y="3768527"/>
            <a:ext cx="9210675" cy="25336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ED9A977-5815-5CBC-B9AF-94681C681F5F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663A85BB-B6F2-BE5A-61E9-335EE628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428C68CD-9B2E-1298-A783-C8D631C7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4C7F3-3DB1-55B9-566C-53ACFECF3C05}"/>
              </a:ext>
            </a:extLst>
          </p:cNvPr>
          <p:cNvSpPr/>
          <p:nvPr/>
        </p:nvSpPr>
        <p:spPr>
          <a:xfrm>
            <a:off x="4144403" y="5723223"/>
            <a:ext cx="953870" cy="289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6C745-EBBC-1291-02BF-13BDB50C68F9}"/>
              </a:ext>
            </a:extLst>
          </p:cNvPr>
          <p:cNvSpPr/>
          <p:nvPr/>
        </p:nvSpPr>
        <p:spPr>
          <a:xfrm>
            <a:off x="2326561" y="4599410"/>
            <a:ext cx="3554544" cy="564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51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Resampling methods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Validation set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Leave-one-out cross validation (LOOCV)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-fold cross-validation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Bootstraping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Fine-tuning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Grid search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Randomized search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Remember the goodness of fit of the Decision Trees method in Notebook 2?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Is the model performing PERFECTLY? Nope, it is badly overfitting the data!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98D2-7E2B-55AC-0D83-F08C51D53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99" y="2424113"/>
            <a:ext cx="8855393" cy="263175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1E7F23-C2E0-7693-DD79-376258FA3422}"/>
              </a:ext>
            </a:extLst>
          </p:cNvPr>
          <p:cNvSpPr/>
          <p:nvPr/>
        </p:nvSpPr>
        <p:spPr>
          <a:xfrm>
            <a:off x="1371600" y="4553211"/>
            <a:ext cx="532356" cy="382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the validation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One better way to evaluate a model is to split the </a:t>
            </a:r>
            <a:r>
              <a:rPr lang="en-US" sz="2400" b="1" dirty="0">
                <a:latin typeface="+mj-lt"/>
              </a:rPr>
              <a:t>training </a:t>
            </a:r>
            <a:r>
              <a:rPr lang="en-US" sz="2400" dirty="0">
                <a:latin typeface="+mj-lt"/>
              </a:rPr>
              <a:t>dataset into a </a:t>
            </a:r>
            <a:r>
              <a:rPr lang="en-US" sz="2400" b="1" dirty="0">
                <a:latin typeface="+mj-lt"/>
              </a:rPr>
              <a:t>training</a:t>
            </a:r>
            <a:r>
              <a:rPr lang="en-US" sz="2400" dirty="0">
                <a:latin typeface="+mj-lt"/>
              </a:rPr>
              <a:t> and a </a:t>
            </a:r>
            <a:r>
              <a:rPr lang="en-US" sz="2400" b="1" dirty="0">
                <a:latin typeface="+mj-lt"/>
              </a:rPr>
              <a:t>validation </a:t>
            </a:r>
            <a:r>
              <a:rPr lang="en-US" sz="2400" dirty="0">
                <a:latin typeface="+mj-lt"/>
              </a:rPr>
              <a:t>dataset.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We estimate the error by </a:t>
            </a:r>
            <a:r>
              <a:rPr lang="en-US" sz="2400" i="1" dirty="0">
                <a:latin typeface="+mj-lt"/>
              </a:rPr>
              <a:t>holding out</a:t>
            </a:r>
            <a:r>
              <a:rPr lang="en-US" sz="2400" dirty="0">
                <a:latin typeface="+mj-lt"/>
              </a:rPr>
              <a:t> a subset of the training observations from the fitting process, and then applying the model to those held out observations.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 process is as follows:</a:t>
            </a:r>
            <a:endParaRPr lang="en-US" sz="2000" dirty="0">
              <a:latin typeface="+mj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Training</a:t>
            </a:r>
            <a:r>
              <a:rPr lang="en-US" sz="2000" i="1" dirty="0">
                <a:latin typeface="+mj-lt"/>
              </a:rPr>
              <a:t>/Test</a:t>
            </a:r>
            <a:r>
              <a:rPr lang="en-US" sz="2000" dirty="0">
                <a:latin typeface="+mj-lt"/>
              </a:rPr>
              <a:t> split: This is done at the very beginning of the workflow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Training</a:t>
            </a:r>
            <a:r>
              <a:rPr lang="en-US" sz="2000" dirty="0">
                <a:latin typeface="+mj-lt"/>
              </a:rPr>
              <a:t>/</a:t>
            </a:r>
            <a:r>
              <a:rPr lang="en-US" sz="2000" i="1" dirty="0">
                <a:latin typeface="+mj-lt"/>
              </a:rPr>
              <a:t>Validation</a:t>
            </a:r>
            <a:r>
              <a:rPr lang="en-US" sz="2000" dirty="0">
                <a:latin typeface="+mj-lt"/>
              </a:rPr>
              <a:t> split: The training dataset is further split once again into training and validation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Train the model in </a:t>
            </a:r>
            <a:r>
              <a:rPr lang="en-US" sz="2000" i="1" dirty="0">
                <a:latin typeface="+mj-lt"/>
              </a:rPr>
              <a:t>training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Validating the model in </a:t>
            </a:r>
            <a:r>
              <a:rPr lang="en-US" sz="2000" i="1" dirty="0">
                <a:latin typeface="+mj-lt"/>
              </a:rPr>
              <a:t>validation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2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The validation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74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validation set approach has an important drawback: The </a:t>
            </a:r>
            <a:r>
              <a:rPr lang="en-US" sz="2000" b="1" dirty="0">
                <a:latin typeface="+mj-lt"/>
              </a:rPr>
              <a:t>validation error </a:t>
            </a:r>
            <a:r>
              <a:rPr lang="en-US" sz="2000" dirty="0">
                <a:latin typeface="+mj-lt"/>
              </a:rPr>
              <a:t>can be </a:t>
            </a:r>
            <a:r>
              <a:rPr lang="en-US" sz="2000" b="1" dirty="0">
                <a:latin typeface="+mj-lt"/>
              </a:rPr>
              <a:t>highly variable, depending on which observations are included in the training/validation set</a:t>
            </a:r>
            <a:r>
              <a:rPr lang="en-US" sz="2000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F48687-446C-3E1D-0171-6B67A4BAA43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A4672E73-C290-D90B-48C9-E0EC037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77584D2-A004-A602-55EF-4A106B40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EA28E-28EE-C51F-0CD1-F986F016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50" y="1509483"/>
            <a:ext cx="5005687" cy="1267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87340-3681-5BFD-249F-8D6FBA35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74" y="2850403"/>
            <a:ext cx="5843451" cy="23804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43B578-6481-4DCF-7A19-9AC36F8D003A}"/>
              </a:ext>
            </a:extLst>
          </p:cNvPr>
          <p:cNvCxnSpPr/>
          <p:nvPr/>
        </p:nvCxnSpPr>
        <p:spPr>
          <a:xfrm>
            <a:off x="2210844" y="2850403"/>
            <a:ext cx="1816274" cy="412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60C36-B069-EB5A-56C4-47FE94257EC4}"/>
              </a:ext>
            </a:extLst>
          </p:cNvPr>
          <p:cNvCxnSpPr>
            <a:cxnSpLocks/>
          </p:cNvCxnSpPr>
          <p:nvPr/>
        </p:nvCxnSpPr>
        <p:spPr>
          <a:xfrm flipH="1">
            <a:off x="8331866" y="2762278"/>
            <a:ext cx="1344490" cy="555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E2CFF2-E7EF-E7B8-ED39-D415BBB03310}"/>
              </a:ext>
            </a:extLst>
          </p:cNvPr>
          <p:cNvSpPr txBox="1"/>
          <p:nvPr/>
        </p:nvSpPr>
        <p:spPr>
          <a:xfrm>
            <a:off x="512789" y="2146555"/>
            <a:ext cx="235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single split intro training and validation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3A76A-90AA-C711-FA6E-069B4BBB55D6}"/>
              </a:ext>
            </a:extLst>
          </p:cNvPr>
          <p:cNvSpPr txBox="1"/>
          <p:nvPr/>
        </p:nvSpPr>
        <p:spPr>
          <a:xfrm>
            <a:off x="9184400" y="2048478"/>
            <a:ext cx="235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Validation method repeated 10 times</a:t>
            </a:r>
          </a:p>
        </p:txBody>
      </p:sp>
    </p:spTree>
    <p:extLst>
      <p:ext uri="{BB962C8B-B14F-4D97-AF65-F5344CB8AC3E}">
        <p14:creationId xmlns:p14="http://schemas.microsoft.com/office/powerpoint/2010/main" val="189984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Leave-one-out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Like the validation set approach, LOOCV involves splitting the set into </a:t>
            </a:r>
            <a:r>
              <a:rPr lang="en-US" sz="2000" b="1" dirty="0">
                <a:latin typeface="+mj-lt"/>
              </a:rPr>
              <a:t>two subsets</a:t>
            </a:r>
            <a:r>
              <a:rPr lang="en-US" sz="2000" dirty="0">
                <a:latin typeface="+mj-lt"/>
              </a:rPr>
              <a:t>, but </a:t>
            </a:r>
            <a:r>
              <a:rPr lang="en-US" sz="2000" b="1" dirty="0">
                <a:latin typeface="+mj-lt"/>
              </a:rPr>
              <a:t>not of similar size</a:t>
            </a:r>
            <a:r>
              <a:rPr lang="en-US" sz="2000" dirty="0">
                <a:latin typeface="+mj-lt"/>
              </a:rPr>
              <a:t>. Just a </a:t>
            </a:r>
            <a:r>
              <a:rPr lang="en-US" sz="2000" b="1" dirty="0">
                <a:latin typeface="+mj-lt"/>
              </a:rPr>
              <a:t>single observation</a:t>
            </a:r>
            <a:r>
              <a:rPr lang="en-US" sz="2000" dirty="0">
                <a:latin typeface="+mj-lt"/>
              </a:rPr>
              <a:t> is held out and used for validation.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algorithm is estimated on the </a:t>
            </a:r>
            <a:r>
              <a:rPr lang="en-US" sz="2000" i="1" dirty="0">
                <a:latin typeface="+mj-lt"/>
              </a:rPr>
              <a:t>n-1</a:t>
            </a:r>
            <a:r>
              <a:rPr lang="en-US" sz="2000" dirty="0">
                <a:latin typeface="+mj-lt"/>
              </a:rPr>
              <a:t> training observations, then a prediction is performed in the excluding observation.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47E932F-5F3A-C646-573A-8D88EEA1B7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0DFBDD68-FCAF-E610-8018-06C2B209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D1431FCE-D459-EC09-ED26-296CD863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F85545-7D7B-0C61-9199-D2DA49C8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55" y="3435911"/>
            <a:ext cx="5089289" cy="26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4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Leave-one-out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Therefore, the model is estimating n times, leaving aside in each iteration a different observation.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Then the error is calculated as the average of all errors.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8B6A1C-F406-FF00-E6CA-16C29B2A235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0173D4BF-CDC9-F3F6-A205-835FE2210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6FC6B033-CAEE-1ED5-AC80-4DB36FEC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FA4BD-83DC-43E2-4202-23D50610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72" y="3216954"/>
            <a:ext cx="6883255" cy="31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Leave-one-out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LOOCV has major advantages over the validation set approach: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validation approach yields different results when applied repeatedly (</a:t>
            </a:r>
            <a:r>
              <a:rPr lang="en-US" sz="2000" dirty="0" err="1">
                <a:latin typeface="+mj-lt"/>
              </a:rPr>
              <a:t>i.e</a:t>
            </a:r>
            <a:r>
              <a:rPr lang="en-US" sz="2000" dirty="0">
                <a:latin typeface="+mj-lt"/>
              </a:rPr>
              <a:t> defining different training/validation partitions) because the </a:t>
            </a:r>
            <a:r>
              <a:rPr lang="en-US" sz="2000" b="1" dirty="0">
                <a:latin typeface="+mj-lt"/>
              </a:rPr>
              <a:t>observations are selected randomly</a:t>
            </a:r>
            <a:r>
              <a:rPr lang="en-US" sz="2000" dirty="0">
                <a:latin typeface="+mj-lt"/>
              </a:rPr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However, performing LOOCV multiple times always provide the same results since </a:t>
            </a:r>
            <a:r>
              <a:rPr lang="en-US" sz="2000" b="1" dirty="0">
                <a:latin typeface="+mj-lt"/>
              </a:rPr>
              <a:t>there is no randomness </a:t>
            </a:r>
            <a:r>
              <a:rPr lang="en-US" sz="2000" dirty="0">
                <a:latin typeface="+mj-lt"/>
              </a:rPr>
              <a:t>in the process of splitting the data.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But it also has a drawback: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is expensive to implement (the model is fit </a:t>
            </a:r>
            <a:r>
              <a:rPr lang="en-US" sz="2000" i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 times)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31EB26-A4B8-E572-D301-B4903F81221D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5A9F4A2B-C1BD-D91F-2A5A-B891CD13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7EBF437-E5E9-9B97-95A8-E1AEE018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2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k-fold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set of observations is randomly divided into </a:t>
            </a:r>
            <a:r>
              <a:rPr lang="en-US" sz="2000" i="1" dirty="0">
                <a:latin typeface="+mj-lt"/>
              </a:rPr>
              <a:t>k groups, </a:t>
            </a:r>
            <a:r>
              <a:rPr lang="en-US" sz="2000" dirty="0">
                <a:latin typeface="+mj-lt"/>
              </a:rPr>
              <a:t>or</a:t>
            </a:r>
            <a:r>
              <a:rPr lang="en-US" sz="2000" i="1" dirty="0">
                <a:latin typeface="+mj-lt"/>
              </a:rPr>
              <a:t> folds, </a:t>
            </a:r>
            <a:r>
              <a:rPr lang="en-US" sz="2000" dirty="0">
                <a:latin typeface="+mj-lt"/>
              </a:rPr>
              <a:t>of equal size.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first fold is treated as a validation set, and the method is fit on the remaining k-1 holds.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mean squared error is computed in the observations in the held-out fold.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procedure is repeated k times, each time, a different group of observations is treated as a validation set.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process results in </a:t>
            </a: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 estimates of the test error, and the </a:t>
            </a:r>
            <a:r>
              <a:rPr lang="en-US" sz="2000" i="1" dirty="0">
                <a:latin typeface="+mj-lt"/>
              </a:rPr>
              <a:t>k-fold</a:t>
            </a:r>
            <a:r>
              <a:rPr lang="en-US" sz="2000" dirty="0">
                <a:latin typeface="+mj-lt"/>
              </a:rPr>
              <a:t> CV estimate is the average of these values.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B806E6-6F20-11EB-A340-7B47C8A0265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C21ABA10-3F9D-4128-59EB-E5301EF18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BDCE8FA0-29B5-4CBD-1A5B-01950B4A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7357B-D53B-FE62-499A-E6D968B448DF}"/>
              </a:ext>
            </a:extLst>
          </p:cNvPr>
          <p:cNvSpPr txBox="1"/>
          <p:nvPr/>
        </p:nvSpPr>
        <p:spPr>
          <a:xfrm>
            <a:off x="9418529" y="5235880"/>
            <a:ext cx="193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rgbClr val="FF0000"/>
                </a:solidFill>
              </a:rPr>
              <a:t>This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plot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is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read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left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to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right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0CC7C3-362D-C115-2B51-1E03F3C4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34" y="4332709"/>
            <a:ext cx="4197532" cy="2079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0D2A4F-57A8-ED41-6EB6-E7465A0B5695}"/>
              </a:ext>
            </a:extLst>
          </p:cNvPr>
          <p:cNvCxnSpPr/>
          <p:nvPr/>
        </p:nvCxnSpPr>
        <p:spPr>
          <a:xfrm>
            <a:off x="4879298" y="4826833"/>
            <a:ext cx="0" cy="16714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8E8C73-1DCC-27BA-D8FF-750006F0B48F}"/>
              </a:ext>
            </a:extLst>
          </p:cNvPr>
          <p:cNvCxnSpPr/>
          <p:nvPr/>
        </p:nvCxnSpPr>
        <p:spPr>
          <a:xfrm>
            <a:off x="5758715" y="4829333"/>
            <a:ext cx="0" cy="16714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E7DFD1-6483-D3DD-6FA2-1212B49D5F36}"/>
              </a:ext>
            </a:extLst>
          </p:cNvPr>
          <p:cNvCxnSpPr/>
          <p:nvPr/>
        </p:nvCxnSpPr>
        <p:spPr>
          <a:xfrm>
            <a:off x="6613161" y="4844323"/>
            <a:ext cx="0" cy="16714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2B2F4C-5F45-1520-C632-5B39055EB64E}"/>
              </a:ext>
            </a:extLst>
          </p:cNvPr>
          <p:cNvCxnSpPr/>
          <p:nvPr/>
        </p:nvCxnSpPr>
        <p:spPr>
          <a:xfrm>
            <a:off x="7302707" y="4844323"/>
            <a:ext cx="0" cy="16714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0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6032</TotalTime>
  <Words>1063</Words>
  <Application>Microsoft Office PowerPoint</Application>
  <PresentationFormat>Widescreen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Machine Learning Topic 3 – Resampling methods and Fine-tuning (ISL Ch. 3 / HOML Ch. 2 / IMLP Ch. 5)</vt:lpstr>
      <vt:lpstr>PowerPoint Presentation</vt:lpstr>
      <vt:lpstr>Resampling methods</vt:lpstr>
      <vt:lpstr>Resampling methods: the validation set</vt:lpstr>
      <vt:lpstr>Resampling methods: The validation set</vt:lpstr>
      <vt:lpstr>Resampling methods: Leave-one-out CV</vt:lpstr>
      <vt:lpstr>Resampling methods: Leave-one-out CV</vt:lpstr>
      <vt:lpstr>Resampling methods: Leave-one-out CV</vt:lpstr>
      <vt:lpstr>Resampling methods: k-fold CV</vt:lpstr>
      <vt:lpstr>Resampling methods: k-fold CV</vt:lpstr>
      <vt:lpstr>Bootstraping</vt:lpstr>
      <vt:lpstr>Fine-tuning</vt:lpstr>
      <vt:lpstr>Fine-tuning: Grid search</vt:lpstr>
      <vt:lpstr>Fine-tuning: Randomized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21</cp:revision>
  <dcterms:created xsi:type="dcterms:W3CDTF">2022-09-11T13:53:20Z</dcterms:created>
  <dcterms:modified xsi:type="dcterms:W3CDTF">2024-10-19T16:58:15Z</dcterms:modified>
</cp:coreProperties>
</file>