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2" r:id="rId6"/>
    <p:sldId id="260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76B3A-18DC-491F-9F9A-8895FF154D34}" v="2" dt="2023-10-19T12:38:02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8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Bas Vicente" userId="96bf8a96-3310-496c-8c7e-8a087f977faa" providerId="ADAL" clId="{57F76B3A-18DC-491F-9F9A-8895FF154D34}"/>
    <pc:docChg chg="custSel delSld modSld">
      <pc:chgData name="Javier Bas Vicente" userId="96bf8a96-3310-496c-8c7e-8a087f977faa" providerId="ADAL" clId="{57F76B3A-18DC-491F-9F9A-8895FF154D34}" dt="2023-10-19T12:39:37.532" v="269" actId="6549"/>
      <pc:docMkLst>
        <pc:docMk/>
      </pc:docMkLst>
      <pc:sldChg chg="addSp delSp modSp mod">
        <pc:chgData name="Javier Bas Vicente" userId="96bf8a96-3310-496c-8c7e-8a087f977faa" providerId="ADAL" clId="{57F76B3A-18DC-491F-9F9A-8895FF154D34}" dt="2023-10-19T12:37:46.920" v="190" actId="14100"/>
        <pc:sldMkLst>
          <pc:docMk/>
          <pc:sldMk cId="1427119661" sldId="260"/>
        </pc:sldMkLst>
        <pc:spChg chg="mod">
          <ac:chgData name="Javier Bas Vicente" userId="96bf8a96-3310-496c-8c7e-8a087f977faa" providerId="ADAL" clId="{57F76B3A-18DC-491F-9F9A-8895FF154D34}" dt="2023-10-19T12:36:25.429" v="79" actId="13926"/>
          <ac:spMkLst>
            <pc:docMk/>
            <pc:sldMk cId="1427119661" sldId="260"/>
            <ac:spMk id="3" creationId="{13C5A222-61CF-976C-B57F-058020CD77DA}"/>
          </ac:spMkLst>
        </pc:spChg>
        <pc:spChg chg="del">
          <ac:chgData name="Javier Bas Vicente" userId="96bf8a96-3310-496c-8c7e-8a087f977faa" providerId="ADAL" clId="{57F76B3A-18DC-491F-9F9A-8895FF154D34}" dt="2023-10-19T12:35:12.972" v="5" actId="478"/>
          <ac:spMkLst>
            <pc:docMk/>
            <pc:sldMk cId="1427119661" sldId="260"/>
            <ac:spMk id="6" creationId="{AE38798F-EA5D-55E4-4A3C-27D6D1FF5C17}"/>
          </ac:spMkLst>
        </pc:spChg>
        <pc:spChg chg="add mod">
          <ac:chgData name="Javier Bas Vicente" userId="96bf8a96-3310-496c-8c7e-8a087f977faa" providerId="ADAL" clId="{57F76B3A-18DC-491F-9F9A-8895FF154D34}" dt="2023-10-19T12:37:46.920" v="190" actId="14100"/>
          <ac:spMkLst>
            <pc:docMk/>
            <pc:sldMk cId="1427119661" sldId="260"/>
            <ac:spMk id="8" creationId="{AB5F3367-1990-E2F1-24CF-87290EA9D2DD}"/>
          </ac:spMkLst>
        </pc:spChg>
        <pc:spChg chg="mod">
          <ac:chgData name="Javier Bas Vicente" userId="96bf8a96-3310-496c-8c7e-8a087f977faa" providerId="ADAL" clId="{57F76B3A-18DC-491F-9F9A-8895FF154D34}" dt="2023-10-19T12:37:36.184" v="183" actId="1037"/>
          <ac:spMkLst>
            <pc:docMk/>
            <pc:sldMk cId="1427119661" sldId="260"/>
            <ac:spMk id="9" creationId="{97F27C87-1881-2242-DB08-E64B0E501A02}"/>
          </ac:spMkLst>
        </pc:spChg>
      </pc:sldChg>
      <pc:sldChg chg="modSp mod">
        <pc:chgData name="Javier Bas Vicente" userId="96bf8a96-3310-496c-8c7e-8a087f977faa" providerId="ADAL" clId="{57F76B3A-18DC-491F-9F9A-8895FF154D34}" dt="2023-10-19T12:39:37.532" v="269" actId="6549"/>
        <pc:sldMkLst>
          <pc:docMk/>
          <pc:sldMk cId="2655584788" sldId="264"/>
        </pc:sldMkLst>
        <pc:spChg chg="mod">
          <ac:chgData name="Javier Bas Vicente" userId="96bf8a96-3310-496c-8c7e-8a087f977faa" providerId="ADAL" clId="{57F76B3A-18DC-491F-9F9A-8895FF154D34}" dt="2023-10-19T12:39:37.532" v="269" actId="6549"/>
          <ac:spMkLst>
            <pc:docMk/>
            <pc:sldMk cId="2655584788" sldId="264"/>
            <ac:spMk id="3" creationId="{DCEE1605-AC2E-35E2-F8D8-5948305297F5}"/>
          </ac:spMkLst>
        </pc:spChg>
      </pc:sldChg>
      <pc:sldChg chg="addSp delSp modSp mod">
        <pc:chgData name="Javier Bas Vicente" userId="96bf8a96-3310-496c-8c7e-8a087f977faa" providerId="ADAL" clId="{57F76B3A-18DC-491F-9F9A-8895FF154D34}" dt="2023-10-19T12:38:20.400" v="198" actId="208"/>
        <pc:sldMkLst>
          <pc:docMk/>
          <pc:sldMk cId="3889292457" sldId="265"/>
        </pc:sldMkLst>
        <pc:spChg chg="del">
          <ac:chgData name="Javier Bas Vicente" userId="96bf8a96-3310-496c-8c7e-8a087f977faa" providerId="ADAL" clId="{57F76B3A-18DC-491F-9F9A-8895FF154D34}" dt="2023-10-19T12:37:57.233" v="191" actId="478"/>
          <ac:spMkLst>
            <pc:docMk/>
            <pc:sldMk cId="3889292457" sldId="265"/>
            <ac:spMk id="4" creationId="{A3CB61AE-D4C0-BAB2-BAD3-9CB8C6CED763}"/>
          </ac:spMkLst>
        </pc:spChg>
        <pc:spChg chg="mod">
          <ac:chgData name="Javier Bas Vicente" userId="96bf8a96-3310-496c-8c7e-8a087f977faa" providerId="ADAL" clId="{57F76B3A-18DC-491F-9F9A-8895FF154D34}" dt="2023-10-19T12:38:20.400" v="198" actId="208"/>
          <ac:spMkLst>
            <pc:docMk/>
            <pc:sldMk cId="3889292457" sldId="265"/>
            <ac:spMk id="8" creationId="{4B9D467B-EAAF-5EFB-E9D7-B976C5A570C7}"/>
          </ac:spMkLst>
        </pc:spChg>
        <pc:spChg chg="add mod">
          <ac:chgData name="Javier Bas Vicente" userId="96bf8a96-3310-496c-8c7e-8a087f977faa" providerId="ADAL" clId="{57F76B3A-18DC-491F-9F9A-8895FF154D34}" dt="2023-10-19T12:38:07.824" v="195" actId="20577"/>
          <ac:spMkLst>
            <pc:docMk/>
            <pc:sldMk cId="3889292457" sldId="265"/>
            <ac:spMk id="9" creationId="{AB2DC760-57B0-E7B1-A518-1E83243CC83A}"/>
          </ac:spMkLst>
        </pc:spChg>
      </pc:sldChg>
      <pc:sldChg chg="modSp mod">
        <pc:chgData name="Javier Bas Vicente" userId="96bf8a96-3310-496c-8c7e-8a087f977faa" providerId="ADAL" clId="{57F76B3A-18DC-491F-9F9A-8895FF154D34}" dt="2023-10-19T12:33:59.168" v="3" actId="20577"/>
        <pc:sldMkLst>
          <pc:docMk/>
          <pc:sldMk cId="2149080833" sldId="266"/>
        </pc:sldMkLst>
        <pc:spChg chg="mod">
          <ac:chgData name="Javier Bas Vicente" userId="96bf8a96-3310-496c-8c7e-8a087f977faa" providerId="ADAL" clId="{57F76B3A-18DC-491F-9F9A-8895FF154D34}" dt="2023-10-19T12:33:59.168" v="3" actId="20577"/>
          <ac:spMkLst>
            <pc:docMk/>
            <pc:sldMk cId="2149080833" sldId="266"/>
            <ac:spMk id="3" creationId="{6866AA87-E000-52D2-F65D-4B414B00BBE5}"/>
          </ac:spMkLst>
        </pc:spChg>
      </pc:sldChg>
      <pc:sldChg chg="del">
        <pc:chgData name="Javier Bas Vicente" userId="96bf8a96-3310-496c-8c7e-8a087f977faa" providerId="ADAL" clId="{57F76B3A-18DC-491F-9F9A-8895FF154D34}" dt="2023-10-19T12:34:42.887" v="4" actId="47"/>
        <pc:sldMkLst>
          <pc:docMk/>
          <pc:sldMk cId="113446367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0 – Course Introduction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2023/2024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5A75-F5A5-0E39-0195-54EC4B34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Master</a:t>
            </a:r>
            <a:r>
              <a:rPr lang="en-US" dirty="0"/>
              <a:t>’s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1605-AC2E-35E2-F8D8-59483052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I’m open to supervise master’s thesis (within my capabilities in terms of # of students) on ML topics.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I’m interested I the following topics, but feel free to propose your own research ideas: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ML in transportation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 role of ethics in ML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>
                <a:latin typeface="+mj-lt"/>
              </a:rPr>
              <a:t>Works must </a:t>
            </a:r>
            <a:r>
              <a:rPr lang="en-US" b="1" dirty="0">
                <a:latin typeface="+mj-lt"/>
              </a:rPr>
              <a:t>be innovative.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I am a demanding advisor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C33618B-9720-C44E-0213-6AFEAC3B409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E0762A9D-CB57-0EEE-093C-BB75E076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43">
            <a:extLst>
              <a:ext uri="{FF2B5EF4-FFF2-40B4-BE49-F238E27FC236}">
                <a16:creationId xmlns:a16="http://schemas.microsoft.com/office/drawing/2014/main" id="{3140E9AD-AC45-163D-ECB2-DAD1215A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8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Me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What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this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course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what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not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References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Syllabus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Tools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Assessment</a:t>
            </a:r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Master´s</a:t>
            </a:r>
            <a:r>
              <a:rPr lang="es-E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+mj-lt"/>
                <a:cs typeface="Times New Roman" panose="02020603050405020304" pitchFamily="18" charset="0"/>
              </a:rPr>
              <a:t>thesis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Title 1">
            <a:extLst>
              <a:ext uri="{FF2B5EF4-FFF2-40B4-BE49-F238E27FC236}">
                <a16:creationId xmlns:a16="http://schemas.microsoft.com/office/drawing/2014/main" id="{F487A8D9-7FE0-6460-8C81-1F035C29A3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 err="1">
                <a:cs typeface="Times New Roman" panose="02020603050405020304" pitchFamily="18" charset="0"/>
              </a:rPr>
              <a:t>Outline</a:t>
            </a:r>
            <a:endParaRPr 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2CB2-61A3-85A6-0499-BE0D40D6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</a:t>
            </a:r>
            <a:endParaRPr lang="en-US" dirty="0"/>
          </a:p>
        </p:txBody>
      </p:sp>
      <p:pic>
        <p:nvPicPr>
          <p:cNvPr id="5" name="Picture 4" descr="A person with his arms crossed&#10;&#10;Description automatically generated">
            <a:extLst>
              <a:ext uri="{FF2B5EF4-FFF2-40B4-BE49-F238E27FC236}">
                <a16:creationId xmlns:a16="http://schemas.microsoft.com/office/drawing/2014/main" id="{0B7754E7-2146-D657-CF06-840141BAE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44" y="0"/>
            <a:ext cx="3861911" cy="685800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1432353-14D3-B8EF-D86F-82CE6AA7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1510507"/>
            <a:ext cx="2742118" cy="2742118"/>
          </a:xfrm>
          <a:prstGeom prst="rect">
            <a:avLst/>
          </a:prstGeom>
        </p:spPr>
      </p:pic>
      <p:pic>
        <p:nvPicPr>
          <p:cNvPr id="15" name="Picture 14" descr="Logo&#10;&#10;Description automatically generated with low confidence">
            <a:extLst>
              <a:ext uri="{FF2B5EF4-FFF2-40B4-BE49-F238E27FC236}">
                <a16:creationId xmlns:a16="http://schemas.microsoft.com/office/drawing/2014/main" id="{AD591551-1DE4-BE9C-BEDC-D312B1A9F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49" y="41741"/>
            <a:ext cx="3000375" cy="3000375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A8E72B86-9FE4-D19A-A0A8-42BE69A79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70" y="3716797"/>
            <a:ext cx="4134517" cy="1085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705CD-8489-305A-164F-BA1B28C56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58998">
            <a:off x="7057513" y="551852"/>
            <a:ext cx="4347020" cy="579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A50B2-2C99-EAD4-BABA-CD110B2347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438" b="9323"/>
          <a:stretch/>
        </p:blipFill>
        <p:spPr>
          <a:xfrm rot="20652459">
            <a:off x="945130" y="383107"/>
            <a:ext cx="3360420" cy="6141280"/>
          </a:xfrm>
          <a:prstGeom prst="rect">
            <a:avLst/>
          </a:prstGeom>
        </p:spPr>
      </p:pic>
      <p:pic>
        <p:nvPicPr>
          <p:cNvPr id="11" name="Picture 10" descr="People sitting at a table playing a board game&#10;&#10;Description automatically generated with medium confidence">
            <a:extLst>
              <a:ext uri="{FF2B5EF4-FFF2-40B4-BE49-F238E27FC236}">
                <a16:creationId xmlns:a16="http://schemas.microsoft.com/office/drawing/2014/main" id="{1E75AF85-ACBA-CB69-1190-F1B0C616B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38" y="1690687"/>
            <a:ext cx="6852285" cy="5138166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E9847945-CB78-936F-B3DE-0C975FD254B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143">
            <a:extLst>
              <a:ext uri="{FF2B5EF4-FFF2-40B4-BE49-F238E27FC236}">
                <a16:creationId xmlns:a16="http://schemas.microsoft.com/office/drawing/2014/main" id="{9A283482-D1DF-7579-4FB0-FA1D5A5F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DA3DAFCE-9C69-8D2B-FEC5-0155558D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130A-7A1A-CC83-1537-FB7DF52A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this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course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and </a:t>
            </a:r>
            <a:r>
              <a:rPr lang="es-ES" dirty="0" err="1">
                <a:cs typeface="Times New Roman" panose="02020603050405020304" pitchFamily="18" charset="0"/>
              </a:rPr>
              <a:t>what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it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is</a:t>
            </a:r>
            <a:r>
              <a:rPr lang="es-ES" dirty="0">
                <a:cs typeface="Times New Roman" panose="02020603050405020304" pitchFamily="18" charset="0"/>
              </a:rPr>
              <a:t> </a:t>
            </a:r>
            <a:r>
              <a:rPr lang="es-ES" dirty="0" err="1">
                <a:cs typeface="Times New Roman" panose="02020603050405020304" pitchFamily="18" charset="0"/>
              </a:rPr>
              <a:t>not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397B-AC22-78CC-1A6D-53E25A9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theoretical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+mj-lt"/>
                <a:cs typeface="Times New Roman" panose="02020603050405020304" pitchFamily="18" charset="0"/>
              </a:rPr>
              <a:t>practical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introduction to Machine Learning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safe environment to make mistakes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place to discuss, share and have fun while learning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What it is not…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 coding course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69C331-A446-B8BC-377D-418B4095667E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7391FD0-E07D-78C8-7432-D94AF069D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E429953-5458-8ABF-6D02-FEAB199C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7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99-17F3-D825-5093-11CC0D0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EB-DE96-9FA0-145F-1211D8DA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James, G., Witten, D., Hastie, T., &amp;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Tibshirani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R. (2013).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An introduction to statistical learning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(Vol. 112, p. 18). New York: springer.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Géron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A. (2019).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Hands-on machine learning with Scikit-Learn, </a:t>
            </a:r>
            <a:r>
              <a:rPr lang="en-US" sz="2200" i="1" dirty="0" err="1">
                <a:latin typeface="+mj-lt"/>
                <a:cs typeface="Times New Roman" panose="02020603050405020304" pitchFamily="18" charset="0"/>
              </a:rPr>
              <a:t>Keras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, and TensorFlow: Concepts, tools, and techniques to build intelligent systems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" O'Reilly Media, Inc.".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Müller, A. C., &amp; Guido, S. (2016). Introduction to machine learning with Python: a guide for data scientists. " O'Reilly Media, Inc.".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VanderPlas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J. (2016). </a:t>
            </a:r>
            <a:r>
              <a:rPr lang="en-US" sz="2200" i="1" dirty="0">
                <a:latin typeface="+mj-lt"/>
                <a:cs typeface="Times New Roman" panose="02020603050405020304" pitchFamily="18" charset="0"/>
              </a:rPr>
              <a:t>Python data science handbook: Essential tools for working with data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. " O'Reilly Media, Inc.".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6AD4C12-605F-F477-7459-EB687A3F82A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24B9BE7-4473-B9A9-C66E-49DC664D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761CE60-2E94-1D4B-274D-92878F72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2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781F-359C-F71E-B4A8-B4084C2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A222-61CF-976C-B57F-058020CD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0 – Introduction to course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 - Basic stuff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(~1 week)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1  – What is Machine Learning? (HO Ch. 1 / ISL Ch. 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2  – A Machine Learning Project (HO Ch. 2 / ISL Ch. 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3  – Resampling methods (ISL Ch. 5)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II - Supervised Learning (~4 weeks)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4  – Classification (HO Ch. 3, ISL Ch. 4)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5 – Tree-based Methods (HO Ch. 6 &amp; 7)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6 – Neural Networks (HO Ch. 10)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1C844C-7FBE-73BA-44D7-9583FAF14AA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F8AEDCE8-173B-A310-69EA-1E719FF1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07126352-AA91-2F59-DC74-A639D7F1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27C87-1881-2242-DB08-E64B0E501A02}"/>
              </a:ext>
            </a:extLst>
          </p:cNvPr>
          <p:cNvSpPr txBox="1"/>
          <p:nvPr/>
        </p:nvSpPr>
        <p:spPr>
          <a:xfrm rot="20486592">
            <a:off x="5579480" y="4335862"/>
            <a:ext cx="1294490" cy="611387"/>
          </a:xfrm>
          <a:prstGeom prst="leftArrow">
            <a:avLst>
              <a:gd name="adj1" fmla="val 50000"/>
              <a:gd name="adj2" fmla="val 464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HW #1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F3367-1990-E2F1-24CF-87290EA9D2DD}"/>
              </a:ext>
            </a:extLst>
          </p:cNvPr>
          <p:cNvSpPr txBox="1"/>
          <p:nvPr/>
        </p:nvSpPr>
        <p:spPr>
          <a:xfrm rot="904324">
            <a:off x="5605658" y="5473061"/>
            <a:ext cx="1294490" cy="555806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HW #2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2711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781F-359C-F71E-B4A8-B4084C2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A222-61CF-976C-B57F-058020CD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Part III - Unsupervised Learning (~3 weeks)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7  – Dimensionality Reduction (HO Ch. 8 / ISL Ch. 10 / IMLP Ch. 3)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Topic 8 – Clustering (HO Ch.9, ISL Ch. 10)</a:t>
            </a: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Advanced topics (2 days)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Deep Computer Vision Using Convolutional Neural Networks?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Natural Language Processing?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3">
            <a:extLst>
              <a:ext uri="{FF2B5EF4-FFF2-40B4-BE49-F238E27FC236}">
                <a16:creationId xmlns:a16="http://schemas.microsoft.com/office/drawing/2014/main" id="{4679565B-4617-5290-B893-6164CCB5F854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8AA97B85-216E-E476-1868-B56DE5765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E98072B7-C8CB-5C15-3B16-6EAF20BF3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D467B-EAAF-5EFB-E9D7-B976C5A570C7}"/>
              </a:ext>
            </a:extLst>
          </p:cNvPr>
          <p:cNvSpPr txBox="1"/>
          <p:nvPr/>
        </p:nvSpPr>
        <p:spPr>
          <a:xfrm>
            <a:off x="7912273" y="3703783"/>
            <a:ext cx="1423939" cy="1406188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Special guests!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DC760-57B0-E7B1-A518-1E83243CC83A}"/>
              </a:ext>
            </a:extLst>
          </p:cNvPr>
          <p:cNvSpPr txBox="1"/>
          <p:nvPr/>
        </p:nvSpPr>
        <p:spPr>
          <a:xfrm rot="904324">
            <a:off x="5350476" y="2841726"/>
            <a:ext cx="1294490" cy="672525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HW #3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8929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1F4E-6504-81E4-2F20-96BCD288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24ED-B9CD-B36A-AF8C-A0A2A36C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Google </a:t>
            </a:r>
            <a:r>
              <a:rPr lang="en-US" dirty="0" err="1">
                <a:latin typeface="+mj-lt"/>
              </a:rPr>
              <a:t>Colab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latin typeface="+mj-lt"/>
                <a:hlinkClick r:id="rId2"/>
              </a:rPr>
              <a:t>https://colab.research.google.com</a:t>
            </a:r>
            <a:r>
              <a:rPr lang="en-US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IDEs (Visual Studio Code, Spyder, PyCharm, RStudio (Posit))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GitHub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Moodle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4DA0652-9810-6672-32DD-0AE1A0DF51E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D001114B-75A0-3EF1-4549-864FF745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1776491C-0DB1-87A3-50A7-E83669F7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7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8364-15C5-3BF6-D48C-9F8A6AEE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2070-BBD7-9FCA-BB9C-F3611835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Assignments, “groups” of 1-2 students: </a:t>
            </a:r>
            <a:r>
              <a:rPr lang="en-US" b="1" dirty="0">
                <a:latin typeface="+mj-lt"/>
              </a:rPr>
              <a:t>40%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Final exam: </a:t>
            </a:r>
            <a:r>
              <a:rPr lang="en-US" b="1" dirty="0">
                <a:latin typeface="+mj-lt"/>
              </a:rPr>
              <a:t>60%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Voluntary additional work: </a:t>
            </a:r>
            <a:r>
              <a:rPr lang="en-US" b="1" dirty="0">
                <a:latin typeface="+mj-lt"/>
              </a:rPr>
              <a:t>Bonus </a:t>
            </a:r>
            <a:r>
              <a:rPr lang="en-US" dirty="0">
                <a:latin typeface="+mj-lt"/>
              </a:rPr>
              <a:t>up to </a:t>
            </a:r>
            <a:r>
              <a:rPr lang="en-US" b="1" dirty="0">
                <a:latin typeface="+mj-lt"/>
              </a:rPr>
              <a:t>10%</a:t>
            </a:r>
            <a:r>
              <a:rPr lang="en-US" dirty="0">
                <a:latin typeface="+mj-lt"/>
              </a:rPr>
              <a:t>, additional to the final grade (if &gt; 5)</a:t>
            </a:r>
            <a:endParaRPr lang="en-US" b="1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58828A-4424-2064-0CAC-6F62F86F4321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B205DE6C-9F4E-6354-37BC-6FC313F52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65B34BA-9730-D5C3-DE85-65860FBF2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4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630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Introduction to Machine Learning Topic 0 – Course Introduction</vt:lpstr>
      <vt:lpstr>PowerPoint Presentation</vt:lpstr>
      <vt:lpstr>Me</vt:lpstr>
      <vt:lpstr>What this course is and what it is not</vt:lpstr>
      <vt:lpstr>References</vt:lpstr>
      <vt:lpstr>Syllabus</vt:lpstr>
      <vt:lpstr>Syllabus</vt:lpstr>
      <vt:lpstr>Tools</vt:lpstr>
      <vt:lpstr>Assessment</vt:lpstr>
      <vt:lpstr>Master’s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11</cp:revision>
  <dcterms:created xsi:type="dcterms:W3CDTF">2022-09-11T13:53:20Z</dcterms:created>
  <dcterms:modified xsi:type="dcterms:W3CDTF">2023-10-19T12:39:39Z</dcterms:modified>
</cp:coreProperties>
</file>