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79" r:id="rId3"/>
    <p:sldId id="258" r:id="rId4"/>
    <p:sldId id="281" r:id="rId5"/>
    <p:sldId id="280" r:id="rId6"/>
    <p:sldId id="282" r:id="rId7"/>
    <p:sldId id="283"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8D9646-DA1F-465B-8718-46D21D0E85AB}" v="4" dt="2023-11-21T10:00:55.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968" y="6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AA8D9646-DA1F-465B-8718-46D21D0E85AB}"/>
    <pc:docChg chg="undo custSel modSld">
      <pc:chgData name="Javier Bas Vicente" userId="96bf8a96-3310-496c-8c7e-8a087f977faa" providerId="ADAL" clId="{AA8D9646-DA1F-465B-8718-46D21D0E85AB}" dt="2023-11-21T10:04:23.203" v="254" actId="113"/>
      <pc:docMkLst>
        <pc:docMk/>
      </pc:docMkLst>
      <pc:sldChg chg="modSp mod">
        <pc:chgData name="Javier Bas Vicente" userId="96bf8a96-3310-496c-8c7e-8a087f977faa" providerId="ADAL" clId="{AA8D9646-DA1F-465B-8718-46D21D0E85AB}" dt="2023-11-21T09:12:30.733" v="1" actId="20577"/>
        <pc:sldMkLst>
          <pc:docMk/>
          <pc:sldMk cId="3761768786" sldId="258"/>
        </pc:sldMkLst>
        <pc:spChg chg="mod">
          <ac:chgData name="Javier Bas Vicente" userId="96bf8a96-3310-496c-8c7e-8a087f977faa" providerId="ADAL" clId="{AA8D9646-DA1F-465B-8718-46D21D0E85AB}" dt="2023-11-21T09:12:30.733" v="1" actId="20577"/>
          <ac:spMkLst>
            <pc:docMk/>
            <pc:sldMk cId="3761768786" sldId="258"/>
            <ac:spMk id="3" creationId="{068F0C39-44FF-99B2-7103-C6D38F774B5B}"/>
          </ac:spMkLst>
        </pc:spChg>
      </pc:sldChg>
      <pc:sldChg chg="modSp mod">
        <pc:chgData name="Javier Bas Vicente" userId="96bf8a96-3310-496c-8c7e-8a087f977faa" providerId="ADAL" clId="{AA8D9646-DA1F-465B-8718-46D21D0E85AB}" dt="2023-11-21T09:41:30.809" v="5" actId="20577"/>
        <pc:sldMkLst>
          <pc:docMk/>
          <pc:sldMk cId="2565555265" sldId="280"/>
        </pc:sldMkLst>
        <pc:spChg chg="mod">
          <ac:chgData name="Javier Bas Vicente" userId="96bf8a96-3310-496c-8c7e-8a087f977faa" providerId="ADAL" clId="{AA8D9646-DA1F-465B-8718-46D21D0E85AB}" dt="2023-11-21T09:41:30.809" v="5" actId="20577"/>
          <ac:spMkLst>
            <pc:docMk/>
            <pc:sldMk cId="2565555265" sldId="280"/>
            <ac:spMk id="3" creationId="{068F0C39-44FF-99B2-7103-C6D38F774B5B}"/>
          </ac:spMkLst>
        </pc:spChg>
      </pc:sldChg>
      <pc:sldChg chg="modSp mod">
        <pc:chgData name="Javier Bas Vicente" userId="96bf8a96-3310-496c-8c7e-8a087f977faa" providerId="ADAL" clId="{AA8D9646-DA1F-465B-8718-46D21D0E85AB}" dt="2023-11-21T09:41:25.946" v="3" actId="20577"/>
        <pc:sldMkLst>
          <pc:docMk/>
          <pc:sldMk cId="2587470454" sldId="281"/>
        </pc:sldMkLst>
        <pc:spChg chg="mod">
          <ac:chgData name="Javier Bas Vicente" userId="96bf8a96-3310-496c-8c7e-8a087f977faa" providerId="ADAL" clId="{AA8D9646-DA1F-465B-8718-46D21D0E85AB}" dt="2023-11-21T09:41:25.946" v="3" actId="20577"/>
          <ac:spMkLst>
            <pc:docMk/>
            <pc:sldMk cId="2587470454" sldId="281"/>
            <ac:spMk id="3" creationId="{068F0C39-44FF-99B2-7103-C6D38F774B5B}"/>
          </ac:spMkLst>
        </pc:spChg>
      </pc:sldChg>
      <pc:sldChg chg="modSp mod">
        <pc:chgData name="Javier Bas Vicente" userId="96bf8a96-3310-496c-8c7e-8a087f977faa" providerId="ADAL" clId="{AA8D9646-DA1F-465B-8718-46D21D0E85AB}" dt="2023-11-21T09:42:09.294" v="11" actId="20577"/>
        <pc:sldMkLst>
          <pc:docMk/>
          <pc:sldMk cId="4030116933" sldId="283"/>
        </pc:sldMkLst>
        <pc:spChg chg="mod">
          <ac:chgData name="Javier Bas Vicente" userId="96bf8a96-3310-496c-8c7e-8a087f977faa" providerId="ADAL" clId="{AA8D9646-DA1F-465B-8718-46D21D0E85AB}" dt="2023-11-21T09:42:09.294" v="11" actId="20577"/>
          <ac:spMkLst>
            <pc:docMk/>
            <pc:sldMk cId="4030116933" sldId="283"/>
            <ac:spMk id="3" creationId="{068F0C39-44FF-99B2-7103-C6D38F774B5B}"/>
          </ac:spMkLst>
        </pc:spChg>
      </pc:sldChg>
      <pc:sldChg chg="modSp mod">
        <pc:chgData name="Javier Bas Vicente" userId="96bf8a96-3310-496c-8c7e-8a087f977faa" providerId="ADAL" clId="{AA8D9646-DA1F-465B-8718-46D21D0E85AB}" dt="2023-11-21T09:44:40.547" v="32" actId="20577"/>
        <pc:sldMkLst>
          <pc:docMk/>
          <pc:sldMk cId="2871721075" sldId="284"/>
        </pc:sldMkLst>
        <pc:spChg chg="mod">
          <ac:chgData name="Javier Bas Vicente" userId="96bf8a96-3310-496c-8c7e-8a087f977faa" providerId="ADAL" clId="{AA8D9646-DA1F-465B-8718-46D21D0E85AB}" dt="2023-11-21T09:44:40.547" v="32" actId="20577"/>
          <ac:spMkLst>
            <pc:docMk/>
            <pc:sldMk cId="2871721075" sldId="284"/>
            <ac:spMk id="3" creationId="{068F0C39-44FF-99B2-7103-C6D38F774B5B}"/>
          </ac:spMkLst>
        </pc:spChg>
      </pc:sldChg>
      <pc:sldChg chg="modSp mod">
        <pc:chgData name="Javier Bas Vicente" userId="96bf8a96-3310-496c-8c7e-8a087f977faa" providerId="ADAL" clId="{AA8D9646-DA1F-465B-8718-46D21D0E85AB}" dt="2023-11-21T10:01:03.242" v="149" actId="20577"/>
        <pc:sldMkLst>
          <pc:docMk/>
          <pc:sldMk cId="4008990077" sldId="286"/>
        </pc:sldMkLst>
        <pc:spChg chg="mod">
          <ac:chgData name="Javier Bas Vicente" userId="96bf8a96-3310-496c-8c7e-8a087f977faa" providerId="ADAL" clId="{AA8D9646-DA1F-465B-8718-46D21D0E85AB}" dt="2023-11-21T10:01:03.242" v="149" actId="20577"/>
          <ac:spMkLst>
            <pc:docMk/>
            <pc:sldMk cId="4008990077" sldId="286"/>
            <ac:spMk id="3" creationId="{068F0C39-44FF-99B2-7103-C6D38F774B5B}"/>
          </ac:spMkLst>
        </pc:spChg>
      </pc:sldChg>
      <pc:sldChg chg="addSp modSp mod">
        <pc:chgData name="Javier Bas Vicente" userId="96bf8a96-3310-496c-8c7e-8a087f977faa" providerId="ADAL" clId="{AA8D9646-DA1F-465B-8718-46D21D0E85AB}" dt="2023-11-21T09:56:45.966" v="140" actId="20577"/>
        <pc:sldMkLst>
          <pc:docMk/>
          <pc:sldMk cId="1298617955" sldId="287"/>
        </pc:sldMkLst>
        <pc:spChg chg="add mod">
          <ac:chgData name="Javier Bas Vicente" userId="96bf8a96-3310-496c-8c7e-8a087f977faa" providerId="ADAL" clId="{AA8D9646-DA1F-465B-8718-46D21D0E85AB}" dt="2023-11-21T09:56:45.966" v="140" actId="20577"/>
          <ac:spMkLst>
            <pc:docMk/>
            <pc:sldMk cId="1298617955" sldId="287"/>
            <ac:spMk id="3" creationId="{F66684D9-2FA2-595F-63C8-7D7A09EEEFD1}"/>
          </ac:spMkLst>
        </pc:spChg>
      </pc:sldChg>
      <pc:sldChg chg="modSp mod">
        <pc:chgData name="Javier Bas Vicente" userId="96bf8a96-3310-496c-8c7e-8a087f977faa" providerId="ADAL" clId="{AA8D9646-DA1F-465B-8718-46D21D0E85AB}" dt="2023-11-21T10:01:06.700" v="151" actId="20577"/>
        <pc:sldMkLst>
          <pc:docMk/>
          <pc:sldMk cId="68714175" sldId="288"/>
        </pc:sldMkLst>
        <pc:spChg chg="mod">
          <ac:chgData name="Javier Bas Vicente" userId="96bf8a96-3310-496c-8c7e-8a087f977faa" providerId="ADAL" clId="{AA8D9646-DA1F-465B-8718-46D21D0E85AB}" dt="2023-11-21T10:01:06.700" v="151" actId="20577"/>
          <ac:spMkLst>
            <pc:docMk/>
            <pc:sldMk cId="68714175" sldId="288"/>
            <ac:spMk id="3" creationId="{068F0C39-44FF-99B2-7103-C6D38F774B5B}"/>
          </ac:spMkLst>
        </pc:spChg>
      </pc:sldChg>
      <pc:sldChg chg="modSp mod">
        <pc:chgData name="Javier Bas Vicente" userId="96bf8a96-3310-496c-8c7e-8a087f977faa" providerId="ADAL" clId="{AA8D9646-DA1F-465B-8718-46D21D0E85AB}" dt="2023-11-21T10:01:14.083" v="155" actId="20577"/>
        <pc:sldMkLst>
          <pc:docMk/>
          <pc:sldMk cId="1442795502" sldId="290"/>
        </pc:sldMkLst>
        <pc:spChg chg="mod">
          <ac:chgData name="Javier Bas Vicente" userId="96bf8a96-3310-496c-8c7e-8a087f977faa" providerId="ADAL" clId="{AA8D9646-DA1F-465B-8718-46D21D0E85AB}" dt="2023-11-21T10:01:14.083" v="155" actId="20577"/>
          <ac:spMkLst>
            <pc:docMk/>
            <pc:sldMk cId="1442795502" sldId="290"/>
            <ac:spMk id="5" creationId="{E2BE11E3-AE06-6925-6A25-8C6EA52D7DEC}"/>
          </ac:spMkLst>
        </pc:spChg>
      </pc:sldChg>
      <pc:sldChg chg="modSp mod">
        <pc:chgData name="Javier Bas Vicente" userId="96bf8a96-3310-496c-8c7e-8a087f977faa" providerId="ADAL" clId="{AA8D9646-DA1F-465B-8718-46D21D0E85AB}" dt="2023-11-21T10:02:11.957" v="163" actId="20577"/>
        <pc:sldMkLst>
          <pc:docMk/>
          <pc:sldMk cId="885786092" sldId="291"/>
        </pc:sldMkLst>
        <pc:spChg chg="mod">
          <ac:chgData name="Javier Bas Vicente" userId="96bf8a96-3310-496c-8c7e-8a087f977faa" providerId="ADAL" clId="{AA8D9646-DA1F-465B-8718-46D21D0E85AB}" dt="2023-11-21T10:02:11.957" v="163" actId="20577"/>
          <ac:spMkLst>
            <pc:docMk/>
            <pc:sldMk cId="885786092" sldId="291"/>
            <ac:spMk id="5" creationId="{E2BE11E3-AE06-6925-6A25-8C6EA52D7DEC}"/>
          </ac:spMkLst>
        </pc:spChg>
      </pc:sldChg>
      <pc:sldChg chg="modSp mod">
        <pc:chgData name="Javier Bas Vicente" userId="96bf8a96-3310-496c-8c7e-8a087f977faa" providerId="ADAL" clId="{AA8D9646-DA1F-465B-8718-46D21D0E85AB}" dt="2023-11-21T10:02:49.126" v="243" actId="20577"/>
        <pc:sldMkLst>
          <pc:docMk/>
          <pc:sldMk cId="142238196" sldId="292"/>
        </pc:sldMkLst>
        <pc:spChg chg="mod">
          <ac:chgData name="Javier Bas Vicente" userId="96bf8a96-3310-496c-8c7e-8a087f977faa" providerId="ADAL" clId="{AA8D9646-DA1F-465B-8718-46D21D0E85AB}" dt="2023-11-21T10:02:49.126" v="243" actId="20577"/>
          <ac:spMkLst>
            <pc:docMk/>
            <pc:sldMk cId="142238196" sldId="292"/>
            <ac:spMk id="14" creationId="{9A747A97-60F8-9BA4-E12B-345CDE22A582}"/>
          </ac:spMkLst>
        </pc:spChg>
      </pc:sldChg>
      <pc:sldChg chg="modSp mod">
        <pc:chgData name="Javier Bas Vicente" userId="96bf8a96-3310-496c-8c7e-8a087f977faa" providerId="ADAL" clId="{AA8D9646-DA1F-465B-8718-46D21D0E85AB}" dt="2023-11-21T10:04:23.203" v="254" actId="113"/>
        <pc:sldMkLst>
          <pc:docMk/>
          <pc:sldMk cId="2799877309" sldId="293"/>
        </pc:sldMkLst>
        <pc:spChg chg="mod">
          <ac:chgData name="Javier Bas Vicente" userId="96bf8a96-3310-496c-8c7e-8a087f977faa" providerId="ADAL" clId="{AA8D9646-DA1F-465B-8718-46D21D0E85AB}" dt="2023-11-21T10:04:23.203" v="254" actId="113"/>
          <ac:spMkLst>
            <pc:docMk/>
            <pc:sldMk cId="2799877309" sldId="293"/>
            <ac:spMk id="5" creationId="{E2BE11E3-AE06-6925-6A25-8C6EA52D7D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11/21/2023</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11/21/2023</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aftaliharris.com/blog/visualizing-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8 – Clustering</a:t>
            </a:r>
            <a:br>
              <a:rPr lang="en-US" sz="4000" dirty="0">
                <a:cs typeface="Times New Roman" panose="02020603050405020304" pitchFamily="18" charset="0"/>
              </a:rPr>
            </a:br>
            <a:r>
              <a:rPr lang="en-US" sz="3200" dirty="0"/>
              <a:t>(HOML Ch. 9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dirty="0">
                    <a:latin typeface="+mj-lt"/>
                  </a:rPr>
                  <a:t>Another approach to select the best number of clusters is to use the </a:t>
                </a:r>
                <a:r>
                  <a:rPr lang="en-US" sz="2000" i="1" dirty="0">
                    <a:latin typeface="+mj-lt"/>
                  </a:rPr>
                  <a:t>silhouette score</a:t>
                </a:r>
                <a:r>
                  <a:rPr lang="en-US" sz="2000" dirty="0">
                    <a:latin typeface="+mj-lt"/>
                  </a:rPr>
                  <a:t>, which is the mean of the </a:t>
                </a:r>
                <a:r>
                  <a:rPr lang="en-US" sz="2000" i="1" dirty="0">
                    <a:latin typeface="+mj-lt"/>
                  </a:rPr>
                  <a:t>silhouette coefficient </a:t>
                </a:r>
                <a:r>
                  <a:rPr lang="en-US" sz="2000" dirty="0">
                    <a:latin typeface="+mj-lt"/>
                  </a:rPr>
                  <a:t>over all the instances</a:t>
                </a:r>
                <a:r>
                  <a:rPr lang="en-US" sz="2000" i="1" dirty="0">
                    <a:latin typeface="+mj-lt"/>
                  </a:rPr>
                  <a:t>. </a:t>
                </a:r>
              </a:p>
              <a:p>
                <a:pPr>
                  <a:lnSpc>
                    <a:spcPct val="150000"/>
                  </a:lnSpc>
                  <a:buFont typeface="Wingdings" panose="05000000000000000000" pitchFamily="2" charset="2"/>
                  <a:buChar char="§"/>
                </a:pPr>
                <a:r>
                  <a:rPr lang="en-US" sz="2000" dirty="0">
                    <a:latin typeface="+mj-lt"/>
                  </a:rPr>
                  <a:t>An instance coefficient is equal to </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max</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oMath>
                </a14:m>
                <a:r>
                  <a:rPr lang="en-US" sz="2000" dirty="0">
                    <a:latin typeface="+mj-lt"/>
                  </a:rPr>
                  <a:t>, where </a:t>
                </a:r>
                <a:r>
                  <a:rPr lang="en-US" sz="2000" i="1" dirty="0">
                    <a:latin typeface="+mj-lt"/>
                  </a:rPr>
                  <a:t>a </a:t>
                </a:r>
                <a:r>
                  <a:rPr lang="en-US" sz="2000" dirty="0">
                    <a:latin typeface="+mj-lt"/>
                  </a:rPr>
                  <a:t>is the mean distance to the other instances in the same cluster (</a:t>
                </a:r>
                <a:r>
                  <a:rPr lang="en-US" sz="2000" dirty="0" err="1">
                    <a:latin typeface="+mj-lt"/>
                  </a:rPr>
                  <a:t>i.e</a:t>
                </a:r>
                <a:r>
                  <a:rPr lang="en-US" sz="2000" dirty="0">
                    <a:latin typeface="+mj-lt"/>
                  </a:rPr>
                  <a:t>, the mean intra-cluster distance), and b is the mean nearest-cluster distance (</a:t>
                </a:r>
                <a:r>
                  <a:rPr lang="en-US" sz="2000" dirty="0" err="1">
                    <a:latin typeface="+mj-lt"/>
                  </a:rPr>
                  <a:t>i.e</a:t>
                </a:r>
                <a:r>
                  <a:rPr lang="en-US" sz="2000" dirty="0">
                    <a:latin typeface="+mj-lt"/>
                  </a:rPr>
                  <a:t>, the mean distance to the instances of the next closest cluster).</a:t>
                </a:r>
              </a:p>
              <a:p>
                <a:pPr>
                  <a:lnSpc>
                    <a:spcPct val="150000"/>
                  </a:lnSpc>
                  <a:buFont typeface="Wingdings" panose="05000000000000000000" pitchFamily="2" charset="2"/>
                  <a:buChar char="§"/>
                </a:pPr>
                <a:r>
                  <a:rPr lang="en-US" sz="2000" dirty="0">
                    <a:latin typeface="+mj-lt"/>
                  </a:rPr>
                  <a:t>The silhouette coefficient varies between -1 and +1:</a:t>
                </a:r>
              </a:p>
              <a:p>
                <a:pPr lvl="1">
                  <a:lnSpc>
                    <a:spcPct val="150000"/>
                  </a:lnSpc>
                  <a:buFont typeface="Wingdings" panose="05000000000000000000" pitchFamily="2" charset="2"/>
                  <a:buChar char="§"/>
                </a:pPr>
                <a:r>
                  <a:rPr lang="en-US" sz="1600" dirty="0">
                    <a:latin typeface="+mj-lt"/>
                  </a:rPr>
                  <a:t>A coefficient close to +1 means that the instance is well inside its own cluster and far from other clusters.</a:t>
                </a:r>
              </a:p>
              <a:p>
                <a:pPr lvl="1">
                  <a:lnSpc>
                    <a:spcPct val="150000"/>
                  </a:lnSpc>
                  <a:buFont typeface="Wingdings" panose="05000000000000000000" pitchFamily="2" charset="2"/>
                  <a:buChar char="§"/>
                </a:pPr>
                <a:r>
                  <a:rPr lang="en-US" sz="1600" dirty="0">
                    <a:latin typeface="+mj-lt"/>
                  </a:rPr>
                  <a:t>A coefficient of 0 means that it is close to a cluster boundary.</a:t>
                </a:r>
              </a:p>
              <a:p>
                <a:pPr lvl="1">
                  <a:lnSpc>
                    <a:spcPct val="150000"/>
                  </a:lnSpc>
                  <a:buFont typeface="Wingdings" panose="05000000000000000000" pitchFamily="2" charset="2"/>
                  <a:buChar char="§"/>
                </a:pPr>
                <a:r>
                  <a:rPr lang="en-US" sz="1600" dirty="0">
                    <a:latin typeface="+mj-lt"/>
                  </a:rPr>
                  <a:t>A coefficient close to -1 means that the instance may have been assigned to the wrong cluster.</a:t>
                </a:r>
              </a:p>
              <a:p>
                <a:pPr marL="0" indent="0">
                  <a:lnSpc>
                    <a:spcPct val="150000"/>
                  </a:lnSpc>
                  <a:buNone/>
                </a:pP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99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pic>
        <p:nvPicPr>
          <p:cNvPr id="8" name="Content Placeholder 7" descr="Chart, line chart&#10;&#10;Description automatically generated">
            <a:extLst>
              <a:ext uri="{FF2B5EF4-FFF2-40B4-BE49-F238E27FC236}">
                <a16:creationId xmlns:a16="http://schemas.microsoft.com/office/drawing/2014/main" id="{3817DFDE-42B6-C75C-CE43-F7EDB62BC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153" y="2726735"/>
            <a:ext cx="6583694" cy="224485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66684D9-2FA2-595F-63C8-7D7A09EEEFD1}"/>
              </a:ext>
            </a:extLst>
          </p:cNvPr>
          <p:cNvSpPr txBox="1"/>
          <p:nvPr/>
        </p:nvSpPr>
        <p:spPr>
          <a:xfrm>
            <a:off x="725220" y="3136612"/>
            <a:ext cx="1665711" cy="1323439"/>
          </a:xfrm>
          <a:prstGeom prst="rect">
            <a:avLst/>
          </a:prstGeom>
          <a:noFill/>
        </p:spPr>
        <p:txBody>
          <a:bodyPr wrap="square" rtlCol="0">
            <a:spAutoFit/>
          </a:bodyPr>
          <a:lstStyle/>
          <a:p>
            <a:r>
              <a:rPr lang="es-ES" sz="1600" dirty="0" err="1">
                <a:solidFill>
                  <a:srgbClr val="FF0000"/>
                </a:solidFill>
              </a:rPr>
              <a:t>Remember</a:t>
            </a:r>
            <a:r>
              <a:rPr lang="es-ES" sz="1600" dirty="0">
                <a:solidFill>
                  <a:srgbClr val="FF0000"/>
                </a:solidFill>
              </a:rPr>
              <a:t>:</a:t>
            </a:r>
          </a:p>
          <a:p>
            <a:r>
              <a:rPr lang="es-ES" sz="1600" dirty="0" err="1">
                <a:solidFill>
                  <a:srgbClr val="FF0000"/>
                </a:solidFill>
              </a:rPr>
              <a:t>Silhouette</a:t>
            </a:r>
            <a:r>
              <a:rPr lang="es-ES" sz="1600" dirty="0">
                <a:solidFill>
                  <a:srgbClr val="FF0000"/>
                </a:solidFill>
              </a:rPr>
              <a:t> score </a:t>
            </a:r>
            <a:r>
              <a:rPr lang="es-ES" sz="1600" dirty="0" err="1">
                <a:solidFill>
                  <a:srgbClr val="FF0000"/>
                </a:solidFill>
              </a:rPr>
              <a:t>is</a:t>
            </a:r>
            <a:r>
              <a:rPr lang="es-ES" sz="1600" dirty="0">
                <a:solidFill>
                  <a:srgbClr val="FF0000"/>
                </a:solidFill>
              </a:rPr>
              <a:t> </a:t>
            </a:r>
            <a:r>
              <a:rPr lang="es-ES" sz="1600" dirty="0" err="1">
                <a:solidFill>
                  <a:srgbClr val="FF0000"/>
                </a:solidFill>
              </a:rPr>
              <a:t>the</a:t>
            </a:r>
            <a:r>
              <a:rPr lang="es-ES" sz="1600" dirty="0">
                <a:solidFill>
                  <a:srgbClr val="FF0000"/>
                </a:solidFill>
              </a:rPr>
              <a:t> mean </a:t>
            </a:r>
          </a:p>
          <a:p>
            <a:r>
              <a:rPr lang="es-ES" sz="1600" dirty="0" err="1">
                <a:solidFill>
                  <a:srgbClr val="FF0000"/>
                </a:solidFill>
              </a:rPr>
              <a:t>of</a:t>
            </a:r>
            <a:r>
              <a:rPr lang="es-ES" sz="1600" dirty="0">
                <a:solidFill>
                  <a:srgbClr val="FF0000"/>
                </a:solidFill>
              </a:rPr>
              <a:t> </a:t>
            </a:r>
            <a:r>
              <a:rPr lang="es-ES" sz="1600" dirty="0" err="1">
                <a:solidFill>
                  <a:srgbClr val="FF0000"/>
                </a:solidFill>
              </a:rPr>
              <a:t>the</a:t>
            </a:r>
            <a:r>
              <a:rPr lang="es-ES" sz="1600" dirty="0">
                <a:solidFill>
                  <a:srgbClr val="FF0000"/>
                </a:solidFill>
              </a:rPr>
              <a:t> score </a:t>
            </a:r>
            <a:r>
              <a:rPr lang="es-ES" sz="1600" dirty="0" err="1">
                <a:solidFill>
                  <a:srgbClr val="FF0000"/>
                </a:solidFill>
              </a:rPr>
              <a:t>among</a:t>
            </a:r>
            <a:r>
              <a:rPr lang="es-ES" sz="1600" dirty="0">
                <a:solidFill>
                  <a:srgbClr val="FF0000"/>
                </a:solidFill>
              </a:rPr>
              <a:t> </a:t>
            </a:r>
            <a:r>
              <a:rPr lang="es-ES" sz="1600" dirty="0" err="1">
                <a:solidFill>
                  <a:srgbClr val="FF0000"/>
                </a:solidFill>
              </a:rPr>
              <a:t>all</a:t>
            </a:r>
            <a:r>
              <a:rPr lang="es-ES" sz="1600" dirty="0">
                <a:solidFill>
                  <a:srgbClr val="FF0000"/>
                </a:solidFill>
              </a:rPr>
              <a:t> </a:t>
            </a:r>
            <a:r>
              <a:rPr lang="es-ES" sz="1600" dirty="0" err="1">
                <a:solidFill>
                  <a:srgbClr val="FF0000"/>
                </a:solidFill>
              </a:rPr>
              <a:t>obs</a:t>
            </a:r>
            <a:endParaRPr lang="en-US" sz="1600" dirty="0">
              <a:solidFill>
                <a:srgbClr val="FF0000"/>
              </a:solidFill>
            </a:endParaRPr>
          </a:p>
        </p:txBody>
      </p:sp>
    </p:spTree>
    <p:extLst>
      <p:ext uri="{BB962C8B-B14F-4D97-AF65-F5344CB8AC3E}">
        <p14:creationId xmlns:p14="http://schemas.microsoft.com/office/powerpoint/2010/main" val="129861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Even more informative is plotting every instance’s silhouette coefficient, sorted by the cluster they are assigned to and by the value of the coefficient. This is called a </a:t>
            </a:r>
            <a:r>
              <a:rPr lang="en-US" sz="2000" i="1" dirty="0">
                <a:latin typeface="+mj-lt"/>
              </a:rPr>
              <a:t>silhouette diagram.</a:t>
            </a:r>
            <a:endParaRPr lang="en-US" sz="2000" dirty="0">
              <a:latin typeface="+mj-lt"/>
            </a:endParaRPr>
          </a:p>
          <a:p>
            <a:pPr>
              <a:lnSpc>
                <a:spcPct val="150000"/>
              </a:lnSpc>
              <a:buFont typeface="Wingdings" panose="05000000000000000000" pitchFamily="2" charset="2"/>
              <a:buChar char="§"/>
            </a:pPr>
            <a:r>
              <a:rPr lang="en-US" sz="2000" dirty="0">
                <a:latin typeface="+mj-lt"/>
              </a:rPr>
              <a:t>The diagram contains one knife shape per cluster. The shape’s height indicates the number of instances the cluster contains. The width represents the sorted silhouette coefficients of the instances in the cluster. The dashed line indicates the mean silhouette coefficient.</a:t>
            </a:r>
          </a:p>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1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10;&#10;Description automatically generated">
            <a:extLst>
              <a:ext uri="{FF2B5EF4-FFF2-40B4-BE49-F238E27FC236}">
                <a16:creationId xmlns:a16="http://schemas.microsoft.com/office/drawing/2014/main" id="{26866A15-8515-7E17-94B2-BFD92D739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522" y="1825625"/>
            <a:ext cx="5266955" cy="4257455"/>
          </a:xfrm>
          <a:prstGeom prst="rect">
            <a:avLst/>
          </a:prstGeom>
        </p:spPr>
      </p:pic>
    </p:spTree>
    <p:extLst>
      <p:ext uri="{BB962C8B-B14F-4D97-AF65-F5344CB8AC3E}">
        <p14:creationId xmlns:p14="http://schemas.microsoft.com/office/powerpoint/2010/main" val="290420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Limits</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Although </a:t>
            </a:r>
            <a:r>
              <a:rPr lang="en-US" sz="2000" i="1" dirty="0">
                <a:latin typeface="+mj-lt"/>
              </a:rPr>
              <a:t>K-</a:t>
            </a:r>
            <a:r>
              <a:rPr lang="en-US" sz="2000" dirty="0">
                <a:latin typeface="+mj-lt"/>
              </a:rPr>
              <a:t>means has its advantages (fast and scalable), it also counts with notable drawbacks:</a:t>
            </a:r>
          </a:p>
          <a:p>
            <a:pPr lvl="1">
              <a:lnSpc>
                <a:spcPct val="150000"/>
              </a:lnSpc>
              <a:buFont typeface="Wingdings" panose="05000000000000000000" pitchFamily="2" charset="2"/>
              <a:buChar char="§"/>
            </a:pPr>
            <a:r>
              <a:rPr lang="en-US" sz="1600" dirty="0">
                <a:latin typeface="+mj-lt"/>
              </a:rPr>
              <a:t>It is necessary to run the algorithm several times to avoid suboptimal solutions.</a:t>
            </a:r>
          </a:p>
          <a:p>
            <a:pPr lvl="1">
              <a:lnSpc>
                <a:spcPct val="150000"/>
              </a:lnSpc>
              <a:buFont typeface="Wingdings" panose="05000000000000000000" pitchFamily="2" charset="2"/>
              <a:buChar char="§"/>
            </a:pPr>
            <a:r>
              <a:rPr lang="en-US" sz="1600" dirty="0">
                <a:latin typeface="+mj-lt"/>
              </a:rPr>
              <a:t>We need to specify the number of clusters, which can be quite a hassle.</a:t>
            </a:r>
          </a:p>
          <a:p>
            <a:pPr lvl="1">
              <a:lnSpc>
                <a:spcPct val="150000"/>
              </a:lnSpc>
              <a:buFont typeface="Wingdings" panose="05000000000000000000" pitchFamily="2" charset="2"/>
              <a:buChar char="§"/>
            </a:pPr>
            <a:r>
              <a:rPr lang="en-US" sz="1600" i="1" dirty="0">
                <a:latin typeface="+mj-lt"/>
              </a:rPr>
              <a:t>K</a:t>
            </a:r>
            <a:r>
              <a:rPr lang="en-US" sz="1600" dirty="0">
                <a:latin typeface="+mj-lt"/>
              </a:rPr>
              <a:t>-means do not behave well when the clusters have varying sizes, different densities or non-spherical shapes.</a:t>
            </a:r>
            <a:endParaRPr lang="en-US" sz="1600" i="1" dirty="0">
              <a:latin typeface="+mj-lt"/>
            </a:endParaRP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10" name="Picture 9" descr="Chart, scatter chart&#10;&#10;Description automatically generated">
            <a:extLst>
              <a:ext uri="{FF2B5EF4-FFF2-40B4-BE49-F238E27FC236}">
                <a16:creationId xmlns:a16="http://schemas.microsoft.com/office/drawing/2014/main" id="{B0D1BDDE-1A58-B988-4D74-7573CD162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84" y="4153694"/>
            <a:ext cx="5486411" cy="1623064"/>
          </a:xfrm>
          <a:prstGeom prst="rect">
            <a:avLst/>
          </a:prstGeom>
        </p:spPr>
      </p:pic>
      <p:sp>
        <p:nvSpPr>
          <p:cNvPr id="11" name="Oval 10">
            <a:extLst>
              <a:ext uri="{FF2B5EF4-FFF2-40B4-BE49-F238E27FC236}">
                <a16:creationId xmlns:a16="http://schemas.microsoft.com/office/drawing/2014/main" id="{A612644B-D2AF-04A3-BD19-F84CDF0C3908}"/>
              </a:ext>
            </a:extLst>
          </p:cNvPr>
          <p:cNvSpPr/>
          <p:nvPr/>
        </p:nvSpPr>
        <p:spPr>
          <a:xfrm>
            <a:off x="7532288" y="4001294"/>
            <a:ext cx="592057" cy="360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15" name="Straight Arrow Connector 14">
            <a:extLst>
              <a:ext uri="{FF2B5EF4-FFF2-40B4-BE49-F238E27FC236}">
                <a16:creationId xmlns:a16="http://schemas.microsoft.com/office/drawing/2014/main" id="{4B4CA23D-BB24-008E-1113-D9D40C4A15E8}"/>
              </a:ext>
            </a:extLst>
          </p:cNvPr>
          <p:cNvCxnSpPr/>
          <p:nvPr/>
        </p:nvCxnSpPr>
        <p:spPr>
          <a:xfrm flipH="1" flipV="1">
            <a:off x="8276745" y="4153694"/>
            <a:ext cx="1761920" cy="549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C3F5D6-1BCC-9DD1-E690-8C5263C4FCD8}"/>
              </a:ext>
            </a:extLst>
          </p:cNvPr>
          <p:cNvSpPr txBox="1"/>
          <p:nvPr/>
        </p:nvSpPr>
        <p:spPr>
          <a:xfrm>
            <a:off x="9457363" y="4741255"/>
            <a:ext cx="1695455" cy="485598"/>
          </a:xfrm>
          <a:prstGeom prst="rect">
            <a:avLst/>
          </a:prstGeom>
          <a:noFill/>
        </p:spPr>
        <p:txBody>
          <a:bodyPr wrap="square" rtlCol="0">
            <a:spAutoFit/>
          </a:bodyPr>
          <a:lstStyle/>
          <a:p>
            <a:pPr algn="ctr"/>
            <a:r>
              <a:rPr lang="en-US" sz="1200" dirty="0">
                <a:solidFill>
                  <a:srgbClr val="FF0000"/>
                </a:solidFill>
              </a:rPr>
              <a:t>Lowest inertia but even worst classification</a:t>
            </a:r>
          </a:p>
        </p:txBody>
      </p:sp>
      <p:sp>
        <p:nvSpPr>
          <p:cNvPr id="17" name="TextBox 16">
            <a:extLst>
              <a:ext uri="{FF2B5EF4-FFF2-40B4-BE49-F238E27FC236}">
                <a16:creationId xmlns:a16="http://schemas.microsoft.com/office/drawing/2014/main" id="{DB30EE36-053A-12CA-BCCA-2C60AF7255D3}"/>
              </a:ext>
            </a:extLst>
          </p:cNvPr>
          <p:cNvSpPr txBox="1"/>
          <p:nvPr/>
        </p:nvSpPr>
        <p:spPr>
          <a:xfrm>
            <a:off x="4196830" y="5827773"/>
            <a:ext cx="4642365" cy="276999"/>
          </a:xfrm>
          <a:prstGeom prst="rect">
            <a:avLst/>
          </a:prstGeom>
          <a:noFill/>
        </p:spPr>
        <p:txBody>
          <a:bodyPr wrap="square" rtlCol="0">
            <a:spAutoFit/>
          </a:bodyPr>
          <a:lstStyle/>
          <a:p>
            <a:pPr algn="ctr"/>
            <a:r>
              <a:rPr lang="en-US" sz="1200" dirty="0">
                <a:solidFill>
                  <a:srgbClr val="FF0000"/>
                </a:solidFill>
              </a:rPr>
              <a:t>On this type of elliptical clusters, Gaussian mixture models work better</a:t>
            </a:r>
          </a:p>
        </p:txBody>
      </p:sp>
    </p:spTree>
    <p:extLst>
      <p:ext uri="{BB962C8B-B14F-4D97-AF65-F5344CB8AC3E}">
        <p14:creationId xmlns:p14="http://schemas.microsoft.com/office/powerpoint/2010/main" val="144279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Hierarchical clustering is a technique that does not require to specify in advance the number of clusters. It also provides a tree-based representation of the clusters called </a:t>
            </a:r>
            <a:r>
              <a:rPr lang="en-US" sz="2000" i="1" dirty="0">
                <a:latin typeface="+mj-lt"/>
              </a:rPr>
              <a:t>dendrogram.</a:t>
            </a:r>
          </a:p>
          <a:p>
            <a:pPr>
              <a:lnSpc>
                <a:spcPct val="150000"/>
              </a:lnSpc>
              <a:buFont typeface="Wingdings" panose="05000000000000000000" pitchFamily="2" charset="2"/>
              <a:buChar char="§"/>
            </a:pPr>
            <a:r>
              <a:rPr lang="en-US" sz="2000" dirty="0">
                <a:latin typeface="+mj-lt"/>
              </a:rPr>
              <a:t>The most common type of hierarchical clustering is the</a:t>
            </a:r>
            <a:r>
              <a:rPr lang="en-US" sz="2000" i="1" dirty="0">
                <a:latin typeface="+mj-lt"/>
              </a:rPr>
              <a:t> Agglomerative </a:t>
            </a:r>
            <a:r>
              <a:rPr lang="en-US" sz="2000" dirty="0">
                <a:latin typeface="+mj-lt"/>
              </a:rPr>
              <a:t>clustering. The dendrogram is built starting from the leaves and combining clusters </a:t>
            </a:r>
            <a:r>
              <a:rPr lang="en-US" sz="2000" b="1" dirty="0">
                <a:latin typeface="+mj-lt"/>
              </a:rPr>
              <a:t>up to the trunk</a:t>
            </a:r>
            <a:r>
              <a:rPr lang="en-US" sz="2000" dirty="0">
                <a:latin typeface="+mj-lt"/>
              </a:rPr>
              <a:t>.</a:t>
            </a:r>
          </a:p>
          <a:p>
            <a:pPr>
              <a:lnSpc>
                <a:spcPct val="150000"/>
              </a:lnSpc>
              <a:buFont typeface="Wingdings" panose="05000000000000000000" pitchFamily="2" charset="2"/>
              <a:buChar char="§"/>
            </a:pPr>
            <a:r>
              <a:rPr lang="en-US" sz="2000" dirty="0">
                <a:latin typeface="+mj-lt"/>
              </a:rPr>
              <a:t>The algorithm starts by considering each observation as its own cluster. Then it computes a similarity measure (Euclidean distance, for instance) and merges observations based on it.</a:t>
            </a:r>
          </a:p>
          <a:p>
            <a:pPr>
              <a:lnSpc>
                <a:spcPct val="150000"/>
              </a:lnSpc>
              <a:buFont typeface="Wingdings" panose="05000000000000000000" pitchFamily="2" charset="2"/>
              <a:buChar char="§"/>
            </a:pPr>
            <a:r>
              <a:rPr lang="en-US" sz="2000" dirty="0">
                <a:latin typeface="+mj-lt"/>
              </a:rPr>
              <a:t>Concretely, it fuses the two most similar to each other, so now there are </a:t>
            </a:r>
            <a:r>
              <a:rPr lang="en-US" sz="2000" i="1" dirty="0">
                <a:latin typeface="+mj-lt"/>
              </a:rPr>
              <a:t>n-1</a:t>
            </a:r>
            <a:r>
              <a:rPr lang="en-US" sz="2000" dirty="0">
                <a:latin typeface="+mj-lt"/>
              </a:rPr>
              <a:t> clusters. The next two clusters that are most similar are fused again, and so on, until all observations pertain to one only cluster.</a:t>
            </a: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spTree>
    <p:extLst>
      <p:ext uri="{BB962C8B-B14F-4D97-AF65-F5344CB8AC3E}">
        <p14:creationId xmlns:p14="http://schemas.microsoft.com/office/powerpoint/2010/main" val="8857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38200" y="1740111"/>
            <a:ext cx="10515600" cy="4351338"/>
          </a:xfrm>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89251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9" name="Picture 8">
            <a:extLst>
              <a:ext uri="{FF2B5EF4-FFF2-40B4-BE49-F238E27FC236}">
                <a16:creationId xmlns:a16="http://schemas.microsoft.com/office/drawing/2014/main" id="{2886258E-DF0C-E75A-72FE-4005DA1DF111}"/>
              </a:ext>
            </a:extLst>
          </p:cNvPr>
          <p:cNvPicPr>
            <a:picLocks noChangeAspect="1"/>
          </p:cNvPicPr>
          <p:nvPr/>
        </p:nvPicPr>
        <p:blipFill>
          <a:blip r:embed="rId2"/>
          <a:stretch>
            <a:fillRect/>
          </a:stretch>
        </p:blipFill>
        <p:spPr>
          <a:xfrm>
            <a:off x="4740075" y="2006099"/>
            <a:ext cx="7229856" cy="3575304"/>
          </a:xfrm>
          <a:prstGeom prst="rect">
            <a:avLst/>
          </a:prstGeom>
        </p:spPr>
      </p:pic>
      <p:pic>
        <p:nvPicPr>
          <p:cNvPr id="11" name="Picture 10">
            <a:extLst>
              <a:ext uri="{FF2B5EF4-FFF2-40B4-BE49-F238E27FC236}">
                <a16:creationId xmlns:a16="http://schemas.microsoft.com/office/drawing/2014/main" id="{8DA667A6-DC4C-7A3D-058A-62514527D80B}"/>
              </a:ext>
            </a:extLst>
          </p:cNvPr>
          <p:cNvPicPr>
            <a:picLocks noChangeAspect="1"/>
          </p:cNvPicPr>
          <p:nvPr/>
        </p:nvPicPr>
        <p:blipFill>
          <a:blip r:embed="rId3"/>
          <a:stretch>
            <a:fillRect/>
          </a:stretch>
        </p:blipFill>
        <p:spPr>
          <a:xfrm>
            <a:off x="563009" y="2250157"/>
            <a:ext cx="3713335" cy="3331246"/>
          </a:xfrm>
          <a:prstGeom prst="rect">
            <a:avLst/>
          </a:prstGeom>
        </p:spPr>
      </p:pic>
      <p:cxnSp>
        <p:nvCxnSpPr>
          <p:cNvPr id="13" name="Straight Connector 12">
            <a:extLst>
              <a:ext uri="{FF2B5EF4-FFF2-40B4-BE49-F238E27FC236}">
                <a16:creationId xmlns:a16="http://schemas.microsoft.com/office/drawing/2014/main" id="{4929E57F-EBCD-3754-9923-45F1EE4F155B}"/>
              </a:ext>
            </a:extLst>
          </p:cNvPr>
          <p:cNvCxnSpPr/>
          <p:nvPr/>
        </p:nvCxnSpPr>
        <p:spPr>
          <a:xfrm>
            <a:off x="4532529" y="1892511"/>
            <a:ext cx="0" cy="419893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9A747A97-60F8-9BA4-E12B-345CDE22A582}"/>
              </a:ext>
            </a:extLst>
          </p:cNvPr>
          <p:cNvSpPr txBox="1"/>
          <p:nvPr/>
        </p:nvSpPr>
        <p:spPr>
          <a:xfrm>
            <a:off x="1045968" y="5487722"/>
            <a:ext cx="2973445" cy="738664"/>
          </a:xfrm>
          <a:prstGeom prst="rect">
            <a:avLst/>
          </a:prstGeom>
          <a:noFill/>
        </p:spPr>
        <p:txBody>
          <a:bodyPr wrap="square" rtlCol="0">
            <a:spAutoFit/>
          </a:bodyPr>
          <a:lstStyle/>
          <a:p>
            <a:pPr algn="ctr"/>
            <a:r>
              <a:rPr lang="en-US" sz="1400" dirty="0">
                <a:solidFill>
                  <a:srgbClr val="FF0000"/>
                </a:solidFill>
              </a:rPr>
              <a:t>Clusters painted in colors for you. The algorithm don´t know the classification (because it doesn´t exist)</a:t>
            </a:r>
          </a:p>
        </p:txBody>
      </p:sp>
      <p:cxnSp>
        <p:nvCxnSpPr>
          <p:cNvPr id="16" name="Straight Arrow Connector 15">
            <a:extLst>
              <a:ext uri="{FF2B5EF4-FFF2-40B4-BE49-F238E27FC236}">
                <a16:creationId xmlns:a16="http://schemas.microsoft.com/office/drawing/2014/main" id="{4903C137-81F9-0CF7-3904-998660B60832}"/>
              </a:ext>
            </a:extLst>
          </p:cNvPr>
          <p:cNvCxnSpPr/>
          <p:nvPr/>
        </p:nvCxnSpPr>
        <p:spPr>
          <a:xfrm flipV="1">
            <a:off x="7343708" y="4853501"/>
            <a:ext cx="335499" cy="1059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BE7658-F186-4FFE-170A-50862CC72D80}"/>
              </a:ext>
            </a:extLst>
          </p:cNvPr>
          <p:cNvSpPr txBox="1"/>
          <p:nvPr/>
        </p:nvSpPr>
        <p:spPr>
          <a:xfrm>
            <a:off x="5273960" y="5919251"/>
            <a:ext cx="3597869" cy="307777"/>
          </a:xfrm>
          <a:prstGeom prst="rect">
            <a:avLst/>
          </a:prstGeom>
          <a:noFill/>
        </p:spPr>
        <p:txBody>
          <a:bodyPr wrap="square" rtlCol="0">
            <a:spAutoFit/>
          </a:bodyPr>
          <a:lstStyle/>
          <a:p>
            <a:pPr algn="ctr"/>
            <a:r>
              <a:rPr lang="en-US" sz="1400" b="1" i="1" dirty="0">
                <a:solidFill>
                  <a:srgbClr val="FF0000"/>
                </a:solidFill>
              </a:rPr>
              <a:t>linkage</a:t>
            </a:r>
            <a:r>
              <a:rPr lang="en-US" sz="1400" i="1" dirty="0">
                <a:solidFill>
                  <a:srgbClr val="FF0000"/>
                </a:solidFill>
              </a:rPr>
              <a:t> </a:t>
            </a:r>
            <a:r>
              <a:rPr lang="en-US" sz="1400" dirty="0">
                <a:solidFill>
                  <a:srgbClr val="FF0000"/>
                </a:solidFill>
              </a:rPr>
              <a:t>(complete, single, average, centroid)</a:t>
            </a:r>
            <a:endParaRPr lang="en-US" sz="1400" i="1" dirty="0">
              <a:solidFill>
                <a:srgbClr val="FF0000"/>
              </a:solidFill>
            </a:endParaRPr>
          </a:p>
        </p:txBody>
      </p:sp>
    </p:spTree>
    <p:extLst>
      <p:ext uri="{BB962C8B-B14F-4D97-AF65-F5344CB8AC3E}">
        <p14:creationId xmlns:p14="http://schemas.microsoft.com/office/powerpoint/2010/main" val="14223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Other clustering methods</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b="1" dirty="0">
                <a:latin typeface="+mj-lt"/>
              </a:rPr>
              <a:t>DBSCAN</a:t>
            </a:r>
            <a:r>
              <a:rPr lang="en-US" sz="2000" dirty="0">
                <a:latin typeface="+mj-lt"/>
              </a:rPr>
              <a:t>: Defines clusters as continuous regions of high density. This is, if there are regions with no data, and other regions with a high concentration of data.</a:t>
            </a:r>
          </a:p>
          <a:p>
            <a:pPr>
              <a:lnSpc>
                <a:spcPct val="150000"/>
              </a:lnSpc>
              <a:buFont typeface="Wingdings" panose="05000000000000000000" pitchFamily="2" charset="2"/>
              <a:buChar char="§"/>
            </a:pPr>
            <a:r>
              <a:rPr lang="en-US" sz="2000" b="1" dirty="0">
                <a:latin typeface="+mj-lt"/>
              </a:rPr>
              <a:t>BIRCH</a:t>
            </a:r>
            <a:r>
              <a:rPr lang="en-US" sz="2000" dirty="0">
                <a:latin typeface="+mj-lt"/>
              </a:rPr>
              <a:t>: Suitable for very large datasets with just a few features.</a:t>
            </a:r>
          </a:p>
          <a:p>
            <a:pPr>
              <a:lnSpc>
                <a:spcPct val="150000"/>
              </a:lnSpc>
              <a:buFont typeface="Wingdings" panose="05000000000000000000" pitchFamily="2" charset="2"/>
              <a:buChar char="§"/>
            </a:pPr>
            <a:r>
              <a:rPr lang="en-US" sz="2000" b="1" dirty="0">
                <a:latin typeface="+mj-lt"/>
              </a:rPr>
              <a:t>Mean-shift</a:t>
            </a:r>
            <a:r>
              <a:rPr lang="en-US" sz="2000" dirty="0">
                <a:latin typeface="+mj-lt"/>
              </a:rPr>
              <a:t>: Groups observations in circles of high density. Not suitable for large datasets.</a:t>
            </a:r>
          </a:p>
          <a:p>
            <a:pPr>
              <a:lnSpc>
                <a:spcPct val="150000"/>
              </a:lnSpc>
              <a:buFont typeface="Wingdings" panose="05000000000000000000" pitchFamily="2" charset="2"/>
              <a:buChar char="§"/>
            </a:pPr>
            <a:r>
              <a:rPr lang="en-US" sz="2000" b="1" dirty="0">
                <a:latin typeface="+mj-lt"/>
              </a:rPr>
              <a:t>Affinity propagation</a:t>
            </a:r>
            <a:r>
              <a:rPr lang="en-US" sz="2000" dirty="0">
                <a:latin typeface="+mj-lt"/>
              </a:rPr>
              <a:t>: Uses a voting system. Not suitable for large datasets.</a:t>
            </a:r>
          </a:p>
          <a:p>
            <a:pPr>
              <a:lnSpc>
                <a:spcPct val="150000"/>
              </a:lnSpc>
              <a:buFont typeface="Wingdings" panose="05000000000000000000" pitchFamily="2" charset="2"/>
              <a:buChar char="§"/>
            </a:pPr>
            <a:r>
              <a:rPr lang="en-US" sz="2000" b="1" dirty="0">
                <a:latin typeface="+mj-lt"/>
              </a:rPr>
              <a:t>Spectral clustering</a:t>
            </a:r>
            <a:r>
              <a:rPr lang="en-US" sz="2000" dirty="0">
                <a:latin typeface="+mj-lt"/>
              </a:rPr>
              <a:t>: Applies a dimensionality reduction and then applies another clustering algorithm to that space.</a:t>
            </a:r>
          </a:p>
          <a:p>
            <a:pPr>
              <a:lnSpc>
                <a:spcPct val="150000"/>
              </a:lnSpc>
              <a:buFont typeface="Wingdings" panose="05000000000000000000" pitchFamily="2" charset="2"/>
              <a:buChar char="§"/>
            </a:pPr>
            <a:r>
              <a:rPr lang="en-US" sz="2000" b="1" dirty="0">
                <a:latin typeface="+mj-lt"/>
              </a:rPr>
              <a:t>Gaussian mixture</a:t>
            </a:r>
            <a:r>
              <a:rPr lang="en-US" sz="2000" dirty="0">
                <a:latin typeface="+mj-lt"/>
              </a:rPr>
              <a:t>: Appropriate for ellipsoidal clusters</a:t>
            </a:r>
          </a:p>
        </p:txBody>
      </p:sp>
    </p:spTree>
    <p:extLst>
      <p:ext uri="{BB962C8B-B14F-4D97-AF65-F5344CB8AC3E}">
        <p14:creationId xmlns:p14="http://schemas.microsoft.com/office/powerpoint/2010/main" val="279987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clustering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Elbow</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Silhouette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Limitations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Hierarchical 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and Hierarchical clustering additional considerations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Other clustering methods</a:t>
            </a:r>
          </a:p>
          <a:p>
            <a:pPr marL="457200" indent="-457200" algn="l">
              <a:lnSpc>
                <a:spcPct val="100000"/>
              </a:lnSpc>
              <a:buFont typeface="Wingdings" panose="05000000000000000000" pitchFamily="2" charset="2"/>
              <a:buChar char="§"/>
            </a:pPr>
            <a:endParaRPr lang="en-US" sz="2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Clustering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Clustering</a:t>
            </a:r>
            <a:r>
              <a:rPr lang="en-US" sz="2000" dirty="0">
                <a:latin typeface="+mj-lt"/>
              </a:rPr>
              <a:t> refers to a broad set of techniques for finding </a:t>
            </a:r>
            <a:r>
              <a:rPr lang="en-US" sz="2000" i="1" dirty="0">
                <a:latin typeface="+mj-lt"/>
              </a:rPr>
              <a:t>subgroups</a:t>
            </a:r>
            <a:r>
              <a:rPr lang="en-US" sz="2000" dirty="0">
                <a:latin typeface="+mj-lt"/>
              </a:rPr>
              <a:t> in a data set.</a:t>
            </a:r>
            <a:endParaRPr lang="en-US" sz="2000" i="1" dirty="0">
              <a:latin typeface="+mj-lt"/>
            </a:endParaRPr>
          </a:p>
          <a:p>
            <a:pPr>
              <a:lnSpc>
                <a:spcPct val="150000"/>
              </a:lnSpc>
              <a:buFont typeface="Wingdings" panose="05000000000000000000" pitchFamily="2" charset="2"/>
              <a:buChar char="§"/>
            </a:pPr>
            <a:r>
              <a:rPr lang="en-US" sz="2000" dirty="0">
                <a:latin typeface="+mj-lt"/>
              </a:rPr>
              <a:t>We seek to partition the observations into distinct groups so </a:t>
            </a:r>
            <a:r>
              <a:rPr lang="en-US" sz="2000" b="1" dirty="0">
                <a:latin typeface="+mj-lt"/>
              </a:rPr>
              <a:t>the observations in each group are similar to each other (</a:t>
            </a:r>
            <a:r>
              <a:rPr lang="en-US" sz="2000" b="1" dirty="0" err="1">
                <a:latin typeface="+mj-lt"/>
              </a:rPr>
              <a:t>homogeneus</a:t>
            </a:r>
            <a:r>
              <a:rPr lang="en-US" sz="2000" b="1" dirty="0">
                <a:latin typeface="+mj-lt"/>
              </a:rPr>
              <a:t>)</a:t>
            </a:r>
            <a:r>
              <a:rPr lang="en-US" sz="2000" dirty="0">
                <a:latin typeface="+mj-lt"/>
              </a:rPr>
              <a:t>, while observations in different groups, are different from each other.</a:t>
            </a:r>
          </a:p>
          <a:p>
            <a:pPr>
              <a:lnSpc>
                <a:spcPct val="150000"/>
              </a:lnSpc>
              <a:buFont typeface="Wingdings" panose="05000000000000000000" pitchFamily="2" charset="2"/>
              <a:buChar char="§"/>
            </a:pPr>
            <a:r>
              <a:rPr lang="en-US" sz="2000" dirty="0">
                <a:latin typeface="+mj-lt"/>
              </a:rPr>
              <a:t>Probably, the key question is </a:t>
            </a:r>
            <a:r>
              <a:rPr lang="en-US" sz="2000" i="1" dirty="0">
                <a:latin typeface="+mj-lt"/>
              </a:rPr>
              <a:t>what similar means?</a:t>
            </a: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i="1" dirty="0">
                    <a:latin typeface="+mj-lt"/>
                  </a:rPr>
                  <a:t>K-</a:t>
                </a:r>
                <a:r>
                  <a:rPr lang="en-US" sz="1800" dirty="0">
                    <a:latin typeface="+mj-lt"/>
                  </a:rPr>
                  <a:t>means clustering is a simple approach for partitioning a dataset into </a:t>
                </a:r>
                <a:r>
                  <a:rPr lang="en-US" sz="1800" i="1" dirty="0">
                    <a:latin typeface="+mj-lt"/>
                  </a:rPr>
                  <a:t>K</a:t>
                </a:r>
                <a:r>
                  <a:rPr lang="en-US" sz="1800" dirty="0">
                    <a:latin typeface="+mj-lt"/>
                  </a:rPr>
                  <a:t> distinct, </a:t>
                </a:r>
                <a:r>
                  <a:rPr lang="en-US" sz="1800" b="1" dirty="0">
                    <a:latin typeface="+mj-lt"/>
                  </a:rPr>
                  <a:t>non-overlapping</a:t>
                </a:r>
                <a:r>
                  <a:rPr lang="en-US" sz="1800" dirty="0">
                    <a:latin typeface="+mj-lt"/>
                  </a:rPr>
                  <a:t>, clusters.</a:t>
                </a:r>
              </a:p>
              <a:p>
                <a:pPr>
                  <a:lnSpc>
                    <a:spcPct val="150000"/>
                  </a:lnSpc>
                  <a:buFont typeface="Wingdings" panose="05000000000000000000" pitchFamily="2" charset="2"/>
                  <a:buChar char="§"/>
                </a:pPr>
                <a:r>
                  <a:rPr lang="en-US" sz="1800" dirty="0">
                    <a:latin typeface="+mj-lt"/>
                  </a:rPr>
                  <a:t>We first need to </a:t>
                </a:r>
                <a:r>
                  <a:rPr lang="en-US" sz="1800" b="1" dirty="0">
                    <a:latin typeface="+mj-lt"/>
                  </a:rPr>
                  <a:t>define in advance the desired number of clusters,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oMath>
                </a14:m>
                <a:r>
                  <a:rPr lang="en-US" sz="1800" dirty="0">
                    <a:latin typeface="+mj-lt"/>
                  </a:rPr>
                  <a:t>. Each observation will be assigned to (only) one of them,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𝐶</m:t>
                        </m:r>
                      </m:e>
                      <m:sub>
                        <m:r>
                          <a:rPr lang="en-US" sz="1800" b="0" i="1" smtClean="0">
                            <a:latin typeface="Cambria Math" panose="02040503050406030204" pitchFamily="18" charset="0"/>
                            <a:ea typeface="Cambria Math" panose="02040503050406030204" pitchFamily="18" charset="0"/>
                          </a:rPr>
                          <m:t>𝑘</m:t>
                        </m:r>
                      </m:sub>
                    </m:sSub>
                  </m:oMath>
                </a14:m>
                <a:r>
                  <a:rPr lang="en-US" sz="1800" b="1" dirty="0">
                    <a:latin typeface="+mj-lt"/>
                  </a:rPr>
                  <a:t>.</a:t>
                </a:r>
              </a:p>
              <a:p>
                <a:pPr>
                  <a:lnSpc>
                    <a:spcPct val="150000"/>
                  </a:lnSpc>
                  <a:buFont typeface="Wingdings" panose="05000000000000000000" pitchFamily="2" charset="2"/>
                  <a:buChar char="§"/>
                </a:pPr>
                <a:r>
                  <a:rPr lang="en-US" sz="1800" dirty="0">
                    <a:latin typeface="+mj-lt"/>
                  </a:rPr>
                  <a:t>The observations in a cluster will show small </a:t>
                </a:r>
                <a:r>
                  <a:rPr lang="en-US" sz="1800" i="1" dirty="0">
                    <a:latin typeface="+mj-lt"/>
                  </a:rPr>
                  <a:t>within-cluster variation</a:t>
                </a:r>
                <a:r>
                  <a:rPr lang="en-US" sz="1800" dirty="0">
                    <a:latin typeface="+mj-lt"/>
                  </a:rPr>
                  <a:t>. The within-cluster variation is a measure </a:t>
                </a:r>
                <a14:m>
                  <m:oMath xmlns:m="http://schemas.openxmlformats.org/officeDocument/2006/math">
                    <m:r>
                      <a:rPr lang="en-US" sz="1800" b="0" i="1" smtClean="0">
                        <a:latin typeface="Cambria Math" panose="02040503050406030204" pitchFamily="18" charset="0"/>
                      </a:rPr>
                      <m:t>𝑊</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e>
                    </m:d>
                    <m:r>
                      <a:rPr lang="en-US" sz="1800" b="0" i="1" smtClean="0">
                        <a:latin typeface="Cambria Math" panose="02040503050406030204" pitchFamily="18" charset="0"/>
                      </a:rPr>
                      <m:t>,</m:t>
                    </m:r>
                  </m:oMath>
                </a14:m>
                <a:r>
                  <a:rPr lang="en-US" sz="1800" dirty="0">
                    <a:latin typeface="+mj-lt"/>
                  </a:rPr>
                  <a:t> of the extent the observations in a cluster differ from each other. Hence, we want to minimize:</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n-US" sz="1800" i="0" smtClean="0">
                                  <a:latin typeface="Cambria Math" panose="02040503050406030204" pitchFamily="18" charset="0"/>
                                </a:rPr>
                                <m:t>min</m:t>
                              </m:r>
                            </m:e>
                            <m:lim>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𝑘</m:t>
                                  </m:r>
                                </m:sub>
                              </m:sSub>
                            </m:lim>
                          </m:limLow>
                        </m:fName>
                        <m:e>
                          <m:d>
                            <m:dPr>
                              <m:begChr m:val="{"/>
                              <m:endChr m:val="}"/>
                              <m:ctrlPr>
                                <a:rPr lang="en-US" sz="1800" i="1" smtClean="0">
                                  <a:latin typeface="Cambria Math" panose="02040503050406030204" pitchFamily="18" charset="0"/>
                                </a:rPr>
                              </m:ctrlPr>
                            </m:dPr>
                            <m:e>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𝐾</m:t>
                                  </m:r>
                                </m:sup>
                                <m:e>
                                  <m:r>
                                    <a:rPr lang="en-US" sz="1800" b="0" i="1" smtClean="0">
                                      <a:latin typeface="Cambria Math" panose="02040503050406030204" pitchFamily="18" charset="0"/>
                                    </a:rPr>
                                    <m:t>𝑊</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m:t>
                                  </m:r>
                                </m:e>
                              </m:nary>
                            </m:e>
                          </m:d>
                        </m:e>
                      </m:func>
                    </m:oMath>
                  </m:oMathPara>
                </a14:m>
                <a:endParaRPr lang="en-US" sz="18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7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There are different ways of defining </a:t>
                </a:r>
                <a14:m>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The most common choice probably is the squared Euclidean distance (there are more, such as Manhattan, </a:t>
                </a:r>
                <a:r>
                  <a:rPr lang="en-US" sz="2000" dirty="0" err="1">
                    <a:latin typeface="+mj-lt"/>
                  </a:rPr>
                  <a:t>Chebychev</a:t>
                </a:r>
                <a:r>
                  <a:rPr lang="en-US" sz="2000" dirty="0">
                    <a:latin typeface="+mj-lt"/>
                  </a:rPr>
                  <a:t>, </a:t>
                </a:r>
                <a:r>
                  <a:rPr lang="en-US" sz="2000" dirty="0" err="1">
                    <a:latin typeface="+mj-lt"/>
                  </a:rPr>
                  <a:t>Mahalanobis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den>
                      </m:f>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𝑘</m:t>
                              </m:r>
                            </m:sub>
                          </m:sSub>
                        </m:sub>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e>
                                  </m:d>
                                </m:e>
                                <m:sup>
                                  <m:r>
                                    <a:rPr lang="en-US" sz="2000" b="0" i="1" smtClean="0">
                                      <a:latin typeface="Cambria Math" panose="02040503050406030204" pitchFamily="18" charset="0"/>
                                    </a:rPr>
                                    <m:t>2</m:t>
                                  </m:r>
                                </m:sup>
                              </m:sSup>
                            </m:e>
                          </m:nary>
                        </m:e>
                      </m:nary>
                    </m:oMath>
                  </m:oMathPara>
                </a14:m>
                <a:endParaRPr lang="en-US" sz="2000" b="0" dirty="0">
                  <a:latin typeface="+mj-lt"/>
                </a:endParaRPr>
              </a:p>
              <a:p>
                <a:pPr marL="0" indent="0">
                  <a:lnSpc>
                    <a:spcPct val="150000"/>
                  </a:lnSpc>
                  <a:buNone/>
                </a:pPr>
                <a:r>
                  <a:rPr lang="en-US" sz="2000" dirty="0">
                    <a:latin typeface="+mj-lt"/>
                  </a:rPr>
                  <a:t>Where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denotes the number of observations in the </a:t>
                </a:r>
                <a:r>
                  <a:rPr lang="en-US" sz="2000" i="1" dirty="0">
                    <a:latin typeface="+mj-lt"/>
                  </a:rPr>
                  <a:t>kth</a:t>
                </a:r>
                <a:r>
                  <a:rPr lang="en-US" sz="2000" dirty="0">
                    <a:latin typeface="+mj-lt"/>
                  </a:rPr>
                  <a:t> cluster.</a:t>
                </a:r>
              </a:p>
              <a:p>
                <a:pPr>
                  <a:lnSpc>
                    <a:spcPct val="150000"/>
                  </a:lnSpc>
                  <a:buFont typeface="Wingdings" panose="05000000000000000000" pitchFamily="2" charset="2"/>
                  <a:buChar char="§"/>
                </a:pPr>
                <a:r>
                  <a:rPr lang="en-US" sz="2000" dirty="0">
                    <a:latin typeface="+mj-lt"/>
                  </a:rPr>
                  <a:t>In other words, the within-cluster variation for the </a:t>
                </a:r>
                <a:r>
                  <a:rPr lang="en-US" sz="2000" i="1" dirty="0">
                    <a:latin typeface="+mj-lt"/>
                  </a:rPr>
                  <a:t>kth</a:t>
                </a:r>
                <a:r>
                  <a:rPr lang="en-US" sz="2000" dirty="0">
                    <a:latin typeface="+mj-lt"/>
                  </a:rPr>
                  <a:t> cluster is the sum of all of the pairwise squared Euclidean distances between the observations in the </a:t>
                </a:r>
                <a:r>
                  <a:rPr lang="en-US" sz="2000" i="1" dirty="0">
                    <a:latin typeface="+mj-lt"/>
                  </a:rPr>
                  <a:t>kth </a:t>
                </a:r>
                <a:r>
                  <a:rPr lang="en-US" sz="2000" dirty="0">
                    <a:latin typeface="+mj-lt"/>
                  </a:rPr>
                  <a:t>cluster, divided by the total number of observations in the </a:t>
                </a:r>
                <a:r>
                  <a:rPr lang="en-US" sz="2000" i="1" dirty="0">
                    <a:latin typeface="+mj-lt"/>
                  </a:rPr>
                  <a:t>kth</a:t>
                </a:r>
                <a:r>
                  <a:rPr lang="en-US" sz="2000" dirty="0">
                    <a:latin typeface="+mj-lt"/>
                  </a:rPr>
                  <a:t> cluster.</a:t>
                </a: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638" b="-2381"/>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5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 algorithm assigns each observation to a class, minimizing the within-cluster variation, as follows:</a:t>
            </a:r>
          </a:p>
          <a:p>
            <a:pPr marL="800100" lvl="1" indent="-342900">
              <a:lnSpc>
                <a:spcPct val="150000"/>
              </a:lnSpc>
              <a:buFont typeface="+mj-lt"/>
              <a:buAutoNum type="arabicPeriod"/>
            </a:pPr>
            <a:r>
              <a:rPr lang="en-US" sz="1900" dirty="0">
                <a:latin typeface="+mj-lt"/>
              </a:rPr>
              <a:t>Randomly assign a number from 1 to </a:t>
            </a:r>
            <a:r>
              <a:rPr lang="en-US" sz="1900" i="1" dirty="0">
                <a:latin typeface="+mj-lt"/>
              </a:rPr>
              <a:t>K, </a:t>
            </a:r>
            <a:r>
              <a:rPr lang="en-US" sz="1900" dirty="0">
                <a:latin typeface="+mj-lt"/>
              </a:rPr>
              <a:t>to each observation. These are the initial cluster assignments.</a:t>
            </a:r>
          </a:p>
          <a:p>
            <a:pPr marL="800100" lvl="1" indent="-342900">
              <a:lnSpc>
                <a:spcPct val="150000"/>
              </a:lnSpc>
              <a:buFont typeface="+mj-lt"/>
              <a:buAutoNum type="arabicPeriod"/>
            </a:pPr>
            <a:r>
              <a:rPr lang="en-US" sz="1900" dirty="0">
                <a:latin typeface="+mj-lt"/>
              </a:rPr>
              <a:t>Iterate until cluster stops changing:</a:t>
            </a:r>
          </a:p>
          <a:p>
            <a:pPr marL="1257300" lvl="2" indent="-342900">
              <a:lnSpc>
                <a:spcPct val="150000"/>
              </a:lnSpc>
              <a:buFont typeface="+mj-lt"/>
              <a:buAutoNum type="alphaLcParenR"/>
            </a:pPr>
            <a:r>
              <a:rPr lang="en-US" sz="1500" dirty="0">
                <a:latin typeface="+mj-lt"/>
              </a:rPr>
              <a:t>For each </a:t>
            </a:r>
            <a:r>
              <a:rPr lang="en-US" sz="1500" i="1" dirty="0">
                <a:latin typeface="+mj-lt"/>
              </a:rPr>
              <a:t>K </a:t>
            </a:r>
            <a:r>
              <a:rPr lang="en-US" sz="1500" dirty="0">
                <a:latin typeface="+mj-lt"/>
              </a:rPr>
              <a:t>cluster, compute its </a:t>
            </a:r>
            <a:r>
              <a:rPr lang="en-US" sz="1500" i="1" dirty="0">
                <a:latin typeface="+mj-lt"/>
              </a:rPr>
              <a:t>centroid. </a:t>
            </a:r>
            <a:r>
              <a:rPr lang="en-US" sz="1500" dirty="0">
                <a:latin typeface="+mj-lt"/>
              </a:rPr>
              <a:t>The centroid is the vector of the </a:t>
            </a:r>
            <a:r>
              <a:rPr lang="en-US" sz="1500" i="1" dirty="0">
                <a:latin typeface="+mj-lt"/>
              </a:rPr>
              <a:t>p</a:t>
            </a:r>
            <a:r>
              <a:rPr lang="en-US" sz="1500" dirty="0">
                <a:latin typeface="+mj-lt"/>
              </a:rPr>
              <a:t> features means for the observations in the </a:t>
            </a:r>
            <a:r>
              <a:rPr lang="en-US" sz="1500" i="1" dirty="0">
                <a:latin typeface="+mj-lt"/>
              </a:rPr>
              <a:t>kth </a:t>
            </a:r>
            <a:r>
              <a:rPr lang="en-US" sz="1500" dirty="0">
                <a:latin typeface="+mj-lt"/>
              </a:rPr>
              <a:t>cluster</a:t>
            </a:r>
          </a:p>
          <a:p>
            <a:pPr marL="1257300" lvl="2" indent="-342900">
              <a:lnSpc>
                <a:spcPct val="150000"/>
              </a:lnSpc>
              <a:buFont typeface="+mj-lt"/>
              <a:buAutoNum type="alphaLcParenR"/>
            </a:pPr>
            <a:r>
              <a:rPr lang="en-US" sz="1500" i="1" dirty="0">
                <a:latin typeface="+mj-lt"/>
              </a:rPr>
              <a:t>Re-assign each observation to the cluster </a:t>
            </a:r>
            <a:r>
              <a:rPr lang="en-US" sz="1500" b="1" i="1" dirty="0">
                <a:latin typeface="+mj-lt"/>
              </a:rPr>
              <a:t>whose centroid is closest </a:t>
            </a:r>
            <a:r>
              <a:rPr lang="en-US" sz="1500" i="1" dirty="0">
                <a:latin typeface="+mj-lt"/>
              </a:rPr>
              <a:t>(in terms of Euclidean distance)</a:t>
            </a:r>
          </a:p>
          <a:p>
            <a:pPr>
              <a:lnSpc>
                <a:spcPct val="150000"/>
              </a:lnSpc>
              <a:buFont typeface="Wingdings" panose="05000000000000000000" pitchFamily="2" charset="2"/>
              <a:buChar char="§"/>
            </a:pPr>
            <a:r>
              <a:rPr lang="en-US" sz="2000" dirty="0">
                <a:latin typeface="+mj-lt"/>
              </a:rPr>
              <a:t>A visualization: </a:t>
            </a:r>
            <a:r>
              <a:rPr lang="en-US" sz="2000" dirty="0">
                <a:latin typeface="+mj-lt"/>
                <a:hlinkClick r:id="rId2"/>
              </a:rPr>
              <a:t>https://www.naftaliharris.com/blog/visualizing-k-means-clustering/</a:t>
            </a:r>
            <a:endParaRPr lang="en-US" sz="20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48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is guaranteed to converge, to find a solution. Although it may not be global (not the best one but a local optimum).</a:t>
            </a:r>
          </a:p>
          <a:p>
            <a:pPr>
              <a:lnSpc>
                <a:spcPct val="150000"/>
              </a:lnSpc>
              <a:buFont typeface="Wingdings" panose="05000000000000000000" pitchFamily="2" charset="2"/>
              <a:buChar char="§"/>
            </a:pPr>
            <a:r>
              <a:rPr lang="en-US" sz="2000" dirty="0">
                <a:latin typeface="+mj-lt"/>
              </a:rPr>
              <a:t>The algorithm is sensitive to the first random initialization. We can mitigate this by:</a:t>
            </a:r>
          </a:p>
          <a:p>
            <a:pPr lvl="1">
              <a:lnSpc>
                <a:spcPct val="150000"/>
              </a:lnSpc>
              <a:buFont typeface="Wingdings" panose="05000000000000000000" pitchFamily="2" charset="2"/>
              <a:buChar char="§"/>
            </a:pPr>
            <a:r>
              <a:rPr lang="en-US" sz="1600" dirty="0">
                <a:latin typeface="+mj-lt"/>
              </a:rPr>
              <a:t>If we happen to know approximately where the centroids should be, we can indicate them using the </a:t>
            </a:r>
            <a:r>
              <a:rPr lang="en-US" sz="1600" b="1" i="1" dirty="0" err="1">
                <a:latin typeface="+mj-lt"/>
              </a:rPr>
              <a:t>init</a:t>
            </a:r>
            <a:r>
              <a:rPr lang="en-US" sz="1600" dirty="0">
                <a:latin typeface="+mj-lt"/>
              </a:rPr>
              <a:t> hyperparameter</a:t>
            </a:r>
          </a:p>
          <a:p>
            <a:pPr lvl="1">
              <a:lnSpc>
                <a:spcPct val="150000"/>
              </a:lnSpc>
              <a:buFont typeface="Wingdings" panose="05000000000000000000" pitchFamily="2" charset="2"/>
              <a:buChar char="§"/>
            </a:pPr>
            <a:r>
              <a:rPr lang="en-US" sz="1600" dirty="0">
                <a:latin typeface="+mj-lt"/>
              </a:rPr>
              <a:t>Run the algorithm several times, using the </a:t>
            </a:r>
            <a:r>
              <a:rPr lang="en-US" sz="1600" b="1" i="1" dirty="0" err="1">
                <a:latin typeface="+mj-lt"/>
              </a:rPr>
              <a:t>n_init</a:t>
            </a:r>
            <a:r>
              <a:rPr lang="en-US" sz="1600" b="1" i="1" dirty="0">
                <a:latin typeface="+mj-lt"/>
              </a:rPr>
              <a:t> </a:t>
            </a:r>
            <a:r>
              <a:rPr lang="en-US" sz="1600" dirty="0">
                <a:latin typeface="+mj-lt"/>
              </a:rPr>
              <a:t>hyperparameter (be </a:t>
            </a:r>
            <a:r>
              <a:rPr lang="en-US" sz="1600" dirty="0" err="1">
                <a:latin typeface="+mj-lt"/>
              </a:rPr>
              <a:t>carefull</a:t>
            </a:r>
            <a:r>
              <a:rPr lang="en-US" sz="1600" dirty="0">
                <a:latin typeface="+mj-lt"/>
              </a:rPr>
              <a:t>, their names are similar)</a:t>
            </a:r>
          </a:p>
          <a:p>
            <a:pPr>
              <a:lnSpc>
                <a:spcPct val="150000"/>
              </a:lnSpc>
              <a:buFont typeface="Wingdings" panose="05000000000000000000" pitchFamily="2" charset="2"/>
              <a:buChar char="§"/>
            </a:pPr>
            <a:r>
              <a:rPr lang="en-US" sz="2000" dirty="0">
                <a:latin typeface="+mj-lt"/>
              </a:rPr>
              <a:t>By default, </a:t>
            </a:r>
            <a:r>
              <a:rPr lang="en-US" sz="2000" dirty="0" err="1">
                <a:latin typeface="+mj-lt"/>
              </a:rPr>
              <a:t>sklearn</a:t>
            </a:r>
            <a:r>
              <a:rPr lang="en-US" sz="2000" dirty="0">
                <a:latin typeface="+mj-lt"/>
              </a:rPr>
              <a:t> uses </a:t>
            </a:r>
            <a:r>
              <a:rPr lang="en-US" sz="2000" i="1" dirty="0" err="1">
                <a:latin typeface="+mj-lt"/>
              </a:rPr>
              <a:t>n_init</a:t>
            </a:r>
            <a:r>
              <a:rPr lang="en-US" sz="2000" i="1" dirty="0">
                <a:latin typeface="+mj-lt"/>
              </a:rPr>
              <a:t> </a:t>
            </a:r>
            <a:r>
              <a:rPr lang="en-US" sz="2000" dirty="0">
                <a:latin typeface="+mj-lt"/>
              </a:rPr>
              <a:t>= 10</a:t>
            </a:r>
            <a:r>
              <a:rPr lang="en-US" sz="2000" i="1" dirty="0">
                <a:latin typeface="+mj-lt"/>
              </a:rPr>
              <a:t>, </a:t>
            </a:r>
            <a:r>
              <a:rPr lang="en-US" sz="2000" dirty="0">
                <a:latin typeface="+mj-lt"/>
              </a:rPr>
              <a:t>keeping the best solution. The best solution is that with the lowest </a:t>
            </a:r>
            <a:r>
              <a:rPr lang="en-US" sz="2000" b="1" i="1" dirty="0">
                <a:latin typeface="+mj-lt"/>
              </a:rPr>
              <a:t>inertia.</a:t>
            </a:r>
          </a:p>
          <a:p>
            <a:pPr>
              <a:lnSpc>
                <a:spcPct val="150000"/>
              </a:lnSpc>
              <a:buFont typeface="Wingdings" panose="05000000000000000000" pitchFamily="2" charset="2"/>
              <a:buChar char="§"/>
            </a:pPr>
            <a:r>
              <a:rPr lang="en-US" sz="2000" dirty="0">
                <a:latin typeface="+mj-lt"/>
              </a:rPr>
              <a:t>Inertia is the mean squared distance between each instance and </a:t>
            </a:r>
            <a:r>
              <a:rPr lang="en-US" sz="2000" b="1" dirty="0">
                <a:latin typeface="+mj-lt"/>
              </a:rPr>
              <a:t>its closest centroid.</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011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require to define a priori the number of clusters… but how can we know in advance?</a:t>
            </a:r>
          </a:p>
          <a:p>
            <a:pPr>
              <a:lnSpc>
                <a:spcPct val="150000"/>
              </a:lnSpc>
              <a:buFont typeface="Wingdings" panose="05000000000000000000" pitchFamily="2" charset="2"/>
              <a:buChar char="§"/>
            </a:pPr>
            <a:r>
              <a:rPr lang="en-US" sz="2000" dirty="0">
                <a:latin typeface="+mj-lt"/>
              </a:rPr>
              <a:t>We can’t. We need to explore a range of number of clusters and pick up one.</a:t>
            </a:r>
          </a:p>
          <a:p>
            <a:pPr>
              <a:lnSpc>
                <a:spcPct val="150000"/>
              </a:lnSpc>
              <a:buFont typeface="Wingdings" panose="05000000000000000000" pitchFamily="2" charset="2"/>
              <a:buChar char="§"/>
            </a:pPr>
            <a:r>
              <a:rPr lang="en-US" sz="2000" dirty="0">
                <a:latin typeface="+mj-lt"/>
              </a:rPr>
              <a:t>It is tempting to chose the one with the lowest inertia. However, inertia always goes down as the number of clusters increase (obviously, the more clusters there are, the closer each instance would be to its centroid).</a:t>
            </a:r>
          </a:p>
          <a:p>
            <a:pPr>
              <a:lnSpc>
                <a:spcPct val="150000"/>
              </a:lnSpc>
              <a:buFont typeface="Wingdings" panose="05000000000000000000" pitchFamily="2" charset="2"/>
              <a:buChar char="§"/>
            </a:pPr>
            <a:r>
              <a:rPr lang="en-US" sz="2000" dirty="0">
                <a:latin typeface="+mj-lt"/>
              </a:rPr>
              <a:t>However, the contribution of an additional cluster to the goodness-of-fit diminishes as clusters increase. Hence, we only need to choose the one for which the next does not add much to the reduction of inertia.</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172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 line chart&#10;&#10;Description automatically generated">
            <a:extLst>
              <a:ext uri="{FF2B5EF4-FFF2-40B4-BE49-F238E27FC236}">
                <a16:creationId xmlns:a16="http://schemas.microsoft.com/office/drawing/2014/main" id="{5F7E331C-4790-0477-862C-4EE05665A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061" y="2670745"/>
            <a:ext cx="6798426" cy="2735434"/>
          </a:xfrm>
          <a:prstGeom prst="rect">
            <a:avLst/>
          </a:prstGeom>
        </p:spPr>
      </p:pic>
    </p:spTree>
    <p:extLst>
      <p:ext uri="{BB962C8B-B14F-4D97-AF65-F5344CB8AC3E}">
        <p14:creationId xmlns:p14="http://schemas.microsoft.com/office/powerpoint/2010/main" val="426747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16822</TotalTime>
  <Words>1448</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Office Theme</vt:lpstr>
      <vt:lpstr>Introduction to Machine Learning Topic 8 – Clustering (HOML Ch. 9 / ISL Ch.10)</vt:lpstr>
      <vt:lpstr>PowerPoint Presentation</vt:lpstr>
      <vt:lpstr>Clustering</vt:lpstr>
      <vt:lpstr>K-means clustering</vt:lpstr>
      <vt:lpstr>K-means clustering</vt:lpstr>
      <vt:lpstr>K-means clustering</vt:lpstr>
      <vt:lpstr>K-means clustering</vt:lpstr>
      <vt:lpstr>K-means clustering – Elbow method</vt:lpstr>
      <vt:lpstr>K-means clustering – Elbow method</vt:lpstr>
      <vt:lpstr>K-means clustering - Silhouette</vt:lpstr>
      <vt:lpstr>K-means clustering - Silhouette</vt:lpstr>
      <vt:lpstr>K-means clustering - Silhouette</vt:lpstr>
      <vt:lpstr>K-means clustering - Silhouette</vt:lpstr>
      <vt:lpstr>K-means clustering - Limits</vt:lpstr>
      <vt:lpstr>Hierarchical clustering</vt:lpstr>
      <vt:lpstr>Hierarchical clustering</vt:lpstr>
      <vt:lpstr>Other clustering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62</cp:revision>
  <dcterms:created xsi:type="dcterms:W3CDTF">2022-09-11T13:53:20Z</dcterms:created>
  <dcterms:modified xsi:type="dcterms:W3CDTF">2023-11-21T10:04:33Z</dcterms:modified>
</cp:coreProperties>
</file>