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8" r:id="rId2"/>
    <p:sldId id="279" r:id="rId3"/>
    <p:sldId id="258" r:id="rId4"/>
    <p:sldId id="301" r:id="rId5"/>
    <p:sldId id="302" r:id="rId6"/>
    <p:sldId id="303" r:id="rId7"/>
    <p:sldId id="304" r:id="rId8"/>
    <p:sldId id="305" r:id="rId9"/>
    <p:sldId id="306" r:id="rId10"/>
    <p:sldId id="307" r:id="rId11"/>
    <p:sldId id="308" r:id="rId12"/>
    <p:sldId id="309" r:id="rId13"/>
    <p:sldId id="311" r:id="rId14"/>
    <p:sldId id="310" r:id="rId15"/>
    <p:sldId id="312" r:id="rId16"/>
    <p:sldId id="313" r:id="rId17"/>
    <p:sldId id="314" r:id="rId18"/>
    <p:sldId id="315" r:id="rId19"/>
    <p:sldId id="317" r:id="rId20"/>
    <p:sldId id="3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showGuides="1">
      <p:cViewPr varScale="1">
        <p:scale>
          <a:sx n="145" d="100"/>
          <a:sy n="145" d="100"/>
        </p:scale>
        <p:origin x="3066" y="114"/>
      </p:cViewPr>
      <p:guideLst>
        <p:guide orient="horz" pos="15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10/31/2022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10/31/2022</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10/31/2022</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10/31/2022</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10/31/2022</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10/31/2022</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10/31/2022</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10/31/2022</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10/31/2022</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10/31/2022</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10/31/2022</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10/31/2022</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10/31/2022</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5 – Tree-based methods</a:t>
            </a:r>
            <a:br>
              <a:rPr lang="en-US" sz="4000" dirty="0"/>
            </a:br>
            <a:r>
              <a:rPr lang="en-US" sz="3200" dirty="0"/>
              <a:t>(HOML Ch. 6 &amp; 7)</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A classification tree is similar to a regression tree, except that it is used to predict a qualitative response rather than a quantitative one</a:t>
                </a:r>
              </a:p>
              <a:p>
                <a:pPr>
                  <a:lnSpc>
                    <a:spcPct val="100000"/>
                  </a:lnSpc>
                  <a:buFont typeface="Wingdings" panose="05000000000000000000" pitchFamily="2" charset="2"/>
                  <a:buChar char="§"/>
                </a:pPr>
                <a:r>
                  <a:rPr lang="en-US" sz="2000" dirty="0">
                    <a:latin typeface="+mj-lt"/>
                  </a:rPr>
                  <a:t>Instead of predicting the average value of the response of the training observations at each node, it is predicted that an observation belongs to the most commonly occurring class in the region it belongs to</a:t>
                </a:r>
              </a:p>
              <a:p>
                <a:pPr>
                  <a:lnSpc>
                    <a:spcPct val="100000"/>
                  </a:lnSpc>
                  <a:buFont typeface="Wingdings" panose="05000000000000000000" pitchFamily="2" charset="2"/>
                  <a:buChar char="§"/>
                </a:pPr>
                <a:r>
                  <a:rPr lang="en-US" sz="2000" dirty="0">
                    <a:latin typeface="+mj-lt"/>
                  </a:rPr>
                  <a:t>The process is also similar, but instead of using RSS to make the splits the </a:t>
                </a:r>
                <a:r>
                  <a:rPr lang="en-US" sz="2000" i="1" dirty="0">
                    <a:latin typeface="+mj-lt"/>
                  </a:rPr>
                  <a:t>classification error rate</a:t>
                </a:r>
                <a:r>
                  <a:rPr lang="en-US" sz="2000" dirty="0">
                    <a:latin typeface="+mj-lt"/>
                  </a:rPr>
                  <a:t> is used. This is the fraction of the training observations in that region that do not belong to the most common class</a:t>
                </a:r>
              </a:p>
              <a:p>
                <a:pPr marL="0" indent="0">
                  <a:lnSpc>
                    <a:spcPct val="10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m:t>
                      </m:r>
                      <m:r>
                        <a:rPr lang="en-US" sz="2000" b="0" i="1" smtClean="0">
                          <a:latin typeface="Cambria Math" panose="02040503050406030204" pitchFamily="18" charset="0"/>
                        </a:rPr>
                        <m:t>=1−</m:t>
                      </m:r>
                      <m:func>
                        <m:funcPr>
                          <m:ctrlPr>
                            <a:rPr lang="en-US" sz="2000" b="0" i="1" smtClean="0">
                              <a:latin typeface="Cambria Math" panose="02040503050406030204" pitchFamily="18" charset="0"/>
                            </a:rPr>
                          </m:ctrlPr>
                        </m:funcPr>
                        <m:fName>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max</m:t>
                              </m:r>
                            </m:e>
                            <m:lim>
                              <m:r>
                                <a:rPr lang="en-US" sz="2000" b="0" i="1" smtClean="0">
                                  <a:latin typeface="Cambria Math" panose="02040503050406030204" pitchFamily="18" charset="0"/>
                                </a:rPr>
                                <m:t>𝑘</m:t>
                              </m:r>
                            </m:lim>
                          </m:limLow>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𝑚𝑘</m:t>
                              </m:r>
                            </m:sub>
                          </m:sSub>
                          <m:r>
                            <a:rPr lang="en-US" sz="2000" b="0" i="1" smtClean="0">
                              <a:latin typeface="Cambria Math" panose="02040503050406030204" pitchFamily="18" charset="0"/>
                            </a:rPr>
                            <m:t>)</m:t>
                          </m:r>
                        </m:e>
                      </m:func>
                    </m:oMath>
                  </m:oMathPara>
                </a14:m>
                <a:endParaRPr lang="en-US" sz="2000" b="0" dirty="0">
                  <a:latin typeface="+mj-lt"/>
                </a:endParaRPr>
              </a:p>
              <a:p>
                <a:pPr marL="0" indent="0">
                  <a:lnSpc>
                    <a:spcPct val="100000"/>
                  </a:lnSpc>
                  <a:buNone/>
                </a:pPr>
                <a:r>
                  <a:rPr lang="en-US" sz="2000" dirty="0">
                    <a:latin typeface="+mj-lt"/>
                  </a:rPr>
                  <a:t>Were </a:t>
                </a:r>
                <a14:m>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𝑚𝑘</m:t>
                        </m:r>
                      </m:sub>
                    </m:sSub>
                  </m:oMath>
                </a14:m>
                <a:r>
                  <a:rPr lang="en-US" sz="2000" dirty="0">
                    <a:latin typeface="+mj-lt"/>
                  </a:rPr>
                  <a:t> represents the proportion of training observations in the </a:t>
                </a:r>
                <a:r>
                  <a:rPr lang="en-US" sz="2000" i="1" dirty="0" err="1">
                    <a:latin typeface="+mj-lt"/>
                  </a:rPr>
                  <a:t>mth</a:t>
                </a:r>
                <a:r>
                  <a:rPr lang="en-US" sz="2000" dirty="0">
                    <a:latin typeface="+mj-lt"/>
                  </a:rPr>
                  <a:t> region that belong to the </a:t>
                </a:r>
                <a:r>
                  <a:rPr lang="en-US" sz="2000" i="1" dirty="0">
                    <a:latin typeface="+mj-lt"/>
                  </a:rPr>
                  <a:t>kth</a:t>
                </a:r>
                <a:r>
                  <a:rPr lang="en-US" sz="2000" dirty="0">
                    <a:latin typeface="+mj-lt"/>
                  </a:rPr>
                  <a:t> class</a:t>
                </a: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638" t="-700" r="-928"/>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7719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50000"/>
                  </a:lnSpc>
                  <a:buFont typeface="Wingdings" panose="05000000000000000000" pitchFamily="2" charset="2"/>
                  <a:buChar char="§"/>
                </a:pPr>
                <a:r>
                  <a:rPr lang="en-US" sz="2000" dirty="0">
                    <a:latin typeface="+mj-lt"/>
                  </a:rPr>
                  <a:t>However, classification error is not sufficiently sensitive for tree-growing, and in practice </a:t>
                </a:r>
                <a:r>
                  <a:rPr lang="en-US" sz="2000" i="1" dirty="0">
                    <a:latin typeface="+mj-lt"/>
                  </a:rPr>
                  <a:t>Gini index</a:t>
                </a:r>
                <a:r>
                  <a:rPr lang="en-US" sz="2000" dirty="0">
                    <a:latin typeface="+mj-lt"/>
                  </a:rPr>
                  <a:t> is used, a measure of total variance across the </a:t>
                </a:r>
                <a:r>
                  <a:rPr lang="en-US" sz="2000" i="1" dirty="0">
                    <a:latin typeface="+mj-lt"/>
                  </a:rPr>
                  <a:t>K classes</a:t>
                </a:r>
                <a:r>
                  <a:rPr lang="en-US" sz="2000" dirty="0">
                    <a:latin typeface="+mj-lt"/>
                  </a:rPr>
                  <a:t>:</a:t>
                </a:r>
              </a:p>
              <a:p>
                <a:pPr marL="0" indent="0">
                  <a:lnSpc>
                    <a:spcPct val="15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m:t>
                      </m:r>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𝐾</m:t>
                          </m:r>
                        </m:sup>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e>
                      </m:nary>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r>
                        <a:rPr lang="en-US" sz="2000" b="0" i="1" smtClean="0">
                          <a:latin typeface="Cambria Math" panose="02040503050406030204" pitchFamily="18" charset="0"/>
                        </a:rPr>
                        <m:t>)</m:t>
                      </m:r>
                    </m:oMath>
                  </m:oMathPara>
                </a14:m>
                <a:endParaRPr lang="en-US" sz="2000" b="0" dirty="0">
                  <a:latin typeface="+mj-lt"/>
                </a:endParaRPr>
              </a:p>
              <a:p>
                <a:pPr>
                  <a:lnSpc>
                    <a:spcPct val="150000"/>
                  </a:lnSpc>
                  <a:buFont typeface="Wingdings" panose="05000000000000000000" pitchFamily="2" charset="2"/>
                  <a:buChar char="§"/>
                </a:pPr>
                <a:r>
                  <a:rPr lang="en-US" sz="2000" dirty="0">
                    <a:latin typeface="+mj-lt"/>
                  </a:rPr>
                  <a:t>An alternative to the Gini Index is </a:t>
                </a:r>
                <a:r>
                  <a:rPr lang="en-US" sz="2000" i="1" dirty="0">
                    <a:latin typeface="+mj-lt"/>
                  </a:rPr>
                  <a:t>entropy:</a:t>
                </a:r>
              </a:p>
              <a:p>
                <a:pPr marL="0" indent="0">
                  <a:lnSpc>
                    <a:spcPct val="15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𝐷</m:t>
                      </m:r>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𝐾</m:t>
                          </m:r>
                        </m:sup>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e>
                      </m:nary>
                      <m:r>
                        <a:rPr lang="en-US" sz="2000" b="0" i="1" smtClean="0">
                          <a:latin typeface="Cambria Math" panose="02040503050406030204" pitchFamily="18" charset="0"/>
                        </a:rPr>
                        <m:t>𝑙𝑜𝑔</m:t>
                      </m:r>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r>
                        <a:rPr lang="en-US" sz="2000" b="0" i="1" smtClean="0">
                          <a:latin typeface="Cambria Math" panose="02040503050406030204" pitchFamily="18" charset="0"/>
                        </a:rPr>
                        <m:t>)</m:t>
                      </m:r>
                    </m:oMath>
                  </m:oMathPara>
                </a14:m>
                <a:endParaRPr lang="en-US" sz="2000" b="0" dirty="0">
                  <a:latin typeface="+mj-lt"/>
                </a:endParaRP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202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Classification</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79DE8204-4E93-45B7-7B94-0CDA3D2D49FC}"/>
              </a:ext>
            </a:extLst>
          </p:cNvPr>
          <p:cNvPicPr>
            <a:picLocks noChangeAspect="1"/>
          </p:cNvPicPr>
          <p:nvPr/>
        </p:nvPicPr>
        <p:blipFill rotWithShape="1">
          <a:blip r:embed="rId2"/>
          <a:srcRect l="6751" b="53914"/>
          <a:stretch/>
        </p:blipFill>
        <p:spPr>
          <a:xfrm>
            <a:off x="831647" y="1393506"/>
            <a:ext cx="5983300" cy="3205127"/>
          </a:xfrm>
          <a:prstGeom prst="rect">
            <a:avLst/>
          </a:prstGeom>
        </p:spPr>
      </p:pic>
      <p:pic>
        <p:nvPicPr>
          <p:cNvPr id="12" name="Picture 11">
            <a:extLst>
              <a:ext uri="{FF2B5EF4-FFF2-40B4-BE49-F238E27FC236}">
                <a16:creationId xmlns:a16="http://schemas.microsoft.com/office/drawing/2014/main" id="{D2B11831-52E9-AA75-883A-96541945F547}"/>
              </a:ext>
            </a:extLst>
          </p:cNvPr>
          <p:cNvPicPr>
            <a:picLocks noChangeAspect="1"/>
          </p:cNvPicPr>
          <p:nvPr/>
        </p:nvPicPr>
        <p:blipFill rotWithShape="1">
          <a:blip r:embed="rId2"/>
          <a:srcRect t="51761" r="49858"/>
          <a:stretch/>
        </p:blipFill>
        <p:spPr>
          <a:xfrm>
            <a:off x="7671537" y="1552913"/>
            <a:ext cx="3753574" cy="3914004"/>
          </a:xfrm>
          <a:prstGeom prst="rect">
            <a:avLst/>
          </a:prstGeom>
        </p:spPr>
      </p:pic>
      <p:grpSp>
        <p:nvGrpSpPr>
          <p:cNvPr id="9" name="Group 8">
            <a:extLst>
              <a:ext uri="{FF2B5EF4-FFF2-40B4-BE49-F238E27FC236}">
                <a16:creationId xmlns:a16="http://schemas.microsoft.com/office/drawing/2014/main" id="{DABCEC20-BBF9-D33E-C765-8DC1AC18C97C}"/>
              </a:ext>
            </a:extLst>
          </p:cNvPr>
          <p:cNvGrpSpPr>
            <a:grpSpLocks noChangeAspect="1"/>
          </p:cNvGrpSpPr>
          <p:nvPr/>
        </p:nvGrpSpPr>
        <p:grpSpPr>
          <a:xfrm>
            <a:off x="2652321" y="4347337"/>
            <a:ext cx="2906518" cy="2145538"/>
            <a:chOff x="2895600" y="4379763"/>
            <a:chExt cx="2620148" cy="1934145"/>
          </a:xfrm>
        </p:grpSpPr>
        <p:pic>
          <p:nvPicPr>
            <p:cNvPr id="3" name="Picture 2">
              <a:extLst>
                <a:ext uri="{FF2B5EF4-FFF2-40B4-BE49-F238E27FC236}">
                  <a16:creationId xmlns:a16="http://schemas.microsoft.com/office/drawing/2014/main" id="{613AAA8D-EF25-683D-9C70-E6134ECF18B8}"/>
                </a:ext>
              </a:extLst>
            </p:cNvPr>
            <p:cNvPicPr>
              <a:picLocks noChangeAspect="1"/>
            </p:cNvPicPr>
            <p:nvPr/>
          </p:nvPicPr>
          <p:blipFill rotWithShape="1">
            <a:blip r:embed="rId2"/>
            <a:srcRect l="54628" t="73352" b="3931"/>
            <a:stretch/>
          </p:blipFill>
          <p:spPr>
            <a:xfrm>
              <a:off x="2895600" y="4892040"/>
              <a:ext cx="2620148" cy="1421868"/>
            </a:xfrm>
            <a:prstGeom prst="rect">
              <a:avLst/>
            </a:prstGeom>
          </p:spPr>
        </p:pic>
        <p:pic>
          <p:nvPicPr>
            <p:cNvPr id="5" name="Picture 4">
              <a:extLst>
                <a:ext uri="{FF2B5EF4-FFF2-40B4-BE49-F238E27FC236}">
                  <a16:creationId xmlns:a16="http://schemas.microsoft.com/office/drawing/2014/main" id="{D91EF105-2612-47DD-357C-CE14DB032E69}"/>
                </a:ext>
              </a:extLst>
            </p:cNvPr>
            <p:cNvPicPr>
              <a:picLocks noChangeAspect="1"/>
            </p:cNvPicPr>
            <p:nvPr/>
          </p:nvPicPr>
          <p:blipFill rotWithShape="1">
            <a:blip r:embed="rId2"/>
            <a:srcRect l="54628" t="51761" b="39889"/>
            <a:stretch/>
          </p:blipFill>
          <p:spPr>
            <a:xfrm>
              <a:off x="2895600" y="4379763"/>
              <a:ext cx="2620148" cy="522609"/>
            </a:xfrm>
            <a:prstGeom prst="rect">
              <a:avLst/>
            </a:prstGeom>
          </p:spPr>
        </p:pic>
      </p:grpSp>
      <p:sp>
        <p:nvSpPr>
          <p:cNvPr id="10" name="TextBox 9">
            <a:extLst>
              <a:ext uri="{FF2B5EF4-FFF2-40B4-BE49-F238E27FC236}">
                <a16:creationId xmlns:a16="http://schemas.microsoft.com/office/drawing/2014/main" id="{DD184A9C-4CB8-226A-861F-DA937CD7CA75}"/>
              </a:ext>
            </a:extLst>
          </p:cNvPr>
          <p:cNvSpPr txBox="1"/>
          <p:nvPr/>
        </p:nvSpPr>
        <p:spPr>
          <a:xfrm>
            <a:off x="1729740" y="1886854"/>
            <a:ext cx="1379220" cy="338554"/>
          </a:xfrm>
          <a:prstGeom prst="rect">
            <a:avLst/>
          </a:prstGeom>
          <a:noFill/>
        </p:spPr>
        <p:txBody>
          <a:bodyPr wrap="square" rtlCol="0">
            <a:spAutoFit/>
          </a:bodyPr>
          <a:lstStyle/>
          <a:p>
            <a:r>
              <a:rPr lang="en-US" sz="1600" dirty="0">
                <a:solidFill>
                  <a:srgbClr val="FF0000"/>
                </a:solidFill>
              </a:rPr>
              <a:t>unpruned</a:t>
            </a:r>
          </a:p>
        </p:txBody>
      </p:sp>
      <p:sp>
        <p:nvSpPr>
          <p:cNvPr id="11" name="TextBox 10">
            <a:extLst>
              <a:ext uri="{FF2B5EF4-FFF2-40B4-BE49-F238E27FC236}">
                <a16:creationId xmlns:a16="http://schemas.microsoft.com/office/drawing/2014/main" id="{FAE9BD84-1A5F-1CAD-3978-20749718AB61}"/>
              </a:ext>
            </a:extLst>
          </p:cNvPr>
          <p:cNvSpPr txBox="1"/>
          <p:nvPr/>
        </p:nvSpPr>
        <p:spPr>
          <a:xfrm>
            <a:off x="2726360" y="4746326"/>
            <a:ext cx="1379220" cy="338554"/>
          </a:xfrm>
          <a:prstGeom prst="rect">
            <a:avLst/>
          </a:prstGeom>
          <a:noFill/>
        </p:spPr>
        <p:txBody>
          <a:bodyPr wrap="square" rtlCol="0">
            <a:spAutoFit/>
          </a:bodyPr>
          <a:lstStyle/>
          <a:p>
            <a:r>
              <a:rPr lang="en-US" sz="1600" dirty="0">
                <a:solidFill>
                  <a:srgbClr val="FF0000"/>
                </a:solidFill>
              </a:rPr>
              <a:t>pruned</a:t>
            </a:r>
          </a:p>
        </p:txBody>
      </p:sp>
    </p:spTree>
    <p:extLst>
      <p:ext uri="{BB962C8B-B14F-4D97-AF65-F5344CB8AC3E}">
        <p14:creationId xmlns:p14="http://schemas.microsoft.com/office/powerpoint/2010/main" val="2388231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Regularization</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fontScale="92500" lnSpcReduction="10000"/>
          </a:bodyPr>
          <a:lstStyle/>
          <a:p>
            <a:pPr>
              <a:lnSpc>
                <a:spcPct val="150000"/>
              </a:lnSpc>
              <a:buFont typeface="Wingdings" panose="05000000000000000000" pitchFamily="2" charset="2"/>
              <a:buChar char="§"/>
            </a:pPr>
            <a:r>
              <a:rPr lang="en-US" sz="2000" dirty="0">
                <a:latin typeface="+mj-lt"/>
              </a:rPr>
              <a:t>As mentioned, decision trees make very few assumptions about the training data. Hence, if left unconstrained, they will adapt to the data, fitting very closely (overfitting)</a:t>
            </a:r>
          </a:p>
          <a:p>
            <a:pPr>
              <a:lnSpc>
                <a:spcPct val="150000"/>
              </a:lnSpc>
              <a:buFont typeface="Wingdings" panose="05000000000000000000" pitchFamily="2" charset="2"/>
              <a:buChar char="§"/>
            </a:pPr>
            <a:r>
              <a:rPr lang="en-US" sz="2000" dirty="0">
                <a:latin typeface="+mj-lt"/>
              </a:rPr>
              <a:t>Alternatively to pruning in order to avoid overfitting, it is possible to restrict the Decision tree freedom during training via its hyperparameters. This is called </a:t>
            </a:r>
            <a:r>
              <a:rPr lang="en-US" sz="2000" i="1" dirty="0">
                <a:latin typeface="+mj-lt"/>
              </a:rPr>
              <a:t>regularization</a:t>
            </a:r>
          </a:p>
          <a:p>
            <a:pPr>
              <a:lnSpc>
                <a:spcPct val="150000"/>
              </a:lnSpc>
              <a:buFont typeface="Wingdings" panose="05000000000000000000" pitchFamily="2" charset="2"/>
              <a:buChar char="§"/>
            </a:pPr>
            <a:r>
              <a:rPr lang="en-US" sz="2000" dirty="0">
                <a:latin typeface="+mj-lt"/>
              </a:rPr>
              <a:t>It is possible to tweak:</a:t>
            </a:r>
          </a:p>
          <a:p>
            <a:pPr lvl="1">
              <a:lnSpc>
                <a:spcPct val="150000"/>
              </a:lnSpc>
              <a:buFont typeface="Wingdings" panose="05000000000000000000" pitchFamily="2" charset="2"/>
              <a:buChar char="§"/>
            </a:pPr>
            <a:r>
              <a:rPr lang="en-US" sz="1600" b="1" dirty="0" err="1">
                <a:latin typeface="+mj-lt"/>
              </a:rPr>
              <a:t>max_depth</a:t>
            </a:r>
            <a:r>
              <a:rPr lang="en-US" sz="1600" dirty="0">
                <a:latin typeface="+mj-lt"/>
              </a:rPr>
              <a:t>: maximum depth (nodes) of the trees</a:t>
            </a:r>
          </a:p>
          <a:p>
            <a:pPr lvl="1">
              <a:lnSpc>
                <a:spcPct val="150000"/>
              </a:lnSpc>
              <a:buFont typeface="Wingdings" panose="05000000000000000000" pitchFamily="2" charset="2"/>
              <a:buChar char="§"/>
            </a:pPr>
            <a:r>
              <a:rPr lang="en-US" sz="1600" b="1" dirty="0" err="1">
                <a:latin typeface="+mj-lt"/>
              </a:rPr>
              <a:t>min_samples_split</a:t>
            </a:r>
            <a:r>
              <a:rPr lang="en-US" sz="1600" dirty="0">
                <a:latin typeface="+mj-lt"/>
              </a:rPr>
              <a:t>: minimum number of samples a node must have before splitting it</a:t>
            </a:r>
          </a:p>
          <a:p>
            <a:pPr lvl="1">
              <a:lnSpc>
                <a:spcPct val="150000"/>
              </a:lnSpc>
              <a:buFont typeface="Wingdings" panose="05000000000000000000" pitchFamily="2" charset="2"/>
              <a:buChar char="§"/>
            </a:pPr>
            <a:r>
              <a:rPr lang="en-US" sz="1600" b="1" dirty="0" err="1">
                <a:latin typeface="+mj-lt"/>
              </a:rPr>
              <a:t>min_samples_leaf</a:t>
            </a:r>
            <a:r>
              <a:rPr lang="en-US" sz="1600" dirty="0">
                <a:latin typeface="+mj-lt"/>
              </a:rPr>
              <a:t>: minimum number of samples a leaf node must have</a:t>
            </a:r>
          </a:p>
          <a:p>
            <a:pPr lvl="1">
              <a:lnSpc>
                <a:spcPct val="150000"/>
              </a:lnSpc>
              <a:buFont typeface="Wingdings" panose="05000000000000000000" pitchFamily="2" charset="2"/>
              <a:buChar char="§"/>
            </a:pPr>
            <a:r>
              <a:rPr lang="en-US" sz="1600" b="1" dirty="0" err="1">
                <a:latin typeface="+mj-lt"/>
              </a:rPr>
              <a:t>max_leaf_nodes</a:t>
            </a:r>
            <a:r>
              <a:rPr lang="en-US" sz="1600" dirty="0">
                <a:latin typeface="+mj-lt"/>
              </a:rPr>
              <a:t>: maximum number of </a:t>
            </a:r>
            <a:r>
              <a:rPr lang="en-US" sz="1600" dirty="0" err="1">
                <a:latin typeface="+mj-lt"/>
              </a:rPr>
              <a:t>leafs</a:t>
            </a:r>
            <a:r>
              <a:rPr lang="en-US" sz="1600" dirty="0">
                <a:latin typeface="+mj-lt"/>
              </a:rPr>
              <a:t> nodes</a:t>
            </a:r>
          </a:p>
          <a:p>
            <a:pPr lvl="1">
              <a:lnSpc>
                <a:spcPct val="150000"/>
              </a:lnSpc>
              <a:buFont typeface="Wingdings" panose="05000000000000000000" pitchFamily="2" charset="2"/>
              <a:buChar char="§"/>
            </a:pPr>
            <a:r>
              <a:rPr lang="en-US" sz="1600" b="1" dirty="0" err="1">
                <a:latin typeface="+mj-lt"/>
              </a:rPr>
              <a:t>max_features</a:t>
            </a:r>
            <a:r>
              <a:rPr lang="en-US" sz="1600" dirty="0">
                <a:latin typeface="+mj-lt"/>
              </a:rPr>
              <a:t>: maximum number of features evaluated for splitting</a:t>
            </a:r>
          </a:p>
          <a:p>
            <a:pPr lvl="1">
              <a:lnSpc>
                <a:spcPct val="150000"/>
              </a:lnSpc>
              <a:buFont typeface="Wingdings" panose="05000000000000000000" pitchFamily="2" charset="2"/>
              <a:buChar char="§"/>
            </a:pPr>
            <a:endParaRPr lang="en-US" sz="16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7500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Vs Linear models</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3058D087-E89A-791F-9728-3DF845704D06}"/>
              </a:ext>
            </a:extLst>
          </p:cNvPr>
          <p:cNvPicPr>
            <a:picLocks noChangeAspect="1"/>
          </p:cNvPicPr>
          <p:nvPr/>
        </p:nvPicPr>
        <p:blipFill>
          <a:blip r:embed="rId2"/>
          <a:stretch>
            <a:fillRect/>
          </a:stretch>
        </p:blipFill>
        <p:spPr>
          <a:xfrm>
            <a:off x="1138212" y="2353632"/>
            <a:ext cx="3944983" cy="3925388"/>
          </a:xfrm>
          <a:prstGeom prst="rect">
            <a:avLst/>
          </a:prstGeom>
        </p:spPr>
      </p:pic>
      <p:sp>
        <p:nvSpPr>
          <p:cNvPr id="3" name="TextBox 2">
            <a:extLst>
              <a:ext uri="{FF2B5EF4-FFF2-40B4-BE49-F238E27FC236}">
                <a16:creationId xmlns:a16="http://schemas.microsoft.com/office/drawing/2014/main" id="{59781610-BFC3-8914-2393-E738154B83C1}"/>
              </a:ext>
            </a:extLst>
          </p:cNvPr>
          <p:cNvSpPr txBox="1"/>
          <p:nvPr/>
        </p:nvSpPr>
        <p:spPr>
          <a:xfrm>
            <a:off x="937260" y="1690688"/>
            <a:ext cx="10880271" cy="400110"/>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mj-lt"/>
              </a:rPr>
              <a:t>Best model depends on the problem at hand</a:t>
            </a:r>
          </a:p>
        </p:txBody>
      </p:sp>
      <p:sp>
        <p:nvSpPr>
          <p:cNvPr id="8" name="TextBox 7">
            <a:extLst>
              <a:ext uri="{FF2B5EF4-FFF2-40B4-BE49-F238E27FC236}">
                <a16:creationId xmlns:a16="http://schemas.microsoft.com/office/drawing/2014/main" id="{30EA21C4-87A6-6195-F3E6-D845E74C34FF}"/>
              </a:ext>
            </a:extLst>
          </p:cNvPr>
          <p:cNvSpPr txBox="1"/>
          <p:nvPr/>
        </p:nvSpPr>
        <p:spPr>
          <a:xfrm>
            <a:off x="6096000" y="2537460"/>
            <a:ext cx="5448300"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mj-lt"/>
              </a:rPr>
              <a:t>Trees are easy to explain</a:t>
            </a:r>
          </a:p>
          <a:p>
            <a:pPr marL="285750" indent="-285750">
              <a:buFont typeface="Wingdings" panose="05000000000000000000" pitchFamily="2" charset="2"/>
              <a:buChar char="§"/>
            </a:pPr>
            <a:r>
              <a:rPr lang="en-US" dirty="0">
                <a:latin typeface="+mj-lt"/>
              </a:rPr>
              <a:t>Trees </a:t>
            </a:r>
            <a:r>
              <a:rPr lang="en-US" b="1" dirty="0">
                <a:latin typeface="+mj-lt"/>
              </a:rPr>
              <a:t>might</a:t>
            </a:r>
            <a:r>
              <a:rPr lang="en-US" dirty="0">
                <a:latin typeface="+mj-lt"/>
              </a:rPr>
              <a:t> be closer to human decision-making process</a:t>
            </a:r>
          </a:p>
          <a:p>
            <a:pPr marL="285750" indent="-285750">
              <a:buFont typeface="Wingdings" panose="05000000000000000000" pitchFamily="2" charset="2"/>
              <a:buChar char="§"/>
            </a:pPr>
            <a:r>
              <a:rPr lang="en-US" dirty="0">
                <a:latin typeface="+mj-lt"/>
              </a:rPr>
              <a:t>Trees can be displayed graphically and be easy of interpret</a:t>
            </a:r>
          </a:p>
          <a:p>
            <a:pPr marL="285750" indent="-285750">
              <a:buFont typeface="Wingdings" panose="05000000000000000000" pitchFamily="2" charset="2"/>
              <a:buChar char="§"/>
            </a:pPr>
            <a:r>
              <a:rPr lang="en-US" dirty="0">
                <a:latin typeface="+mj-lt"/>
              </a:rPr>
              <a:t>Trees can easily handle qualitative features without </a:t>
            </a:r>
            <a:r>
              <a:rPr lang="en-US" dirty="0" err="1">
                <a:latin typeface="+mj-lt"/>
              </a:rPr>
              <a:t>dummyfying</a:t>
            </a:r>
            <a:endParaRPr lang="en-US" dirty="0">
              <a:latin typeface="+mj-lt"/>
            </a:endParaRPr>
          </a:p>
          <a:p>
            <a:pPr marL="285750" indent="-285750">
              <a:buFont typeface="Wingdings" panose="05000000000000000000" pitchFamily="2" charset="2"/>
              <a:buChar char="§"/>
            </a:pPr>
            <a:endParaRPr lang="en-US" dirty="0">
              <a:latin typeface="+mj-lt"/>
            </a:endParaRPr>
          </a:p>
          <a:p>
            <a:r>
              <a:rPr lang="en-US" dirty="0">
                <a:latin typeface="+mj-lt"/>
              </a:rPr>
              <a:t>However…</a:t>
            </a:r>
          </a:p>
          <a:p>
            <a:pPr marL="285750" indent="-285750">
              <a:buFont typeface="Wingdings" panose="05000000000000000000" pitchFamily="2" charset="2"/>
              <a:buChar char="§"/>
            </a:pPr>
            <a:r>
              <a:rPr lang="en-US" dirty="0">
                <a:latin typeface="+mj-lt"/>
              </a:rPr>
              <a:t>Trees do not have the same level of prediction accuracy as other methods</a:t>
            </a:r>
          </a:p>
          <a:p>
            <a:pPr marL="285750" indent="-285750">
              <a:buFont typeface="Wingdings" panose="05000000000000000000" pitchFamily="2" charset="2"/>
              <a:buChar char="§"/>
            </a:pPr>
            <a:r>
              <a:rPr lang="en-US" dirty="0">
                <a:latin typeface="+mj-lt"/>
              </a:rPr>
              <a:t>Trees </a:t>
            </a:r>
            <a:r>
              <a:rPr lang="en-US" b="1" dirty="0">
                <a:latin typeface="+mj-lt"/>
              </a:rPr>
              <a:t>are not robust</a:t>
            </a:r>
          </a:p>
        </p:txBody>
      </p:sp>
    </p:spTree>
    <p:extLst>
      <p:ext uri="{BB962C8B-B14F-4D97-AF65-F5344CB8AC3E}">
        <p14:creationId xmlns:p14="http://schemas.microsoft.com/office/powerpoint/2010/main" val="2321233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 – Voting classifiers</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50000"/>
              </a:lnSpc>
              <a:buFont typeface="Wingdings" panose="05000000000000000000" pitchFamily="2" charset="2"/>
              <a:buChar char="§"/>
            </a:pPr>
            <a:r>
              <a:rPr lang="en-US" sz="2000" dirty="0">
                <a:latin typeface="+mj-lt"/>
              </a:rPr>
              <a:t>Trees are simple and interpretable. But they cannot compete with other techniques in terms of prediction accuracy.</a:t>
            </a:r>
          </a:p>
          <a:p>
            <a:pPr>
              <a:lnSpc>
                <a:spcPct val="150000"/>
              </a:lnSpc>
              <a:buFont typeface="Wingdings" panose="05000000000000000000" pitchFamily="2" charset="2"/>
              <a:buChar char="§"/>
            </a:pPr>
            <a:r>
              <a:rPr lang="en-US" sz="2000" dirty="0">
                <a:latin typeface="+mj-lt"/>
              </a:rPr>
              <a:t>But what if we could produce multiple trees and combine them to yield a single consensus prediction (based on ‘votes’)? This is called an </a:t>
            </a:r>
            <a:r>
              <a:rPr lang="en-US" sz="2000" i="1" dirty="0">
                <a:latin typeface="+mj-lt"/>
              </a:rPr>
              <a:t>Ensemble</a:t>
            </a:r>
          </a:p>
          <a:p>
            <a:pPr>
              <a:lnSpc>
                <a:spcPct val="150000"/>
              </a:lnSpc>
              <a:buFont typeface="Wingdings" panose="05000000000000000000" pitchFamily="2" charset="2"/>
              <a:buChar char="§"/>
            </a:pPr>
            <a:r>
              <a:rPr lang="en-US" sz="2000" dirty="0">
                <a:latin typeface="+mj-lt"/>
              </a:rPr>
              <a:t>Combining a large number of trees often results in a dramatic improvement in prediction accuracy (at the expense of some interpretation)</a:t>
            </a:r>
            <a:endParaRPr lang="en-US" sz="1600" dirty="0">
              <a:latin typeface="+mj-lt"/>
            </a:endParaRPr>
          </a:p>
          <a:p>
            <a:pPr lvl="1">
              <a:lnSpc>
                <a:spcPct val="150000"/>
              </a:lnSpc>
              <a:buFont typeface="Wingdings" panose="05000000000000000000" pitchFamily="2" charset="2"/>
              <a:buChar char="§"/>
            </a:pPr>
            <a:endParaRPr lang="en-US" sz="16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2489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 – Bagging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50000"/>
                  </a:lnSpc>
                  <a:buFont typeface="Wingdings" panose="05000000000000000000" pitchFamily="2" charset="2"/>
                  <a:buChar char="§"/>
                </a:pPr>
                <a:r>
                  <a:rPr lang="en-US" sz="2000" dirty="0">
                    <a:latin typeface="+mj-lt"/>
                  </a:rPr>
                  <a:t>Decision trees suffer from high variance. </a:t>
                </a:r>
                <a:r>
                  <a:rPr lang="en-US" sz="2000" i="1" dirty="0">
                    <a:latin typeface="+mj-lt"/>
                  </a:rPr>
                  <a:t>Bootstrap aggregation</a:t>
                </a:r>
                <a:r>
                  <a:rPr lang="en-US" sz="2000" dirty="0">
                    <a:latin typeface="+mj-lt"/>
                  </a:rPr>
                  <a:t> or </a:t>
                </a:r>
                <a:r>
                  <a:rPr lang="en-US" sz="2000" i="1" dirty="0">
                    <a:latin typeface="+mj-lt"/>
                  </a:rPr>
                  <a:t>bagging</a:t>
                </a:r>
                <a:r>
                  <a:rPr lang="en-US" sz="2000" dirty="0">
                    <a:latin typeface="+mj-lt"/>
                  </a:rPr>
                  <a:t>, reduces the variance of a statistical learning method.</a:t>
                </a:r>
              </a:p>
              <a:p>
                <a:pPr>
                  <a:lnSpc>
                    <a:spcPct val="150000"/>
                  </a:lnSpc>
                  <a:buFont typeface="Wingdings" panose="05000000000000000000" pitchFamily="2" charset="2"/>
                  <a:buChar char="§"/>
                </a:pPr>
                <a:r>
                  <a:rPr lang="en-US" sz="2000" dirty="0">
                    <a:latin typeface="+mj-lt"/>
                  </a:rPr>
                  <a:t>Given a set of </a:t>
                </a:r>
                <a:r>
                  <a:rPr lang="en-US" sz="2000" i="1" dirty="0">
                    <a:latin typeface="+mj-lt"/>
                  </a:rPr>
                  <a:t>n</a:t>
                </a:r>
                <a:r>
                  <a:rPr lang="en-US" sz="2000" dirty="0">
                    <a:latin typeface="+mj-lt"/>
                  </a:rPr>
                  <a:t> independent </a:t>
                </a:r>
                <a:r>
                  <a:rPr lang="en-US" sz="2000" dirty="0" err="1">
                    <a:latin typeface="+mj-lt"/>
                  </a:rPr>
                  <a:t>observatios</a:t>
                </a:r>
                <a:r>
                  <a:rPr lang="en-US" sz="2000" dirty="0">
                    <a:latin typeface="+mj-lt"/>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𝑍</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b="0" i="1" smtClean="0">
                            <a:latin typeface="Cambria Math" panose="02040503050406030204" pitchFamily="18" charset="0"/>
                          </a:rPr>
                          <m:t>2</m:t>
                        </m:r>
                      </m:sub>
                    </m:sSub>
                  </m:oMath>
                </a14:m>
                <a:r>
                  <a:rPr lang="en-US" sz="2000" dirty="0">
                    <a:latin typeface="+mj-lt"/>
                  </a:rPr>
                  <a:t>,…,</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b="0" i="1" smtClean="0">
                            <a:latin typeface="Cambria Math" panose="02040503050406030204" pitchFamily="18" charset="0"/>
                          </a:rPr>
                          <m:t>𝑛</m:t>
                        </m:r>
                      </m:sub>
                    </m:sSub>
                  </m:oMath>
                </a14:m>
                <a:r>
                  <a:rPr lang="en-US" sz="2000" dirty="0">
                    <a:latin typeface="+mj-lt"/>
                  </a:rPr>
                  <a:t>, each with variance </a:t>
                </a:r>
                <a14:m>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rPr>
                          <m:t>𝑛</m:t>
                        </m:r>
                      </m:sub>
                    </m:sSub>
                  </m:oMath>
                </a14:m>
                <a:r>
                  <a:rPr lang="en-US" sz="2000" dirty="0">
                    <a:latin typeface="+mj-lt"/>
                  </a:rPr>
                  <a:t>, the variance of the mean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𝑍</m:t>
                        </m:r>
                      </m:e>
                    </m:acc>
                  </m:oMath>
                </a14:m>
                <a:r>
                  <a:rPr lang="en-US" sz="2000" dirty="0">
                    <a:latin typeface="+mj-lt"/>
                  </a:rPr>
                  <a:t> of the observations is given by </a:t>
                </a:r>
                <a14:m>
                  <m:oMath xmlns:m="http://schemas.openxmlformats.org/officeDocument/2006/math">
                    <m:f>
                      <m:fPr>
                        <m:type m:val="skw"/>
                        <m:ctrlPr>
                          <a:rPr lang="en-US" sz="200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r>
                              <a:rPr lang="en-US" sz="2000" i="1">
                                <a:latin typeface="Cambria Math" panose="02040503050406030204" pitchFamily="18" charset="0"/>
                              </a:rPr>
                              <m:t>𝑛</m:t>
                            </m:r>
                          </m:sub>
                        </m:sSub>
                      </m:num>
                      <m:den>
                        <m:r>
                          <a:rPr lang="en-US" sz="2000" b="0" i="1" smtClean="0">
                            <a:latin typeface="Cambria Math" panose="02040503050406030204" pitchFamily="18" charset="0"/>
                          </a:rPr>
                          <m:t>𝑛</m:t>
                        </m:r>
                      </m:den>
                    </m:f>
                  </m:oMath>
                </a14:m>
                <a:r>
                  <a:rPr lang="en-US" sz="2000" dirty="0">
                    <a:latin typeface="+mj-lt"/>
                  </a:rPr>
                  <a:t>. In other words, averaging a set of observations reduces variance. </a:t>
                </a:r>
              </a:p>
              <a:p>
                <a:pPr>
                  <a:lnSpc>
                    <a:spcPct val="150000"/>
                  </a:lnSpc>
                  <a:buFont typeface="Wingdings" panose="05000000000000000000" pitchFamily="2" charset="2"/>
                  <a:buChar char="§"/>
                </a:pPr>
                <a:r>
                  <a:rPr lang="en-US" sz="2000" dirty="0">
                    <a:latin typeface="+mj-lt"/>
                  </a:rPr>
                  <a:t>Therefore, a way to reduce the variance (and, hence, increase prediction accuracy) is to take many training sets from the population, build a separate prediction model using each training set, and average the resulting predictions.</a:t>
                </a: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1924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 – Bagging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fontScale="92500"/>
              </a:bodyPr>
              <a:lstStyle/>
              <a:p>
                <a:pPr>
                  <a:lnSpc>
                    <a:spcPct val="150000"/>
                  </a:lnSpc>
                  <a:buFont typeface="Wingdings" panose="05000000000000000000" pitchFamily="2" charset="2"/>
                  <a:buChar char="§"/>
                </a:pPr>
                <a:r>
                  <a:rPr lang="en-US" sz="2000" dirty="0">
                    <a:latin typeface="+mj-lt"/>
                  </a:rPr>
                  <a:t>Obviously, we don’t have access to many training sets, but we can bootstrap. We generate </a:t>
                </a:r>
                <a:r>
                  <a:rPr lang="en-US" sz="2000" i="1" dirty="0">
                    <a:latin typeface="+mj-lt"/>
                  </a:rPr>
                  <a:t>B</a:t>
                </a:r>
                <a:r>
                  <a:rPr lang="en-US" sz="2000" dirty="0">
                    <a:latin typeface="+mj-lt"/>
                  </a:rPr>
                  <a:t> different bootstrapped training data sets, train our model on them, and finally average the prediction. This is called </a:t>
                </a:r>
                <a:r>
                  <a:rPr lang="en-US" sz="2000" b="1" i="1" dirty="0">
                    <a:latin typeface="+mj-lt"/>
                  </a:rPr>
                  <a:t>bagging</a:t>
                </a:r>
                <a:r>
                  <a:rPr lang="en-US" sz="2000" i="1" dirty="0">
                    <a:latin typeface="+mj-lt"/>
                  </a:rPr>
                  <a:t>.</a:t>
                </a:r>
                <a:endParaRPr lang="en-US" sz="2000" dirty="0">
                  <a:latin typeface="+mj-lt"/>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𝑓</m:t>
                              </m:r>
                            </m:e>
                          </m:acc>
                        </m:e>
                        <m:sub>
                          <m:r>
                            <a:rPr lang="en-US" sz="2000" b="0" i="1" smtClean="0">
                              <a:latin typeface="Cambria Math" panose="02040503050406030204" pitchFamily="18" charset="0"/>
                            </a:rPr>
                            <m:t>𝑏𝑎𝑔</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𝐵</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𝑏</m:t>
                          </m:r>
                          <m:r>
                            <a:rPr lang="en-US" sz="2000" b="0" i="1" smtClean="0">
                              <a:latin typeface="Cambria Math" panose="02040503050406030204" pitchFamily="18" charset="0"/>
                            </a:rPr>
                            <m:t>=1</m:t>
                          </m:r>
                        </m:sub>
                        <m:sup>
                          <m:r>
                            <a:rPr lang="en-US" sz="2000" b="0" i="1" smtClean="0">
                              <a:latin typeface="Cambria Math" panose="02040503050406030204" pitchFamily="18" charset="0"/>
                            </a:rPr>
                            <m:t>𝐵</m:t>
                          </m:r>
                        </m:sup>
                        <m:e>
                          <m:sSup>
                            <m:sSupPr>
                              <m:ctrlPr>
                                <a:rPr lang="en-US" sz="2000" b="0" i="1" smtClean="0">
                                  <a:latin typeface="Cambria Math" panose="02040503050406030204" pitchFamily="18" charset="0"/>
                                </a:rPr>
                              </m:ctrlPr>
                            </m:sSup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𝑓</m:t>
                                  </m:r>
                                </m:e>
                              </m:acc>
                            </m:e>
                            <m:sup>
                              <m:r>
                                <a:rPr lang="en-US" sz="2000" b="0" i="1" smtClean="0">
                                  <a:latin typeface="Cambria Math" panose="02040503050406030204" pitchFamily="18" charset="0"/>
                                </a:rPr>
                                <m:t>∗</m:t>
                              </m:r>
                              <m:r>
                                <a:rPr lang="en-US" sz="2000" b="0" i="1" smtClean="0">
                                  <a:latin typeface="Cambria Math" panose="02040503050406030204" pitchFamily="18" charset="0"/>
                                </a:rPr>
                                <m:t>𝑏</m:t>
                              </m:r>
                            </m:sup>
                          </m:sSup>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nary>
                    </m:oMath>
                  </m:oMathPara>
                </a14:m>
                <a:endParaRPr lang="en-US" sz="2000" b="0" dirty="0">
                  <a:latin typeface="+mj-lt"/>
                </a:endParaRPr>
              </a:p>
              <a:p>
                <a:pPr>
                  <a:lnSpc>
                    <a:spcPct val="150000"/>
                  </a:lnSpc>
                </a:pPr>
                <a:r>
                  <a:rPr lang="en-US" sz="2000" dirty="0">
                    <a:latin typeface="+mj-lt"/>
                  </a:rPr>
                  <a:t>Bagging is particularly useful for regression trees. Trees (hundreds of thousands) grow deep and are not pruned. Hence, each tree has high variance, but low bias. Averaging the </a:t>
                </a:r>
                <a:r>
                  <a:rPr lang="en-US" sz="2000" i="1" dirty="0">
                    <a:latin typeface="+mj-lt"/>
                  </a:rPr>
                  <a:t>B </a:t>
                </a:r>
                <a:r>
                  <a:rPr lang="en-US" sz="2000" dirty="0">
                    <a:latin typeface="+mj-lt"/>
                  </a:rPr>
                  <a:t>trees reduces the variance</a:t>
                </a:r>
              </a:p>
              <a:p>
                <a:pPr>
                  <a:lnSpc>
                    <a:spcPct val="150000"/>
                  </a:lnSpc>
                </a:pPr>
                <a:r>
                  <a:rPr lang="en-US" sz="2000" dirty="0">
                    <a:latin typeface="+mj-lt"/>
                  </a:rPr>
                  <a:t>In the case of classification, each tree makes prediction and take the </a:t>
                </a:r>
                <a:r>
                  <a:rPr lang="en-US" sz="2000" i="1" dirty="0">
                    <a:latin typeface="+mj-lt"/>
                  </a:rPr>
                  <a:t>majority vote.</a:t>
                </a:r>
                <a:endParaRPr lang="en-US" sz="2000" dirty="0">
                  <a:latin typeface="+mj-lt"/>
                </a:endParaRP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464"/>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9205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 – Random Forest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lnSpcReduction="10000"/>
              </a:bodyPr>
              <a:lstStyle/>
              <a:p>
                <a:pPr>
                  <a:lnSpc>
                    <a:spcPct val="150000"/>
                  </a:lnSpc>
                  <a:buFont typeface="Wingdings" panose="05000000000000000000" pitchFamily="2" charset="2"/>
                  <a:buChar char="§"/>
                </a:pPr>
                <a:r>
                  <a:rPr lang="en-US" sz="2000" dirty="0">
                    <a:latin typeface="+mj-lt"/>
                  </a:rPr>
                  <a:t>As in bagging, RF build a number of decision trees on bootstrapped samples. But when building them, each time a split in a tree is considered, a random sample of </a:t>
                </a:r>
                <a:r>
                  <a:rPr lang="en-US" sz="2000" i="1" dirty="0">
                    <a:latin typeface="+mj-lt"/>
                  </a:rPr>
                  <a:t>m</a:t>
                </a:r>
                <a:r>
                  <a:rPr lang="en-US" sz="2000" dirty="0">
                    <a:latin typeface="+mj-lt"/>
                  </a:rPr>
                  <a:t> (</a:t>
                </a:r>
                <a14:m>
                  <m:oMath xmlns:m="http://schemas.openxmlformats.org/officeDocument/2006/math">
                    <m:r>
                      <a:rPr lang="en-US" sz="2000" b="0" i="1" smtClean="0">
                        <a:latin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m:t>
                    </m:r>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𝑝</m:t>
                        </m:r>
                      </m:e>
                    </m:rad>
                  </m:oMath>
                </a14:m>
                <a:r>
                  <a:rPr lang="en-US" sz="2000" dirty="0">
                    <a:latin typeface="+mj-lt"/>
                  </a:rPr>
                  <a:t>) predictors is chosen as split candidates from the full set of </a:t>
                </a:r>
                <a:r>
                  <a:rPr lang="en-US" sz="2000" i="1" dirty="0">
                    <a:latin typeface="+mj-lt"/>
                  </a:rPr>
                  <a:t>p</a:t>
                </a:r>
                <a:r>
                  <a:rPr lang="en-US" sz="2000" dirty="0">
                    <a:latin typeface="+mj-lt"/>
                  </a:rPr>
                  <a:t> predictors. </a:t>
                </a:r>
                <a:r>
                  <a:rPr lang="en-US" sz="2000" b="1" dirty="0">
                    <a:latin typeface="+mj-lt"/>
                  </a:rPr>
                  <a:t>The split is allowed to use only one of those </a:t>
                </a:r>
                <a:r>
                  <a:rPr lang="en-US" sz="2000" b="1" i="1" dirty="0">
                    <a:latin typeface="+mj-lt"/>
                  </a:rPr>
                  <a:t>m</a:t>
                </a:r>
                <a:r>
                  <a:rPr lang="en-US" sz="2000" b="1" dirty="0">
                    <a:latin typeface="+mj-lt"/>
                  </a:rPr>
                  <a:t> predictors</a:t>
                </a:r>
              </a:p>
              <a:p>
                <a:pPr>
                  <a:lnSpc>
                    <a:spcPct val="150000"/>
                  </a:lnSpc>
                  <a:buFont typeface="Wingdings" panose="05000000000000000000" pitchFamily="2" charset="2"/>
                  <a:buChar char="§"/>
                </a:pPr>
                <a:r>
                  <a:rPr lang="en-US" sz="2000" dirty="0">
                    <a:latin typeface="+mj-lt"/>
                  </a:rPr>
                  <a:t>The rationale is that, if there is a very strong predictor most of the trees will use it in the top split. So, all bagged trees will look similar, and the predictions will be highly correlated</a:t>
                </a:r>
              </a:p>
              <a:p>
                <a:pPr>
                  <a:lnSpc>
                    <a:spcPct val="150000"/>
                  </a:lnSpc>
                  <a:buFont typeface="Wingdings" panose="05000000000000000000" pitchFamily="2" charset="2"/>
                  <a:buChar char="§"/>
                </a:pPr>
                <a:r>
                  <a:rPr lang="en-US" sz="2000" dirty="0">
                    <a:latin typeface="+mj-lt"/>
                  </a:rPr>
                  <a:t>Additionally, it is easy in RF to measure the relative importance of each feature. It is done by evaluating how much the use of a feature in a tree node reduces impurity on average (across all trees in the forest). </a:t>
                </a: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3369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 – Extremely </a:t>
            </a:r>
            <a:r>
              <a:rPr lang="en-US" sz="4000" dirty="0" err="1"/>
              <a:t>Radomized</a:t>
            </a:r>
            <a:r>
              <a:rPr lang="en-US" sz="4000" dirty="0"/>
              <a:t> Forests</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50000"/>
              </a:lnSpc>
              <a:buFont typeface="Wingdings" panose="05000000000000000000" pitchFamily="2" charset="2"/>
              <a:buChar char="§"/>
            </a:pPr>
            <a:r>
              <a:rPr lang="en-US" sz="2000" dirty="0">
                <a:latin typeface="+mj-lt"/>
              </a:rPr>
              <a:t>When growing a tree in a RF, at each node only a random subset of the features is considered for splitting. </a:t>
            </a:r>
          </a:p>
          <a:p>
            <a:pPr>
              <a:lnSpc>
                <a:spcPct val="150000"/>
              </a:lnSpc>
              <a:buFont typeface="Wingdings" panose="05000000000000000000" pitchFamily="2" charset="2"/>
              <a:buChar char="§"/>
            </a:pPr>
            <a:r>
              <a:rPr lang="en-US" sz="2000" dirty="0">
                <a:latin typeface="+mj-lt"/>
              </a:rPr>
              <a:t>It is possible to make trees even more random by also using random thresholds for each feature (remember that splits are selected to minimize </a:t>
            </a:r>
            <a:r>
              <a:rPr lang="en-US" sz="2000" dirty="0" err="1">
                <a:latin typeface="+mj-lt"/>
              </a:rPr>
              <a:t>resids</a:t>
            </a:r>
            <a:r>
              <a:rPr lang="en-US" sz="2000" dirty="0">
                <a:latin typeface="+mj-lt"/>
              </a:rPr>
              <a:t>) rather than searching for the best possible thresholds. </a:t>
            </a:r>
          </a:p>
          <a:p>
            <a:pPr>
              <a:lnSpc>
                <a:spcPct val="150000"/>
              </a:lnSpc>
              <a:buFont typeface="Wingdings" panose="05000000000000000000" pitchFamily="2" charset="2"/>
              <a:buChar char="§"/>
            </a:pPr>
            <a:r>
              <a:rPr lang="en-US" sz="2000" dirty="0">
                <a:latin typeface="+mj-lt"/>
              </a:rPr>
              <a:t>This technique trades more bias for lower variance and makes XRF faster to estimate.</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563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1494790" y="1875615"/>
            <a:ext cx="9859010" cy="4351338"/>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Decision trees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Decision trees regression</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Decision trees classification</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Regularization hyperparameters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Trees vs. Linear models</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Ensemble methods and Random Forests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Voting classifiers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Bagging</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Random Forests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Extremely Randomized Forests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Boosting</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 – Boosting</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50000"/>
              </a:lnSpc>
              <a:buFont typeface="Wingdings" panose="05000000000000000000" pitchFamily="2" charset="2"/>
              <a:buChar char="§"/>
            </a:pPr>
            <a:r>
              <a:rPr lang="en-US" sz="2000" i="1" dirty="0">
                <a:latin typeface="+mj-lt"/>
              </a:rPr>
              <a:t>Boosting</a:t>
            </a:r>
            <a:r>
              <a:rPr lang="en-US" sz="2000" dirty="0">
                <a:latin typeface="+mj-lt"/>
              </a:rPr>
              <a:t> works in a similar way than </a:t>
            </a:r>
            <a:r>
              <a:rPr lang="en-US" sz="2000" i="1" dirty="0">
                <a:latin typeface="+mj-lt"/>
              </a:rPr>
              <a:t>Bagging, </a:t>
            </a:r>
            <a:r>
              <a:rPr lang="en-US" sz="2000" dirty="0">
                <a:latin typeface="+mj-lt"/>
              </a:rPr>
              <a:t>but the </a:t>
            </a:r>
            <a:r>
              <a:rPr lang="en-US" sz="2000" b="1" dirty="0">
                <a:latin typeface="+mj-lt"/>
              </a:rPr>
              <a:t>trees are grown sequentially</a:t>
            </a:r>
            <a:r>
              <a:rPr lang="en-US" sz="2000" dirty="0">
                <a:latin typeface="+mj-lt"/>
              </a:rPr>
              <a:t>: each tree is built using information from previously grown trees</a:t>
            </a:r>
          </a:p>
          <a:p>
            <a:pPr>
              <a:lnSpc>
                <a:spcPct val="150000"/>
              </a:lnSpc>
              <a:buFont typeface="Wingdings" panose="05000000000000000000" pitchFamily="2" charset="2"/>
              <a:buChar char="§"/>
            </a:pPr>
            <a:r>
              <a:rPr lang="en-US" sz="2000" dirty="0">
                <a:latin typeface="+mj-lt"/>
              </a:rPr>
              <a:t>Boosting does not involve bootstrap sampling; instead, each tree is fit on a modified version of the original dataset, trying to improve it</a:t>
            </a:r>
          </a:p>
          <a:p>
            <a:pPr>
              <a:lnSpc>
                <a:spcPct val="150000"/>
              </a:lnSpc>
              <a:buFont typeface="Wingdings" panose="05000000000000000000" pitchFamily="2" charset="2"/>
              <a:buChar char="§"/>
            </a:pPr>
            <a:r>
              <a:rPr lang="en-US" sz="2000" b="1" i="1" dirty="0" err="1">
                <a:latin typeface="+mj-lt"/>
              </a:rPr>
              <a:t>Adaboost</a:t>
            </a:r>
            <a:r>
              <a:rPr lang="en-US" sz="2000" b="1" i="1" dirty="0">
                <a:latin typeface="+mj-lt"/>
              </a:rPr>
              <a:t> </a:t>
            </a:r>
            <a:r>
              <a:rPr lang="en-US" sz="2000" dirty="0">
                <a:latin typeface="+mj-lt"/>
              </a:rPr>
              <a:t>and</a:t>
            </a:r>
            <a:r>
              <a:rPr lang="en-US" sz="2000" b="1" i="1" dirty="0">
                <a:latin typeface="+mj-lt"/>
              </a:rPr>
              <a:t> Gradient Boosting </a:t>
            </a:r>
            <a:r>
              <a:rPr lang="en-US" sz="2000" dirty="0">
                <a:latin typeface="+mj-lt"/>
              </a:rPr>
              <a:t>are the most popular boosting methods</a:t>
            </a:r>
          </a:p>
          <a:p>
            <a:pPr lvl="1">
              <a:lnSpc>
                <a:spcPct val="150000"/>
              </a:lnSpc>
              <a:buFont typeface="Wingdings" panose="05000000000000000000" pitchFamily="2" charset="2"/>
              <a:buChar char="§"/>
            </a:pPr>
            <a:r>
              <a:rPr lang="en-US" sz="1600" dirty="0" err="1">
                <a:latin typeface="+mj-lt"/>
              </a:rPr>
              <a:t>Adaboost</a:t>
            </a:r>
            <a:r>
              <a:rPr lang="en-US" sz="1600" dirty="0">
                <a:latin typeface="+mj-lt"/>
              </a:rPr>
              <a:t>: A first model is trained and used to make predictions. Then the relative weight of misclassified training instances is increased, to train a second classifier using the updated weights… and so on</a:t>
            </a:r>
          </a:p>
          <a:p>
            <a:pPr lvl="1">
              <a:lnSpc>
                <a:spcPct val="150000"/>
              </a:lnSpc>
              <a:buFont typeface="Wingdings" panose="05000000000000000000" pitchFamily="2" charset="2"/>
              <a:buChar char="§"/>
            </a:pPr>
            <a:r>
              <a:rPr lang="en-US" sz="1600" dirty="0">
                <a:latin typeface="+mj-lt"/>
              </a:rPr>
              <a:t>Gradient boosting: Instead of tweaking the instance weights at every iteration, this method fits the new tree to the residual errors made by the previous tree</a:t>
            </a:r>
          </a:p>
          <a:p>
            <a:pPr>
              <a:lnSpc>
                <a:spcPct val="150000"/>
              </a:lnSpc>
              <a:buFont typeface="Wingdings" panose="05000000000000000000" pitchFamily="2" charset="2"/>
              <a:buChar char="§"/>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476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s-ES" sz="1800" i="1" dirty="0" err="1">
                <a:latin typeface="+mj-lt"/>
              </a:rPr>
              <a:t>Tree</a:t>
            </a:r>
            <a:r>
              <a:rPr lang="en-US" sz="1800" i="1" dirty="0">
                <a:latin typeface="+mj-lt"/>
              </a:rPr>
              <a:t>-based methods</a:t>
            </a:r>
            <a:r>
              <a:rPr lang="en-US" sz="1800" dirty="0">
                <a:latin typeface="+mj-lt"/>
              </a:rPr>
              <a:t> stratify, or segment, the feature space into smaller regions</a:t>
            </a:r>
          </a:p>
          <a:p>
            <a:pPr>
              <a:lnSpc>
                <a:spcPct val="100000"/>
              </a:lnSpc>
              <a:buFont typeface="Wingdings" panose="05000000000000000000" pitchFamily="2" charset="2"/>
              <a:buChar char="§"/>
            </a:pPr>
            <a:r>
              <a:rPr lang="en-US" sz="1800" dirty="0">
                <a:latin typeface="+mj-lt"/>
              </a:rPr>
              <a:t>The mean or the mode of the instances that fall into a region is used to classify an observation</a:t>
            </a:r>
          </a:p>
          <a:p>
            <a:pPr>
              <a:lnSpc>
                <a:spcPct val="100000"/>
              </a:lnSpc>
              <a:buFont typeface="Wingdings" panose="05000000000000000000" pitchFamily="2" charset="2"/>
              <a:buChar char="§"/>
            </a:pPr>
            <a:r>
              <a:rPr lang="en-US" sz="1800" dirty="0">
                <a:latin typeface="+mj-lt"/>
              </a:rPr>
              <a:t>That classification, the splitting into regions, takes the form of “tree”</a:t>
            </a:r>
          </a:p>
          <a:p>
            <a:pPr>
              <a:lnSpc>
                <a:spcPct val="100000"/>
              </a:lnSpc>
              <a:buFont typeface="Wingdings" panose="05000000000000000000" pitchFamily="2" charset="2"/>
              <a:buChar char="§"/>
            </a:pPr>
            <a:r>
              <a:rPr lang="en-US" sz="1800" dirty="0">
                <a:latin typeface="+mj-lt"/>
              </a:rPr>
              <a:t>They are suitable for both regression and classification</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8B950016-6D7B-23FD-B914-98A1C9FDAA0A}"/>
              </a:ext>
            </a:extLst>
          </p:cNvPr>
          <p:cNvPicPr>
            <a:picLocks noChangeAspect="1"/>
          </p:cNvPicPr>
          <p:nvPr/>
        </p:nvPicPr>
        <p:blipFill>
          <a:blip r:embed="rId2"/>
          <a:stretch>
            <a:fillRect/>
          </a:stretch>
        </p:blipFill>
        <p:spPr>
          <a:xfrm>
            <a:off x="1787614" y="3429000"/>
            <a:ext cx="2988782" cy="2991394"/>
          </a:xfrm>
          <a:prstGeom prst="rect">
            <a:avLst/>
          </a:prstGeom>
        </p:spPr>
      </p:pic>
      <p:sp>
        <p:nvSpPr>
          <p:cNvPr id="10" name="TextBox 9">
            <a:extLst>
              <a:ext uri="{FF2B5EF4-FFF2-40B4-BE49-F238E27FC236}">
                <a16:creationId xmlns:a16="http://schemas.microsoft.com/office/drawing/2014/main" id="{88F62AB5-796B-8DF6-8ECB-EA958969AD72}"/>
              </a:ext>
            </a:extLst>
          </p:cNvPr>
          <p:cNvSpPr txBox="1"/>
          <p:nvPr/>
        </p:nvSpPr>
        <p:spPr>
          <a:xfrm>
            <a:off x="1315162" y="6050290"/>
            <a:ext cx="1546715" cy="261610"/>
          </a:xfrm>
          <a:prstGeom prst="rect">
            <a:avLst/>
          </a:prstGeom>
          <a:noFill/>
        </p:spPr>
        <p:txBody>
          <a:bodyPr wrap="square" rtlCol="0">
            <a:spAutoFit/>
          </a:bodyPr>
          <a:lstStyle/>
          <a:p>
            <a:r>
              <a:rPr lang="en-US" sz="1050" dirty="0"/>
              <a:t>Source: </a:t>
            </a:r>
            <a:r>
              <a:rPr lang="en-US" sz="1050" i="1" dirty="0"/>
              <a:t>Hitters </a:t>
            </a:r>
            <a:r>
              <a:rPr lang="en-US" sz="1050" dirty="0"/>
              <a:t>dataset</a:t>
            </a:r>
          </a:p>
        </p:txBody>
      </p:sp>
      <p:pic>
        <p:nvPicPr>
          <p:cNvPr id="12" name="Picture 11">
            <a:extLst>
              <a:ext uri="{FF2B5EF4-FFF2-40B4-BE49-F238E27FC236}">
                <a16:creationId xmlns:a16="http://schemas.microsoft.com/office/drawing/2014/main" id="{16837437-ABA0-2CF0-B8B2-15D7BA70F8D7}"/>
              </a:ext>
            </a:extLst>
          </p:cNvPr>
          <p:cNvPicPr>
            <a:picLocks noChangeAspect="1"/>
          </p:cNvPicPr>
          <p:nvPr/>
        </p:nvPicPr>
        <p:blipFill>
          <a:blip r:embed="rId3"/>
          <a:stretch>
            <a:fillRect/>
          </a:stretch>
        </p:blipFill>
        <p:spPr>
          <a:xfrm>
            <a:off x="7415605" y="3194939"/>
            <a:ext cx="3133344" cy="3297936"/>
          </a:xfrm>
          <a:prstGeom prst="rect">
            <a:avLst/>
          </a:prstGeom>
        </p:spPr>
      </p:pic>
      <p:sp>
        <p:nvSpPr>
          <p:cNvPr id="13" name="TextBox 12">
            <a:extLst>
              <a:ext uri="{FF2B5EF4-FFF2-40B4-BE49-F238E27FC236}">
                <a16:creationId xmlns:a16="http://schemas.microsoft.com/office/drawing/2014/main" id="{5D0C09C6-AC39-EC82-1F2F-69BD593B2795}"/>
              </a:ext>
            </a:extLst>
          </p:cNvPr>
          <p:cNvSpPr txBox="1"/>
          <p:nvPr/>
        </p:nvSpPr>
        <p:spPr>
          <a:xfrm>
            <a:off x="9717538" y="6017203"/>
            <a:ext cx="1546715" cy="261610"/>
          </a:xfrm>
          <a:prstGeom prst="rect">
            <a:avLst/>
          </a:prstGeom>
          <a:noFill/>
        </p:spPr>
        <p:txBody>
          <a:bodyPr wrap="square" rtlCol="0">
            <a:spAutoFit/>
          </a:bodyPr>
          <a:lstStyle/>
          <a:p>
            <a:r>
              <a:rPr lang="en-US" sz="1050" dirty="0"/>
              <a:t>Source: </a:t>
            </a:r>
            <a:r>
              <a:rPr lang="en-US" sz="1050" i="1" dirty="0"/>
              <a:t>Heart </a:t>
            </a:r>
            <a:r>
              <a:rPr lang="en-US" sz="1050" dirty="0"/>
              <a:t>dataset</a:t>
            </a:r>
          </a:p>
        </p:txBody>
      </p:sp>
      <p:cxnSp>
        <p:nvCxnSpPr>
          <p:cNvPr id="17" name="Straight Arrow Connector 16">
            <a:extLst>
              <a:ext uri="{FF2B5EF4-FFF2-40B4-BE49-F238E27FC236}">
                <a16:creationId xmlns:a16="http://schemas.microsoft.com/office/drawing/2014/main" id="{1D93E2F3-3885-47F2-AC69-84771FB9E5E7}"/>
              </a:ext>
            </a:extLst>
          </p:cNvPr>
          <p:cNvCxnSpPr>
            <a:cxnSpLocks/>
          </p:cNvCxnSpPr>
          <p:nvPr/>
        </p:nvCxnSpPr>
        <p:spPr>
          <a:xfrm flipH="1" flipV="1">
            <a:off x="3065542" y="3716806"/>
            <a:ext cx="1795908" cy="41444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6FB74F0B-963A-2CF1-D71A-8D83C9ED3B37}"/>
              </a:ext>
            </a:extLst>
          </p:cNvPr>
          <p:cNvCxnSpPr>
            <a:cxnSpLocks/>
          </p:cNvCxnSpPr>
          <p:nvPr/>
        </p:nvCxnSpPr>
        <p:spPr>
          <a:xfrm flipH="1">
            <a:off x="4019413" y="4256236"/>
            <a:ext cx="842037" cy="132226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EA6C2398-5A2C-0453-5D17-A01DEB3B1A46}"/>
              </a:ext>
            </a:extLst>
          </p:cNvPr>
          <p:cNvSpPr txBox="1"/>
          <p:nvPr/>
        </p:nvSpPr>
        <p:spPr>
          <a:xfrm>
            <a:off x="4946970" y="4025991"/>
            <a:ext cx="907821" cy="338554"/>
          </a:xfrm>
          <a:prstGeom prst="rect">
            <a:avLst/>
          </a:prstGeom>
          <a:noFill/>
        </p:spPr>
        <p:txBody>
          <a:bodyPr wrap="square" rtlCol="0">
            <a:spAutoFit/>
          </a:bodyPr>
          <a:lstStyle/>
          <a:p>
            <a:r>
              <a:rPr lang="en-US" sz="1600" dirty="0">
                <a:latin typeface="+mj-lt"/>
              </a:rPr>
              <a:t>Nodes</a:t>
            </a:r>
          </a:p>
        </p:txBody>
      </p:sp>
      <p:cxnSp>
        <p:nvCxnSpPr>
          <p:cNvPr id="26" name="Straight Arrow Connector 25">
            <a:extLst>
              <a:ext uri="{FF2B5EF4-FFF2-40B4-BE49-F238E27FC236}">
                <a16:creationId xmlns:a16="http://schemas.microsoft.com/office/drawing/2014/main" id="{6F7D2EB7-CE14-75B5-7286-8FFE89D08D3C}"/>
              </a:ext>
            </a:extLst>
          </p:cNvPr>
          <p:cNvCxnSpPr>
            <a:cxnSpLocks/>
          </p:cNvCxnSpPr>
          <p:nvPr/>
        </p:nvCxnSpPr>
        <p:spPr>
          <a:xfrm flipH="1" flipV="1">
            <a:off x="2144564" y="5821758"/>
            <a:ext cx="2990352" cy="56234"/>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4AACB104-91FD-E5DA-C847-A02E52B82F4E}"/>
              </a:ext>
            </a:extLst>
          </p:cNvPr>
          <p:cNvCxnSpPr>
            <a:cxnSpLocks/>
          </p:cNvCxnSpPr>
          <p:nvPr/>
        </p:nvCxnSpPr>
        <p:spPr>
          <a:xfrm flipH="1">
            <a:off x="3473404" y="5950852"/>
            <a:ext cx="1661512" cy="22611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DEC36975-CEA4-A5CD-C223-7CB91C6A7D14}"/>
              </a:ext>
            </a:extLst>
          </p:cNvPr>
          <p:cNvCxnSpPr>
            <a:cxnSpLocks/>
          </p:cNvCxnSpPr>
          <p:nvPr/>
        </p:nvCxnSpPr>
        <p:spPr>
          <a:xfrm flipH="1">
            <a:off x="4776396" y="5998698"/>
            <a:ext cx="366170" cy="330665"/>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6" name="TextBox 35">
            <a:extLst>
              <a:ext uri="{FF2B5EF4-FFF2-40B4-BE49-F238E27FC236}">
                <a16:creationId xmlns:a16="http://schemas.microsoft.com/office/drawing/2014/main" id="{82B17076-9627-EF95-8663-9A6DFBF8D4E8}"/>
              </a:ext>
            </a:extLst>
          </p:cNvPr>
          <p:cNvSpPr txBox="1"/>
          <p:nvPr/>
        </p:nvSpPr>
        <p:spPr>
          <a:xfrm>
            <a:off x="5230706" y="5729819"/>
            <a:ext cx="907821" cy="338554"/>
          </a:xfrm>
          <a:prstGeom prst="rect">
            <a:avLst/>
          </a:prstGeom>
          <a:noFill/>
        </p:spPr>
        <p:txBody>
          <a:bodyPr wrap="square" rtlCol="0">
            <a:spAutoFit/>
          </a:bodyPr>
          <a:lstStyle/>
          <a:p>
            <a:r>
              <a:rPr lang="en-US" sz="1600" dirty="0">
                <a:latin typeface="+mj-lt"/>
              </a:rPr>
              <a:t>Leaves</a:t>
            </a:r>
          </a:p>
        </p:txBody>
      </p:sp>
    </p:spTree>
    <p:extLst>
      <p:ext uri="{BB962C8B-B14F-4D97-AF65-F5344CB8AC3E}">
        <p14:creationId xmlns:p14="http://schemas.microsoft.com/office/powerpoint/2010/main" val="376176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a:t>
            </a:r>
          </a:p>
        </p:txBody>
      </p:sp>
      <p:pic>
        <p:nvPicPr>
          <p:cNvPr id="8" name="Content Placeholder 7">
            <a:extLst>
              <a:ext uri="{FF2B5EF4-FFF2-40B4-BE49-F238E27FC236}">
                <a16:creationId xmlns:a16="http://schemas.microsoft.com/office/drawing/2014/main" id="{F1A0BEB9-A8F0-7619-EBC7-A7D3506D99ED}"/>
              </a:ext>
            </a:extLst>
          </p:cNvPr>
          <p:cNvPicPr>
            <a:picLocks noGrp="1" noChangeAspect="1"/>
          </p:cNvPicPr>
          <p:nvPr>
            <p:ph idx="1"/>
          </p:nvPr>
        </p:nvPicPr>
        <p:blipFill>
          <a:blip r:embed="rId2"/>
          <a:stretch>
            <a:fillRect/>
          </a:stretch>
        </p:blipFill>
        <p:spPr>
          <a:xfrm>
            <a:off x="6707549" y="1815846"/>
            <a:ext cx="4904667" cy="4040777"/>
          </a:xfrm>
        </p:spPr>
      </p:pic>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4"/>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66530"/>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1DA612B5-4DFF-2F45-D6F0-3F4ADCF3BC4F}"/>
              </a:ext>
            </a:extLst>
          </p:cNvPr>
          <p:cNvPicPr>
            <a:picLocks noChangeAspect="1"/>
          </p:cNvPicPr>
          <p:nvPr/>
        </p:nvPicPr>
        <p:blipFill>
          <a:blip r:embed="rId3"/>
          <a:stretch>
            <a:fillRect/>
          </a:stretch>
        </p:blipFill>
        <p:spPr>
          <a:xfrm>
            <a:off x="1355612" y="1723562"/>
            <a:ext cx="3985042" cy="3988526"/>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5C13CFD-29E5-5118-A4C9-BFBA5ADCF94D}"/>
                  </a:ext>
                </a:extLst>
              </p:cNvPr>
              <p:cNvSpPr txBox="1"/>
              <p:nvPr/>
            </p:nvSpPr>
            <p:spPr>
              <a:xfrm>
                <a:off x="7683729" y="1828828"/>
                <a:ext cx="3607420" cy="46166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𝑅</m:t>
                          </m:r>
                        </m:e>
                        <m:sub>
                          <m:r>
                            <a:rPr lang="en-US" sz="1600" b="0" i="1" smtClean="0">
                              <a:solidFill>
                                <a:srgbClr val="FF0000"/>
                              </a:solidFill>
                              <a:latin typeface="Cambria Math" panose="02040503050406030204" pitchFamily="18" charset="0"/>
                            </a:rPr>
                            <m:t>3</m:t>
                          </m:r>
                        </m:sub>
                      </m:sSub>
                      <m:r>
                        <a:rPr lang="en-US" sz="1600" b="0" i="1" smtClean="0">
                          <a:solidFill>
                            <a:srgbClr val="FF0000"/>
                          </a:solidFill>
                          <a:latin typeface="Cambria Math" panose="02040503050406030204" pitchFamily="18" charset="0"/>
                        </a:rPr>
                        <m:t>=</m:t>
                      </m:r>
                      <m:d>
                        <m:dPr>
                          <m:begChr m:val="{"/>
                          <m:endChr m:val="}"/>
                          <m:ctrlPr>
                            <a:rPr lang="en-US" sz="1600" b="0" i="1" smtClean="0">
                              <a:solidFill>
                                <a:srgbClr val="FF0000"/>
                              </a:solidFill>
                              <a:latin typeface="Cambria Math" panose="02040503050406030204" pitchFamily="18" charset="0"/>
                            </a:rPr>
                          </m:ctrlPr>
                        </m:dPr>
                        <m:e>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𝑌𝑒𝑎𝑟𝑠</m:t>
                          </m:r>
                          <m:r>
                            <a:rPr lang="en-US" sz="1600" b="0" i="1" smtClean="0">
                              <a:solidFill>
                                <a:srgbClr val="FF0000"/>
                              </a:solidFill>
                              <a:latin typeface="Cambria Math" panose="02040503050406030204" pitchFamily="18" charset="0"/>
                            </a:rPr>
                            <m:t>≥4.5, </m:t>
                          </m:r>
                          <m:r>
                            <a:rPr lang="en-US" sz="1600" b="0" i="1" smtClean="0">
                              <a:solidFill>
                                <a:srgbClr val="FF0000"/>
                              </a:solidFill>
                              <a:latin typeface="Cambria Math" panose="02040503050406030204" pitchFamily="18" charset="0"/>
                            </a:rPr>
                            <m:t>𝐻𝑖𝑡𝑠</m:t>
                          </m:r>
                          <m:r>
                            <a:rPr lang="en-US" sz="1600" b="0" i="1" smtClean="0">
                              <a:solidFill>
                                <a:srgbClr val="FF0000"/>
                              </a:solidFill>
                              <a:latin typeface="Cambria Math" panose="02040503050406030204" pitchFamily="18" charset="0"/>
                            </a:rPr>
                            <m:t>≥117.5</m:t>
                          </m:r>
                        </m:e>
                      </m:d>
                    </m:oMath>
                  </m:oMathPara>
                </a14:m>
                <a:endParaRPr lang="en-US" sz="1600" dirty="0">
                  <a:solidFill>
                    <a:srgbClr val="FF0000"/>
                  </a:solidFill>
                </a:endParaRPr>
              </a:p>
            </p:txBody>
          </p:sp>
        </mc:Choice>
        <mc:Fallback xmlns="">
          <p:sp>
            <p:nvSpPr>
              <p:cNvPr id="11" name="TextBox 10">
                <a:extLst>
                  <a:ext uri="{FF2B5EF4-FFF2-40B4-BE49-F238E27FC236}">
                    <a16:creationId xmlns:a16="http://schemas.microsoft.com/office/drawing/2014/main" id="{D5C13CFD-29E5-5118-A4C9-BFBA5ADCF94D}"/>
                  </a:ext>
                </a:extLst>
              </p:cNvPr>
              <p:cNvSpPr txBox="1">
                <a:spLocks noRot="1" noChangeAspect="1" noMove="1" noResize="1" noEditPoints="1" noAdjustHandles="1" noChangeArrowheads="1" noChangeShapeType="1" noTextEdit="1"/>
              </p:cNvSpPr>
              <p:nvPr/>
            </p:nvSpPr>
            <p:spPr>
              <a:xfrm>
                <a:off x="7683729" y="1828828"/>
                <a:ext cx="3607420"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543D21C-5F2A-F94C-DFBB-188AF638A86E}"/>
                  </a:ext>
                </a:extLst>
              </p:cNvPr>
              <p:cNvSpPr txBox="1"/>
              <p:nvPr/>
            </p:nvSpPr>
            <p:spPr>
              <a:xfrm>
                <a:off x="5180076" y="2818292"/>
                <a:ext cx="2586228" cy="461665"/>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𝑅</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d>
                        <m:dPr>
                          <m:begChr m:val="{"/>
                          <m:endChr m:val="}"/>
                          <m:ctrlPr>
                            <a:rPr lang="en-US" sz="1600" b="0" i="1" smtClean="0">
                              <a:solidFill>
                                <a:srgbClr val="FF0000"/>
                              </a:solidFill>
                              <a:latin typeface="Cambria Math" panose="02040503050406030204" pitchFamily="18" charset="0"/>
                            </a:rPr>
                          </m:ctrlPr>
                        </m:dPr>
                        <m:e>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𝑌𝑒𝑎𝑟𝑠</m:t>
                          </m:r>
                          <m:r>
                            <a:rPr lang="en-US" sz="1600" b="0" i="1" smtClean="0">
                              <a:solidFill>
                                <a:srgbClr val="FF0000"/>
                              </a:solidFill>
                              <a:latin typeface="Cambria Math" panose="02040503050406030204" pitchFamily="18" charset="0"/>
                            </a:rPr>
                            <m:t>&lt;4.5</m:t>
                          </m:r>
                        </m:e>
                      </m:d>
                    </m:oMath>
                  </m:oMathPara>
                </a14:m>
                <a:endParaRPr lang="en-US" sz="1600" b="0" dirty="0">
                  <a:solidFill>
                    <a:srgbClr val="FF0000"/>
                  </a:solidFill>
                </a:endParaRPr>
              </a:p>
            </p:txBody>
          </p:sp>
        </mc:Choice>
        <mc:Fallback xmlns="">
          <p:sp>
            <p:nvSpPr>
              <p:cNvPr id="14" name="TextBox 13">
                <a:extLst>
                  <a:ext uri="{FF2B5EF4-FFF2-40B4-BE49-F238E27FC236}">
                    <a16:creationId xmlns:a16="http://schemas.microsoft.com/office/drawing/2014/main" id="{0543D21C-5F2A-F94C-DFBB-188AF638A86E}"/>
                  </a:ext>
                </a:extLst>
              </p:cNvPr>
              <p:cNvSpPr txBox="1">
                <a:spLocks noRot="1" noChangeAspect="1" noMove="1" noResize="1" noEditPoints="1" noAdjustHandles="1" noChangeArrowheads="1" noChangeShapeType="1" noTextEdit="1"/>
              </p:cNvSpPr>
              <p:nvPr/>
            </p:nvSpPr>
            <p:spPr>
              <a:xfrm>
                <a:off x="5180076" y="2818292"/>
                <a:ext cx="258622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3A58130-B5B5-8D50-6FCC-D249C0990885}"/>
                  </a:ext>
                </a:extLst>
              </p:cNvPr>
              <p:cNvSpPr txBox="1"/>
              <p:nvPr/>
            </p:nvSpPr>
            <p:spPr>
              <a:xfrm>
                <a:off x="7766304" y="4990531"/>
                <a:ext cx="3442270" cy="461665"/>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𝑅</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d>
                        <m:dPr>
                          <m:begChr m:val="{"/>
                          <m:endChr m:val="}"/>
                          <m:ctrlPr>
                            <a:rPr lang="en-US" sz="1600" b="0" i="1" smtClean="0">
                              <a:solidFill>
                                <a:srgbClr val="FF0000"/>
                              </a:solidFill>
                              <a:latin typeface="Cambria Math" panose="02040503050406030204" pitchFamily="18" charset="0"/>
                            </a:rPr>
                          </m:ctrlPr>
                        </m:dPr>
                        <m:e>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𝑌𝑒𝑎𝑟𝑠</m:t>
                          </m:r>
                          <m:r>
                            <a:rPr lang="en-US" sz="1600" b="0" i="1" smtClean="0">
                              <a:solidFill>
                                <a:srgbClr val="FF0000"/>
                              </a:solidFill>
                              <a:latin typeface="Cambria Math" panose="02040503050406030204" pitchFamily="18" charset="0"/>
                            </a:rPr>
                            <m:t>≥4.5, </m:t>
                          </m:r>
                          <m:r>
                            <a:rPr lang="en-US" sz="1600" b="0" i="1" smtClean="0">
                              <a:solidFill>
                                <a:srgbClr val="FF0000"/>
                              </a:solidFill>
                              <a:latin typeface="Cambria Math" panose="02040503050406030204" pitchFamily="18" charset="0"/>
                            </a:rPr>
                            <m:t>𝐻𝑖𝑡𝑠</m:t>
                          </m:r>
                          <m:r>
                            <a:rPr lang="en-US" sz="1600" b="0" i="1" smtClean="0">
                              <a:solidFill>
                                <a:srgbClr val="FF0000"/>
                              </a:solidFill>
                              <a:latin typeface="Cambria Math" panose="02040503050406030204" pitchFamily="18" charset="0"/>
                            </a:rPr>
                            <m:t>&lt;117.5</m:t>
                          </m:r>
                        </m:e>
                      </m:d>
                    </m:oMath>
                  </m:oMathPara>
                </a14:m>
                <a:endParaRPr lang="en-US" sz="1600" dirty="0">
                  <a:solidFill>
                    <a:srgbClr val="FF0000"/>
                  </a:solidFill>
                </a:endParaRPr>
              </a:p>
            </p:txBody>
          </p:sp>
        </mc:Choice>
        <mc:Fallback xmlns="">
          <p:sp>
            <p:nvSpPr>
              <p:cNvPr id="16" name="TextBox 15">
                <a:extLst>
                  <a:ext uri="{FF2B5EF4-FFF2-40B4-BE49-F238E27FC236}">
                    <a16:creationId xmlns:a16="http://schemas.microsoft.com/office/drawing/2014/main" id="{03A58130-B5B5-8D50-6FCC-D249C0990885}"/>
                  </a:ext>
                </a:extLst>
              </p:cNvPr>
              <p:cNvSpPr txBox="1">
                <a:spLocks noRot="1" noChangeAspect="1" noMove="1" noResize="1" noEditPoints="1" noAdjustHandles="1" noChangeArrowheads="1" noChangeShapeType="1" noTextEdit="1"/>
              </p:cNvSpPr>
              <p:nvPr/>
            </p:nvSpPr>
            <p:spPr>
              <a:xfrm>
                <a:off x="7766304" y="4990531"/>
                <a:ext cx="34422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523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A tree is built following two steps</a:t>
                </a:r>
              </a:p>
              <a:p>
                <a:pPr marL="800100" lvl="1" indent="-342900">
                  <a:lnSpc>
                    <a:spcPct val="100000"/>
                  </a:lnSpc>
                  <a:buFont typeface="+mj-lt"/>
                  <a:buAutoNum type="arabicPeriod"/>
                </a:pPr>
                <a:r>
                  <a:rPr lang="en-US" sz="1800" dirty="0">
                    <a:latin typeface="+mj-lt"/>
                  </a:rPr>
                  <a:t>The predictor space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i="1">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2</m:t>
                        </m:r>
                      </m:sub>
                    </m:sSub>
                  </m:oMath>
                </a14:m>
                <a:r>
                  <a:rPr lang="en-US" sz="1800" dirty="0">
                    <a:latin typeface="+mj-lt"/>
                  </a:rPr>
                  <a:t>,…,</a:t>
                </a: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𝑝</m:t>
                        </m:r>
                      </m:sub>
                    </m:sSub>
                  </m:oMath>
                </a14:m>
                <a:r>
                  <a:rPr lang="en-US" sz="1800" dirty="0">
                    <a:latin typeface="+mj-lt"/>
                  </a:rPr>
                  <a:t> is divided into </a:t>
                </a:r>
                <a14:m>
                  <m:oMath xmlns:m="http://schemas.openxmlformats.org/officeDocument/2006/math">
                    <m:r>
                      <a:rPr lang="en-US" sz="1800" b="0" i="1" smtClean="0">
                        <a:latin typeface="Cambria Math" panose="02040503050406030204" pitchFamily="18" charset="0"/>
                      </a:rPr>
                      <m:t>𝐽</m:t>
                    </m:r>
                  </m:oMath>
                </a14:m>
                <a:r>
                  <a:rPr lang="en-US" sz="1800" i="1" dirty="0">
                    <a:latin typeface="+mj-lt"/>
                  </a:rPr>
                  <a:t> distinct and non-overlapping regions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b="0" i="1" smtClean="0">
                            <a:latin typeface="Cambria Math" panose="02040503050406030204" pitchFamily="18" charset="0"/>
                          </a:rPr>
                          <m:t>2</m:t>
                        </m:r>
                      </m:sub>
                    </m:sSub>
                  </m:oMath>
                </a14:m>
                <a:r>
                  <a:rPr lang="en-US" sz="1800" dirty="0">
                    <a:latin typeface="+mj-lt"/>
                  </a:rPr>
                  <a:t>,…,</a:t>
                </a: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b="0" i="1" smtClean="0">
                            <a:latin typeface="Cambria Math" panose="02040503050406030204" pitchFamily="18" charset="0"/>
                          </a:rPr>
                          <m:t>𝑗</m:t>
                        </m:r>
                      </m:sub>
                    </m:sSub>
                  </m:oMath>
                </a14:m>
                <a:endParaRPr lang="en-US" sz="1800" dirty="0"/>
              </a:p>
              <a:p>
                <a:pPr marL="800100" lvl="1" indent="-342900">
                  <a:lnSpc>
                    <a:spcPct val="100000"/>
                  </a:lnSpc>
                  <a:buFont typeface="+mj-lt"/>
                  <a:buAutoNum type="arabicPeriod"/>
                </a:pPr>
                <a:r>
                  <a:rPr lang="en-US" sz="1800" dirty="0">
                    <a:latin typeface="+mj-lt"/>
                  </a:rPr>
                  <a:t>For every observation that falls into the region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𝑗</m:t>
                        </m:r>
                      </m:sub>
                    </m:sSub>
                  </m:oMath>
                </a14:m>
                <a:r>
                  <a:rPr lang="en-US" sz="1800" dirty="0">
                    <a:latin typeface="+mj-lt"/>
                  </a:rPr>
                  <a:t>, we make the same prediction: the mean of the response values for the training observations 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𝑗</m:t>
                        </m:r>
                      </m:sub>
                    </m:sSub>
                  </m:oMath>
                </a14:m>
                <a:endParaRPr lang="en-US" sz="1600" dirty="0">
                  <a:latin typeface="+mj-lt"/>
                </a:endParaRPr>
              </a:p>
              <a:p>
                <a:pPr>
                  <a:lnSpc>
                    <a:spcPct val="100000"/>
                  </a:lnSpc>
                  <a:buFont typeface="Wingdings" panose="05000000000000000000" pitchFamily="2" charset="2"/>
                  <a:buChar char="§"/>
                </a:pPr>
                <a:r>
                  <a:rPr lang="en-US" sz="2000" dirty="0">
                    <a:latin typeface="+mj-lt"/>
                  </a:rPr>
                  <a:t>For instance, in Step 1 we obtain regions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1</m:t>
                        </m:r>
                      </m:sub>
                    </m:sSub>
                  </m:oMath>
                </a14:m>
                <a:r>
                  <a:rPr lang="en-US" sz="2000" dirty="0">
                    <a:latin typeface="+mj-lt"/>
                  </a:rPr>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oMath>
                </a14:m>
                <a:r>
                  <a:rPr lang="en-US" sz="2000" dirty="0">
                    <a:latin typeface="+mj-lt"/>
                  </a:rPr>
                  <a:t>, with response mean for the first region 10 and 20, respectively. Then for a given observation </a:t>
                </a:r>
                <a14:m>
                  <m:oMath xmlns:m="http://schemas.openxmlformats.org/officeDocument/2006/math">
                    <m:r>
                      <a:rPr lang="en-US" sz="2000" b="0" i="1" smtClean="0">
                        <a:latin typeface="Cambria Math" panose="02040503050406030204" pitchFamily="18" charset="0"/>
                      </a:rPr>
                      <m:t>𝑋</m:t>
                    </m:r>
                  </m:oMath>
                </a14:m>
                <a:r>
                  <a:rPr lang="en-US" sz="2000" dirty="0">
                    <a:latin typeface="+mj-lt"/>
                  </a:rPr>
                  <a:t>, if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1</m:t>
                        </m:r>
                      </m:sub>
                    </m:sSub>
                  </m:oMath>
                </a14:m>
                <a:r>
                  <a:rPr lang="en-US" sz="2000" dirty="0">
                    <a:latin typeface="+mj-lt"/>
                  </a:rPr>
                  <a:t>, then we will predict a value of 10, and if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2</m:t>
                        </m:r>
                      </m:sub>
                    </m:sSub>
                  </m:oMath>
                </a14:m>
                <a:r>
                  <a:rPr lang="en-US" sz="2000" dirty="0">
                    <a:latin typeface="+mj-lt"/>
                  </a:rPr>
                  <a:t>, we will predict a value of 20.</a:t>
                </a: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t="-700" r="-638"/>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472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How are the regions obtained? The feature space is divided into high-dimensional rectangles. The goal is to find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oMath>
                </a14:m>
                <a:r>
                  <a:rPr lang="en-US" sz="2000" dirty="0">
                    <a:latin typeface="+mj-lt"/>
                  </a:rPr>
                  <a:t>,…,</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𝑗</m:t>
                        </m:r>
                      </m:sub>
                    </m:sSub>
                  </m:oMath>
                </a14:m>
                <a:r>
                  <a:rPr lang="en-US" sz="2000" dirty="0">
                    <a:latin typeface="+mj-lt"/>
                  </a:rPr>
                  <a:t> that minimize the residual sum of squares (RSS):</a:t>
                </a:r>
              </a:p>
              <a:p>
                <a:pPr marL="0" indent="0">
                  <a:lnSpc>
                    <a:spcPct val="100000"/>
                  </a:lnSpc>
                  <a:buNone/>
                </a:pPr>
                <a14:m>
                  <m:oMathPara xmlns:m="http://schemas.openxmlformats.org/officeDocument/2006/math">
                    <m:oMathParaPr>
                      <m:jc m:val="centerGroup"/>
                    </m:oMathParaPr>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𝐽</m:t>
                          </m:r>
                        </m:sup>
                        <m:e>
                          <m:nary>
                            <m:naryPr>
                              <m:chr m:val="∑"/>
                              <m:supHide m:val="on"/>
                              <m:ctrlPr>
                                <a:rPr lang="en-US" sz="200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𝑗</m:t>
                                  </m:r>
                                </m:sub>
                              </m:sSub>
                            </m:sub>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𝑗</m:t>
                                              </m:r>
                                            </m:sub>
                                          </m:sSub>
                                        </m:sub>
                                      </m:sSub>
                                    </m:e>
                                  </m:acc>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e>
                          </m:nary>
                        </m:e>
                      </m:nary>
                    </m:oMath>
                  </m:oMathPara>
                </a14:m>
                <a:endParaRPr lang="en-US" sz="2000" dirty="0">
                  <a:latin typeface="+mj-lt"/>
                </a:endParaRPr>
              </a:p>
              <a:p>
                <a:pPr marL="0" indent="0">
                  <a:lnSpc>
                    <a:spcPct val="100000"/>
                  </a:lnSpc>
                  <a:buNone/>
                </a:pPr>
                <a:r>
                  <a:rPr lang="en-US" sz="2000" dirty="0">
                    <a:latin typeface="+mj-lt"/>
                  </a:rPr>
                  <a:t>	where </a:t>
                </a:r>
                <a14:m>
                  <m:oMath xmlns:m="http://schemas.openxmlformats.org/officeDocument/2006/math">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𝑗</m:t>
                                </m:r>
                              </m:sub>
                            </m:sSub>
                          </m:sub>
                        </m:sSub>
                      </m:e>
                    </m:acc>
                  </m:oMath>
                </a14:m>
                <a:r>
                  <a:rPr lang="en-US" sz="2000" dirty="0">
                    <a:latin typeface="+mj-lt"/>
                  </a:rPr>
                  <a:t>is the mean response for the training observations within the </a:t>
                </a:r>
                <a:r>
                  <a:rPr lang="en-US" sz="2000" dirty="0" err="1">
                    <a:latin typeface="+mj-lt"/>
                  </a:rPr>
                  <a:t>jth</a:t>
                </a:r>
                <a:r>
                  <a:rPr lang="en-US" sz="2000" dirty="0">
                    <a:latin typeface="+mj-lt"/>
                  </a:rPr>
                  <a:t> rectangle</a:t>
                </a:r>
              </a:p>
              <a:p>
                <a:pPr>
                  <a:lnSpc>
                    <a:spcPct val="100000"/>
                  </a:lnSpc>
                  <a:buFont typeface="Wingdings" panose="05000000000000000000" pitchFamily="2" charset="2"/>
                  <a:buChar char="§"/>
                </a:pPr>
                <a:r>
                  <a:rPr lang="en-US" sz="2000" dirty="0">
                    <a:latin typeface="+mj-lt"/>
                  </a:rPr>
                  <a:t>A </a:t>
                </a:r>
                <a:r>
                  <a:rPr lang="en-US" sz="2000" i="1" dirty="0">
                    <a:latin typeface="+mj-lt"/>
                  </a:rPr>
                  <a:t>top-down greedy</a:t>
                </a:r>
                <a:r>
                  <a:rPr lang="en-US" sz="2000" dirty="0">
                    <a:latin typeface="+mj-lt"/>
                  </a:rPr>
                  <a:t> approach is taken for splitting the feature space, also known as </a:t>
                </a:r>
                <a:r>
                  <a:rPr lang="en-US" sz="2000" i="1" dirty="0">
                    <a:latin typeface="+mj-lt"/>
                  </a:rPr>
                  <a:t>recursive binary splitting</a:t>
                </a:r>
                <a:endParaRPr lang="en-US" sz="2000" dirty="0">
                  <a:latin typeface="+mj-lt"/>
                </a:endParaRPr>
              </a:p>
              <a:p>
                <a:pPr>
                  <a:lnSpc>
                    <a:spcPct val="100000"/>
                  </a:lnSpc>
                  <a:buFont typeface="Wingdings" panose="05000000000000000000" pitchFamily="2" charset="2"/>
                  <a:buChar char="§"/>
                </a:pPr>
                <a:r>
                  <a:rPr lang="en-US" sz="2000" dirty="0">
                    <a:latin typeface="+mj-lt"/>
                  </a:rPr>
                  <a:t>It is called </a:t>
                </a:r>
                <a:r>
                  <a:rPr lang="en-US" sz="2000" i="1" dirty="0">
                    <a:latin typeface="+mj-lt"/>
                  </a:rPr>
                  <a:t>top-down</a:t>
                </a:r>
                <a:r>
                  <a:rPr lang="en-US" sz="2000" dirty="0">
                    <a:latin typeface="+mj-lt"/>
                  </a:rPr>
                  <a:t> because it starts at the top of the tree, when all the observations pertain to a single region. It is </a:t>
                </a:r>
                <a:r>
                  <a:rPr lang="en-US" sz="2000" i="1" dirty="0">
                    <a:latin typeface="+mj-lt"/>
                  </a:rPr>
                  <a:t>greedy</a:t>
                </a:r>
                <a:r>
                  <a:rPr lang="en-US" sz="2000" dirty="0">
                    <a:latin typeface="+mj-lt"/>
                  </a:rPr>
                  <a:t> because at each node performs the best split, without considering what may come next in further splits.</a:t>
                </a:r>
              </a:p>
              <a:p>
                <a:pPr marL="0" indent="0">
                  <a:lnSpc>
                    <a:spcPct val="100000"/>
                  </a:lnSpc>
                  <a:buNone/>
                </a:pPr>
                <a:endParaRPr lang="en-US" sz="2000" dirty="0">
                  <a:latin typeface="+mj-lt"/>
                </a:endParaRPr>
              </a:p>
              <a:p>
                <a:pPr>
                  <a:lnSpc>
                    <a:spcPct val="100000"/>
                  </a:lnSpc>
                  <a:buFont typeface="Wingdings" panose="05000000000000000000" pitchFamily="2" charset="2"/>
                  <a:buChar char="§"/>
                </a:pPr>
                <a:endParaRPr lang="en-US" sz="2000" dirty="0">
                  <a:latin typeface="+mj-lt"/>
                </a:endParaRP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t="-700" r="-348"/>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8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fontScale="92500"/>
              </a:bodyPr>
              <a:lstStyle/>
              <a:p>
                <a:pPr>
                  <a:lnSpc>
                    <a:spcPct val="100000"/>
                  </a:lnSpc>
                  <a:buFont typeface="Wingdings" panose="05000000000000000000" pitchFamily="2" charset="2"/>
                  <a:buChar char="§"/>
                </a:pPr>
                <a:r>
                  <a:rPr lang="en-US" sz="2000" dirty="0">
                    <a:latin typeface="+mj-lt"/>
                  </a:rPr>
                  <a:t>To perform the recursive binary splitting, the predictor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m:t>
                        </m:r>
                      </m:sub>
                    </m:sSub>
                  </m:oMath>
                </a14:m>
                <a:r>
                  <a:rPr lang="en-US" sz="2000" dirty="0">
                    <a:latin typeface="+mj-lt"/>
                  </a:rPr>
                  <a:t> is selected first, as well as the </a:t>
                </a:r>
                <a:r>
                  <a:rPr lang="en-US" sz="2000" dirty="0" err="1">
                    <a:latin typeface="+mj-lt"/>
                  </a:rPr>
                  <a:t>cutpoint</a:t>
                </a:r>
                <a:r>
                  <a:rPr lang="en-US" sz="2000" dirty="0">
                    <a:latin typeface="+mj-lt"/>
                  </a:rPr>
                  <a:t> </a:t>
                </a:r>
                <a14:m>
                  <m:oMath xmlns:m="http://schemas.openxmlformats.org/officeDocument/2006/math">
                    <m:r>
                      <a:rPr lang="en-US" sz="2000" b="0" i="1" smtClean="0">
                        <a:latin typeface="Cambria Math" panose="02040503050406030204" pitchFamily="18" charset="0"/>
                      </a:rPr>
                      <m:t>𝑠</m:t>
                    </m:r>
                  </m:oMath>
                </a14:m>
                <a:r>
                  <a:rPr lang="en-US" sz="2000" dirty="0">
                    <a:latin typeface="+mj-lt"/>
                  </a:rPr>
                  <a:t> such that splitting the predictor space into the regions </a:t>
                </a:r>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&lt;</m:t>
                        </m:r>
                        <m:r>
                          <a:rPr lang="en-US" sz="2000" b="0" i="1" smtClean="0">
                            <a:latin typeface="Cambria Math" panose="02040503050406030204" pitchFamily="18" charset="0"/>
                          </a:rPr>
                          <m:t>𝑠</m:t>
                        </m:r>
                      </m:e>
                    </m:d>
                  </m:oMath>
                </a14:m>
                <a:r>
                  <a:rPr lang="en-US" sz="2000" dirty="0">
                    <a:latin typeface="+mj-lt"/>
                  </a:rPr>
                  <a:t> and </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𝑗</m:t>
                            </m:r>
                          </m:sub>
                        </m:sSub>
                        <m:r>
                          <a:rPr lang="en-US" sz="2000" b="0" i="1" smtClean="0">
                            <a:latin typeface="Cambria Math" panose="02040503050406030204" pitchFamily="18" charset="0"/>
                          </a:rPr>
                          <m:t>≥</m:t>
                        </m:r>
                        <m:r>
                          <a:rPr lang="en-US" sz="2000" i="1">
                            <a:latin typeface="Cambria Math" panose="02040503050406030204" pitchFamily="18" charset="0"/>
                          </a:rPr>
                          <m:t>𝑠</m:t>
                        </m:r>
                      </m:e>
                    </m:d>
                  </m:oMath>
                </a14:m>
                <a:r>
                  <a:rPr lang="en-US" sz="2000" dirty="0">
                    <a:latin typeface="+mj-lt"/>
                  </a:rPr>
                  <a:t> leads to the greatest possible reduction in RSS</a:t>
                </a:r>
              </a:p>
              <a:p>
                <a:pPr>
                  <a:lnSpc>
                    <a:spcPct val="100000"/>
                  </a:lnSpc>
                  <a:buFont typeface="Wingdings" panose="05000000000000000000" pitchFamily="2" charset="2"/>
                  <a:buChar char="§"/>
                </a:pPr>
                <a:r>
                  <a:rPr lang="en-US" sz="2000" dirty="0">
                    <a:latin typeface="+mj-lt"/>
                  </a:rPr>
                  <a:t>That is, </a:t>
                </a:r>
                <a:r>
                  <a:rPr lang="en-US" sz="2000" b="1" dirty="0">
                    <a:latin typeface="+mj-lt"/>
                  </a:rPr>
                  <a:t>we consider all predictors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𝑿</m:t>
                        </m:r>
                      </m:e>
                      <m:sub>
                        <m:r>
                          <a:rPr lang="en-US" sz="2000" b="1" i="1">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𝟐</m:t>
                        </m:r>
                      </m:sub>
                    </m:sSub>
                  </m:oMath>
                </a14:m>
                <a:r>
                  <a:rPr lang="en-US" sz="2000" b="1" dirty="0">
                    <a:latin typeface="+mj-lt"/>
                  </a:rPr>
                  <a:t>,…,</a:t>
                </a:r>
                <a:r>
                  <a:rPr lang="en-US" sz="2000" b="1" dirty="0"/>
                  <a:t>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𝒑</m:t>
                        </m:r>
                      </m:sub>
                    </m:sSub>
                  </m:oMath>
                </a14:m>
                <a:r>
                  <a:rPr lang="en-US" sz="2000" b="1" dirty="0">
                    <a:latin typeface="+mj-lt"/>
                  </a:rPr>
                  <a:t> and all possible values of the </a:t>
                </a:r>
                <a:r>
                  <a:rPr lang="en-US" sz="2000" b="1" dirty="0" err="1">
                    <a:latin typeface="+mj-lt"/>
                  </a:rPr>
                  <a:t>cutpoint</a:t>
                </a:r>
                <a:r>
                  <a:rPr lang="en-US" sz="2000" b="1" dirty="0">
                    <a:latin typeface="+mj-lt"/>
                  </a:rPr>
                  <a:t> </a:t>
                </a:r>
                <a14:m>
                  <m:oMath xmlns:m="http://schemas.openxmlformats.org/officeDocument/2006/math">
                    <m:r>
                      <a:rPr lang="en-US" sz="2000" b="1" i="1">
                        <a:latin typeface="Cambria Math" panose="02040503050406030204" pitchFamily="18" charset="0"/>
                      </a:rPr>
                      <m:t>𝒔</m:t>
                    </m:r>
                  </m:oMath>
                </a14:m>
                <a:r>
                  <a:rPr lang="en-US" sz="2000" b="1" dirty="0">
                    <a:latin typeface="+mj-lt"/>
                  </a:rPr>
                  <a:t> for each predictor, and then choose the predictor and </a:t>
                </a:r>
                <a:r>
                  <a:rPr lang="en-US" sz="2000" b="1" dirty="0" err="1">
                    <a:latin typeface="+mj-lt"/>
                  </a:rPr>
                  <a:t>cutpoint</a:t>
                </a:r>
                <a:r>
                  <a:rPr lang="en-US" sz="2000" b="1" dirty="0">
                    <a:latin typeface="+mj-lt"/>
                  </a:rPr>
                  <a:t> such that the resulting tree has the lowest RSS</a:t>
                </a:r>
                <a:r>
                  <a:rPr lang="en-US" sz="2000" dirty="0">
                    <a:latin typeface="+mj-lt"/>
                  </a:rPr>
                  <a:t>. In detail:</a:t>
                </a:r>
              </a:p>
              <a:p>
                <a:pPr marL="0" indent="0" algn="ctr">
                  <a:lnSpc>
                    <a:spcPct val="100000"/>
                  </a:lnSpc>
                  <a:buNone/>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𝑠</m:t>
                        </m:r>
                      </m:e>
                    </m:d>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&lt;</m:t>
                        </m:r>
                        <m:r>
                          <a:rPr lang="en-US" sz="2000" b="0" i="1" smtClean="0">
                            <a:latin typeface="Cambria Math" panose="02040503050406030204" pitchFamily="18" charset="0"/>
                          </a:rPr>
                          <m:t>𝑠</m:t>
                        </m:r>
                      </m:e>
                    </m:d>
                  </m:oMath>
                </a14:m>
                <a:r>
                  <a:rPr lang="en-US" sz="2000" i="1" dirty="0">
                    <a:latin typeface="Cambria Math" panose="02040503050406030204" pitchFamily="18" charset="0"/>
                  </a:rPr>
                  <a:t> </a:t>
                </a:r>
                <a:r>
                  <a:rPr lang="en-US" sz="2000" i="1" dirty="0">
                    <a:latin typeface="+mj-lt"/>
                  </a:rPr>
                  <a:t>and</a:t>
                </a:r>
                <a:r>
                  <a:rPr lang="en-US" sz="200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d>
                      <m:dPr>
                        <m:ctrlPr>
                          <a:rPr lang="en-US" sz="2000" i="1">
                            <a:latin typeface="Cambria Math" panose="02040503050406030204" pitchFamily="18" charset="0"/>
                          </a:rPr>
                        </m:ctrlPr>
                      </m:dPr>
                      <m:e>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𝑠</m:t>
                        </m: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𝑗</m:t>
                            </m:r>
                          </m:sub>
                        </m:sSub>
                        <m:r>
                          <a:rPr lang="en-US" sz="2000" b="0" i="1" smtClean="0">
                            <a:latin typeface="Cambria Math" panose="02040503050406030204" pitchFamily="18" charset="0"/>
                          </a:rPr>
                          <m:t>≥</m:t>
                        </m:r>
                        <m:r>
                          <a:rPr lang="en-US" sz="2000" i="1">
                            <a:latin typeface="Cambria Math" panose="02040503050406030204" pitchFamily="18" charset="0"/>
                          </a:rPr>
                          <m:t>𝑠</m:t>
                        </m:r>
                      </m:e>
                    </m:d>
                  </m:oMath>
                </a14:m>
                <a:endParaRPr lang="en-US" sz="2000" i="1" dirty="0">
                  <a:latin typeface="Cambria Math" panose="02040503050406030204" pitchFamily="18" charset="0"/>
                </a:endParaRPr>
              </a:p>
              <a:p>
                <a:pPr marL="0" indent="0" algn="ctr">
                  <a:lnSpc>
                    <a:spcPct val="100000"/>
                  </a:lnSpc>
                  <a:buNone/>
                </a:pPr>
                <a:endParaRPr lang="en-US" sz="2000" i="1" dirty="0">
                  <a:latin typeface="Cambria Math" panose="02040503050406030204" pitchFamily="18" charset="0"/>
                </a:endParaRPr>
              </a:p>
              <a:p>
                <a:pPr marL="0" indent="0">
                  <a:lnSpc>
                    <a:spcPct val="100000"/>
                  </a:lnSpc>
                  <a:buNone/>
                </a:pPr>
                <a:r>
                  <a:rPr lang="en-US" sz="2000" i="1" dirty="0">
                    <a:latin typeface="Cambria Math" panose="02040503050406030204" pitchFamily="18" charset="0"/>
                  </a:rPr>
                  <a:t>	</a:t>
                </a:r>
                <a:r>
                  <a:rPr lang="en-US" sz="2000" i="1" dirty="0">
                    <a:latin typeface="+mj-lt"/>
                  </a:rPr>
                  <a:t>Looking for the values of j and s that minimize:</a:t>
                </a:r>
              </a:p>
              <a:p>
                <a:pPr marL="0" indent="0">
                  <a:lnSpc>
                    <a:spcPct val="100000"/>
                  </a:lnSpc>
                  <a:buNone/>
                </a:pPr>
                <a:endParaRPr lang="en-US" sz="20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sz="200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r>
                                <a:rPr lang="en-US" sz="2000" b="0" i="1" smtClean="0">
                                  <a:latin typeface="Cambria Math" panose="02040503050406030204" pitchFamily="18" charset="0"/>
                                  <a:ea typeface="Cambria Math" panose="02040503050406030204" pitchFamily="18" charset="0"/>
                                </a:rPr>
                                <m:t>)</m:t>
                              </m:r>
                            </m:sub>
                          </m:sSub>
                        </m:sub>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sub>
                                  </m:sSub>
                                </m:e>
                              </m:acc>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e>
                      </m:nary>
                      <m:r>
                        <a:rPr lang="en-US" sz="2000" b="0" i="1" smtClean="0">
                          <a:latin typeface="Cambria Math" panose="02040503050406030204" pitchFamily="18" charset="0"/>
                        </a:rPr>
                        <m:t>+</m:t>
                      </m:r>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𝑖</m:t>
                          </m:r>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𝑠</m:t>
                              </m:r>
                              <m:r>
                                <a:rPr lang="en-US" sz="2000" i="1">
                                  <a:latin typeface="Cambria Math" panose="02040503050406030204" pitchFamily="18" charset="0"/>
                                  <a:ea typeface="Cambria Math" panose="02040503050406030204" pitchFamily="18" charset="0"/>
                                </a:rPr>
                                <m:t>)</m:t>
                              </m:r>
                            </m:sub>
                          </m:sSub>
                        </m:sub>
                        <m:sup/>
                        <m:e>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sub>
                                  </m:sSub>
                                </m:e>
                              </m:acc>
                              <m:r>
                                <a:rPr lang="en-US" sz="2000" i="1">
                                  <a:latin typeface="Cambria Math" panose="02040503050406030204" pitchFamily="18" charset="0"/>
                                </a:rPr>
                                <m:t>)</m:t>
                              </m:r>
                            </m:e>
                            <m:sup>
                              <m:r>
                                <a:rPr lang="en-US" sz="2000" i="1">
                                  <a:latin typeface="Cambria Math" panose="02040503050406030204" pitchFamily="18" charset="0"/>
                                </a:rPr>
                                <m:t>2</m:t>
                              </m:r>
                            </m:sup>
                          </m:sSup>
                        </m:e>
                      </m:nary>
                    </m:oMath>
                  </m:oMathPara>
                </a14:m>
                <a:endParaRPr lang="en-US" sz="2000" dirty="0"/>
              </a:p>
              <a:p>
                <a:pPr marL="0" indent="0">
                  <a:lnSpc>
                    <a:spcPct val="100000"/>
                  </a:lnSpc>
                  <a:buNone/>
                </a:pPr>
                <a:endParaRPr lang="en-US" sz="2000" dirty="0">
                  <a:latin typeface="+mj-lt"/>
                </a:endParaRPr>
              </a:p>
              <a:p>
                <a:pPr marL="0" indent="0">
                  <a:lnSpc>
                    <a:spcPct val="100000"/>
                  </a:lnSpc>
                  <a:buNone/>
                </a:pPr>
                <a:endParaRPr lang="en-US" sz="2000" dirty="0">
                  <a:latin typeface="+mj-lt"/>
                </a:endParaRPr>
              </a:p>
              <a:p>
                <a:pPr>
                  <a:lnSpc>
                    <a:spcPct val="100000"/>
                  </a:lnSpc>
                  <a:buFont typeface="Wingdings" panose="05000000000000000000" pitchFamily="2" charset="2"/>
                  <a:buChar char="§"/>
                </a:pPr>
                <a:endParaRPr lang="en-US" sz="2000" dirty="0">
                  <a:latin typeface="+mj-lt"/>
                </a:endParaRP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464" t="-560" r="-870"/>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2132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400" dirty="0">
                <a:latin typeface="+mj-lt"/>
              </a:rPr>
              <a:t>Next, we repeat the process looking for the best predictor and </a:t>
            </a:r>
            <a:r>
              <a:rPr lang="en-US" sz="2400" dirty="0" err="1">
                <a:latin typeface="+mj-lt"/>
              </a:rPr>
              <a:t>cutpoint</a:t>
            </a:r>
            <a:r>
              <a:rPr lang="en-US" sz="2400" dirty="0">
                <a:latin typeface="+mj-lt"/>
              </a:rPr>
              <a:t> in order to split the data further so as to minimize the RSS within each of the resulting regions. </a:t>
            </a:r>
          </a:p>
          <a:p>
            <a:pPr>
              <a:lnSpc>
                <a:spcPct val="100000"/>
              </a:lnSpc>
              <a:buFont typeface="Wingdings" panose="05000000000000000000" pitchFamily="2" charset="2"/>
              <a:buChar char="§"/>
            </a:pPr>
            <a:r>
              <a:rPr lang="en-US" sz="2400" dirty="0">
                <a:latin typeface="+mj-lt"/>
              </a:rPr>
              <a:t>Now that we have three regions, we look to split one of them the further as to minimize RSS…. </a:t>
            </a:r>
          </a:p>
          <a:p>
            <a:pPr>
              <a:lnSpc>
                <a:spcPct val="100000"/>
              </a:lnSpc>
              <a:buFont typeface="Wingdings" panose="05000000000000000000" pitchFamily="2" charset="2"/>
              <a:buChar char="§"/>
            </a:pPr>
            <a:r>
              <a:rPr lang="en-US" sz="2400" dirty="0">
                <a:latin typeface="+mj-lt"/>
              </a:rPr>
              <a:t>The process continues until a stopping criterion is reached, for instance, that a region contains less than 5 observations.</a:t>
            </a:r>
            <a:endParaRPr lang="en-US" sz="2400" dirty="0"/>
          </a:p>
          <a:p>
            <a:pPr marL="0" indent="0">
              <a:lnSpc>
                <a:spcPct val="100000"/>
              </a:lnSpc>
              <a:buNone/>
            </a:pPr>
            <a:endParaRPr lang="en-US" sz="2400" dirty="0">
              <a:latin typeface="+mj-lt"/>
            </a:endParaRPr>
          </a:p>
          <a:p>
            <a:pPr marL="0" indent="0">
              <a:lnSpc>
                <a:spcPct val="100000"/>
              </a:lnSpc>
              <a:buNone/>
            </a:pPr>
            <a:endParaRPr lang="en-US" sz="2400" dirty="0">
              <a:latin typeface="+mj-lt"/>
            </a:endParaRPr>
          </a:p>
          <a:p>
            <a:pPr>
              <a:lnSpc>
                <a:spcPct val="100000"/>
              </a:lnSpc>
              <a:buFont typeface="Wingdings" panose="05000000000000000000" pitchFamily="2" charset="2"/>
              <a:buChar char="§"/>
            </a:pPr>
            <a:endParaRPr lang="en-US" sz="24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4876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In reality, this procedure produces very complex trees that tend to overfit the data</a:t>
            </a:r>
          </a:p>
          <a:p>
            <a:pPr>
              <a:lnSpc>
                <a:spcPct val="100000"/>
              </a:lnSpc>
              <a:buFont typeface="Wingdings" panose="05000000000000000000" pitchFamily="2" charset="2"/>
              <a:buChar char="§"/>
            </a:pPr>
            <a:r>
              <a:rPr lang="en-US" sz="2000" dirty="0">
                <a:latin typeface="+mj-lt"/>
              </a:rPr>
              <a:t>Since simpler ones can generalize better (incurring in some bias, though), a process named </a:t>
            </a:r>
            <a:r>
              <a:rPr lang="en-US" sz="2000" i="1" dirty="0">
                <a:latin typeface="+mj-lt"/>
              </a:rPr>
              <a:t>pruning</a:t>
            </a:r>
            <a:r>
              <a:rPr lang="en-US" sz="2000" dirty="0">
                <a:latin typeface="+mj-lt"/>
              </a:rPr>
              <a:t> is carried out </a:t>
            </a:r>
          </a:p>
          <a:p>
            <a:pPr>
              <a:lnSpc>
                <a:spcPct val="100000"/>
              </a:lnSpc>
              <a:buFont typeface="Wingdings" panose="05000000000000000000" pitchFamily="2" charset="2"/>
              <a:buChar char="§"/>
            </a:pPr>
            <a:r>
              <a:rPr lang="en-US" sz="2000" dirty="0">
                <a:latin typeface="+mj-lt"/>
              </a:rPr>
              <a:t>By pruning a tree some branches are removed, helping in achieving a reasonable accuracy without </a:t>
            </a:r>
            <a:r>
              <a:rPr lang="en-US" sz="2000" dirty="0" err="1">
                <a:latin typeface="+mj-lt"/>
              </a:rPr>
              <a:t>overfiting</a:t>
            </a:r>
            <a:r>
              <a:rPr lang="en-US" sz="2000" dirty="0">
                <a:latin typeface="+mj-lt"/>
              </a:rPr>
              <a:t>. K-fold cross validation is involved in the process of pruning a tree</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867FB5BA-00BB-C932-E118-6DF3C43B208E}"/>
              </a:ext>
            </a:extLst>
          </p:cNvPr>
          <p:cNvPicPr>
            <a:picLocks noChangeAspect="1"/>
          </p:cNvPicPr>
          <p:nvPr/>
        </p:nvPicPr>
        <p:blipFill>
          <a:blip r:embed="rId2"/>
          <a:stretch>
            <a:fillRect/>
          </a:stretch>
        </p:blipFill>
        <p:spPr>
          <a:xfrm>
            <a:off x="6743137" y="3766439"/>
            <a:ext cx="3994622" cy="2749296"/>
          </a:xfrm>
          <a:prstGeom prst="rect">
            <a:avLst/>
          </a:prstGeom>
        </p:spPr>
      </p:pic>
      <p:grpSp>
        <p:nvGrpSpPr>
          <p:cNvPr id="12" name="Group 11">
            <a:extLst>
              <a:ext uri="{FF2B5EF4-FFF2-40B4-BE49-F238E27FC236}">
                <a16:creationId xmlns:a16="http://schemas.microsoft.com/office/drawing/2014/main" id="{76464B13-1F9D-C0B0-42EA-CE49914A9F13}"/>
              </a:ext>
            </a:extLst>
          </p:cNvPr>
          <p:cNvGrpSpPr>
            <a:grpSpLocks noChangeAspect="1"/>
          </p:cNvGrpSpPr>
          <p:nvPr/>
        </p:nvGrpSpPr>
        <p:grpSpPr>
          <a:xfrm>
            <a:off x="1111995" y="3993514"/>
            <a:ext cx="4813923" cy="2258823"/>
            <a:chOff x="2096102" y="4457899"/>
            <a:chExt cx="4336868" cy="2034976"/>
          </a:xfrm>
        </p:grpSpPr>
        <p:pic>
          <p:nvPicPr>
            <p:cNvPr id="8" name="Picture 7">
              <a:extLst>
                <a:ext uri="{FF2B5EF4-FFF2-40B4-BE49-F238E27FC236}">
                  <a16:creationId xmlns:a16="http://schemas.microsoft.com/office/drawing/2014/main" id="{4AEA9345-07CD-FFBC-E13C-A7370AF2486D}"/>
                </a:ext>
              </a:extLst>
            </p:cNvPr>
            <p:cNvPicPr>
              <a:picLocks noChangeAspect="1"/>
            </p:cNvPicPr>
            <p:nvPr/>
          </p:nvPicPr>
          <p:blipFill rotWithShape="1">
            <a:blip r:embed="rId3"/>
            <a:srcRect t="61134"/>
            <a:stretch/>
          </p:blipFill>
          <p:spPr>
            <a:xfrm>
              <a:off x="2096102" y="5014210"/>
              <a:ext cx="4336868" cy="1478665"/>
            </a:xfrm>
            <a:prstGeom prst="rect">
              <a:avLst/>
            </a:prstGeom>
          </p:spPr>
        </p:pic>
        <p:pic>
          <p:nvPicPr>
            <p:cNvPr id="11" name="Picture 10">
              <a:extLst>
                <a:ext uri="{FF2B5EF4-FFF2-40B4-BE49-F238E27FC236}">
                  <a16:creationId xmlns:a16="http://schemas.microsoft.com/office/drawing/2014/main" id="{7FD07041-4642-AAE5-A2F4-218AB34D9AAD}"/>
                </a:ext>
              </a:extLst>
            </p:cNvPr>
            <p:cNvPicPr>
              <a:picLocks noChangeAspect="1"/>
            </p:cNvPicPr>
            <p:nvPr/>
          </p:nvPicPr>
          <p:blipFill rotWithShape="1">
            <a:blip r:embed="rId3"/>
            <a:srcRect b="85378"/>
            <a:stretch/>
          </p:blipFill>
          <p:spPr>
            <a:xfrm>
              <a:off x="2096102" y="4457899"/>
              <a:ext cx="4336868" cy="556311"/>
            </a:xfrm>
            <a:prstGeom prst="rect">
              <a:avLst/>
            </a:prstGeom>
          </p:spPr>
        </p:pic>
      </p:grpSp>
      <p:sp>
        <p:nvSpPr>
          <p:cNvPr id="14" name="TextBox 13">
            <a:extLst>
              <a:ext uri="{FF2B5EF4-FFF2-40B4-BE49-F238E27FC236}">
                <a16:creationId xmlns:a16="http://schemas.microsoft.com/office/drawing/2014/main" id="{BE14FEB2-BA14-D3CC-0354-74D6D463469B}"/>
              </a:ext>
            </a:extLst>
          </p:cNvPr>
          <p:cNvSpPr txBox="1"/>
          <p:nvPr/>
        </p:nvSpPr>
        <p:spPr>
          <a:xfrm>
            <a:off x="456061" y="4081684"/>
            <a:ext cx="1619915" cy="738664"/>
          </a:xfrm>
          <a:prstGeom prst="rect">
            <a:avLst/>
          </a:prstGeom>
          <a:noFill/>
        </p:spPr>
        <p:txBody>
          <a:bodyPr wrap="square" rtlCol="0">
            <a:spAutoFit/>
          </a:bodyPr>
          <a:lstStyle/>
          <a:p>
            <a:pPr algn="ctr"/>
            <a:r>
              <a:rPr lang="en-US" sz="1400" dirty="0">
                <a:solidFill>
                  <a:srgbClr val="FF0000"/>
                </a:solidFill>
              </a:rPr>
              <a:t>Unpruned tree (pruned one is in the first slide)</a:t>
            </a:r>
          </a:p>
        </p:txBody>
      </p:sp>
      <p:sp>
        <p:nvSpPr>
          <p:cNvPr id="9" name="TextBox 8">
            <a:extLst>
              <a:ext uri="{FF2B5EF4-FFF2-40B4-BE49-F238E27FC236}">
                <a16:creationId xmlns:a16="http://schemas.microsoft.com/office/drawing/2014/main" id="{CFD1666B-DB69-21F2-DAD7-1D99FE0F64A0}"/>
              </a:ext>
            </a:extLst>
          </p:cNvPr>
          <p:cNvSpPr txBox="1"/>
          <p:nvPr/>
        </p:nvSpPr>
        <p:spPr>
          <a:xfrm rot="20802546">
            <a:off x="9173091" y="1570977"/>
            <a:ext cx="3129336" cy="584775"/>
          </a:xfrm>
          <a:prstGeom prst="rect">
            <a:avLst/>
          </a:prstGeom>
          <a:noFill/>
        </p:spPr>
        <p:txBody>
          <a:bodyPr wrap="square">
            <a:spAutoFit/>
          </a:bodyPr>
          <a:lstStyle/>
          <a:p>
            <a:pPr algn="ctr">
              <a:lnSpc>
                <a:spcPct val="100000"/>
              </a:lnSpc>
            </a:pPr>
            <a:r>
              <a:rPr lang="en-US" sz="1600" dirty="0">
                <a:solidFill>
                  <a:srgbClr val="FF0000"/>
                </a:solidFill>
                <a:latin typeface="+mj-lt"/>
              </a:rPr>
              <a:t>process is a bit complex in regression, and out of our scope</a:t>
            </a:r>
            <a:endParaRPr lang="en-US" dirty="0">
              <a:solidFill>
                <a:srgbClr val="FF0000"/>
              </a:solidFill>
              <a:latin typeface="+mj-lt"/>
            </a:endParaRPr>
          </a:p>
        </p:txBody>
      </p:sp>
    </p:spTree>
    <p:extLst>
      <p:ext uri="{BB962C8B-B14F-4D97-AF65-F5344CB8AC3E}">
        <p14:creationId xmlns:p14="http://schemas.microsoft.com/office/powerpoint/2010/main" val="3546761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15183</TotalTime>
  <Words>1911</Words>
  <Application>Microsoft Office PowerPoint</Application>
  <PresentationFormat>Widescreen</PresentationFormat>
  <Paragraphs>159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Wingdings</vt:lpstr>
      <vt:lpstr>Office Theme</vt:lpstr>
      <vt:lpstr>Introduction to Machine Learning Topic 5 – Tree-based methods (HOML Ch. 6 &amp; 7)</vt:lpstr>
      <vt:lpstr>PowerPoint Presentation</vt:lpstr>
      <vt:lpstr>Decision Trees</vt:lpstr>
      <vt:lpstr>Decision Trees</vt:lpstr>
      <vt:lpstr>Decision Trees - Regression</vt:lpstr>
      <vt:lpstr>Decision Trees - Regression</vt:lpstr>
      <vt:lpstr>Decision Trees - Regression</vt:lpstr>
      <vt:lpstr>Decision Trees - Regression</vt:lpstr>
      <vt:lpstr>Decision Trees - Regression</vt:lpstr>
      <vt:lpstr>Decision Trees - Classification</vt:lpstr>
      <vt:lpstr>Decision Trees - Classification</vt:lpstr>
      <vt:lpstr>Decision Trees - Classification</vt:lpstr>
      <vt:lpstr>Decision Trees - Regularization</vt:lpstr>
      <vt:lpstr>Decision Trees Vs Linear models</vt:lpstr>
      <vt:lpstr>Ensemble methods – Voting classifiers</vt:lpstr>
      <vt:lpstr>Ensemble methods – Bagging</vt:lpstr>
      <vt:lpstr>Ensemble methods – Bagging</vt:lpstr>
      <vt:lpstr>Ensemble methods – Random Forest</vt:lpstr>
      <vt:lpstr>Ensemble methods – Extremely Radomized Forests</vt:lpstr>
      <vt:lpstr>Ensemble methods – Boosting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Javier Bas Vicente</cp:lastModifiedBy>
  <cp:revision>46</cp:revision>
  <dcterms:created xsi:type="dcterms:W3CDTF">2022-09-11T13:53:20Z</dcterms:created>
  <dcterms:modified xsi:type="dcterms:W3CDTF">2022-10-31T15:45:20Z</dcterms:modified>
</cp:coreProperties>
</file>