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1" r:id="rId14"/>
    <p:sldId id="310" r:id="rId15"/>
    <p:sldId id="312" r:id="rId16"/>
    <p:sldId id="313" r:id="rId17"/>
    <p:sldId id="314" r:id="rId18"/>
    <p:sldId id="315" r:id="rId19"/>
    <p:sldId id="31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fraction of the training observations in that region that do not belong to the most 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i="1" dirty="0" err="1">
                    <a:latin typeface="+mj-lt"/>
                  </a:rPr>
                  <a:t>mth</a:t>
                </a:r>
                <a:r>
                  <a:rPr lang="en-US" sz="2000" dirty="0">
                    <a:latin typeface="+mj-lt"/>
                  </a:rPr>
                  <a:t> region that belong to the </a:t>
                </a:r>
                <a:r>
                  <a:rPr lang="en-US" sz="2000" i="1" dirty="0">
                    <a:latin typeface="+mj-lt"/>
                  </a:rPr>
                  <a:t>kth</a:t>
                </a:r>
                <a:r>
                  <a:rPr lang="en-US" sz="2000" dirty="0">
                    <a:latin typeface="+mj-lt"/>
                  </a:rPr>
                  <a:t> class</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However, classification error is not sufficiently sensitive for tree-growing, and in practice </a:t>
                </a:r>
                <a:r>
                  <a:rPr lang="en-US" sz="2000" i="1" dirty="0">
                    <a:latin typeface="+mj-lt"/>
                  </a:rPr>
                  <a:t>Gini index</a:t>
                </a:r>
                <a:r>
                  <a:rPr lang="en-US" sz="2000" dirty="0">
                    <a:latin typeface="+mj-lt"/>
                  </a:rPr>
                  <a:t> is used, a measure of total variance across the </a:t>
                </a:r>
                <a:r>
                  <a:rPr lang="en-US" sz="2000" i="1" dirty="0">
                    <a:latin typeface="+mj-lt"/>
                  </a:rPr>
                  <a:t>K classes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831647" y="1393506"/>
            <a:ext cx="5983300" cy="3205127"/>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r="49858"/>
          <a:stretch/>
        </p:blipFill>
        <p:spPr>
          <a:xfrm>
            <a:off x="7671537" y="1552913"/>
            <a:ext cx="3753574" cy="3914004"/>
          </a:xfrm>
          <a:prstGeom prst="rect">
            <a:avLst/>
          </a:prstGeom>
        </p:spPr>
      </p:pic>
      <p:grpSp>
        <p:nvGrpSpPr>
          <p:cNvPr id="9" name="Group 8">
            <a:extLst>
              <a:ext uri="{FF2B5EF4-FFF2-40B4-BE49-F238E27FC236}">
                <a16:creationId xmlns:a16="http://schemas.microsoft.com/office/drawing/2014/main" id="{DABCEC20-BBF9-D33E-C765-8DC1AC18C97C}"/>
              </a:ext>
            </a:extLst>
          </p:cNvPr>
          <p:cNvGrpSpPr>
            <a:grpSpLocks noChangeAspect="1"/>
          </p:cNvGrpSpPr>
          <p:nvPr/>
        </p:nvGrpSpPr>
        <p:grpSpPr>
          <a:xfrm>
            <a:off x="2652321" y="4347337"/>
            <a:ext cx="2906518" cy="2145538"/>
            <a:chOff x="2895600" y="4379763"/>
            <a:chExt cx="2620148" cy="1934145"/>
          </a:xfrm>
        </p:grpSpPr>
        <p:pic>
          <p:nvPicPr>
            <p:cNvPr id="3" name="Picture 2">
              <a:extLst>
                <a:ext uri="{FF2B5EF4-FFF2-40B4-BE49-F238E27FC236}">
                  <a16:creationId xmlns:a16="http://schemas.microsoft.com/office/drawing/2014/main" id="{613AAA8D-EF25-683D-9C70-E6134ECF18B8}"/>
                </a:ext>
              </a:extLst>
            </p:cNvPr>
            <p:cNvPicPr>
              <a:picLocks noChangeAspect="1"/>
            </p:cNvPicPr>
            <p:nvPr/>
          </p:nvPicPr>
          <p:blipFill rotWithShape="1">
            <a:blip r:embed="rId2"/>
            <a:srcRect l="54628" t="73352" b="3931"/>
            <a:stretch/>
          </p:blipFill>
          <p:spPr>
            <a:xfrm>
              <a:off x="2895600" y="4892040"/>
              <a:ext cx="2620148" cy="1421868"/>
            </a:xfrm>
            <a:prstGeom prst="rect">
              <a:avLst/>
            </a:prstGeom>
          </p:spPr>
        </p:pic>
        <p:pic>
          <p:nvPicPr>
            <p:cNvPr id="5" name="Picture 4">
              <a:extLst>
                <a:ext uri="{FF2B5EF4-FFF2-40B4-BE49-F238E27FC236}">
                  <a16:creationId xmlns:a16="http://schemas.microsoft.com/office/drawing/2014/main" id="{D91EF105-2612-47DD-357C-CE14DB032E69}"/>
                </a:ext>
              </a:extLst>
            </p:cNvPr>
            <p:cNvPicPr>
              <a:picLocks noChangeAspect="1"/>
            </p:cNvPicPr>
            <p:nvPr/>
          </p:nvPicPr>
          <p:blipFill rotWithShape="1">
            <a:blip r:embed="rId2"/>
            <a:srcRect l="54628" t="51761" b="39889"/>
            <a:stretch/>
          </p:blipFill>
          <p:spPr>
            <a:xfrm>
              <a:off x="2895600" y="4379763"/>
              <a:ext cx="2620148" cy="522609"/>
            </a:xfrm>
            <a:prstGeom prst="rect">
              <a:avLst/>
            </a:prstGeom>
          </p:spPr>
        </p:pic>
      </p:grpSp>
      <p:sp>
        <p:nvSpPr>
          <p:cNvPr id="10" name="TextBox 9">
            <a:extLst>
              <a:ext uri="{FF2B5EF4-FFF2-40B4-BE49-F238E27FC236}">
                <a16:creationId xmlns:a16="http://schemas.microsoft.com/office/drawing/2014/main" id="{DD184A9C-4CB8-226A-861F-DA937CD7CA75}"/>
              </a:ext>
            </a:extLst>
          </p:cNvPr>
          <p:cNvSpPr txBox="1"/>
          <p:nvPr/>
        </p:nvSpPr>
        <p:spPr>
          <a:xfrm>
            <a:off x="1729740" y="1886854"/>
            <a:ext cx="1379220" cy="338554"/>
          </a:xfrm>
          <a:prstGeom prst="rect">
            <a:avLst/>
          </a:prstGeom>
          <a:noFill/>
        </p:spPr>
        <p:txBody>
          <a:bodyPr wrap="square" rtlCol="0">
            <a:spAutoFit/>
          </a:bodyPr>
          <a:lstStyle/>
          <a:p>
            <a:r>
              <a:rPr lang="en-US" sz="1600" dirty="0">
                <a:solidFill>
                  <a:srgbClr val="FF0000"/>
                </a:solidFill>
              </a:rPr>
              <a:t>unpruned</a:t>
            </a:r>
          </a:p>
        </p:txBody>
      </p:sp>
      <p:sp>
        <p:nvSpPr>
          <p:cNvPr id="11" name="TextBox 10">
            <a:extLst>
              <a:ext uri="{FF2B5EF4-FFF2-40B4-BE49-F238E27FC236}">
                <a16:creationId xmlns:a16="http://schemas.microsoft.com/office/drawing/2014/main" id="{FAE9BD84-1A5F-1CAD-3978-20749718AB61}"/>
              </a:ext>
            </a:extLst>
          </p:cNvPr>
          <p:cNvSpPr txBox="1"/>
          <p:nvPr/>
        </p:nvSpPr>
        <p:spPr>
          <a:xfrm>
            <a:off x="2726360" y="4746326"/>
            <a:ext cx="1379220" cy="338554"/>
          </a:xfrm>
          <a:prstGeom prst="rect">
            <a:avLst/>
          </a:prstGeom>
          <a:noFill/>
        </p:spPr>
        <p:txBody>
          <a:bodyPr wrap="square" rtlCol="0">
            <a:spAutoFit/>
          </a:bodyPr>
          <a:lstStyle/>
          <a:p>
            <a:r>
              <a:rPr lang="en-US" sz="1600" dirty="0">
                <a:solidFill>
                  <a:srgbClr val="FF0000"/>
                </a:solidFill>
              </a:rPr>
              <a:t>pruned</a:t>
            </a:r>
          </a:p>
        </p:txBody>
      </p:sp>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Regularization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50000"/>
              </a:lnSpc>
              <a:buFont typeface="Wingdings" panose="05000000000000000000" pitchFamily="2" charset="2"/>
              <a:buChar char="§"/>
            </a:pPr>
            <a:r>
              <a:rPr lang="en-US" sz="2000" dirty="0">
                <a:latin typeface="+mj-lt"/>
              </a:rPr>
              <a:t>As mentioned, decision trees make very few assumptions about the training data. Hence, if left unconstrained, they will adapt to the data, fitting very closely (overfitting)</a:t>
            </a:r>
          </a:p>
          <a:p>
            <a:pPr>
              <a:lnSpc>
                <a:spcPct val="150000"/>
              </a:lnSpc>
              <a:buFont typeface="Wingdings" panose="05000000000000000000" pitchFamily="2" charset="2"/>
              <a:buChar char="§"/>
            </a:pPr>
            <a:r>
              <a:rPr lang="en-US" sz="2000" dirty="0">
                <a:latin typeface="+mj-lt"/>
              </a:rPr>
              <a:t>Alternatively to pruning in order to avoid overfitting, it is possible to restrict the Decision tree freedom during training via its hyperparameters. This is called </a:t>
            </a:r>
            <a:r>
              <a:rPr lang="en-US" sz="2000" i="1" dirty="0">
                <a:latin typeface="+mj-lt"/>
              </a:rPr>
              <a:t>regularization</a:t>
            </a:r>
          </a:p>
          <a:p>
            <a:pPr>
              <a:lnSpc>
                <a:spcPct val="150000"/>
              </a:lnSpc>
              <a:buFont typeface="Wingdings" panose="05000000000000000000" pitchFamily="2" charset="2"/>
              <a:buChar char="§"/>
            </a:pPr>
            <a:r>
              <a:rPr lang="en-US" sz="2000" dirty="0">
                <a:latin typeface="+mj-lt"/>
              </a:rPr>
              <a:t>It is possible to tweak:</a:t>
            </a:r>
          </a:p>
          <a:p>
            <a:pPr lvl="1">
              <a:lnSpc>
                <a:spcPct val="150000"/>
              </a:lnSpc>
              <a:buFont typeface="Wingdings" panose="05000000000000000000" pitchFamily="2" charset="2"/>
              <a:buChar char="§"/>
            </a:pPr>
            <a:r>
              <a:rPr lang="en-US" sz="1600" b="1" dirty="0" err="1">
                <a:latin typeface="+mj-lt"/>
              </a:rPr>
              <a:t>max_depth</a:t>
            </a:r>
            <a:r>
              <a:rPr lang="en-US" sz="1600" dirty="0">
                <a:latin typeface="+mj-lt"/>
              </a:rPr>
              <a:t>: maximum depth (nodes) of the trees</a:t>
            </a:r>
          </a:p>
          <a:p>
            <a:pPr lvl="1">
              <a:lnSpc>
                <a:spcPct val="150000"/>
              </a:lnSpc>
              <a:buFont typeface="Wingdings" panose="05000000000000000000" pitchFamily="2" charset="2"/>
              <a:buChar char="§"/>
            </a:pPr>
            <a:r>
              <a:rPr lang="en-US" sz="1600" b="1" dirty="0" err="1">
                <a:latin typeface="+mj-lt"/>
              </a:rPr>
              <a:t>min_samples_split</a:t>
            </a:r>
            <a:r>
              <a:rPr lang="en-US" sz="1600" dirty="0">
                <a:latin typeface="+mj-lt"/>
              </a:rPr>
              <a:t>: minimum number of samples a node must have before splitting it</a:t>
            </a:r>
          </a:p>
          <a:p>
            <a:pPr lvl="1">
              <a:lnSpc>
                <a:spcPct val="150000"/>
              </a:lnSpc>
              <a:buFont typeface="Wingdings" panose="05000000000000000000" pitchFamily="2" charset="2"/>
              <a:buChar char="§"/>
            </a:pPr>
            <a:r>
              <a:rPr lang="en-US" sz="1600" b="1" dirty="0" err="1">
                <a:latin typeface="+mj-lt"/>
              </a:rPr>
              <a:t>min_samples_leaf</a:t>
            </a:r>
            <a:r>
              <a:rPr lang="en-US" sz="1600" dirty="0">
                <a:latin typeface="+mj-lt"/>
              </a:rPr>
              <a:t>: minimum number of samples a leaf node must have</a:t>
            </a:r>
          </a:p>
          <a:p>
            <a:pPr lvl="1">
              <a:lnSpc>
                <a:spcPct val="150000"/>
              </a:lnSpc>
              <a:buFont typeface="Wingdings" panose="05000000000000000000" pitchFamily="2" charset="2"/>
              <a:buChar char="§"/>
            </a:pPr>
            <a:r>
              <a:rPr lang="en-US" sz="1600" b="1" dirty="0" err="1">
                <a:latin typeface="+mj-lt"/>
              </a:rPr>
              <a:t>max_leaf_nodes</a:t>
            </a:r>
            <a:r>
              <a:rPr lang="en-US" sz="1600" dirty="0">
                <a:latin typeface="+mj-lt"/>
              </a:rPr>
              <a:t>: maximum number of </a:t>
            </a:r>
            <a:r>
              <a:rPr lang="en-US" sz="1600" dirty="0" err="1">
                <a:latin typeface="+mj-lt"/>
              </a:rPr>
              <a:t>leafs</a:t>
            </a:r>
            <a:r>
              <a:rPr lang="en-US" sz="1600" dirty="0">
                <a:latin typeface="+mj-lt"/>
              </a:rPr>
              <a:t> nodes</a:t>
            </a:r>
          </a:p>
          <a:p>
            <a:pPr lvl="1">
              <a:lnSpc>
                <a:spcPct val="150000"/>
              </a:lnSpc>
              <a:buFont typeface="Wingdings" panose="05000000000000000000" pitchFamily="2" charset="2"/>
              <a:buChar char="§"/>
            </a:pPr>
            <a:r>
              <a:rPr lang="en-US" sz="1600" b="1" dirty="0" err="1">
                <a:latin typeface="+mj-lt"/>
              </a:rPr>
              <a:t>max_features</a:t>
            </a:r>
            <a:r>
              <a:rPr lang="en-US" sz="1600" dirty="0">
                <a:latin typeface="+mj-lt"/>
              </a:rPr>
              <a:t>: maximum number of features evaluated for splitting</a:t>
            </a: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50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1138212" y="2353632"/>
            <a:ext cx="3944983" cy="3925388"/>
          </a:xfrm>
          <a:prstGeom prst="rect">
            <a:avLst/>
          </a:prstGeom>
        </p:spPr>
      </p:pic>
      <p:sp>
        <p:nvSpPr>
          <p:cNvPr id="3" name="TextBox 2">
            <a:extLst>
              <a:ext uri="{FF2B5EF4-FFF2-40B4-BE49-F238E27FC236}">
                <a16:creationId xmlns:a16="http://schemas.microsoft.com/office/drawing/2014/main" id="{59781610-BFC3-8914-2393-E738154B83C1}"/>
              </a:ext>
            </a:extLst>
          </p:cNvPr>
          <p:cNvSpPr txBox="1"/>
          <p:nvPr/>
        </p:nvSpPr>
        <p:spPr>
          <a:xfrm>
            <a:off x="937260" y="1690688"/>
            <a:ext cx="10880271"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Best model depends on the problem at hand</a:t>
            </a:r>
          </a:p>
        </p:txBody>
      </p:sp>
      <p:sp>
        <p:nvSpPr>
          <p:cNvPr id="8" name="TextBox 7">
            <a:extLst>
              <a:ext uri="{FF2B5EF4-FFF2-40B4-BE49-F238E27FC236}">
                <a16:creationId xmlns:a16="http://schemas.microsoft.com/office/drawing/2014/main" id="{30EA21C4-87A6-6195-F3E6-D845E74C34FF}"/>
              </a:ext>
            </a:extLst>
          </p:cNvPr>
          <p:cNvSpPr txBox="1"/>
          <p:nvPr/>
        </p:nvSpPr>
        <p:spPr>
          <a:xfrm>
            <a:off x="6096000" y="2537460"/>
            <a:ext cx="54483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Trees are easy to explain</a:t>
            </a:r>
          </a:p>
          <a:p>
            <a:pPr marL="285750" indent="-285750">
              <a:buFont typeface="Wingdings" panose="05000000000000000000" pitchFamily="2" charset="2"/>
              <a:buChar char="§"/>
            </a:pPr>
            <a:r>
              <a:rPr lang="en-US" dirty="0">
                <a:latin typeface="+mj-lt"/>
              </a:rPr>
              <a:t>Trees </a:t>
            </a:r>
            <a:r>
              <a:rPr lang="en-US" b="1" dirty="0">
                <a:latin typeface="+mj-lt"/>
              </a:rPr>
              <a:t>might</a:t>
            </a:r>
            <a:r>
              <a:rPr lang="en-US" dirty="0">
                <a:latin typeface="+mj-lt"/>
              </a:rPr>
              <a:t> be closer to human decision-making process</a:t>
            </a:r>
          </a:p>
          <a:p>
            <a:pPr marL="285750" indent="-285750">
              <a:buFont typeface="Wingdings" panose="05000000000000000000" pitchFamily="2" charset="2"/>
              <a:buChar char="§"/>
            </a:pPr>
            <a:r>
              <a:rPr lang="en-US" dirty="0">
                <a:latin typeface="+mj-lt"/>
              </a:rPr>
              <a:t>Trees can be displayed graphically and be easy of interpret</a:t>
            </a:r>
          </a:p>
          <a:p>
            <a:pPr marL="285750" indent="-285750">
              <a:buFont typeface="Wingdings" panose="05000000000000000000" pitchFamily="2" charset="2"/>
              <a:buChar char="§"/>
            </a:pPr>
            <a:r>
              <a:rPr lang="en-US" dirty="0">
                <a:latin typeface="+mj-lt"/>
              </a:rPr>
              <a:t>Trees can easily handle qualitative features without </a:t>
            </a:r>
            <a:r>
              <a:rPr lang="en-US" dirty="0" err="1">
                <a:latin typeface="+mj-lt"/>
              </a:rPr>
              <a:t>dummyfying</a:t>
            </a:r>
            <a:endParaRPr lang="en-US" dirty="0">
              <a:latin typeface="+mj-lt"/>
            </a:endParaRPr>
          </a:p>
          <a:p>
            <a:pPr marL="285750" indent="-285750">
              <a:buFont typeface="Wingdings" panose="05000000000000000000" pitchFamily="2" charset="2"/>
              <a:buChar char="§"/>
            </a:pPr>
            <a:endParaRPr lang="en-US" dirty="0">
              <a:latin typeface="+mj-lt"/>
            </a:endParaRPr>
          </a:p>
          <a:p>
            <a:r>
              <a:rPr lang="en-US" dirty="0">
                <a:latin typeface="+mj-lt"/>
              </a:rPr>
              <a:t>However…</a:t>
            </a:r>
          </a:p>
          <a:p>
            <a:pPr marL="285750" indent="-285750">
              <a:buFont typeface="Wingdings" panose="05000000000000000000" pitchFamily="2" charset="2"/>
              <a:buChar char="§"/>
            </a:pPr>
            <a:r>
              <a:rPr lang="en-US" dirty="0">
                <a:latin typeface="+mj-lt"/>
              </a:rPr>
              <a:t>Trees do not have the same level of prediction accuracy as other methods</a:t>
            </a:r>
          </a:p>
          <a:p>
            <a:pPr marL="285750" indent="-285750">
              <a:buFont typeface="Wingdings" panose="05000000000000000000" pitchFamily="2" charset="2"/>
              <a:buChar char="§"/>
            </a:pPr>
            <a:r>
              <a:rPr lang="en-US" dirty="0">
                <a:latin typeface="+mj-lt"/>
              </a:rPr>
              <a:t>Trees </a:t>
            </a:r>
            <a:r>
              <a:rPr lang="en-US" b="1" dirty="0">
                <a:latin typeface="+mj-lt"/>
              </a:rPr>
              <a:t>are not robust</a:t>
            </a:r>
          </a:p>
        </p:txBody>
      </p:sp>
    </p:spTree>
    <p:extLst>
      <p:ext uri="{BB962C8B-B14F-4D97-AF65-F5344CB8AC3E}">
        <p14:creationId xmlns:p14="http://schemas.microsoft.com/office/powerpoint/2010/main" val="232123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Voting classifiers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Trees are simple and interpretable. But they cannot compete with other techniques in terms of prediction accuracy</a:t>
            </a:r>
          </a:p>
          <a:p>
            <a:pPr>
              <a:lnSpc>
                <a:spcPct val="150000"/>
              </a:lnSpc>
              <a:buFont typeface="Wingdings" panose="05000000000000000000" pitchFamily="2" charset="2"/>
              <a:buChar char="§"/>
            </a:pPr>
            <a:r>
              <a:rPr lang="en-US" sz="2000" dirty="0">
                <a:latin typeface="+mj-lt"/>
              </a:rPr>
              <a:t>But what if we could produce multiple trees and combine them to yield a single consensus prediction? This is called an </a:t>
            </a:r>
            <a:r>
              <a:rPr lang="en-US" sz="2000" i="1" dirty="0">
                <a:latin typeface="+mj-lt"/>
              </a:rPr>
              <a:t>Ensemble</a:t>
            </a:r>
          </a:p>
          <a:p>
            <a:pPr>
              <a:lnSpc>
                <a:spcPct val="150000"/>
              </a:lnSpc>
              <a:buFont typeface="Wingdings" panose="05000000000000000000" pitchFamily="2" charset="2"/>
              <a:buChar char="§"/>
            </a:pPr>
            <a:r>
              <a:rPr lang="en-US" sz="2000" dirty="0">
                <a:latin typeface="+mj-lt"/>
              </a:rPr>
              <a:t>Combining a large number of trees often results in a dramatic improvement in prediction accuracy (at the expense of some interpretation)</a:t>
            </a:r>
            <a:endParaRPr lang="en-US" sz="1600" dirty="0">
              <a:latin typeface="+mj-lt"/>
            </a:endParaRP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4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Decision trees suffer from high variance. </a:t>
                </a:r>
                <a:r>
                  <a:rPr lang="en-US" sz="2000" i="1" dirty="0">
                    <a:latin typeface="+mj-lt"/>
                  </a:rPr>
                  <a:t>Bootstrap aggregation</a:t>
                </a:r>
                <a:r>
                  <a:rPr lang="en-US" sz="2000" dirty="0">
                    <a:latin typeface="+mj-lt"/>
                  </a:rPr>
                  <a:t> or </a:t>
                </a:r>
                <a:r>
                  <a:rPr lang="en-US" sz="2000" i="1" dirty="0">
                    <a:latin typeface="+mj-lt"/>
                  </a:rPr>
                  <a:t>bagging</a:t>
                </a:r>
                <a:r>
                  <a:rPr lang="en-US" sz="2000" dirty="0">
                    <a:latin typeface="+mj-lt"/>
                  </a:rPr>
                  <a:t>, reduces the variance of a statistical learning method</a:t>
                </a:r>
              </a:p>
              <a:p>
                <a:pPr>
                  <a:lnSpc>
                    <a:spcPct val="150000"/>
                  </a:lnSpc>
                  <a:buFont typeface="Wingdings" panose="05000000000000000000" pitchFamily="2" charset="2"/>
                  <a:buChar char="§"/>
                </a:pPr>
                <a:r>
                  <a:rPr lang="en-US" sz="2000" dirty="0">
                    <a:latin typeface="+mj-lt"/>
                  </a:rPr>
                  <a:t>Given a set of </a:t>
                </a:r>
                <a:r>
                  <a:rPr lang="en-US" sz="2000" i="1" dirty="0">
                    <a:latin typeface="+mj-lt"/>
                  </a:rPr>
                  <a:t>n</a:t>
                </a:r>
                <a:r>
                  <a:rPr lang="en-US" sz="2000" dirty="0">
                    <a:latin typeface="+mj-lt"/>
                  </a:rPr>
                  <a:t> independent observations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𝑛</m:t>
                        </m:r>
                      </m:sub>
                    </m:sSub>
                  </m:oMath>
                </a14:m>
                <a:r>
                  <a:rPr lang="en-US" sz="2000" dirty="0">
                    <a:latin typeface="+mj-lt"/>
                  </a:rPr>
                  <a:t>, each with variance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𝑛</m:t>
                        </m:r>
                      </m:sub>
                    </m:sSub>
                  </m:oMath>
                </a14:m>
                <a:r>
                  <a:rPr lang="en-US" sz="2000" dirty="0">
                    <a:latin typeface="+mj-lt"/>
                  </a:rPr>
                  <a:t>, the variance of the mean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𝑍</m:t>
                        </m:r>
                      </m:e>
                    </m:acc>
                  </m:oMath>
                </a14:m>
                <a:r>
                  <a:rPr lang="en-US" sz="2000" dirty="0">
                    <a:latin typeface="+mj-lt"/>
                  </a:rPr>
                  <a:t> of the observations is given by </a:t>
                </a:r>
                <a14:m>
                  <m:oMath xmlns:m="http://schemas.openxmlformats.org/officeDocument/2006/math">
                    <m:f>
                      <m:fPr>
                        <m:type m:val="skw"/>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𝑛</m:t>
                            </m:r>
                          </m:sub>
                        </m:sSub>
                      </m:num>
                      <m:den>
                        <m:r>
                          <a:rPr lang="en-US" sz="2000" b="0" i="1" smtClean="0">
                            <a:latin typeface="Cambria Math" panose="02040503050406030204" pitchFamily="18" charset="0"/>
                          </a:rPr>
                          <m:t>𝑛</m:t>
                        </m:r>
                      </m:den>
                    </m:f>
                  </m:oMath>
                </a14:m>
                <a:r>
                  <a:rPr lang="en-US" sz="2000" dirty="0">
                    <a:latin typeface="+mj-lt"/>
                  </a:rPr>
                  <a:t>. In other words, averaging a set of observations reduces variance </a:t>
                </a:r>
              </a:p>
              <a:p>
                <a:pPr>
                  <a:lnSpc>
                    <a:spcPct val="150000"/>
                  </a:lnSpc>
                  <a:buFont typeface="Wingdings" panose="05000000000000000000" pitchFamily="2" charset="2"/>
                  <a:buChar char="§"/>
                </a:pPr>
                <a:r>
                  <a:rPr lang="en-US" sz="2000" dirty="0">
                    <a:latin typeface="+mj-lt"/>
                  </a:rPr>
                  <a:t>Therefore, a way to reduce the variance (and, hence, increase prediction accuracy) is to take many training sets from the population, build a separate prediction model using each training set, and average the resulting predictions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2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50000"/>
                  </a:lnSpc>
                  <a:buFont typeface="Wingdings" panose="05000000000000000000" pitchFamily="2" charset="2"/>
                  <a:buChar char="§"/>
                </a:pPr>
                <a:r>
                  <a:rPr lang="en-US" sz="2000" dirty="0">
                    <a:latin typeface="+mj-lt"/>
                  </a:rPr>
                  <a:t>Obviously, we don’t have access to many training sets, but we can bootstrap. We generate </a:t>
                </a:r>
                <a:r>
                  <a:rPr lang="en-US" sz="2000" i="1" dirty="0">
                    <a:latin typeface="+mj-lt"/>
                  </a:rPr>
                  <a:t>B</a:t>
                </a:r>
                <a:r>
                  <a:rPr lang="en-US" sz="2000" dirty="0">
                    <a:latin typeface="+mj-lt"/>
                  </a:rPr>
                  <a:t> different bootstrapped training data sets, train our model on them, and finally average the prediction. This is called </a:t>
                </a:r>
                <a:r>
                  <a:rPr lang="en-US" sz="2000" b="1" i="1" dirty="0">
                    <a:latin typeface="+mj-lt"/>
                  </a:rPr>
                  <a:t>bagging</a:t>
                </a:r>
                <a:r>
                  <a:rPr lang="en-US" sz="2000" i="1" dirty="0">
                    <a:latin typeface="+mj-lt"/>
                  </a:rPr>
                  <a:t>.</a:t>
                </a:r>
                <a:endParaRPr lang="en-US" sz="2000"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𝑓</m:t>
                              </m:r>
                            </m:e>
                          </m:acc>
                        </m:e>
                        <m:sub>
                          <m:r>
                            <a:rPr lang="en-US" sz="2000" b="0" i="1" smtClean="0">
                              <a:latin typeface="Cambria Math" panose="02040503050406030204" pitchFamily="18" charset="0"/>
                            </a:rPr>
                            <m:t>𝑏𝑎𝑔</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𝑏</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𝑓</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𝑏</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m:oMathPara>
                </a14:m>
                <a:endParaRPr lang="en-US" sz="2000" b="0" dirty="0">
                  <a:latin typeface="+mj-lt"/>
                </a:endParaRPr>
              </a:p>
              <a:p>
                <a:pPr>
                  <a:lnSpc>
                    <a:spcPct val="150000"/>
                  </a:lnSpc>
                </a:pPr>
                <a:r>
                  <a:rPr lang="en-US" sz="2000" dirty="0">
                    <a:latin typeface="+mj-lt"/>
                  </a:rPr>
                  <a:t>Bagging is particularly useful for regression trees. Trees (hundreds, or thousands) grow deep and are not pruned. Hence, each tree has high variance, but low bias. Averaging the </a:t>
                </a:r>
                <a:r>
                  <a:rPr lang="en-US" sz="2000" i="1" dirty="0">
                    <a:latin typeface="+mj-lt"/>
                  </a:rPr>
                  <a:t>B </a:t>
                </a:r>
                <a:r>
                  <a:rPr lang="en-US" sz="2000" dirty="0">
                    <a:latin typeface="+mj-lt"/>
                  </a:rPr>
                  <a:t>trees reduces the variance</a:t>
                </a:r>
              </a:p>
              <a:p>
                <a:pPr>
                  <a:lnSpc>
                    <a:spcPct val="150000"/>
                  </a:lnSpc>
                </a:pPr>
                <a:r>
                  <a:rPr lang="en-US" sz="2000" dirty="0">
                    <a:latin typeface="+mj-lt"/>
                  </a:rPr>
                  <a:t>In the case of classification, each tree makes prediction and take the </a:t>
                </a:r>
                <a:r>
                  <a:rPr lang="en-US" sz="2000" i="1" dirty="0">
                    <a:latin typeface="+mj-lt"/>
                  </a:rPr>
                  <a:t>majority vote.</a:t>
                </a: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r="-58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20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Random Forest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lnSpcReduction="10000"/>
              </a:bodyPr>
              <a:lstStyle/>
              <a:p>
                <a:pPr>
                  <a:lnSpc>
                    <a:spcPct val="150000"/>
                  </a:lnSpc>
                  <a:buFont typeface="Wingdings" panose="05000000000000000000" pitchFamily="2" charset="2"/>
                  <a:buChar char="§"/>
                </a:pPr>
                <a:r>
                  <a:rPr lang="en-US" sz="2000" dirty="0">
                    <a:latin typeface="+mj-lt"/>
                  </a:rPr>
                  <a:t>As in bagging, RF build a number of decision trees on bootstrapped samples. But when building them, each time a split in a tree is considered, a random sample of </a:t>
                </a:r>
                <a:r>
                  <a:rPr lang="en-US" sz="2000" i="1" dirty="0">
                    <a:latin typeface="+mj-lt"/>
                  </a:rPr>
                  <a:t>m</a:t>
                </a:r>
                <a:r>
                  <a:rPr lang="en-US" sz="2000" dirty="0">
                    <a:latin typeface="+mj-lt"/>
                  </a:rPr>
                  <a:t>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𝑝</m:t>
                        </m:r>
                      </m:e>
                    </m:rad>
                  </m:oMath>
                </a14:m>
                <a:r>
                  <a:rPr lang="en-US" sz="2000" dirty="0">
                    <a:latin typeface="+mj-lt"/>
                  </a:rPr>
                  <a:t>) predictors is chosen as split candidates from the full set of </a:t>
                </a:r>
                <a:r>
                  <a:rPr lang="en-US" sz="2000" i="1" dirty="0">
                    <a:latin typeface="+mj-lt"/>
                  </a:rPr>
                  <a:t>p</a:t>
                </a:r>
                <a:r>
                  <a:rPr lang="en-US" sz="2000" dirty="0">
                    <a:latin typeface="+mj-lt"/>
                  </a:rPr>
                  <a:t> predictors. </a:t>
                </a:r>
                <a:r>
                  <a:rPr lang="en-US" sz="2000" b="1" dirty="0">
                    <a:latin typeface="+mj-lt"/>
                  </a:rPr>
                  <a:t>The split is allowed to use only one of those </a:t>
                </a:r>
                <a:r>
                  <a:rPr lang="en-US" sz="2000" b="1" i="1" dirty="0">
                    <a:latin typeface="+mj-lt"/>
                  </a:rPr>
                  <a:t>m</a:t>
                </a:r>
                <a:r>
                  <a:rPr lang="en-US" sz="2000" b="1" dirty="0">
                    <a:latin typeface="+mj-lt"/>
                  </a:rPr>
                  <a:t> predictors</a:t>
                </a:r>
              </a:p>
              <a:p>
                <a:pPr>
                  <a:lnSpc>
                    <a:spcPct val="150000"/>
                  </a:lnSpc>
                  <a:buFont typeface="Wingdings" panose="05000000000000000000" pitchFamily="2" charset="2"/>
                  <a:buChar char="§"/>
                </a:pPr>
                <a:r>
                  <a:rPr lang="en-US" sz="2000" dirty="0">
                    <a:latin typeface="+mj-lt"/>
                  </a:rPr>
                  <a:t>The rationale is that, if there is a very strong predictor most of the trees will use it in the top split. So, all bagged trees will look similar, and the predictions will be highly correlated</a:t>
                </a:r>
              </a:p>
              <a:p>
                <a:pPr>
                  <a:lnSpc>
                    <a:spcPct val="150000"/>
                  </a:lnSpc>
                  <a:buFont typeface="Wingdings" panose="05000000000000000000" pitchFamily="2" charset="2"/>
                  <a:buChar char="§"/>
                </a:pPr>
                <a:r>
                  <a:rPr lang="en-US" sz="2000" dirty="0">
                    <a:latin typeface="+mj-lt"/>
                  </a:rPr>
                  <a:t>Additionally, it is easy in RF to measure the relative importance of each feature. It is done by evaluating how much the use of a feature in a tree node reduces impurity on average (across all trees in the forest). </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36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Extremely Randomized Forests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When growing a tree in a RF, at each node only a random subset of the features is considered for splitting </a:t>
            </a:r>
          </a:p>
          <a:p>
            <a:pPr>
              <a:lnSpc>
                <a:spcPct val="150000"/>
              </a:lnSpc>
              <a:buFont typeface="Wingdings" panose="05000000000000000000" pitchFamily="2" charset="2"/>
              <a:buChar char="§"/>
            </a:pPr>
            <a:r>
              <a:rPr lang="en-US" sz="2000" dirty="0">
                <a:latin typeface="+mj-lt"/>
              </a:rPr>
              <a:t>It is possible to make trees even more random by also using random thresholds for each feature rather than searching for the best possible thresholds (remember that splits are selected to minimize </a:t>
            </a:r>
            <a:r>
              <a:rPr lang="en-US" sz="2000" dirty="0" err="1">
                <a:latin typeface="+mj-lt"/>
              </a:rPr>
              <a:t>resids</a:t>
            </a:r>
            <a:r>
              <a:rPr lang="en-US" sz="2000" dirty="0">
                <a:latin typeface="+mj-lt"/>
              </a:rPr>
              <a:t>). </a:t>
            </a:r>
          </a:p>
          <a:p>
            <a:pPr>
              <a:lnSpc>
                <a:spcPct val="150000"/>
              </a:lnSpc>
              <a:buFont typeface="Wingdings" panose="05000000000000000000" pitchFamily="2" charset="2"/>
              <a:buChar char="§"/>
            </a:pPr>
            <a:r>
              <a:rPr lang="en-US" sz="2000" dirty="0">
                <a:latin typeface="+mj-lt"/>
              </a:rPr>
              <a:t>This technique trades more bias for lower variance </a:t>
            </a:r>
            <a:r>
              <a:rPr lang="en-US" sz="2000" u="sng" dirty="0">
                <a:latin typeface="+mj-lt"/>
              </a:rPr>
              <a:t>and</a:t>
            </a:r>
            <a:r>
              <a:rPr lang="en-US" sz="2000" dirty="0">
                <a:latin typeface="+mj-lt"/>
              </a:rPr>
              <a:t> makes </a:t>
            </a:r>
            <a:r>
              <a:rPr lang="en-US" sz="2000" b="1" dirty="0">
                <a:latin typeface="+mj-lt"/>
              </a:rPr>
              <a:t>XRF faster to estimate</a:t>
            </a:r>
            <a:r>
              <a:rPr lang="en-US" sz="2000" dirty="0">
                <a:latin typeface="+mj-lt"/>
              </a:rPr>
              <a:t>.</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classification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Trees vs. Linear models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Boosting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i="1" dirty="0">
                <a:latin typeface="+mj-lt"/>
              </a:rPr>
              <a:t>Boosting</a:t>
            </a:r>
            <a:r>
              <a:rPr lang="en-US" sz="2000" dirty="0">
                <a:latin typeface="+mj-lt"/>
              </a:rPr>
              <a:t> works in a similar way than </a:t>
            </a:r>
            <a:r>
              <a:rPr lang="en-US" sz="2000" i="1" dirty="0">
                <a:latin typeface="+mj-lt"/>
              </a:rPr>
              <a:t>Bagging, </a:t>
            </a:r>
            <a:r>
              <a:rPr lang="en-US" sz="2000" dirty="0">
                <a:latin typeface="+mj-lt"/>
              </a:rPr>
              <a:t>but the </a:t>
            </a:r>
            <a:r>
              <a:rPr lang="en-US" sz="2000" b="1" dirty="0">
                <a:latin typeface="+mj-lt"/>
              </a:rPr>
              <a:t>trees are grown sequentially</a:t>
            </a:r>
            <a:r>
              <a:rPr lang="en-US" sz="2000" dirty="0">
                <a:latin typeface="+mj-lt"/>
              </a:rPr>
              <a:t>: each tree is built using information from previously grown trees</a:t>
            </a:r>
          </a:p>
          <a:p>
            <a:pPr>
              <a:lnSpc>
                <a:spcPct val="150000"/>
              </a:lnSpc>
              <a:buFont typeface="Wingdings" panose="05000000000000000000" pitchFamily="2" charset="2"/>
              <a:buChar char="§"/>
            </a:pPr>
            <a:r>
              <a:rPr lang="en-US" sz="2000" dirty="0">
                <a:latin typeface="+mj-lt"/>
              </a:rPr>
              <a:t>Boosting does not involve bootstrap sampling; instead, each tree is fit on a modified version of the original dataset, trying to improve it</a:t>
            </a:r>
          </a:p>
          <a:p>
            <a:pPr>
              <a:lnSpc>
                <a:spcPct val="150000"/>
              </a:lnSpc>
              <a:buFont typeface="Wingdings" panose="05000000000000000000" pitchFamily="2" charset="2"/>
              <a:buChar char="§"/>
            </a:pPr>
            <a:r>
              <a:rPr lang="en-US" sz="2000" b="1" i="1" dirty="0" err="1">
                <a:latin typeface="+mj-lt"/>
              </a:rPr>
              <a:t>Adaboost</a:t>
            </a:r>
            <a:r>
              <a:rPr lang="en-US" sz="2000" b="1" i="1" dirty="0">
                <a:latin typeface="+mj-lt"/>
              </a:rPr>
              <a:t> </a:t>
            </a:r>
            <a:r>
              <a:rPr lang="en-US" sz="2000" dirty="0">
                <a:latin typeface="+mj-lt"/>
              </a:rPr>
              <a:t>and</a:t>
            </a:r>
            <a:r>
              <a:rPr lang="en-US" sz="2000" b="1" i="1" dirty="0">
                <a:latin typeface="+mj-lt"/>
              </a:rPr>
              <a:t> Gradient Boosting </a:t>
            </a:r>
            <a:r>
              <a:rPr lang="en-US" sz="2000" dirty="0">
                <a:latin typeface="+mj-lt"/>
              </a:rPr>
              <a:t>are the most popular boosting methods</a:t>
            </a:r>
          </a:p>
          <a:p>
            <a:pPr lvl="1">
              <a:lnSpc>
                <a:spcPct val="150000"/>
              </a:lnSpc>
              <a:buFont typeface="Wingdings" panose="05000000000000000000" pitchFamily="2" charset="2"/>
              <a:buChar char="§"/>
            </a:pPr>
            <a:r>
              <a:rPr lang="en-US" sz="1600" dirty="0" err="1">
                <a:latin typeface="+mj-lt"/>
              </a:rPr>
              <a:t>Adaboost</a:t>
            </a:r>
            <a:r>
              <a:rPr lang="en-US" sz="1600" dirty="0">
                <a:latin typeface="+mj-lt"/>
              </a:rPr>
              <a:t>: A first model is trained and used to make predictions. Then the relative weight of misclassified training instances is increased, to train a second classifier using the updated weights… and so on</a:t>
            </a:r>
          </a:p>
          <a:p>
            <a:pPr lvl="1">
              <a:lnSpc>
                <a:spcPct val="150000"/>
              </a:lnSpc>
              <a:buFont typeface="Wingdings" panose="05000000000000000000" pitchFamily="2" charset="2"/>
              <a:buChar char="§"/>
            </a:pPr>
            <a:r>
              <a:rPr lang="en-US" sz="1600" dirty="0">
                <a:latin typeface="+mj-lt"/>
              </a:rPr>
              <a:t>Gradient boosting: Instead of tweaking the instance weights at every iteration, this method fits the new tree to the residual errors made by the previous tree</a:t>
            </a:r>
          </a:p>
          <a:p>
            <a:pPr>
              <a:lnSpc>
                <a:spcPct val="15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7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xmlns="">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xmlns="">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xmlns="">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1</m:t>
                        </m:r>
                      </m:sub>
                    </m:sSub>
                  </m:oMath>
                </a14:m>
                <a:r>
                  <a:rPr lang="en-US" sz="2000" dirty="0">
                    <a:latin typeface="+mj-lt"/>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sub>
                    </m:sSub>
                  </m:oMath>
                </a14:m>
                <a:r>
                  <a:rPr lang="en-US" sz="2000" dirty="0">
                    <a:latin typeface="+mj-lt"/>
                  </a:rPr>
                  <a:t>, we will predict a value of 20.</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A </a:t>
                </a:r>
                <a:r>
                  <a:rPr lang="en-US" sz="2000" i="1" dirty="0">
                    <a:latin typeface="+mj-lt"/>
                  </a:rPr>
                  <a:t>top-down greedy</a:t>
                </a:r>
                <a:r>
                  <a:rPr lang="en-US" sz="2000" dirty="0">
                    <a:latin typeface="+mj-lt"/>
                  </a:rPr>
                  <a:t> approach is taken for splitting the feature space, also known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34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that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a:t>
                </a:r>
                <a:r>
                  <a:rPr lang="en-US" sz="2000" b="1" dirty="0">
                    <a:latin typeface="+mj-lt"/>
                  </a:rPr>
                  <a:t>we consider all predictors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r>
                  <a:rPr lang="en-US" sz="2000" b="1" dirty="0">
                    <a:latin typeface="+mj-lt"/>
                  </a:rPr>
                  <a:t> and all possible values of the </a:t>
                </a:r>
                <a:r>
                  <a:rPr lang="en-US" sz="2000" b="1" dirty="0" err="1">
                    <a:latin typeface="+mj-lt"/>
                  </a:rPr>
                  <a:t>cutpoint</a:t>
                </a:r>
                <a:r>
                  <a:rPr lang="en-US" sz="2000" b="1" dirty="0">
                    <a:latin typeface="+mj-lt"/>
                  </a:rPr>
                  <a:t> </a:t>
                </a:r>
                <a14:m>
                  <m:oMath xmlns:m="http://schemas.openxmlformats.org/officeDocument/2006/math">
                    <m:r>
                      <a:rPr lang="en-US" sz="2000" b="1" i="1">
                        <a:latin typeface="Cambria Math" panose="02040503050406030204" pitchFamily="18" charset="0"/>
                      </a:rPr>
                      <m:t>𝒔</m:t>
                    </m:r>
                  </m:oMath>
                </a14:m>
                <a:r>
                  <a:rPr lang="en-US" sz="2000" b="1" dirty="0">
                    <a:latin typeface="+mj-lt"/>
                  </a:rPr>
                  <a:t> for each predictor, and then choose the predictor and </a:t>
                </a:r>
                <a:r>
                  <a:rPr lang="en-US" sz="2000" b="1" dirty="0" err="1">
                    <a:latin typeface="+mj-lt"/>
                  </a:rPr>
                  <a:t>cutpoint</a:t>
                </a:r>
                <a:r>
                  <a:rPr lang="en-US" sz="2000" b="1" dirty="0">
                    <a:latin typeface="+mj-lt"/>
                  </a:rPr>
                  <a:t> such that the resulting tree has the lowest RSS</a:t>
                </a:r>
                <a:r>
                  <a:rPr lang="en-US" sz="2000" dirty="0">
                    <a:latin typeface="+mj-lt"/>
                  </a:rPr>
                  <a:t>.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values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560" r="-87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400" dirty="0">
                <a:latin typeface="+mj-lt"/>
              </a:rPr>
              <a:t>Next, we repeat the process looking for the best predictor and </a:t>
            </a:r>
            <a:r>
              <a:rPr lang="en-US" sz="2400" dirty="0" err="1">
                <a:latin typeface="+mj-lt"/>
              </a:rPr>
              <a:t>cutpoint</a:t>
            </a:r>
            <a:r>
              <a:rPr lang="en-US" sz="2400" dirty="0">
                <a:latin typeface="+mj-lt"/>
              </a:rPr>
              <a:t> in order to split the data further so as to minimize the RSS within each of the resulting regions. </a:t>
            </a:r>
          </a:p>
          <a:p>
            <a:pPr>
              <a:lnSpc>
                <a:spcPct val="100000"/>
              </a:lnSpc>
              <a:buFont typeface="Wingdings" panose="05000000000000000000" pitchFamily="2" charset="2"/>
              <a:buChar char="§"/>
            </a:pPr>
            <a:r>
              <a:rPr lang="en-US" sz="24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400" dirty="0">
                <a:latin typeface="+mj-lt"/>
              </a:rPr>
              <a:t>The process continues until a stopping criterion is reached, for instance, that a region contains less than 5 observations.</a:t>
            </a:r>
            <a:endParaRPr lang="en-US" sz="2400" dirty="0"/>
          </a:p>
          <a:p>
            <a:pPr marL="0" indent="0">
              <a:lnSpc>
                <a:spcPct val="100000"/>
              </a:lnSpc>
              <a:buNone/>
            </a:pPr>
            <a:endParaRPr lang="en-US" sz="2400" dirty="0">
              <a:latin typeface="+mj-lt"/>
            </a:endParaRPr>
          </a:p>
          <a:p>
            <a:pPr marL="0" indent="0">
              <a:lnSpc>
                <a:spcPct val="100000"/>
              </a:lnSpc>
              <a:buNone/>
            </a:pPr>
            <a:endParaRPr lang="en-US" sz="2400" dirty="0">
              <a:latin typeface="+mj-lt"/>
            </a:endParaRP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very complex trees that tend to overfit the data</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carried out </a:t>
            </a:r>
          </a:p>
          <a:p>
            <a:pPr>
              <a:lnSpc>
                <a:spcPct val="100000"/>
              </a:lnSpc>
              <a:buFont typeface="Wingdings" panose="05000000000000000000" pitchFamily="2" charset="2"/>
              <a:buChar char="§"/>
            </a:pPr>
            <a:r>
              <a:rPr lang="en-US" sz="2000" dirty="0">
                <a:latin typeface="+mj-lt"/>
              </a:rPr>
              <a:t>By pruning a tree some branches are removed, helping in achieving a reasonable accuracy without </a:t>
            </a:r>
            <a:r>
              <a:rPr lang="en-US" sz="2000" dirty="0" err="1">
                <a:latin typeface="+mj-lt"/>
              </a:rPr>
              <a:t>overfiting</a:t>
            </a:r>
            <a:r>
              <a:rPr lang="en-US" sz="2000" dirty="0">
                <a:latin typeface="+mj-lt"/>
              </a:rPr>
              <a:t>. K-fold cross validation is involved in the process of pruning a tree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7FB5BA-00BB-C932-E118-6DF3C43B208E}"/>
              </a:ext>
            </a:extLst>
          </p:cNvPr>
          <p:cNvPicPr>
            <a:picLocks noChangeAspect="1"/>
          </p:cNvPicPr>
          <p:nvPr/>
        </p:nvPicPr>
        <p:blipFill>
          <a:blip r:embed="rId2"/>
          <a:stretch>
            <a:fillRect/>
          </a:stretch>
        </p:blipFill>
        <p:spPr>
          <a:xfrm>
            <a:off x="6743137" y="3766439"/>
            <a:ext cx="3994622" cy="2749296"/>
          </a:xfrm>
          <a:prstGeom prst="rect">
            <a:avLst/>
          </a:prstGeom>
        </p:spPr>
      </p:pic>
      <p:grpSp>
        <p:nvGrpSpPr>
          <p:cNvPr id="12" name="Group 11">
            <a:extLst>
              <a:ext uri="{FF2B5EF4-FFF2-40B4-BE49-F238E27FC236}">
                <a16:creationId xmlns:a16="http://schemas.microsoft.com/office/drawing/2014/main" id="{76464B13-1F9D-C0B0-42EA-CE49914A9F13}"/>
              </a:ext>
            </a:extLst>
          </p:cNvPr>
          <p:cNvGrpSpPr>
            <a:grpSpLocks noChangeAspect="1"/>
          </p:cNvGrpSpPr>
          <p:nvPr/>
        </p:nvGrpSpPr>
        <p:grpSpPr>
          <a:xfrm>
            <a:off x="1111995" y="3993514"/>
            <a:ext cx="4813923" cy="2258823"/>
            <a:chOff x="2096102" y="4457899"/>
            <a:chExt cx="4336868" cy="2034976"/>
          </a:xfrm>
        </p:grpSpPr>
        <p:pic>
          <p:nvPicPr>
            <p:cNvPr id="8" name="Picture 7">
              <a:extLst>
                <a:ext uri="{FF2B5EF4-FFF2-40B4-BE49-F238E27FC236}">
                  <a16:creationId xmlns:a16="http://schemas.microsoft.com/office/drawing/2014/main" id="{4AEA9345-07CD-FFBC-E13C-A7370AF2486D}"/>
                </a:ext>
              </a:extLst>
            </p:cNvPr>
            <p:cNvPicPr>
              <a:picLocks noChangeAspect="1"/>
            </p:cNvPicPr>
            <p:nvPr/>
          </p:nvPicPr>
          <p:blipFill rotWithShape="1">
            <a:blip r:embed="rId3"/>
            <a:srcRect t="61134"/>
            <a:stretch/>
          </p:blipFill>
          <p:spPr>
            <a:xfrm>
              <a:off x="2096102" y="5014210"/>
              <a:ext cx="4336868" cy="1478665"/>
            </a:xfrm>
            <a:prstGeom prst="rect">
              <a:avLst/>
            </a:prstGeom>
          </p:spPr>
        </p:pic>
        <p:pic>
          <p:nvPicPr>
            <p:cNvPr id="11" name="Picture 10">
              <a:extLst>
                <a:ext uri="{FF2B5EF4-FFF2-40B4-BE49-F238E27FC236}">
                  <a16:creationId xmlns:a16="http://schemas.microsoft.com/office/drawing/2014/main" id="{7FD07041-4642-AAE5-A2F4-218AB34D9AAD}"/>
                </a:ext>
              </a:extLst>
            </p:cNvPr>
            <p:cNvPicPr>
              <a:picLocks noChangeAspect="1"/>
            </p:cNvPicPr>
            <p:nvPr/>
          </p:nvPicPr>
          <p:blipFill rotWithShape="1">
            <a:blip r:embed="rId3"/>
            <a:srcRect b="85378"/>
            <a:stretch/>
          </p:blipFill>
          <p:spPr>
            <a:xfrm>
              <a:off x="2096102" y="4457899"/>
              <a:ext cx="4336868" cy="556311"/>
            </a:xfrm>
            <a:prstGeom prst="rect">
              <a:avLst/>
            </a:prstGeom>
          </p:spPr>
        </p:pic>
      </p:grpSp>
      <p:sp>
        <p:nvSpPr>
          <p:cNvPr id="14" name="TextBox 13">
            <a:extLst>
              <a:ext uri="{FF2B5EF4-FFF2-40B4-BE49-F238E27FC236}">
                <a16:creationId xmlns:a16="http://schemas.microsoft.com/office/drawing/2014/main" id="{BE14FEB2-BA14-D3CC-0354-74D6D463469B}"/>
              </a:ext>
            </a:extLst>
          </p:cNvPr>
          <p:cNvSpPr txBox="1"/>
          <p:nvPr/>
        </p:nvSpPr>
        <p:spPr>
          <a:xfrm>
            <a:off x="456061" y="4081684"/>
            <a:ext cx="1619915" cy="738664"/>
          </a:xfrm>
          <a:prstGeom prst="rect">
            <a:avLst/>
          </a:prstGeom>
          <a:noFill/>
        </p:spPr>
        <p:txBody>
          <a:bodyPr wrap="square" rtlCol="0">
            <a:spAutoFit/>
          </a:bodyPr>
          <a:lstStyle/>
          <a:p>
            <a:pPr algn="ctr"/>
            <a:r>
              <a:rPr lang="en-US" sz="1400" dirty="0">
                <a:solidFill>
                  <a:srgbClr val="FF0000"/>
                </a:solidFill>
              </a:rPr>
              <a:t>Unpruned tree (pruned one is in the first slide)</a:t>
            </a:r>
          </a:p>
        </p:txBody>
      </p:sp>
      <p:sp>
        <p:nvSpPr>
          <p:cNvPr id="9" name="TextBox 8">
            <a:extLst>
              <a:ext uri="{FF2B5EF4-FFF2-40B4-BE49-F238E27FC236}">
                <a16:creationId xmlns:a16="http://schemas.microsoft.com/office/drawing/2014/main" id="{CFD1666B-DB69-21F2-DAD7-1D99FE0F64A0}"/>
              </a:ext>
            </a:extLst>
          </p:cNvPr>
          <p:cNvSpPr txBox="1"/>
          <p:nvPr/>
        </p:nvSpPr>
        <p:spPr>
          <a:xfrm rot="20802546">
            <a:off x="9173091" y="1570977"/>
            <a:ext cx="3129336" cy="584775"/>
          </a:xfrm>
          <a:prstGeom prst="rect">
            <a:avLst/>
          </a:prstGeom>
          <a:noFill/>
        </p:spPr>
        <p:txBody>
          <a:bodyPr wrap="square">
            <a:spAutoFit/>
          </a:bodyPr>
          <a:lstStyle/>
          <a:p>
            <a:pPr algn="ctr">
              <a:lnSpc>
                <a:spcPct val="100000"/>
              </a:lnSpc>
            </a:pPr>
            <a:r>
              <a:rPr lang="en-US" sz="1600" dirty="0">
                <a:solidFill>
                  <a:srgbClr val="FF0000"/>
                </a:solidFill>
                <a:latin typeface="+mj-lt"/>
              </a:rPr>
              <a:t>process is a bit complex in regression, and out of our scope</a:t>
            </a:r>
            <a:endParaRPr lang="en-US" dirty="0">
              <a:solidFill>
                <a:srgbClr val="FF0000"/>
              </a:solidFill>
              <a:latin typeface="+mj-lt"/>
            </a:endParaRP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15195</TotalTime>
  <Words>1901</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 - Regression</vt:lpstr>
      <vt:lpstr>Decision Trees - Regression</vt:lpstr>
      <vt:lpstr>Decision Trees - Regression</vt:lpstr>
      <vt:lpstr>Decision Trees - Classification</vt:lpstr>
      <vt:lpstr>Decision Trees - Classification</vt:lpstr>
      <vt:lpstr>Decision Trees - Classification</vt:lpstr>
      <vt:lpstr>Decision Trees - Regularization</vt:lpstr>
      <vt:lpstr>Decision Trees Vs Linear models</vt:lpstr>
      <vt:lpstr>Ensemble methods – Voting classifiers</vt:lpstr>
      <vt:lpstr>Ensemble methods – Bagging</vt:lpstr>
      <vt:lpstr>Ensemble methods – Bagging</vt:lpstr>
      <vt:lpstr>Ensemble methods – Random Forest</vt:lpstr>
      <vt:lpstr>Ensemble methods – Extremely Randomized Forests</vt:lpstr>
      <vt:lpstr>Ensemble methods –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47</cp:revision>
  <dcterms:created xsi:type="dcterms:W3CDTF">2022-09-11T13:53:20Z</dcterms:created>
  <dcterms:modified xsi:type="dcterms:W3CDTF">2022-11-02T11:42:23Z</dcterms:modified>
</cp:coreProperties>
</file>