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8" r:id="rId2"/>
    <p:sldId id="279" r:id="rId3"/>
    <p:sldId id="258" r:id="rId4"/>
    <p:sldId id="301" r:id="rId5"/>
    <p:sldId id="302" r:id="rId6"/>
    <p:sldId id="303" r:id="rId7"/>
    <p:sldId id="304" r:id="rId8"/>
    <p:sldId id="305" r:id="rId9"/>
    <p:sldId id="306" r:id="rId10"/>
    <p:sldId id="307" r:id="rId11"/>
    <p:sldId id="308" r:id="rId12"/>
    <p:sldId id="309"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p:scale>
          <a:sx n="125" d="100"/>
          <a:sy n="125" d="100"/>
        </p:scale>
        <p:origin x="3102" y="540"/>
      </p:cViewPr>
      <p:guideLst>
        <p:guide orient="horz" pos="153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10/28/2022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10/28/2022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5 – Tree-based methods</a:t>
            </a:r>
            <a:br>
              <a:rPr lang="en-US" sz="4000" dirty="0"/>
            </a:br>
            <a:r>
              <a:rPr lang="en-US" sz="3200" dirty="0"/>
              <a:t>(HOML Ch. 6 &amp; 7)</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classification tree is similar to a regression tree, except that it is used to predict a qualitative response rather than a quantitative one</a:t>
                </a:r>
              </a:p>
              <a:p>
                <a:pPr>
                  <a:lnSpc>
                    <a:spcPct val="100000"/>
                  </a:lnSpc>
                  <a:buFont typeface="Wingdings" panose="05000000000000000000" pitchFamily="2" charset="2"/>
                  <a:buChar char="§"/>
                </a:pPr>
                <a:r>
                  <a:rPr lang="en-US" sz="2000" dirty="0">
                    <a:latin typeface="+mj-lt"/>
                  </a:rPr>
                  <a:t>Instead of predicting the average value of the response of the training observations at each node, it is predicted that an observation belongs to the most commonly occurring class in the region it belongs to</a:t>
                </a:r>
              </a:p>
              <a:p>
                <a:pPr>
                  <a:lnSpc>
                    <a:spcPct val="100000"/>
                  </a:lnSpc>
                  <a:buFont typeface="Wingdings" panose="05000000000000000000" pitchFamily="2" charset="2"/>
                  <a:buChar char="§"/>
                </a:pPr>
                <a:r>
                  <a:rPr lang="en-US" sz="2000" dirty="0">
                    <a:latin typeface="+mj-lt"/>
                  </a:rPr>
                  <a:t>The process is also similar, but instead of using RSS to make the splits the </a:t>
                </a:r>
                <a:r>
                  <a:rPr lang="en-US" sz="2000" i="1" dirty="0">
                    <a:latin typeface="+mj-lt"/>
                  </a:rPr>
                  <a:t>classification error rate</a:t>
                </a:r>
                <a:r>
                  <a:rPr lang="en-US" sz="2000" dirty="0">
                    <a:latin typeface="+mj-lt"/>
                  </a:rPr>
                  <a:t> is used. This is the fraction of the training observations in that region that do not belong to the most common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rPr>
                                <m:t>𝑘</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r>
                            <a:rPr lang="en-US" sz="2000" b="0" i="1" smtClean="0">
                              <a:latin typeface="Cambria Math" panose="02040503050406030204" pitchFamily="18" charset="0"/>
                            </a:rPr>
                            <m:t>)</m:t>
                          </m:r>
                        </m:e>
                      </m:func>
                    </m:oMath>
                  </m:oMathPara>
                </a14:m>
                <a:endParaRPr lang="en-US" sz="2000" b="0" dirty="0">
                  <a:latin typeface="+mj-lt"/>
                </a:endParaRPr>
              </a:p>
              <a:p>
                <a:pPr marL="0" indent="0">
                  <a:lnSpc>
                    <a:spcPct val="100000"/>
                  </a:lnSpc>
                  <a:buNone/>
                </a:pPr>
                <a:r>
                  <a:rPr lang="en-US" sz="2000" dirty="0">
                    <a:latin typeface="+mj-lt"/>
                  </a:rPr>
                  <a:t>Were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represents the proportion of training observations in the </a:t>
                </a:r>
                <a:r>
                  <a:rPr lang="en-US" sz="2000" i="1" dirty="0" err="1">
                    <a:latin typeface="+mj-lt"/>
                  </a:rPr>
                  <a:t>mth</a:t>
                </a:r>
                <a:r>
                  <a:rPr lang="en-US" sz="2000" dirty="0">
                    <a:latin typeface="+mj-lt"/>
                  </a:rPr>
                  <a:t> region that belong to the </a:t>
                </a:r>
                <a:r>
                  <a:rPr lang="en-US" sz="2000" i="1" dirty="0">
                    <a:latin typeface="+mj-lt"/>
                  </a:rPr>
                  <a:t>kth</a:t>
                </a:r>
                <a:r>
                  <a:rPr lang="en-US" sz="2000" dirty="0">
                    <a:latin typeface="+mj-lt"/>
                  </a:rPr>
                  <a:t> class</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638" t="-700" r="-92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However, classification error is not sufficiently sensitive for tree-growing, and in practice </a:t>
                </a:r>
                <a:r>
                  <a:rPr lang="en-US" sz="2000" i="1" dirty="0">
                    <a:latin typeface="+mj-lt"/>
                  </a:rPr>
                  <a:t>Gini index</a:t>
                </a:r>
                <a:r>
                  <a:rPr lang="en-US" sz="2000" dirty="0">
                    <a:latin typeface="+mj-lt"/>
                  </a:rPr>
                  <a:t> is used, a measure of total variance across the </a:t>
                </a:r>
                <a:r>
                  <a:rPr lang="en-US" sz="2000" i="1" dirty="0">
                    <a:latin typeface="+mj-lt"/>
                  </a:rPr>
                  <a:t>K classes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a:p>
                <a:pPr>
                  <a:lnSpc>
                    <a:spcPct val="150000"/>
                  </a:lnSpc>
                  <a:buFont typeface="Wingdings" panose="05000000000000000000" pitchFamily="2" charset="2"/>
                  <a:buChar char="§"/>
                </a:pPr>
                <a:r>
                  <a:rPr lang="en-US" sz="2000" dirty="0">
                    <a:latin typeface="+mj-lt"/>
                  </a:rPr>
                  <a:t>An alternative to the Gini Index is </a:t>
                </a:r>
                <a:r>
                  <a:rPr lang="en-US" sz="2000" i="1" dirty="0">
                    <a:latin typeface="+mj-lt"/>
                  </a:rPr>
                  <a:t>entropy:</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𝑙𝑜𝑔</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9DE8204-4E93-45B7-7B94-0CDA3D2D49FC}"/>
              </a:ext>
            </a:extLst>
          </p:cNvPr>
          <p:cNvPicPr>
            <a:picLocks noChangeAspect="1"/>
          </p:cNvPicPr>
          <p:nvPr/>
        </p:nvPicPr>
        <p:blipFill rotWithShape="1">
          <a:blip r:embed="rId2"/>
          <a:srcRect l="6751" b="53914"/>
          <a:stretch/>
        </p:blipFill>
        <p:spPr>
          <a:xfrm>
            <a:off x="831647" y="1393506"/>
            <a:ext cx="5983300" cy="3205127"/>
          </a:xfrm>
          <a:prstGeom prst="rect">
            <a:avLst/>
          </a:prstGeom>
        </p:spPr>
      </p:pic>
      <p:pic>
        <p:nvPicPr>
          <p:cNvPr id="12" name="Picture 11">
            <a:extLst>
              <a:ext uri="{FF2B5EF4-FFF2-40B4-BE49-F238E27FC236}">
                <a16:creationId xmlns:a16="http://schemas.microsoft.com/office/drawing/2014/main" id="{D2B11831-52E9-AA75-883A-96541945F547}"/>
              </a:ext>
            </a:extLst>
          </p:cNvPr>
          <p:cNvPicPr>
            <a:picLocks noChangeAspect="1"/>
          </p:cNvPicPr>
          <p:nvPr/>
        </p:nvPicPr>
        <p:blipFill rotWithShape="1">
          <a:blip r:embed="rId2"/>
          <a:srcRect t="51761" r="49858"/>
          <a:stretch/>
        </p:blipFill>
        <p:spPr>
          <a:xfrm>
            <a:off x="7671537" y="1552913"/>
            <a:ext cx="3753574" cy="3914004"/>
          </a:xfrm>
          <a:prstGeom prst="rect">
            <a:avLst/>
          </a:prstGeom>
        </p:spPr>
      </p:pic>
      <p:grpSp>
        <p:nvGrpSpPr>
          <p:cNvPr id="9" name="Group 8">
            <a:extLst>
              <a:ext uri="{FF2B5EF4-FFF2-40B4-BE49-F238E27FC236}">
                <a16:creationId xmlns:a16="http://schemas.microsoft.com/office/drawing/2014/main" id="{DABCEC20-BBF9-D33E-C765-8DC1AC18C97C}"/>
              </a:ext>
            </a:extLst>
          </p:cNvPr>
          <p:cNvGrpSpPr>
            <a:grpSpLocks noChangeAspect="1"/>
          </p:cNvGrpSpPr>
          <p:nvPr/>
        </p:nvGrpSpPr>
        <p:grpSpPr>
          <a:xfrm>
            <a:off x="2652321" y="4347337"/>
            <a:ext cx="2906518" cy="2145538"/>
            <a:chOff x="2895600" y="4379763"/>
            <a:chExt cx="2620148" cy="1934145"/>
          </a:xfrm>
        </p:grpSpPr>
        <p:pic>
          <p:nvPicPr>
            <p:cNvPr id="3" name="Picture 2">
              <a:extLst>
                <a:ext uri="{FF2B5EF4-FFF2-40B4-BE49-F238E27FC236}">
                  <a16:creationId xmlns:a16="http://schemas.microsoft.com/office/drawing/2014/main" id="{613AAA8D-EF25-683D-9C70-E6134ECF18B8}"/>
                </a:ext>
              </a:extLst>
            </p:cNvPr>
            <p:cNvPicPr>
              <a:picLocks noChangeAspect="1"/>
            </p:cNvPicPr>
            <p:nvPr/>
          </p:nvPicPr>
          <p:blipFill rotWithShape="1">
            <a:blip r:embed="rId2"/>
            <a:srcRect l="54628" t="73352" b="3931"/>
            <a:stretch/>
          </p:blipFill>
          <p:spPr>
            <a:xfrm>
              <a:off x="2895600" y="4892040"/>
              <a:ext cx="2620148" cy="1421868"/>
            </a:xfrm>
            <a:prstGeom prst="rect">
              <a:avLst/>
            </a:prstGeom>
          </p:spPr>
        </p:pic>
        <p:pic>
          <p:nvPicPr>
            <p:cNvPr id="5" name="Picture 4">
              <a:extLst>
                <a:ext uri="{FF2B5EF4-FFF2-40B4-BE49-F238E27FC236}">
                  <a16:creationId xmlns:a16="http://schemas.microsoft.com/office/drawing/2014/main" id="{D91EF105-2612-47DD-357C-CE14DB032E69}"/>
                </a:ext>
              </a:extLst>
            </p:cNvPr>
            <p:cNvPicPr>
              <a:picLocks noChangeAspect="1"/>
            </p:cNvPicPr>
            <p:nvPr/>
          </p:nvPicPr>
          <p:blipFill rotWithShape="1">
            <a:blip r:embed="rId2"/>
            <a:srcRect l="54628" t="51761" b="39889"/>
            <a:stretch/>
          </p:blipFill>
          <p:spPr>
            <a:xfrm>
              <a:off x="2895600" y="4379763"/>
              <a:ext cx="2620148" cy="522609"/>
            </a:xfrm>
            <a:prstGeom prst="rect">
              <a:avLst/>
            </a:prstGeom>
          </p:spPr>
        </p:pic>
      </p:grpSp>
      <p:sp>
        <p:nvSpPr>
          <p:cNvPr id="10" name="TextBox 9">
            <a:extLst>
              <a:ext uri="{FF2B5EF4-FFF2-40B4-BE49-F238E27FC236}">
                <a16:creationId xmlns:a16="http://schemas.microsoft.com/office/drawing/2014/main" id="{DD184A9C-4CB8-226A-861F-DA937CD7CA75}"/>
              </a:ext>
            </a:extLst>
          </p:cNvPr>
          <p:cNvSpPr txBox="1"/>
          <p:nvPr/>
        </p:nvSpPr>
        <p:spPr>
          <a:xfrm>
            <a:off x="1729740" y="1886854"/>
            <a:ext cx="1379220" cy="338554"/>
          </a:xfrm>
          <a:prstGeom prst="rect">
            <a:avLst/>
          </a:prstGeom>
          <a:noFill/>
        </p:spPr>
        <p:txBody>
          <a:bodyPr wrap="square" rtlCol="0">
            <a:spAutoFit/>
          </a:bodyPr>
          <a:lstStyle/>
          <a:p>
            <a:r>
              <a:rPr lang="en-US" sz="1600" dirty="0">
                <a:solidFill>
                  <a:srgbClr val="FF0000"/>
                </a:solidFill>
              </a:rPr>
              <a:t>unpruned</a:t>
            </a:r>
          </a:p>
        </p:txBody>
      </p:sp>
      <p:sp>
        <p:nvSpPr>
          <p:cNvPr id="11" name="TextBox 10">
            <a:extLst>
              <a:ext uri="{FF2B5EF4-FFF2-40B4-BE49-F238E27FC236}">
                <a16:creationId xmlns:a16="http://schemas.microsoft.com/office/drawing/2014/main" id="{FAE9BD84-1A5F-1CAD-3978-20749718AB61}"/>
              </a:ext>
            </a:extLst>
          </p:cNvPr>
          <p:cNvSpPr txBox="1"/>
          <p:nvPr/>
        </p:nvSpPr>
        <p:spPr>
          <a:xfrm>
            <a:off x="2726360" y="4746326"/>
            <a:ext cx="1379220" cy="338554"/>
          </a:xfrm>
          <a:prstGeom prst="rect">
            <a:avLst/>
          </a:prstGeom>
          <a:noFill/>
        </p:spPr>
        <p:txBody>
          <a:bodyPr wrap="square" rtlCol="0">
            <a:spAutoFit/>
          </a:bodyPr>
          <a:lstStyle/>
          <a:p>
            <a:r>
              <a:rPr lang="en-US" sz="1600" dirty="0">
                <a:solidFill>
                  <a:srgbClr val="FF0000"/>
                </a:solidFill>
              </a:rPr>
              <a:t>pruned</a:t>
            </a:r>
          </a:p>
        </p:txBody>
      </p:sp>
    </p:spTree>
    <p:extLst>
      <p:ext uri="{BB962C8B-B14F-4D97-AF65-F5344CB8AC3E}">
        <p14:creationId xmlns:p14="http://schemas.microsoft.com/office/powerpoint/2010/main" val="23882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Vs Linear models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58D087-E89A-791F-9728-3DF845704D06}"/>
              </a:ext>
            </a:extLst>
          </p:cNvPr>
          <p:cNvPicPr>
            <a:picLocks noChangeAspect="1"/>
          </p:cNvPicPr>
          <p:nvPr/>
        </p:nvPicPr>
        <p:blipFill>
          <a:blip r:embed="rId2"/>
          <a:stretch>
            <a:fillRect/>
          </a:stretch>
        </p:blipFill>
        <p:spPr>
          <a:xfrm>
            <a:off x="1138212" y="2353632"/>
            <a:ext cx="3944983" cy="3925388"/>
          </a:xfrm>
          <a:prstGeom prst="rect">
            <a:avLst/>
          </a:prstGeom>
        </p:spPr>
      </p:pic>
      <p:sp>
        <p:nvSpPr>
          <p:cNvPr id="3" name="TextBox 2">
            <a:extLst>
              <a:ext uri="{FF2B5EF4-FFF2-40B4-BE49-F238E27FC236}">
                <a16:creationId xmlns:a16="http://schemas.microsoft.com/office/drawing/2014/main" id="{59781610-BFC3-8914-2393-E738154B83C1}"/>
              </a:ext>
            </a:extLst>
          </p:cNvPr>
          <p:cNvSpPr txBox="1"/>
          <p:nvPr/>
        </p:nvSpPr>
        <p:spPr>
          <a:xfrm>
            <a:off x="937260" y="1690688"/>
            <a:ext cx="10880271"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Best model depends on the problem at hand</a:t>
            </a:r>
          </a:p>
        </p:txBody>
      </p:sp>
      <p:sp>
        <p:nvSpPr>
          <p:cNvPr id="8" name="TextBox 7">
            <a:extLst>
              <a:ext uri="{FF2B5EF4-FFF2-40B4-BE49-F238E27FC236}">
                <a16:creationId xmlns:a16="http://schemas.microsoft.com/office/drawing/2014/main" id="{30EA21C4-87A6-6195-F3E6-D845E74C34FF}"/>
              </a:ext>
            </a:extLst>
          </p:cNvPr>
          <p:cNvSpPr txBox="1"/>
          <p:nvPr/>
        </p:nvSpPr>
        <p:spPr>
          <a:xfrm>
            <a:off x="6096000" y="2537460"/>
            <a:ext cx="54483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j-lt"/>
              </a:rPr>
              <a:t>Trees are easy to explain</a:t>
            </a:r>
          </a:p>
          <a:p>
            <a:pPr marL="285750" indent="-285750">
              <a:buFont typeface="Wingdings" panose="05000000000000000000" pitchFamily="2" charset="2"/>
              <a:buChar char="§"/>
            </a:pPr>
            <a:r>
              <a:rPr lang="en-US" dirty="0">
                <a:latin typeface="+mj-lt"/>
              </a:rPr>
              <a:t>Trees </a:t>
            </a:r>
            <a:r>
              <a:rPr lang="en-US" b="1" dirty="0">
                <a:latin typeface="+mj-lt"/>
              </a:rPr>
              <a:t>might</a:t>
            </a:r>
            <a:r>
              <a:rPr lang="en-US" dirty="0">
                <a:latin typeface="+mj-lt"/>
              </a:rPr>
              <a:t> be closer to human decision-making process</a:t>
            </a:r>
          </a:p>
          <a:p>
            <a:pPr marL="285750" indent="-285750">
              <a:buFont typeface="Wingdings" panose="05000000000000000000" pitchFamily="2" charset="2"/>
              <a:buChar char="§"/>
            </a:pPr>
            <a:r>
              <a:rPr lang="en-US" dirty="0">
                <a:latin typeface="+mj-lt"/>
              </a:rPr>
              <a:t>Trees can be displayed graphically and be easy of interpret</a:t>
            </a:r>
          </a:p>
          <a:p>
            <a:pPr marL="285750" indent="-285750">
              <a:buFont typeface="Wingdings" panose="05000000000000000000" pitchFamily="2" charset="2"/>
              <a:buChar char="§"/>
            </a:pPr>
            <a:r>
              <a:rPr lang="en-US" dirty="0">
                <a:latin typeface="+mj-lt"/>
              </a:rPr>
              <a:t>Trees can easily handle qualitative features without </a:t>
            </a:r>
            <a:r>
              <a:rPr lang="en-US" dirty="0" err="1">
                <a:latin typeface="+mj-lt"/>
              </a:rPr>
              <a:t>dummyfying</a:t>
            </a:r>
            <a:endParaRPr lang="en-US" dirty="0">
              <a:latin typeface="+mj-lt"/>
            </a:endParaRPr>
          </a:p>
          <a:p>
            <a:pPr marL="285750" indent="-285750">
              <a:buFont typeface="Wingdings" panose="05000000000000000000" pitchFamily="2" charset="2"/>
              <a:buChar char="§"/>
            </a:pPr>
            <a:endParaRPr lang="en-US" dirty="0">
              <a:latin typeface="+mj-lt"/>
            </a:endParaRPr>
          </a:p>
          <a:p>
            <a:r>
              <a:rPr lang="en-US" dirty="0">
                <a:latin typeface="+mj-lt"/>
              </a:rPr>
              <a:t>However…</a:t>
            </a:r>
          </a:p>
          <a:p>
            <a:pPr marL="285750" indent="-285750">
              <a:buFont typeface="Wingdings" panose="05000000000000000000" pitchFamily="2" charset="2"/>
              <a:buChar char="§"/>
            </a:pPr>
            <a:r>
              <a:rPr lang="en-US" dirty="0">
                <a:latin typeface="+mj-lt"/>
              </a:rPr>
              <a:t>Trees do not have the same level of prediction accuracy as other methods</a:t>
            </a:r>
          </a:p>
          <a:p>
            <a:pPr marL="285750" indent="-285750">
              <a:buFont typeface="Wingdings" panose="05000000000000000000" pitchFamily="2" charset="2"/>
              <a:buChar char="§"/>
            </a:pPr>
            <a:r>
              <a:rPr lang="en-US" dirty="0">
                <a:latin typeface="+mj-lt"/>
              </a:rPr>
              <a:t>Trees </a:t>
            </a:r>
            <a:r>
              <a:rPr lang="en-US" b="1" dirty="0">
                <a:latin typeface="+mj-lt"/>
              </a:rPr>
              <a:t>are not robust</a:t>
            </a:r>
          </a:p>
        </p:txBody>
      </p:sp>
    </p:spTree>
    <p:extLst>
      <p:ext uri="{BB962C8B-B14F-4D97-AF65-F5344CB8AC3E}">
        <p14:creationId xmlns:p14="http://schemas.microsoft.com/office/powerpoint/2010/main" val="232123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Decision trees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a:t>
            </a:r>
            <a:r>
              <a:rPr lang="en-US" sz="2400">
                <a:latin typeface="+mj-lt"/>
                <a:cs typeface="Times New Roman" panose="02020603050405020304" pitchFamily="18" charset="0"/>
              </a:rPr>
              <a:t>trees classification</a:t>
            </a:r>
            <a:endParaRPr lang="en-US" sz="24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Training and the CART algorithm</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Regularization hyperparameters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Instability</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Ensemble methods and 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Voting classifiers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Bagging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Extremely Randomized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Boosting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Stacking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s-ES" sz="1800" i="1" dirty="0" err="1">
                <a:latin typeface="+mj-lt"/>
              </a:rPr>
              <a:t>Tree</a:t>
            </a:r>
            <a:r>
              <a:rPr lang="en-US" sz="1800" i="1" dirty="0">
                <a:latin typeface="+mj-lt"/>
              </a:rPr>
              <a:t>-based methods</a:t>
            </a:r>
            <a:r>
              <a:rPr lang="en-US" sz="1800" dirty="0">
                <a:latin typeface="+mj-lt"/>
              </a:rPr>
              <a:t> stratify, or segment, the feature space into smaller regions</a:t>
            </a:r>
          </a:p>
          <a:p>
            <a:pPr>
              <a:lnSpc>
                <a:spcPct val="100000"/>
              </a:lnSpc>
              <a:buFont typeface="Wingdings" panose="05000000000000000000" pitchFamily="2" charset="2"/>
              <a:buChar char="§"/>
            </a:pPr>
            <a:r>
              <a:rPr lang="en-US" sz="1800" dirty="0">
                <a:latin typeface="+mj-lt"/>
              </a:rPr>
              <a:t>The mean or the mode of the instances that fall into a region is used to classify an observation</a:t>
            </a:r>
          </a:p>
          <a:p>
            <a:pPr>
              <a:lnSpc>
                <a:spcPct val="100000"/>
              </a:lnSpc>
              <a:buFont typeface="Wingdings" panose="05000000000000000000" pitchFamily="2" charset="2"/>
              <a:buChar char="§"/>
            </a:pPr>
            <a:r>
              <a:rPr lang="en-US" sz="1800" dirty="0">
                <a:latin typeface="+mj-lt"/>
              </a:rPr>
              <a:t>That classification, the splitting into regions, takes the form of “tree”</a:t>
            </a:r>
          </a:p>
          <a:p>
            <a:pPr>
              <a:lnSpc>
                <a:spcPct val="100000"/>
              </a:lnSpc>
              <a:buFont typeface="Wingdings" panose="05000000000000000000" pitchFamily="2" charset="2"/>
              <a:buChar char="§"/>
            </a:pPr>
            <a:r>
              <a:rPr lang="en-US" sz="1800" dirty="0">
                <a:latin typeface="+mj-lt"/>
              </a:rPr>
              <a:t>They are suitable for both regression and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B950016-6D7B-23FD-B914-98A1C9FDAA0A}"/>
              </a:ext>
            </a:extLst>
          </p:cNvPr>
          <p:cNvPicPr>
            <a:picLocks noChangeAspect="1"/>
          </p:cNvPicPr>
          <p:nvPr/>
        </p:nvPicPr>
        <p:blipFill>
          <a:blip r:embed="rId2"/>
          <a:stretch>
            <a:fillRect/>
          </a:stretch>
        </p:blipFill>
        <p:spPr>
          <a:xfrm>
            <a:off x="1787614" y="3429000"/>
            <a:ext cx="2988782" cy="2991394"/>
          </a:xfrm>
          <a:prstGeom prst="rect">
            <a:avLst/>
          </a:prstGeom>
        </p:spPr>
      </p:pic>
      <p:sp>
        <p:nvSpPr>
          <p:cNvPr id="10" name="TextBox 9">
            <a:extLst>
              <a:ext uri="{FF2B5EF4-FFF2-40B4-BE49-F238E27FC236}">
                <a16:creationId xmlns:a16="http://schemas.microsoft.com/office/drawing/2014/main" id="{88F62AB5-796B-8DF6-8ECB-EA958969AD72}"/>
              </a:ext>
            </a:extLst>
          </p:cNvPr>
          <p:cNvSpPr txBox="1"/>
          <p:nvPr/>
        </p:nvSpPr>
        <p:spPr>
          <a:xfrm>
            <a:off x="1315162" y="6050290"/>
            <a:ext cx="1546715" cy="261610"/>
          </a:xfrm>
          <a:prstGeom prst="rect">
            <a:avLst/>
          </a:prstGeom>
          <a:noFill/>
        </p:spPr>
        <p:txBody>
          <a:bodyPr wrap="square" rtlCol="0">
            <a:spAutoFit/>
          </a:bodyPr>
          <a:lstStyle/>
          <a:p>
            <a:r>
              <a:rPr lang="en-US" sz="1050" dirty="0"/>
              <a:t>Source: </a:t>
            </a:r>
            <a:r>
              <a:rPr lang="en-US" sz="1050" i="1" dirty="0"/>
              <a:t>Hitters </a:t>
            </a:r>
            <a:r>
              <a:rPr lang="en-US" sz="1050" dirty="0"/>
              <a:t>dataset</a:t>
            </a:r>
          </a:p>
        </p:txBody>
      </p:sp>
      <p:pic>
        <p:nvPicPr>
          <p:cNvPr id="12" name="Picture 11">
            <a:extLst>
              <a:ext uri="{FF2B5EF4-FFF2-40B4-BE49-F238E27FC236}">
                <a16:creationId xmlns:a16="http://schemas.microsoft.com/office/drawing/2014/main" id="{16837437-ABA0-2CF0-B8B2-15D7BA70F8D7}"/>
              </a:ext>
            </a:extLst>
          </p:cNvPr>
          <p:cNvPicPr>
            <a:picLocks noChangeAspect="1"/>
          </p:cNvPicPr>
          <p:nvPr/>
        </p:nvPicPr>
        <p:blipFill>
          <a:blip r:embed="rId3"/>
          <a:stretch>
            <a:fillRect/>
          </a:stretch>
        </p:blipFill>
        <p:spPr>
          <a:xfrm>
            <a:off x="7415605" y="3194939"/>
            <a:ext cx="3133344" cy="3297936"/>
          </a:xfrm>
          <a:prstGeom prst="rect">
            <a:avLst/>
          </a:prstGeom>
        </p:spPr>
      </p:pic>
      <p:sp>
        <p:nvSpPr>
          <p:cNvPr id="13" name="TextBox 12">
            <a:extLst>
              <a:ext uri="{FF2B5EF4-FFF2-40B4-BE49-F238E27FC236}">
                <a16:creationId xmlns:a16="http://schemas.microsoft.com/office/drawing/2014/main" id="{5D0C09C6-AC39-EC82-1F2F-69BD593B2795}"/>
              </a:ext>
            </a:extLst>
          </p:cNvPr>
          <p:cNvSpPr txBox="1"/>
          <p:nvPr/>
        </p:nvSpPr>
        <p:spPr>
          <a:xfrm>
            <a:off x="9717538" y="6017203"/>
            <a:ext cx="1546715" cy="261610"/>
          </a:xfrm>
          <a:prstGeom prst="rect">
            <a:avLst/>
          </a:prstGeom>
          <a:noFill/>
        </p:spPr>
        <p:txBody>
          <a:bodyPr wrap="square" rtlCol="0">
            <a:spAutoFit/>
          </a:bodyPr>
          <a:lstStyle/>
          <a:p>
            <a:r>
              <a:rPr lang="en-US" sz="1050" dirty="0"/>
              <a:t>Source: </a:t>
            </a:r>
            <a:r>
              <a:rPr lang="en-US" sz="1050" i="1" dirty="0"/>
              <a:t>Heart </a:t>
            </a:r>
            <a:r>
              <a:rPr lang="en-US" sz="1050" dirty="0"/>
              <a:t>dataset</a:t>
            </a:r>
          </a:p>
        </p:txBody>
      </p:sp>
      <p:cxnSp>
        <p:nvCxnSpPr>
          <p:cNvPr id="17" name="Straight Arrow Connector 16">
            <a:extLst>
              <a:ext uri="{FF2B5EF4-FFF2-40B4-BE49-F238E27FC236}">
                <a16:creationId xmlns:a16="http://schemas.microsoft.com/office/drawing/2014/main" id="{1D93E2F3-3885-47F2-AC69-84771FB9E5E7}"/>
              </a:ext>
            </a:extLst>
          </p:cNvPr>
          <p:cNvCxnSpPr>
            <a:cxnSpLocks/>
          </p:cNvCxnSpPr>
          <p:nvPr/>
        </p:nvCxnSpPr>
        <p:spPr>
          <a:xfrm flipH="1" flipV="1">
            <a:off x="3065542" y="3716806"/>
            <a:ext cx="1795908" cy="41444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FB74F0B-963A-2CF1-D71A-8D83C9ED3B37}"/>
              </a:ext>
            </a:extLst>
          </p:cNvPr>
          <p:cNvCxnSpPr>
            <a:cxnSpLocks/>
          </p:cNvCxnSpPr>
          <p:nvPr/>
        </p:nvCxnSpPr>
        <p:spPr>
          <a:xfrm flipH="1">
            <a:off x="4019413" y="4256236"/>
            <a:ext cx="842037" cy="13222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6C2398-5A2C-0453-5D17-A01DEB3B1A46}"/>
              </a:ext>
            </a:extLst>
          </p:cNvPr>
          <p:cNvSpPr txBox="1"/>
          <p:nvPr/>
        </p:nvSpPr>
        <p:spPr>
          <a:xfrm>
            <a:off x="4946970" y="4025991"/>
            <a:ext cx="907821" cy="338554"/>
          </a:xfrm>
          <a:prstGeom prst="rect">
            <a:avLst/>
          </a:prstGeom>
          <a:noFill/>
        </p:spPr>
        <p:txBody>
          <a:bodyPr wrap="square" rtlCol="0">
            <a:spAutoFit/>
          </a:bodyPr>
          <a:lstStyle/>
          <a:p>
            <a:r>
              <a:rPr lang="en-US" sz="1600" dirty="0">
                <a:latin typeface="+mj-lt"/>
              </a:rPr>
              <a:t>Nodes</a:t>
            </a:r>
          </a:p>
        </p:txBody>
      </p:sp>
      <p:cxnSp>
        <p:nvCxnSpPr>
          <p:cNvPr id="26" name="Straight Arrow Connector 25">
            <a:extLst>
              <a:ext uri="{FF2B5EF4-FFF2-40B4-BE49-F238E27FC236}">
                <a16:creationId xmlns:a16="http://schemas.microsoft.com/office/drawing/2014/main" id="{6F7D2EB7-CE14-75B5-7286-8FFE89D08D3C}"/>
              </a:ext>
            </a:extLst>
          </p:cNvPr>
          <p:cNvCxnSpPr>
            <a:cxnSpLocks/>
          </p:cNvCxnSpPr>
          <p:nvPr/>
        </p:nvCxnSpPr>
        <p:spPr>
          <a:xfrm flipH="1" flipV="1">
            <a:off x="2144564" y="5821758"/>
            <a:ext cx="2990352" cy="562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AACB104-91FD-E5DA-C847-A02E52B82F4E}"/>
              </a:ext>
            </a:extLst>
          </p:cNvPr>
          <p:cNvCxnSpPr>
            <a:cxnSpLocks/>
          </p:cNvCxnSpPr>
          <p:nvPr/>
        </p:nvCxnSpPr>
        <p:spPr>
          <a:xfrm flipH="1">
            <a:off x="3473404" y="5950852"/>
            <a:ext cx="1661512" cy="226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EC36975-CEA4-A5CD-C223-7CB91C6A7D14}"/>
              </a:ext>
            </a:extLst>
          </p:cNvPr>
          <p:cNvCxnSpPr>
            <a:cxnSpLocks/>
          </p:cNvCxnSpPr>
          <p:nvPr/>
        </p:nvCxnSpPr>
        <p:spPr>
          <a:xfrm flipH="1">
            <a:off x="4776396" y="5998698"/>
            <a:ext cx="366170" cy="330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82B17076-9627-EF95-8663-9A6DFBF8D4E8}"/>
              </a:ext>
            </a:extLst>
          </p:cNvPr>
          <p:cNvSpPr txBox="1"/>
          <p:nvPr/>
        </p:nvSpPr>
        <p:spPr>
          <a:xfrm>
            <a:off x="5230706" y="5729819"/>
            <a:ext cx="907821" cy="338554"/>
          </a:xfrm>
          <a:prstGeom prst="rect">
            <a:avLst/>
          </a:prstGeom>
          <a:noFill/>
        </p:spPr>
        <p:txBody>
          <a:bodyPr wrap="square" rtlCol="0">
            <a:spAutoFit/>
          </a:bodyPr>
          <a:lstStyle/>
          <a:p>
            <a:r>
              <a:rPr lang="en-US" sz="1600" dirty="0">
                <a:latin typeface="+mj-lt"/>
              </a:rPr>
              <a:t>Leaves</a:t>
            </a: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pic>
        <p:nvPicPr>
          <p:cNvPr id="8" name="Content Placeholder 7">
            <a:extLst>
              <a:ext uri="{FF2B5EF4-FFF2-40B4-BE49-F238E27FC236}">
                <a16:creationId xmlns:a16="http://schemas.microsoft.com/office/drawing/2014/main" id="{F1A0BEB9-A8F0-7619-EBC7-A7D3506D99ED}"/>
              </a:ext>
            </a:extLst>
          </p:cNvPr>
          <p:cNvPicPr>
            <a:picLocks noGrp="1" noChangeAspect="1"/>
          </p:cNvPicPr>
          <p:nvPr>
            <p:ph idx="1"/>
          </p:nvPr>
        </p:nvPicPr>
        <p:blipFill>
          <a:blip r:embed="rId2"/>
          <a:stretch>
            <a:fillRect/>
          </a:stretch>
        </p:blipFill>
        <p:spPr>
          <a:xfrm>
            <a:off x="6707549" y="1815846"/>
            <a:ext cx="4904667" cy="404077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4"/>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66530"/>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DA612B5-4DFF-2F45-D6F0-3F4ADCF3BC4F}"/>
              </a:ext>
            </a:extLst>
          </p:cNvPr>
          <p:cNvPicPr>
            <a:picLocks noChangeAspect="1"/>
          </p:cNvPicPr>
          <p:nvPr/>
        </p:nvPicPr>
        <p:blipFill>
          <a:blip r:embed="rId3"/>
          <a:stretch>
            <a:fillRect/>
          </a:stretch>
        </p:blipFill>
        <p:spPr>
          <a:xfrm>
            <a:off x="1355612" y="1723562"/>
            <a:ext cx="3985042" cy="39885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C13CFD-29E5-5118-A4C9-BFBA5ADCF94D}"/>
                  </a:ext>
                </a:extLst>
              </p:cNvPr>
              <p:cNvSpPr txBox="1"/>
              <p:nvPr/>
            </p:nvSpPr>
            <p:spPr>
              <a:xfrm>
                <a:off x="7683729" y="1828828"/>
                <a:ext cx="3607420" cy="46166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3</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≥117.5</m:t>
                          </m:r>
                        </m:e>
                      </m:d>
                    </m:oMath>
                  </m:oMathPara>
                </a14:m>
                <a:endParaRPr lang="en-US" sz="1600" dirty="0">
                  <a:solidFill>
                    <a:srgbClr val="FF0000"/>
                  </a:solidFill>
                </a:endParaRPr>
              </a:p>
            </p:txBody>
          </p:sp>
        </mc:Choice>
        <mc:Fallback xmlns="">
          <p:sp>
            <p:nvSpPr>
              <p:cNvPr id="11" name="TextBox 10">
                <a:extLst>
                  <a:ext uri="{FF2B5EF4-FFF2-40B4-BE49-F238E27FC236}">
                    <a16:creationId xmlns:a16="http://schemas.microsoft.com/office/drawing/2014/main" id="{D5C13CFD-29E5-5118-A4C9-BFBA5ADCF94D}"/>
                  </a:ext>
                </a:extLst>
              </p:cNvPr>
              <p:cNvSpPr txBox="1">
                <a:spLocks noRot="1" noChangeAspect="1" noMove="1" noResize="1" noEditPoints="1" noAdjustHandles="1" noChangeArrowheads="1" noChangeShapeType="1" noTextEdit="1"/>
              </p:cNvSpPr>
              <p:nvPr/>
            </p:nvSpPr>
            <p:spPr>
              <a:xfrm>
                <a:off x="7683729" y="1828828"/>
                <a:ext cx="360742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3D21C-5F2A-F94C-DFBB-188AF638A86E}"/>
                  </a:ext>
                </a:extLst>
              </p:cNvPr>
              <p:cNvSpPr txBox="1"/>
              <p:nvPr/>
            </p:nvSpPr>
            <p:spPr>
              <a:xfrm>
                <a:off x="5180076" y="2818292"/>
                <a:ext cx="2586228"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&lt;4.5</m:t>
                          </m:r>
                        </m:e>
                      </m:d>
                    </m:oMath>
                  </m:oMathPara>
                </a14:m>
                <a:endParaRPr lang="en-US" sz="1600" b="0" dirty="0">
                  <a:solidFill>
                    <a:srgbClr val="FF0000"/>
                  </a:solidFill>
                </a:endParaRPr>
              </a:p>
            </p:txBody>
          </p:sp>
        </mc:Choice>
        <mc:Fallback xmlns="">
          <p:sp>
            <p:nvSpPr>
              <p:cNvPr id="14" name="TextBox 13">
                <a:extLst>
                  <a:ext uri="{FF2B5EF4-FFF2-40B4-BE49-F238E27FC236}">
                    <a16:creationId xmlns:a16="http://schemas.microsoft.com/office/drawing/2014/main" id="{0543D21C-5F2A-F94C-DFBB-188AF638A86E}"/>
                  </a:ext>
                </a:extLst>
              </p:cNvPr>
              <p:cNvSpPr txBox="1">
                <a:spLocks noRot="1" noChangeAspect="1" noMove="1" noResize="1" noEditPoints="1" noAdjustHandles="1" noChangeArrowheads="1" noChangeShapeType="1" noTextEdit="1"/>
              </p:cNvSpPr>
              <p:nvPr/>
            </p:nvSpPr>
            <p:spPr>
              <a:xfrm>
                <a:off x="5180076" y="2818292"/>
                <a:ext cx="25862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A58130-B5B5-8D50-6FCC-D249C0990885}"/>
                  </a:ext>
                </a:extLst>
              </p:cNvPr>
              <p:cNvSpPr txBox="1"/>
              <p:nvPr/>
            </p:nvSpPr>
            <p:spPr>
              <a:xfrm>
                <a:off x="7766304" y="4990531"/>
                <a:ext cx="3442270"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&lt;117.5</m:t>
                          </m:r>
                        </m:e>
                      </m:d>
                    </m:oMath>
                  </m:oMathPara>
                </a14:m>
                <a:endParaRPr lang="en-US" sz="1600" dirty="0">
                  <a:solidFill>
                    <a:srgbClr val="FF0000"/>
                  </a:solidFill>
                </a:endParaRPr>
              </a:p>
            </p:txBody>
          </p:sp>
        </mc:Choice>
        <mc:Fallback xmlns="">
          <p:sp>
            <p:nvSpPr>
              <p:cNvPr id="16" name="TextBox 15">
                <a:extLst>
                  <a:ext uri="{FF2B5EF4-FFF2-40B4-BE49-F238E27FC236}">
                    <a16:creationId xmlns:a16="http://schemas.microsoft.com/office/drawing/2014/main" id="{03A58130-B5B5-8D50-6FCC-D249C0990885}"/>
                  </a:ext>
                </a:extLst>
              </p:cNvPr>
              <p:cNvSpPr txBox="1">
                <a:spLocks noRot="1" noChangeAspect="1" noMove="1" noResize="1" noEditPoints="1" noAdjustHandles="1" noChangeArrowheads="1" noChangeShapeType="1" noTextEdit="1"/>
              </p:cNvSpPr>
              <p:nvPr/>
            </p:nvSpPr>
            <p:spPr>
              <a:xfrm>
                <a:off x="7766304" y="4990531"/>
                <a:ext cx="34422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23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tree is built following two steps</a:t>
                </a:r>
              </a:p>
              <a:p>
                <a:pPr marL="800100" lvl="1" indent="-342900">
                  <a:lnSpc>
                    <a:spcPct val="100000"/>
                  </a:lnSpc>
                  <a:buFont typeface="+mj-lt"/>
                  <a:buAutoNum type="arabicPeriod"/>
                </a:pPr>
                <a:r>
                  <a:rPr lang="en-US" sz="1800" dirty="0">
                    <a:latin typeface="+mj-lt"/>
                  </a:rPr>
                  <a:t>The predictor space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𝑝</m:t>
                        </m:r>
                      </m:sub>
                    </m:sSub>
                  </m:oMath>
                </a14:m>
                <a:r>
                  <a:rPr lang="en-US" sz="1800" dirty="0">
                    <a:latin typeface="+mj-lt"/>
                  </a:rPr>
                  <a:t> is divided into </a:t>
                </a:r>
                <a14:m>
                  <m:oMath xmlns:m="http://schemas.openxmlformats.org/officeDocument/2006/math">
                    <m:r>
                      <a:rPr lang="en-US" sz="1800" b="0" i="1" smtClean="0">
                        <a:latin typeface="Cambria Math" panose="02040503050406030204" pitchFamily="18" charset="0"/>
                      </a:rPr>
                      <m:t>𝐽</m:t>
                    </m:r>
                  </m:oMath>
                </a14:m>
                <a:r>
                  <a:rPr lang="en-US" sz="1800" i="1" dirty="0">
                    <a:latin typeface="+mj-lt"/>
                  </a:rPr>
                  <a:t> distinct and non-overlapping regions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𝑗</m:t>
                        </m:r>
                      </m:sub>
                    </m:sSub>
                  </m:oMath>
                </a14:m>
                <a:endParaRPr lang="en-US" sz="1800" dirty="0"/>
              </a:p>
              <a:p>
                <a:pPr marL="800100" lvl="1" indent="-342900">
                  <a:lnSpc>
                    <a:spcPct val="100000"/>
                  </a:lnSpc>
                  <a:buFont typeface="+mj-lt"/>
                  <a:buAutoNum type="arabicPeriod"/>
                </a:pPr>
                <a:r>
                  <a:rPr lang="en-US" sz="1800" dirty="0">
                    <a:latin typeface="+mj-lt"/>
                  </a:rPr>
                  <a:t>For every observation that falls into the region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𝑗</m:t>
                        </m:r>
                      </m:sub>
                    </m:sSub>
                  </m:oMath>
                </a14:m>
                <a:r>
                  <a:rPr lang="en-US" sz="1800" dirty="0">
                    <a:latin typeface="+mj-lt"/>
                  </a:rPr>
                  <a:t>, we make the same prediction: the mean of the response values for the training observations 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𝑗</m:t>
                        </m:r>
                      </m:sub>
                    </m:sSub>
                  </m:oMath>
                </a14:m>
                <a:endParaRPr lang="en-US" sz="1600" dirty="0">
                  <a:latin typeface="+mj-lt"/>
                </a:endParaRPr>
              </a:p>
              <a:p>
                <a:pPr>
                  <a:lnSpc>
                    <a:spcPct val="100000"/>
                  </a:lnSpc>
                  <a:buFont typeface="Wingdings" panose="05000000000000000000" pitchFamily="2" charset="2"/>
                  <a:buChar char="§"/>
                </a:pPr>
                <a:r>
                  <a:rPr lang="en-US" sz="2000" dirty="0">
                    <a:latin typeface="+mj-lt"/>
                  </a:rPr>
                  <a:t>For instance, in Step 1 we obtain regions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1</m:t>
                        </m:r>
                      </m:sub>
                    </m:sSub>
                  </m:oMath>
                </a14:m>
                <a:r>
                  <a:rPr lang="en-US" sz="2000" dirty="0">
                    <a:latin typeface="+mj-lt"/>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oMath>
                </a14:m>
                <a:r>
                  <a:rPr lang="en-US" sz="2000" dirty="0">
                    <a:latin typeface="+mj-lt"/>
                  </a:rPr>
                  <a:t>, with response mean for the first region 10 and 20, respectively. Then for a given observation </a:t>
                </a:r>
                <a14:m>
                  <m:oMath xmlns:m="http://schemas.openxmlformats.org/officeDocument/2006/math">
                    <m:r>
                      <a:rPr lang="en-US" sz="2000" b="0" i="1" smtClean="0">
                        <a:latin typeface="Cambria Math" panose="02040503050406030204" pitchFamily="18" charset="0"/>
                      </a:rPr>
                      <m:t>𝑋</m:t>
                    </m:r>
                  </m:oMath>
                </a14:m>
                <a:r>
                  <a:rPr lang="en-US" sz="2000" dirty="0">
                    <a:latin typeface="+mj-lt"/>
                  </a:rPr>
                  <a:t>, 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oMath>
                </a14:m>
                <a:r>
                  <a:rPr lang="en-US" sz="2000" dirty="0">
                    <a:latin typeface="+mj-lt"/>
                  </a:rPr>
                  <a:t>, then we will predict a value of 10, and if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sub>
                    </m:sSub>
                  </m:oMath>
                </a14:m>
                <a:r>
                  <a:rPr lang="en-US" sz="2000" dirty="0">
                    <a:latin typeface="+mj-lt"/>
                  </a:rPr>
                  <a:t>, we will predict a value of 20.</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63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How are the regions obtained? The feature space is divided into high-dimensional rectangles. The goal is to find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𝑗</m:t>
                        </m:r>
                      </m:sub>
                    </m:sSub>
                  </m:oMath>
                </a14:m>
                <a:r>
                  <a:rPr lang="en-US" sz="2000" dirty="0">
                    <a:latin typeface="+mj-lt"/>
                  </a:rPr>
                  <a:t> that minimize the residual sum of squares (RSS):</a:t>
                </a: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𝑗</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oMath>
                  </m:oMathPara>
                </a14:m>
                <a:endParaRPr lang="en-US" sz="2000" dirty="0">
                  <a:latin typeface="+mj-lt"/>
                </a:endParaRPr>
              </a:p>
              <a:p>
                <a:pPr marL="0" indent="0">
                  <a:lnSpc>
                    <a:spcPct val="100000"/>
                  </a:lnSpc>
                  <a:buNone/>
                </a:pPr>
                <a:r>
                  <a:rPr lang="en-US" sz="2000" dirty="0">
                    <a:latin typeface="+mj-lt"/>
                  </a:rPr>
                  <a:t>	where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oMath>
                </a14:m>
                <a:r>
                  <a:rPr lang="en-US" sz="2000" dirty="0">
                    <a:latin typeface="+mj-lt"/>
                  </a:rPr>
                  <a:t>is the mean response for the training observations within the </a:t>
                </a:r>
                <a:r>
                  <a:rPr lang="en-US" sz="2000" dirty="0" err="1">
                    <a:latin typeface="+mj-lt"/>
                  </a:rPr>
                  <a:t>jth</a:t>
                </a:r>
                <a:r>
                  <a:rPr lang="en-US" sz="2000" dirty="0">
                    <a:latin typeface="+mj-lt"/>
                  </a:rPr>
                  <a:t> rectangle</a:t>
                </a:r>
              </a:p>
              <a:p>
                <a:pPr>
                  <a:lnSpc>
                    <a:spcPct val="100000"/>
                  </a:lnSpc>
                  <a:buFont typeface="Wingdings" panose="05000000000000000000" pitchFamily="2" charset="2"/>
                  <a:buChar char="§"/>
                </a:pPr>
                <a:r>
                  <a:rPr lang="en-US" sz="2000" dirty="0">
                    <a:latin typeface="+mj-lt"/>
                  </a:rPr>
                  <a:t>However, it is computationally infeasible to consider every possible partition of the feature space into  </a:t>
                </a:r>
                <a14:m>
                  <m:oMath xmlns:m="http://schemas.openxmlformats.org/officeDocument/2006/math">
                    <m:r>
                      <a:rPr lang="en-US" sz="2000" b="0" i="1" smtClean="0">
                        <a:latin typeface="Cambria Math" panose="02040503050406030204" pitchFamily="18" charset="0"/>
                      </a:rPr>
                      <m:t>𝐽</m:t>
                    </m:r>
                  </m:oMath>
                </a14:m>
                <a:r>
                  <a:rPr lang="en-US" sz="2000" dirty="0">
                    <a:latin typeface="+mj-lt"/>
                  </a:rPr>
                  <a:t> rectangles. Thus, a </a:t>
                </a:r>
                <a:r>
                  <a:rPr lang="en-US" sz="2000" i="1" dirty="0">
                    <a:latin typeface="+mj-lt"/>
                  </a:rPr>
                  <a:t>top-down greedy</a:t>
                </a:r>
                <a:r>
                  <a:rPr lang="en-US" sz="2000" dirty="0">
                    <a:latin typeface="+mj-lt"/>
                  </a:rPr>
                  <a:t> approach is taken, know as </a:t>
                </a:r>
                <a:r>
                  <a:rPr lang="en-US" sz="2000" i="1" dirty="0">
                    <a:latin typeface="+mj-lt"/>
                  </a:rPr>
                  <a:t>recursive binary splitting</a:t>
                </a:r>
                <a:endParaRPr lang="en-US" sz="2000" dirty="0">
                  <a:latin typeface="+mj-lt"/>
                </a:endParaRPr>
              </a:p>
              <a:p>
                <a:pPr>
                  <a:lnSpc>
                    <a:spcPct val="100000"/>
                  </a:lnSpc>
                  <a:buFont typeface="Wingdings" panose="05000000000000000000" pitchFamily="2" charset="2"/>
                  <a:buChar char="§"/>
                </a:pPr>
                <a:r>
                  <a:rPr lang="en-US" sz="2000" dirty="0">
                    <a:latin typeface="+mj-lt"/>
                  </a:rPr>
                  <a:t>It is called </a:t>
                </a:r>
                <a:r>
                  <a:rPr lang="en-US" sz="2000" i="1" dirty="0">
                    <a:latin typeface="+mj-lt"/>
                  </a:rPr>
                  <a:t>top-down</a:t>
                </a:r>
                <a:r>
                  <a:rPr lang="en-US" sz="2000" dirty="0">
                    <a:latin typeface="+mj-lt"/>
                  </a:rPr>
                  <a:t> because it starts at the top of the tree, when all the observations pertain to a single region. It is </a:t>
                </a:r>
                <a:r>
                  <a:rPr lang="en-US" sz="2000" i="1" dirty="0">
                    <a:latin typeface="+mj-lt"/>
                  </a:rPr>
                  <a:t>greedy</a:t>
                </a:r>
                <a:r>
                  <a:rPr lang="en-US" sz="2000" dirty="0">
                    <a:latin typeface="+mj-lt"/>
                  </a:rPr>
                  <a:t> because at each node performs the best split, without considering what may come next in further splits.</a:t>
                </a: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00000"/>
                  </a:lnSpc>
                  <a:buFont typeface="Wingdings" panose="05000000000000000000" pitchFamily="2" charset="2"/>
                  <a:buChar char="§"/>
                </a:pPr>
                <a:r>
                  <a:rPr lang="en-US" sz="2000" dirty="0">
                    <a:latin typeface="+mj-lt"/>
                  </a:rPr>
                  <a:t>To perform the recursive binary splitting,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oMath>
                </a14:m>
                <a:r>
                  <a:rPr lang="en-US" sz="2000" dirty="0">
                    <a:latin typeface="+mj-lt"/>
                  </a:rPr>
                  <a:t> is selected first, as well as the </a:t>
                </a:r>
                <a:r>
                  <a:rPr lang="en-US" sz="2000" dirty="0" err="1">
                    <a:latin typeface="+mj-lt"/>
                  </a:rPr>
                  <a:t>cutpoint</a:t>
                </a:r>
                <a:r>
                  <a:rPr lang="en-US" sz="2000" dirty="0">
                    <a:latin typeface="+mj-lt"/>
                  </a:rPr>
                  <a:t> </a:t>
                </a:r>
                <a14:m>
                  <m:oMath xmlns:m="http://schemas.openxmlformats.org/officeDocument/2006/math">
                    <m:r>
                      <a:rPr lang="en-US" sz="2000" b="0" i="1" smtClean="0">
                        <a:latin typeface="Cambria Math" panose="02040503050406030204" pitchFamily="18" charset="0"/>
                      </a:rPr>
                      <m:t>𝑠</m:t>
                    </m:r>
                  </m:oMath>
                </a14:m>
                <a:r>
                  <a:rPr lang="en-US" sz="2000" dirty="0">
                    <a:latin typeface="+mj-lt"/>
                  </a:rPr>
                  <a:t> such </a:t>
                </a:r>
                <a:r>
                  <a:rPr lang="en-US" sz="2000" dirty="0" err="1">
                    <a:latin typeface="+mj-lt"/>
                  </a:rPr>
                  <a:t>tht</a:t>
                </a:r>
                <a:r>
                  <a:rPr lang="en-US" sz="2000" dirty="0">
                    <a:latin typeface="+mj-lt"/>
                  </a:rPr>
                  <a:t> splitting the predictor space into the regions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dirty="0">
                    <a:latin typeface="+mj-lt"/>
                  </a:rPr>
                  <a:t> and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r>
                  <a:rPr lang="en-US" sz="2000" dirty="0">
                    <a:latin typeface="+mj-lt"/>
                  </a:rPr>
                  <a:t> leads to the greatest possible reduction in RSS</a:t>
                </a:r>
              </a:p>
              <a:p>
                <a:pPr>
                  <a:lnSpc>
                    <a:spcPct val="100000"/>
                  </a:lnSpc>
                  <a:buFont typeface="Wingdings" panose="05000000000000000000" pitchFamily="2" charset="2"/>
                  <a:buChar char="§"/>
                </a:pPr>
                <a:r>
                  <a:rPr lang="en-US" sz="2000" dirty="0">
                    <a:latin typeface="+mj-lt"/>
                  </a:rPr>
                  <a:t>That is, </a:t>
                </a:r>
                <a:r>
                  <a:rPr lang="en-US" sz="2000" b="1" dirty="0">
                    <a:latin typeface="+mj-lt"/>
                  </a:rPr>
                  <a:t>we consider all predictors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r>
                  <a:rPr lang="en-US" sz="2000" b="1" dirty="0">
                    <a:latin typeface="+mj-lt"/>
                  </a:rPr>
                  <a:t> and all possible values of the </a:t>
                </a:r>
                <a:r>
                  <a:rPr lang="en-US" sz="2000" b="1" dirty="0" err="1">
                    <a:latin typeface="+mj-lt"/>
                  </a:rPr>
                  <a:t>cutpoint</a:t>
                </a:r>
                <a:r>
                  <a:rPr lang="en-US" sz="2000" b="1" dirty="0">
                    <a:latin typeface="+mj-lt"/>
                  </a:rPr>
                  <a:t> </a:t>
                </a:r>
                <a14:m>
                  <m:oMath xmlns:m="http://schemas.openxmlformats.org/officeDocument/2006/math">
                    <m:r>
                      <a:rPr lang="en-US" sz="2000" b="1" i="1">
                        <a:latin typeface="Cambria Math" panose="02040503050406030204" pitchFamily="18" charset="0"/>
                      </a:rPr>
                      <m:t>𝒔</m:t>
                    </m:r>
                  </m:oMath>
                </a14:m>
                <a:r>
                  <a:rPr lang="en-US" sz="2000" b="1" dirty="0">
                    <a:latin typeface="+mj-lt"/>
                  </a:rPr>
                  <a:t> for each predictor, and then choose the predictor and </a:t>
                </a:r>
                <a:r>
                  <a:rPr lang="en-US" sz="2000" b="1" dirty="0" err="1">
                    <a:latin typeface="+mj-lt"/>
                  </a:rPr>
                  <a:t>cutpoint</a:t>
                </a:r>
                <a:r>
                  <a:rPr lang="en-US" sz="2000" b="1" dirty="0">
                    <a:latin typeface="+mj-lt"/>
                  </a:rPr>
                  <a:t> such that the resulting tree has the lowest RSS</a:t>
                </a:r>
                <a:r>
                  <a:rPr lang="en-US" sz="2000" dirty="0">
                    <a:latin typeface="+mj-lt"/>
                  </a:rPr>
                  <a:t>. In detail:</a:t>
                </a:r>
              </a:p>
              <a:p>
                <a:pPr marL="0" indent="0" algn="ctr">
                  <a:lnSpc>
                    <a:spcPct val="100000"/>
                  </a:lnSpc>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𝑠</m:t>
                        </m:r>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i="1" dirty="0">
                    <a:latin typeface="Cambria Math" panose="02040503050406030204" pitchFamily="18" charset="0"/>
                  </a:rPr>
                  <a:t> </a:t>
                </a:r>
                <a:r>
                  <a:rPr lang="en-US" sz="2000" i="1" dirty="0">
                    <a:latin typeface="+mj-lt"/>
                  </a:rPr>
                  <a:t>and</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endParaRPr lang="en-US" sz="2000" i="1" dirty="0">
                  <a:latin typeface="Cambria Math" panose="02040503050406030204" pitchFamily="18" charset="0"/>
                </a:endParaRPr>
              </a:p>
              <a:p>
                <a:pPr marL="0" indent="0" algn="ctr">
                  <a:lnSpc>
                    <a:spcPct val="100000"/>
                  </a:lnSpc>
                  <a:buNone/>
                </a:pPr>
                <a:endParaRPr lang="en-US" sz="2000" i="1" dirty="0">
                  <a:latin typeface="Cambria Math" panose="02040503050406030204" pitchFamily="18" charset="0"/>
                </a:endParaRPr>
              </a:p>
              <a:p>
                <a:pPr marL="0" indent="0">
                  <a:lnSpc>
                    <a:spcPct val="100000"/>
                  </a:lnSpc>
                  <a:buNone/>
                </a:pPr>
                <a:r>
                  <a:rPr lang="en-US" sz="2000" i="1" dirty="0">
                    <a:latin typeface="Cambria Math" panose="02040503050406030204" pitchFamily="18" charset="0"/>
                  </a:rPr>
                  <a:t>	</a:t>
                </a:r>
                <a:r>
                  <a:rPr lang="en-US" sz="2000" i="1" dirty="0">
                    <a:latin typeface="+mj-lt"/>
                  </a:rPr>
                  <a:t>Looking for the value of j and s that minimize:</a:t>
                </a:r>
              </a:p>
              <a:p>
                <a:pPr marL="0" indent="0">
                  <a:lnSpc>
                    <a:spcPct val="100000"/>
                  </a:lnSpc>
                  <a:buNone/>
                </a:pPr>
                <a:endParaRPr lang="en-US"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sub>
                          </m:sSub>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t="-560" r="-87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400" dirty="0">
                <a:latin typeface="+mj-lt"/>
              </a:rPr>
              <a:t>Next, we repeat the process looking for the best predictor and </a:t>
            </a:r>
            <a:r>
              <a:rPr lang="en-US" sz="2400" dirty="0" err="1">
                <a:latin typeface="+mj-lt"/>
              </a:rPr>
              <a:t>cutpoint</a:t>
            </a:r>
            <a:r>
              <a:rPr lang="en-US" sz="2400" dirty="0">
                <a:latin typeface="+mj-lt"/>
              </a:rPr>
              <a:t> in order to split the data further so as to minimize the RSS within each of the resulting regions. </a:t>
            </a:r>
          </a:p>
          <a:p>
            <a:pPr>
              <a:lnSpc>
                <a:spcPct val="100000"/>
              </a:lnSpc>
              <a:buFont typeface="Wingdings" panose="05000000000000000000" pitchFamily="2" charset="2"/>
              <a:buChar char="§"/>
            </a:pPr>
            <a:r>
              <a:rPr lang="en-US" sz="2400" dirty="0">
                <a:latin typeface="+mj-lt"/>
              </a:rPr>
              <a:t>Now that we have three regions, we look to split one of them the further as to minimize RSS…. </a:t>
            </a:r>
          </a:p>
          <a:p>
            <a:pPr>
              <a:lnSpc>
                <a:spcPct val="100000"/>
              </a:lnSpc>
              <a:buFont typeface="Wingdings" panose="05000000000000000000" pitchFamily="2" charset="2"/>
              <a:buChar char="§"/>
            </a:pPr>
            <a:r>
              <a:rPr lang="en-US" sz="2400" dirty="0">
                <a:latin typeface="+mj-lt"/>
              </a:rPr>
              <a:t>The process continues until a stopping criterion is reached, for instance, that a region contains less than 5 observations.</a:t>
            </a:r>
            <a:endParaRPr lang="en-US" sz="2400" dirty="0"/>
          </a:p>
          <a:p>
            <a:pPr marL="0" indent="0">
              <a:lnSpc>
                <a:spcPct val="100000"/>
              </a:lnSpc>
              <a:buNone/>
            </a:pPr>
            <a:endParaRPr lang="en-US" sz="2400" dirty="0">
              <a:latin typeface="+mj-lt"/>
            </a:endParaRPr>
          </a:p>
          <a:p>
            <a:pPr marL="0" indent="0">
              <a:lnSpc>
                <a:spcPct val="100000"/>
              </a:lnSpc>
              <a:buNone/>
            </a:pPr>
            <a:endParaRPr lang="en-US" sz="2400" dirty="0">
              <a:latin typeface="+mj-lt"/>
            </a:endParaRP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8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In reality, this procedure produces very complex trees that tend to overfit the data</a:t>
            </a:r>
          </a:p>
          <a:p>
            <a:pPr>
              <a:lnSpc>
                <a:spcPct val="100000"/>
              </a:lnSpc>
              <a:buFont typeface="Wingdings" panose="05000000000000000000" pitchFamily="2" charset="2"/>
              <a:buChar char="§"/>
            </a:pPr>
            <a:r>
              <a:rPr lang="en-US" sz="2000" dirty="0">
                <a:latin typeface="+mj-lt"/>
              </a:rPr>
              <a:t>Since simpler ones can generalize better (incurring in some bias, though), a process named </a:t>
            </a:r>
            <a:r>
              <a:rPr lang="en-US" sz="2000" i="1" dirty="0">
                <a:latin typeface="+mj-lt"/>
              </a:rPr>
              <a:t>pruning</a:t>
            </a:r>
            <a:r>
              <a:rPr lang="en-US" sz="2000" dirty="0">
                <a:latin typeface="+mj-lt"/>
              </a:rPr>
              <a:t> is carried out</a:t>
            </a:r>
          </a:p>
          <a:p>
            <a:pPr>
              <a:lnSpc>
                <a:spcPct val="100000"/>
              </a:lnSpc>
              <a:buFont typeface="Wingdings" panose="05000000000000000000" pitchFamily="2" charset="2"/>
              <a:buChar char="§"/>
            </a:pPr>
            <a:r>
              <a:rPr lang="en-US" sz="2000" dirty="0">
                <a:latin typeface="+mj-lt"/>
              </a:rPr>
              <a:t>By pruning a tree some branches are removed, helping in achieving a reasonable accuracy without </a:t>
            </a:r>
            <a:r>
              <a:rPr lang="en-US" sz="2000" dirty="0" err="1">
                <a:latin typeface="+mj-lt"/>
              </a:rPr>
              <a:t>overfiting</a:t>
            </a:r>
            <a:r>
              <a:rPr lang="en-US" sz="2000" dirty="0">
                <a:latin typeface="+mj-lt"/>
              </a:rPr>
              <a:t>. K-fold cross validation is involved in the process of pruning a tree</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67FB5BA-00BB-C932-E118-6DF3C43B208E}"/>
              </a:ext>
            </a:extLst>
          </p:cNvPr>
          <p:cNvPicPr>
            <a:picLocks noChangeAspect="1"/>
          </p:cNvPicPr>
          <p:nvPr/>
        </p:nvPicPr>
        <p:blipFill>
          <a:blip r:embed="rId2"/>
          <a:stretch>
            <a:fillRect/>
          </a:stretch>
        </p:blipFill>
        <p:spPr>
          <a:xfrm>
            <a:off x="6743137" y="3766439"/>
            <a:ext cx="3994622" cy="2749296"/>
          </a:xfrm>
          <a:prstGeom prst="rect">
            <a:avLst/>
          </a:prstGeom>
        </p:spPr>
      </p:pic>
      <p:grpSp>
        <p:nvGrpSpPr>
          <p:cNvPr id="12" name="Group 11">
            <a:extLst>
              <a:ext uri="{FF2B5EF4-FFF2-40B4-BE49-F238E27FC236}">
                <a16:creationId xmlns:a16="http://schemas.microsoft.com/office/drawing/2014/main" id="{76464B13-1F9D-C0B0-42EA-CE49914A9F13}"/>
              </a:ext>
            </a:extLst>
          </p:cNvPr>
          <p:cNvGrpSpPr>
            <a:grpSpLocks noChangeAspect="1"/>
          </p:cNvGrpSpPr>
          <p:nvPr/>
        </p:nvGrpSpPr>
        <p:grpSpPr>
          <a:xfrm>
            <a:off x="1111995" y="3993514"/>
            <a:ext cx="4813923" cy="2258823"/>
            <a:chOff x="2096102" y="4457899"/>
            <a:chExt cx="4336868" cy="2034976"/>
          </a:xfrm>
        </p:grpSpPr>
        <p:pic>
          <p:nvPicPr>
            <p:cNvPr id="8" name="Picture 7">
              <a:extLst>
                <a:ext uri="{FF2B5EF4-FFF2-40B4-BE49-F238E27FC236}">
                  <a16:creationId xmlns:a16="http://schemas.microsoft.com/office/drawing/2014/main" id="{4AEA9345-07CD-FFBC-E13C-A7370AF2486D}"/>
                </a:ext>
              </a:extLst>
            </p:cNvPr>
            <p:cNvPicPr>
              <a:picLocks noChangeAspect="1"/>
            </p:cNvPicPr>
            <p:nvPr/>
          </p:nvPicPr>
          <p:blipFill rotWithShape="1">
            <a:blip r:embed="rId3"/>
            <a:srcRect t="61134"/>
            <a:stretch/>
          </p:blipFill>
          <p:spPr>
            <a:xfrm>
              <a:off x="2096102" y="5014210"/>
              <a:ext cx="4336868" cy="1478665"/>
            </a:xfrm>
            <a:prstGeom prst="rect">
              <a:avLst/>
            </a:prstGeom>
          </p:spPr>
        </p:pic>
        <p:pic>
          <p:nvPicPr>
            <p:cNvPr id="11" name="Picture 10">
              <a:extLst>
                <a:ext uri="{FF2B5EF4-FFF2-40B4-BE49-F238E27FC236}">
                  <a16:creationId xmlns:a16="http://schemas.microsoft.com/office/drawing/2014/main" id="{7FD07041-4642-AAE5-A2F4-218AB34D9AAD}"/>
                </a:ext>
              </a:extLst>
            </p:cNvPr>
            <p:cNvPicPr>
              <a:picLocks noChangeAspect="1"/>
            </p:cNvPicPr>
            <p:nvPr/>
          </p:nvPicPr>
          <p:blipFill rotWithShape="1">
            <a:blip r:embed="rId3"/>
            <a:srcRect b="85378"/>
            <a:stretch/>
          </p:blipFill>
          <p:spPr>
            <a:xfrm>
              <a:off x="2096102" y="4457899"/>
              <a:ext cx="4336868" cy="556311"/>
            </a:xfrm>
            <a:prstGeom prst="rect">
              <a:avLst/>
            </a:prstGeom>
          </p:spPr>
        </p:pic>
      </p:grpSp>
      <p:sp>
        <p:nvSpPr>
          <p:cNvPr id="14" name="TextBox 13">
            <a:extLst>
              <a:ext uri="{FF2B5EF4-FFF2-40B4-BE49-F238E27FC236}">
                <a16:creationId xmlns:a16="http://schemas.microsoft.com/office/drawing/2014/main" id="{BE14FEB2-BA14-D3CC-0354-74D6D463469B}"/>
              </a:ext>
            </a:extLst>
          </p:cNvPr>
          <p:cNvSpPr txBox="1"/>
          <p:nvPr/>
        </p:nvSpPr>
        <p:spPr>
          <a:xfrm>
            <a:off x="747934" y="4487818"/>
            <a:ext cx="1338773" cy="307777"/>
          </a:xfrm>
          <a:prstGeom prst="rect">
            <a:avLst/>
          </a:prstGeom>
          <a:noFill/>
        </p:spPr>
        <p:txBody>
          <a:bodyPr wrap="square" rtlCol="0">
            <a:spAutoFit/>
          </a:bodyPr>
          <a:lstStyle/>
          <a:p>
            <a:r>
              <a:rPr lang="en-US" sz="1400" dirty="0">
                <a:solidFill>
                  <a:srgbClr val="FF0000"/>
                </a:solidFill>
              </a:rPr>
              <a:t>unpruned tree</a:t>
            </a:r>
          </a:p>
        </p:txBody>
      </p:sp>
    </p:spTree>
    <p:extLst>
      <p:ext uri="{BB962C8B-B14F-4D97-AF65-F5344CB8AC3E}">
        <p14:creationId xmlns:p14="http://schemas.microsoft.com/office/powerpoint/2010/main" val="35467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10651</TotalTime>
  <Words>1038</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Introduction to Machine Learning Topic 5 – Tree-based methods (HOML Ch. 6 &amp; 7)</vt:lpstr>
      <vt:lpstr>PowerPoint Presentation</vt:lpstr>
      <vt:lpstr>Decision Trees</vt:lpstr>
      <vt:lpstr>Decision Trees</vt:lpstr>
      <vt:lpstr>Decision Trees - Regression</vt:lpstr>
      <vt:lpstr>Decision Trees - Regression</vt:lpstr>
      <vt:lpstr>Decision Trees</vt:lpstr>
      <vt:lpstr>Decision Trees - Regression</vt:lpstr>
      <vt:lpstr>Decision Trees - Regression</vt:lpstr>
      <vt:lpstr>Decision Trees - Classification</vt:lpstr>
      <vt:lpstr>Decision Trees - Classification</vt:lpstr>
      <vt:lpstr>Decision Trees - Classification</vt:lpstr>
      <vt:lpstr>Decision Trees Vs Linear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34</cp:revision>
  <dcterms:created xsi:type="dcterms:W3CDTF">2022-09-11T13:53:20Z</dcterms:created>
  <dcterms:modified xsi:type="dcterms:W3CDTF">2022-10-28T10:56:05Z</dcterms:modified>
</cp:coreProperties>
</file>