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58" r:id="rId4"/>
    <p:sldId id="280" r:id="rId5"/>
    <p:sldId id="259" r:id="rId6"/>
    <p:sldId id="281" r:id="rId7"/>
    <p:sldId id="282" r:id="rId8"/>
    <p:sldId id="286" r:id="rId9"/>
    <p:sldId id="288" r:id="rId10"/>
    <p:sldId id="289" r:id="rId11"/>
    <p:sldId id="283" r:id="rId12"/>
    <p:sldId id="287" r:id="rId13"/>
    <p:sldId id="284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3066" y="114"/>
      </p:cViewPr>
      <p:guideLst>
        <p:guide orient="horz" pos="15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scikit-learn.org/stable/modules/generated/sklearn.svm.SVC.html?highlight=svc#sklearn.svm.SV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4 – </a:t>
            </a:r>
            <a:r>
              <a:rPr lang="en-US" sz="4000" dirty="0"/>
              <a:t>Classification</a:t>
            </a:r>
            <a:br>
              <a:rPr lang="en-US" sz="4000" dirty="0"/>
            </a:br>
            <a:r>
              <a:rPr lang="en-US" sz="3200" dirty="0"/>
              <a:t>(HOML Ch. 3 / ISL Ch. 4 )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The Support Vector Machine is an extension of the Support Vector Classifier, it allows to enlarger the feature space in a specific way using </a:t>
            </a:r>
            <a:r>
              <a:rPr lang="en-US" sz="1800" b="1" i="1" dirty="0">
                <a:latin typeface="+mj-lt"/>
              </a:rPr>
              <a:t>kernels</a:t>
            </a:r>
            <a:r>
              <a:rPr lang="en-US" sz="1800" i="1" dirty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In other words, look for boundaries o different shapes.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Here is the scikit-learn documentation about SVM: </a:t>
            </a:r>
            <a:r>
              <a:rPr lang="en-US" sz="1800" dirty="0">
                <a:latin typeface="+mj-lt"/>
                <a:hlinkClick r:id="rId2"/>
              </a:rPr>
              <a:t>https://scikit-learn.org/stable/modules/generated/sklearn.svm.SVC.html?highlight=svc#sklearn.svm.SVC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3684570" y="6124287"/>
            <a:ext cx="230113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Polynomial kernel (degree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6642248" y="613293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Radial kernel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593C8-56F2-0955-E3A7-D7AE00F4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53" y="3237952"/>
            <a:ext cx="5967984" cy="28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Gradient descent is a method to find the minimum of a function (loss function in our case). In each iteration, the algorithm descents the slope of the function in a “little step”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Get the slope of the “mountain” in all directions (gradient)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Go in the opposite direction to go “downhill”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Adapt the “size” of your step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182A780-F7A7-C8B9-D6A8-481D3327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6" y="4452022"/>
            <a:ext cx="2596902" cy="1436952"/>
          </a:xfrm>
          <a:prstGeom prst="rect">
            <a:avLst/>
          </a:prstGeom>
        </p:spPr>
      </p:pic>
      <p:pic>
        <p:nvPicPr>
          <p:cNvPr id="11" name="Picture 10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FD72EB04-FD28-21B4-0AF4-C7DF7EF2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68" y="4488608"/>
            <a:ext cx="2596902" cy="1333076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28CD1F95-DB3E-4DBE-48D6-9F1828BC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0" y="4488608"/>
            <a:ext cx="2596902" cy="1333076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7031614-904C-C862-7B56-C169DF168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72" y="4488594"/>
            <a:ext cx="2596902" cy="1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Find the slope of the objective function with respect to each feature </a:t>
                </a:r>
                <a:r>
                  <a:rPr lang="en-US" sz="2200" b="1" dirty="0">
                    <a:latin typeface="+mj-lt"/>
                  </a:rPr>
                  <a:t>(gradient)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s-E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𝑀𝑆𝐸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𝐗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Pick a random initial value for the parameters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Update the gradient function by plugging in the parameter values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Calculate the step sizes for each feature as : </a:t>
                </a:r>
                <a:r>
                  <a:rPr lang="en-US" sz="2200" b="1" dirty="0">
                    <a:latin typeface="+mj-lt"/>
                  </a:rPr>
                  <a:t>step size = gradient * learning rate</a:t>
                </a:r>
                <a:endParaRPr lang="en-US" sz="2200" dirty="0">
                  <a:latin typeface="+mj-lt"/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Calculate the new parameters as </a:t>
                </a:r>
                <a:r>
                  <a:rPr lang="en-US" sz="2200" b="1" dirty="0">
                    <a:latin typeface="+mj-lt"/>
                  </a:rPr>
                  <a:t>old parameters - step size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sym typeface="Symbol" panose="05050102010706020507" pitchFamily="18" charset="2"/>
                            </a:rPr>
                            <m:t></m:t>
                          </m:r>
                        </m:e>
                        <m:sub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+mj-lt"/>
                  </a:rPr>
                  <a:t>Repeat until gradient is almost 0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4FF8E63-E2AF-7BCA-C7BA-B28A8BD0A0C0}"/>
              </a:ext>
            </a:extLst>
          </p:cNvPr>
          <p:cNvSpPr txBox="1"/>
          <p:nvPr/>
        </p:nvSpPr>
        <p:spPr>
          <a:xfrm rot="20637315">
            <a:off x="7375107" y="3745554"/>
            <a:ext cx="1980103" cy="1161633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This is a hyperparameter!!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48567C-0200-9893-01CB-77C249F83BCE}"/>
              </a:ext>
            </a:extLst>
          </p:cNvPr>
          <p:cNvSpPr/>
          <p:nvPr/>
        </p:nvSpPr>
        <p:spPr>
          <a:xfrm>
            <a:off x="5982935" y="4468628"/>
            <a:ext cx="1533263" cy="460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Stochastic Gradient Descent (SGD)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process involves a large number of calculations. For example: 10,000 observations x 10 features x 1,000 iterations (a usual number) = 100,000,000 computations for an estimation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Stochastic (random) Gradient Descent </a:t>
            </a:r>
            <a:r>
              <a:rPr lang="en-US" sz="2000" dirty="0">
                <a:latin typeface="+mj-lt"/>
              </a:rPr>
              <a:t>applies the same algorithm to one only observation picked up randomly (a predefined number of times)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can not get to the local minimum, but works very well when the loss function is irregular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Solution is to use a learning rate schedule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Mini-batch Gradient Descent</a:t>
            </a:r>
            <a:r>
              <a:rPr lang="en-US" sz="2000" dirty="0">
                <a:latin typeface="+mj-lt"/>
              </a:rPr>
              <a:t> offers a compromise between GD and SGD by splitting the data into smaller batches.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point is that a </a:t>
            </a:r>
            <a:r>
              <a:rPr lang="en-US" sz="2000" b="1" dirty="0" err="1">
                <a:latin typeface="+mj-lt"/>
              </a:rPr>
              <a:t>SGDClassifier</a:t>
            </a:r>
            <a:r>
              <a:rPr lang="en-US" sz="2000" dirty="0">
                <a:latin typeface="+mj-lt"/>
              </a:rPr>
              <a:t> is </a:t>
            </a:r>
            <a:r>
              <a:rPr lang="en-US" sz="2000" b="1" dirty="0">
                <a:latin typeface="+mj-lt"/>
              </a:rPr>
              <a:t>equivalent </a:t>
            </a:r>
            <a:r>
              <a:rPr lang="en-US" sz="2000" dirty="0">
                <a:latin typeface="+mj-lt"/>
              </a:rPr>
              <a:t>to a </a:t>
            </a:r>
            <a:r>
              <a:rPr lang="en-US" sz="2000" b="1" dirty="0">
                <a:latin typeface="+mj-lt"/>
              </a:rPr>
              <a:t>linear SVM </a:t>
            </a:r>
            <a:r>
              <a:rPr lang="en-US" sz="2000" dirty="0">
                <a:latin typeface="+mj-lt"/>
              </a:rPr>
              <a:t>(Here is the scikit-learn documentation about SGD: </a:t>
            </a:r>
            <a:r>
              <a:rPr lang="en-US" sz="2000" dirty="0">
                <a:latin typeface="+mj-lt"/>
                <a:hlinkClick r:id="rId2"/>
              </a:rPr>
              <a:t>https://scikit-learn.org/stable/modules/sgd.html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77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9946-3012-9066-31E4-C63BA9D94F28}"/>
              </a:ext>
            </a:extLst>
          </p:cNvPr>
          <p:cNvSpPr txBox="1"/>
          <p:nvPr/>
        </p:nvSpPr>
        <p:spPr>
          <a:xfrm rot="212624">
            <a:off x="7898738" y="3517243"/>
            <a:ext cx="2899068" cy="1207890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“I” is just indicating if the parenthesis is happening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Given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k</a:t>
                </a:r>
                <a:r>
                  <a:rPr lang="en-US" sz="2000" dirty="0">
                    <a:latin typeface="+mj-lt"/>
                  </a:rPr>
                  <a:t>-Nearest </a:t>
                </a:r>
                <a:r>
                  <a:rPr lang="en-US" sz="2000" dirty="0" err="1">
                    <a:latin typeface="+mj-lt"/>
                  </a:rPr>
                  <a:t>Neigbohrs</a:t>
                </a:r>
                <a:r>
                  <a:rPr lang="en-US" sz="2000" dirty="0">
                    <a:latin typeface="+mj-lt"/>
                  </a:rPr>
                  <a:t> identifies </a:t>
                </a:r>
                <a:r>
                  <a:rPr lang="en-US" sz="2000" i="1" dirty="0">
                    <a:latin typeface="+mj-lt"/>
                  </a:rPr>
                  <a:t>k </a:t>
                </a:r>
                <a:r>
                  <a:rPr lang="en-US" sz="2000" dirty="0">
                    <a:latin typeface="+mj-lt"/>
                  </a:rPr>
                  <a:t>(number defined by us) observations in the training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, </a:t>
                </a:r>
                <a:r>
                  <a:rPr lang="en-US" sz="2000" dirty="0">
                    <a:latin typeface="+mj-lt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. </a:t>
                </a:r>
                <a:r>
                  <a:rPr lang="en-US" sz="2000" dirty="0">
                    <a:latin typeface="+mj-lt"/>
                  </a:rPr>
                  <a:t>Then, it estimates the conditional probability of class </a:t>
                </a:r>
                <a:r>
                  <a:rPr lang="en-US" sz="2000" i="1" dirty="0">
                    <a:latin typeface="+mj-lt"/>
                  </a:rPr>
                  <a:t>j</a:t>
                </a:r>
                <a:r>
                  <a:rPr lang="en-US" sz="2000" dirty="0">
                    <a:latin typeface="+mj-lt"/>
                  </a:rPr>
                  <a:t> as the fraction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whose response values equal </a:t>
                </a:r>
                <a:r>
                  <a:rPr lang="en-US" sz="2000" i="1" dirty="0">
                    <a:latin typeface="+mj-lt"/>
                  </a:rPr>
                  <a:t>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Then, Bayes’ rule is applied to classify the test observation to the class with the largest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3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8620-EDD0-80AC-7E8E-885EF75F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19" y="2423316"/>
            <a:ext cx="4528457" cy="25516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CFF060-8AEE-7608-1030-CBF9B0310785}"/>
              </a:ext>
            </a:extLst>
          </p:cNvPr>
          <p:cNvCxnSpPr>
            <a:cxnSpLocks/>
          </p:cNvCxnSpPr>
          <p:nvPr/>
        </p:nvCxnSpPr>
        <p:spPr>
          <a:xfrm>
            <a:off x="6525797" y="1591977"/>
            <a:ext cx="0" cy="4657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4D3B2-DB82-E3F0-CE26-349E85C6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61" y="1787950"/>
            <a:ext cx="3931920" cy="39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</a:t>
            </a:r>
            <a:r>
              <a:rPr lang="en-US" sz="4000" i="1" dirty="0"/>
              <a:t>k</a:t>
            </a:r>
            <a:r>
              <a:rPr lang="en-US" sz="4000" dirty="0"/>
              <a:t>-Nearest Neighbors </a:t>
            </a:r>
            <a:r>
              <a:rPr lang="en-US" sz="4000" i="1" dirty="0"/>
              <a:t>(k-</a:t>
            </a:r>
            <a:r>
              <a:rPr lang="en-US" sz="4000" dirty="0"/>
              <a:t>NN</a:t>
            </a:r>
            <a:r>
              <a:rPr lang="en-US" sz="4000" i="1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D2FB5-8036-59E2-FE4D-3ACE1460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3" y="2560560"/>
            <a:ext cx="4920169" cy="27647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1CFA49-B6F6-2F5A-D627-7DC74BB1676B}"/>
              </a:ext>
            </a:extLst>
          </p:cNvPr>
          <p:cNvCxnSpPr>
            <a:cxnSpLocks/>
          </p:cNvCxnSpPr>
          <p:nvPr/>
        </p:nvCxnSpPr>
        <p:spPr>
          <a:xfrm>
            <a:off x="6525789" y="2560560"/>
            <a:ext cx="0" cy="339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FBD28C-076D-CA6E-FB74-FEBAF67E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55" y="2560560"/>
            <a:ext cx="4471851" cy="343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A3807-656A-ABEE-0950-BF49490A30B0}"/>
              </a:ext>
            </a:extLst>
          </p:cNvPr>
          <p:cNvSpPr txBox="1"/>
          <p:nvPr/>
        </p:nvSpPr>
        <p:spPr>
          <a:xfrm>
            <a:off x="992593" y="1484028"/>
            <a:ext cx="102350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choice of </a:t>
            </a:r>
            <a:r>
              <a:rPr lang="en-US" i="1" dirty="0"/>
              <a:t>K</a:t>
            </a:r>
            <a:r>
              <a:rPr lang="en-US" dirty="0"/>
              <a:t> is very relevant. In this example </a:t>
            </a:r>
            <a:r>
              <a:rPr lang="en-US" i="1" dirty="0"/>
              <a:t>K</a:t>
            </a:r>
            <a:r>
              <a:rPr lang="en-US" dirty="0"/>
              <a:t> = 1 is too flexible and finds non-existent patterns. As </a:t>
            </a:r>
            <a:r>
              <a:rPr lang="en-US" i="1" dirty="0"/>
              <a:t>K</a:t>
            </a:r>
            <a:r>
              <a:rPr lang="en-US" dirty="0"/>
              <a:t> grows, the method becomes less and less flexible, until becoming an almost straight line.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18F56-9772-CF65-F17E-DC63DAFF5AED}"/>
              </a:ext>
            </a:extLst>
          </p:cNvPr>
          <p:cNvCxnSpPr/>
          <p:nvPr/>
        </p:nvCxnSpPr>
        <p:spPr>
          <a:xfrm flipV="1">
            <a:off x="5681133" y="4800600"/>
            <a:ext cx="3725334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BD2D2-DC94-43FD-1935-6B44B4CDBCFA}"/>
              </a:ext>
            </a:extLst>
          </p:cNvPr>
          <p:cNvSpPr txBox="1"/>
          <p:nvPr/>
        </p:nvSpPr>
        <p:spPr>
          <a:xfrm>
            <a:off x="945119" y="5562599"/>
            <a:ext cx="5230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Training</a:t>
            </a:r>
            <a:r>
              <a:rPr lang="en-US" sz="1600" dirty="0">
                <a:solidFill>
                  <a:srgbClr val="FF0000"/>
                </a:solidFill>
              </a:rPr>
              <a:t>: The more flexible (K decreases), the less error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Testing</a:t>
            </a:r>
            <a:r>
              <a:rPr lang="en-US" sz="1600" dirty="0">
                <a:solidFill>
                  <a:srgbClr val="FF0000"/>
                </a:solidFill>
              </a:rPr>
              <a:t>: Decreasing K is OK but at some point, it increases again (excessively flexible so it overfits!!)</a:t>
            </a:r>
          </a:p>
        </p:txBody>
      </p:sp>
    </p:spTree>
    <p:extLst>
      <p:ext uri="{BB962C8B-B14F-4D97-AF65-F5344CB8AC3E}">
        <p14:creationId xmlns:p14="http://schemas.microsoft.com/office/powerpoint/2010/main" val="40963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To evaluate a regression, one only needs to pay attention to the performance measure (the lower, the better). But assessing performance in a classification is bit more nuance.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Just looking for a better accuracy (% of correct predictions) is not enough…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Imagine a task consisting in classifying patients into COVID-19 infected or not. The algorithm will perform well if: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infected when they are so (True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Maximizes the number of individuals classified as not infected when they do not have the disease.  (True Negative)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classified as infected when they are (False Positive)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Minimizes the number of individuals classify as not infected when they are actually sick (False Negative)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9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That information, organize in the following way, is called </a:t>
            </a:r>
            <a:r>
              <a:rPr lang="en-US" sz="2000" b="1" i="1" dirty="0">
                <a:latin typeface="+mj-lt"/>
              </a:rPr>
              <a:t>Confusion Matrix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Several interesting calculations emerge from it, yielding a much richer information than just 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1374817" y="5771772"/>
            <a:ext cx="370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+mj-lt"/>
              </a:rPr>
              <a:t>Source</a:t>
            </a:r>
            <a:r>
              <a:rPr lang="es-ES" sz="1200" dirty="0">
                <a:latin typeface="+mj-lt"/>
              </a:rPr>
              <a:t>: Wikipedia (</a:t>
            </a:r>
            <a:r>
              <a:rPr lang="es-ES" sz="1200" dirty="0">
                <a:latin typeface="+mj-lt"/>
                <a:hlinkClick r:id="rId2"/>
              </a:rPr>
              <a:t>https://en.wikipedia.org/wiki/Confusion_matrix</a:t>
            </a:r>
            <a:r>
              <a:rPr lang="es-ES" sz="1200" dirty="0">
                <a:latin typeface="+mj-lt"/>
              </a:rPr>
              <a:t>)</a:t>
            </a:r>
            <a:endParaRPr lang="en-US" sz="12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481A3-3304-D094-7207-CB506FFC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0" y="3130172"/>
            <a:ext cx="4994910" cy="2574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0268"/>
                <a:ext cx="5541220" cy="2819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A52ACE-3DE3-D61B-2E14-9D8A97E840A1}"/>
              </a:ext>
            </a:extLst>
          </p:cNvPr>
          <p:cNvSpPr txBox="1"/>
          <p:nvPr/>
        </p:nvSpPr>
        <p:spPr>
          <a:xfrm rot="212624">
            <a:off x="8101335" y="4125876"/>
            <a:ext cx="2178113" cy="85897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Sensitivity, hit rate, true positive rate…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5726E-C1E8-91FF-72EA-41BDED9990F6}"/>
              </a:ext>
            </a:extLst>
          </p:cNvPr>
          <p:cNvSpPr txBox="1"/>
          <p:nvPr/>
        </p:nvSpPr>
        <p:spPr>
          <a:xfrm rot="212624">
            <a:off x="8674754" y="4897131"/>
            <a:ext cx="2178113" cy="1039356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Selectivity, true negative rate…</a:t>
            </a:r>
          </a:p>
        </p:txBody>
      </p:sp>
    </p:spTree>
    <p:extLst>
      <p:ext uri="{BB962C8B-B14F-4D97-AF65-F5344CB8AC3E}">
        <p14:creationId xmlns:p14="http://schemas.microsoft.com/office/powerpoint/2010/main" val="298515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point is that it is very difficult to have an algorithm that yields high TP and TN, while low FN and FP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Should we use a model that predicts very well if someone has COVID-19, when h/she actually has it? Or is it better to get the prediction right when someone really does not have it?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There is a precision/recall trade-off, and we solve it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score, which is the harmonic mean of </a:t>
                </a:r>
                <a:r>
                  <a:rPr lang="en-US" sz="2000" i="1" dirty="0">
                    <a:latin typeface="+mj-lt"/>
                  </a:rPr>
                  <a:t>precision </a:t>
                </a:r>
                <a:r>
                  <a:rPr lang="en-US" sz="2000" dirty="0">
                    <a:latin typeface="+mj-lt"/>
                  </a:rPr>
                  <a:t>and </a:t>
                </a:r>
                <a:r>
                  <a:rPr lang="en-US" sz="2000" i="1" dirty="0">
                    <a:latin typeface="+mj-lt"/>
                  </a:rPr>
                  <a:t>recall.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The classifier will only get a </a:t>
                </a:r>
                <a:r>
                  <a:rPr lang="en-US" sz="2000" b="1" dirty="0">
                    <a:latin typeface="+mj-lt"/>
                  </a:rPr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+mj-lt"/>
                  </a:rPr>
                  <a:t> score if both Recall and Precision are high</a:t>
                </a:r>
                <a:r>
                  <a:rPr lang="en-US" sz="2000" dirty="0">
                    <a:latin typeface="+mj-lt"/>
                  </a:rPr>
                  <a:t>.</a:t>
                </a:r>
                <a:endParaRPr lang="en-US" sz="2000" i="1" dirty="0">
                  <a:latin typeface="+mj-lt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/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31CC3-D1E2-9E0F-9DE8-FB53F201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29" y="4123803"/>
                <a:ext cx="5541220" cy="830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Classifying?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Classifiers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Logistic Regression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Linear discriminant analysis (LDA)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Stochastic Gradient Descent (SGD)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Support Vector Machines (SVM)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-Nearest Neighbors (KNN)</a:t>
            </a:r>
            <a:endParaRPr lang="en-US" sz="2400" i="1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Performance measures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Training a binary classifier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Multiclass (multinomial) classification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D38933F-31C8-2AB5-6517-D9F2A467F431}"/>
              </a:ext>
            </a:extLst>
          </p:cNvPr>
          <p:cNvSpPr/>
          <p:nvPr/>
        </p:nvSpPr>
        <p:spPr>
          <a:xfrm rot="20710547">
            <a:off x="6412261" y="2943630"/>
            <a:ext cx="1913570" cy="103809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actually an optimization method!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Now, classifiers assign labels based on a threshold. For each instance, it computes a score based on a decision function. If that score is greater than a threshold, it assigns the instance to the positive class; otherwise, it assigns it to the negative 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Therefore, if we modify the threshold, the classification will vary, achieving better or worse predictions, and yielding different Precision and Recall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881C9A0-2340-D44D-5D9E-46C0DEB0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3909195"/>
            <a:ext cx="5486412" cy="186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20FBC-73EA-B6D0-4103-EA431CC846B4}"/>
              </a:ext>
            </a:extLst>
          </p:cNvPr>
          <p:cNvSpPr txBox="1"/>
          <p:nvPr/>
        </p:nvSpPr>
        <p:spPr>
          <a:xfrm>
            <a:off x="9227382" y="3710710"/>
            <a:ext cx="2493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*</a:t>
            </a:r>
            <a:r>
              <a:rPr lang="es-ES" sz="1400" dirty="0" err="1">
                <a:solidFill>
                  <a:srgbClr val="FF0000"/>
                </a:solidFill>
              </a:rPr>
              <a:t>Images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ordered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according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to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their</a:t>
            </a:r>
            <a:r>
              <a:rPr lang="es-ES" sz="1400" dirty="0">
                <a:solidFill>
                  <a:srgbClr val="FF0000"/>
                </a:solidFill>
              </a:rPr>
              <a:t> (</a:t>
            </a:r>
            <a:r>
              <a:rPr lang="es-ES" sz="1400" dirty="0" err="1">
                <a:solidFill>
                  <a:srgbClr val="FF0000"/>
                </a:solidFill>
              </a:rPr>
              <a:t>increasing</a:t>
            </a:r>
            <a:r>
              <a:rPr lang="es-ES" sz="1400" dirty="0">
                <a:solidFill>
                  <a:srgbClr val="FF0000"/>
                </a:solidFill>
              </a:rPr>
              <a:t>) </a:t>
            </a:r>
            <a:r>
              <a:rPr lang="es-ES" sz="1400" dirty="0" err="1">
                <a:solidFill>
                  <a:srgbClr val="FF0000"/>
                </a:solidFill>
              </a:rPr>
              <a:t>probability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of</a:t>
            </a:r>
            <a:r>
              <a:rPr lang="es-ES" sz="1400" dirty="0">
                <a:solidFill>
                  <a:srgbClr val="FF0000"/>
                </a:solidFill>
              </a:rPr>
              <a:t> “</a:t>
            </a:r>
            <a:r>
              <a:rPr lang="es-ES" sz="1400" dirty="0" err="1">
                <a:solidFill>
                  <a:srgbClr val="FF0000"/>
                </a:solidFill>
              </a:rPr>
              <a:t>being</a:t>
            </a:r>
            <a:r>
              <a:rPr lang="es-ES" sz="1400" dirty="0">
                <a:solidFill>
                  <a:srgbClr val="FF0000"/>
                </a:solidFill>
              </a:rPr>
              <a:t> a 5”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54FAC-9C26-4E01-5260-4D6A0B3FD4A4}"/>
              </a:ext>
            </a:extLst>
          </p:cNvPr>
          <p:cNvSpPr txBox="1"/>
          <p:nvPr/>
        </p:nvSpPr>
        <p:spPr>
          <a:xfrm>
            <a:off x="2866937" y="3873654"/>
            <a:ext cx="10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TP</a:t>
            </a:r>
            <a:r>
              <a:rPr lang="en-US" sz="1200" dirty="0">
                <a:solidFill>
                  <a:srgbClr val="FF0000"/>
                </a:solidFill>
              </a:rPr>
              <a:t>/(TP+FP)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FFB1B-A0A9-B55C-B155-77C01FCDD992}"/>
              </a:ext>
            </a:extLst>
          </p:cNvPr>
          <p:cNvSpPr txBox="1"/>
          <p:nvPr/>
        </p:nvSpPr>
        <p:spPr>
          <a:xfrm>
            <a:off x="2882488" y="4050428"/>
            <a:ext cx="10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TP</a:t>
            </a:r>
            <a:r>
              <a:rPr lang="en-US" sz="1200" dirty="0">
                <a:solidFill>
                  <a:srgbClr val="FF0000"/>
                </a:solidFill>
              </a:rPr>
              <a:t>/(TP+FN)</a:t>
            </a:r>
          </a:p>
        </p:txBody>
      </p:sp>
    </p:spTree>
    <p:extLst>
      <p:ext uri="{BB962C8B-B14F-4D97-AF65-F5344CB8AC3E}">
        <p14:creationId xmlns:p14="http://schemas.microsoft.com/office/powerpoint/2010/main" val="19207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When Precision increases, Recall decreases, and vice versa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DE37376-1AE9-D64D-FA42-22B5B052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7" y="3148096"/>
            <a:ext cx="4754890" cy="225064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0C69FA-F60D-A00B-B1B8-8F4A2FF5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72" y="2698820"/>
            <a:ext cx="3840488" cy="3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Performance measures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82412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93050"/>
            <a:ext cx="5730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2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2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2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Instead of plotting Precision and Recall, it is common to plot the </a:t>
            </a:r>
            <a:r>
              <a:rPr lang="en-US" sz="2000" i="1" dirty="0">
                <a:latin typeface="+mj-lt"/>
              </a:rPr>
              <a:t>True Positive Rate </a:t>
            </a:r>
            <a:r>
              <a:rPr lang="en-US" sz="2000" dirty="0">
                <a:latin typeface="+mj-lt"/>
              </a:rPr>
              <a:t>(TPR)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against the </a:t>
            </a:r>
            <a:r>
              <a:rPr lang="en-US" sz="2000" i="1" dirty="0">
                <a:latin typeface="+mj-lt"/>
              </a:rPr>
              <a:t>False Positive Rate </a:t>
            </a:r>
            <a:r>
              <a:rPr lang="en-US" sz="2000" dirty="0">
                <a:latin typeface="+mj-lt"/>
              </a:rPr>
              <a:t>(FPR), or, which is the same, </a:t>
            </a:r>
            <a:r>
              <a:rPr lang="en-US" sz="2000" i="1" dirty="0">
                <a:latin typeface="+mj-lt"/>
              </a:rPr>
              <a:t>Sensitivity</a:t>
            </a:r>
            <a:r>
              <a:rPr lang="en-US" sz="2000" dirty="0">
                <a:latin typeface="+mj-lt"/>
              </a:rPr>
              <a:t> (</a:t>
            </a:r>
            <a:r>
              <a:rPr lang="en-US" sz="2000" i="1" dirty="0">
                <a:latin typeface="+mj-lt"/>
              </a:rPr>
              <a:t>true positive rate</a:t>
            </a:r>
            <a:r>
              <a:rPr lang="en-US" sz="2000" dirty="0">
                <a:latin typeface="+mj-lt"/>
              </a:rPr>
              <a:t>) versus </a:t>
            </a:r>
            <a:r>
              <a:rPr lang="en-US" sz="2000" i="1" dirty="0">
                <a:latin typeface="+mj-lt"/>
              </a:rPr>
              <a:t>1 – Specificity </a:t>
            </a:r>
            <a:r>
              <a:rPr lang="en-US" sz="2000" dirty="0">
                <a:latin typeface="+mj-lt"/>
              </a:rPr>
              <a:t>(</a:t>
            </a:r>
            <a:r>
              <a:rPr lang="en-US" sz="2000" i="1" dirty="0">
                <a:latin typeface="+mj-lt"/>
              </a:rPr>
              <a:t>true negative rate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plot is called the </a:t>
            </a:r>
            <a:r>
              <a:rPr lang="en-US" sz="2000" b="1" i="1" dirty="0">
                <a:latin typeface="+mj-lt"/>
              </a:rPr>
              <a:t>Receiver Operating Characteristic</a:t>
            </a:r>
            <a:r>
              <a:rPr lang="en-US" sz="2000" b="1" dirty="0">
                <a:latin typeface="+mj-lt"/>
              </a:rPr>
              <a:t> (ROC) curve</a:t>
            </a:r>
            <a:endParaRPr lang="en-US" sz="2000" b="1" i="1" dirty="0">
              <a:latin typeface="+mj-lt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AEBF3B-C772-6843-4D0F-2E3870D5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8" y="3202345"/>
            <a:ext cx="3840488" cy="3155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3B7C-AA7A-8E9E-1514-6E91D58A1C22}"/>
              </a:ext>
            </a:extLst>
          </p:cNvPr>
          <p:cNvSpPr txBox="1"/>
          <p:nvPr/>
        </p:nvSpPr>
        <p:spPr>
          <a:xfrm>
            <a:off x="6186394" y="3295787"/>
            <a:ext cx="500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To compare two classifiers, we compute the </a:t>
            </a:r>
            <a:r>
              <a:rPr lang="en-US" sz="2000" i="1" dirty="0">
                <a:latin typeface="+mj-lt"/>
              </a:rPr>
              <a:t>area under the curve </a:t>
            </a:r>
            <a:r>
              <a:rPr lang="en-US" sz="2000" dirty="0">
                <a:latin typeface="+mj-lt"/>
              </a:rPr>
              <a:t>(AUC)</a:t>
            </a:r>
          </a:p>
          <a:p>
            <a:r>
              <a:rPr lang="en-US" sz="2000" dirty="0">
                <a:latin typeface="+mj-lt"/>
              </a:rPr>
              <a:t>A perfect classifier would have an area of 1; so the higher, the better</a:t>
            </a:r>
          </a:p>
        </p:txBody>
      </p:sp>
    </p:spTree>
    <p:extLst>
      <p:ext uri="{BB962C8B-B14F-4D97-AF65-F5344CB8AC3E}">
        <p14:creationId xmlns:p14="http://schemas.microsoft.com/office/powerpoint/2010/main" val="411911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Our example from Topic 2 was a </a:t>
            </a:r>
            <a:r>
              <a:rPr lang="en-US" sz="2400" i="1" dirty="0">
                <a:latin typeface="+mj-lt"/>
              </a:rPr>
              <a:t>regression</a:t>
            </a:r>
            <a:r>
              <a:rPr lang="en-US" sz="2400" dirty="0">
                <a:latin typeface="+mj-lt"/>
              </a:rPr>
              <a:t> problem: estimating the value of a </a:t>
            </a:r>
            <a:r>
              <a:rPr lang="en-US" sz="2400" b="1" dirty="0">
                <a:latin typeface="+mj-lt"/>
              </a:rPr>
              <a:t>quantitative </a:t>
            </a:r>
            <a:r>
              <a:rPr lang="en-US" sz="2400" dirty="0">
                <a:latin typeface="+mj-lt"/>
              </a:rPr>
              <a:t>variable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However, in many situations, the response is </a:t>
            </a:r>
            <a:r>
              <a:rPr lang="en-US" sz="2400" b="1" dirty="0">
                <a:latin typeface="+mj-lt"/>
              </a:rPr>
              <a:t>qualitative </a:t>
            </a:r>
            <a:r>
              <a:rPr lang="en-US" sz="2400" dirty="0">
                <a:latin typeface="+mj-lt"/>
              </a:rPr>
              <a:t>(also named categorical). The observations have a label assigned,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, the category they pertain to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person arriving at the emergency room has symptoms that can be attributed to three different medical conditions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A bank needs to determine if a transaction is fraudulent or not on the basis of historical transaction history, IP address, and other information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Based on socioeconomic information, we would like to determine whether a person is an Electric Vehicle Adopter or not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Image analysis to determine whether a Tumor is cancer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problem becomes assigning each observation to a category, this is classifying them into the correct label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This involves to </a:t>
            </a:r>
            <a:r>
              <a:rPr lang="en-US" sz="2400" b="1" dirty="0">
                <a:latin typeface="+mj-lt"/>
              </a:rPr>
              <a:t>calculate probabilities </a:t>
            </a:r>
            <a:r>
              <a:rPr lang="en-US" sz="2400" dirty="0">
                <a:latin typeface="+mj-lt"/>
              </a:rPr>
              <a:t>(of belonging to each category) as the basis of making the classification.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 are many classification algorithms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Linear discriminant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Machines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-nearest neighbors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Rather than modeling the response variable </a:t>
            </a:r>
            <a:r>
              <a:rPr lang="en-US" sz="2000" i="1" dirty="0">
                <a:latin typeface="+mj-lt"/>
              </a:rPr>
              <a:t>Y</a:t>
            </a:r>
            <a:r>
              <a:rPr lang="en-US" sz="2000" dirty="0">
                <a:latin typeface="+mj-lt"/>
              </a:rPr>
              <a:t>, a logistic regression measures the probability that Y belongs to a particular category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E5E52-6884-8411-6A18-97EE8CAB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383050"/>
            <a:ext cx="7376160" cy="264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/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57662-2B79-5962-D1A7-78B9A50E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49" y="2943375"/>
                <a:ext cx="378649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/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51C82-8D3E-ACA7-7964-664D6689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86" y="2758045"/>
                <a:ext cx="3786497" cy="631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estimation of the coefficients is performed by </a:t>
            </a:r>
            <a:r>
              <a:rPr lang="en-US" sz="2000" i="1" dirty="0">
                <a:latin typeface="+mj-lt"/>
              </a:rPr>
              <a:t>maximum likelihood, </a:t>
            </a:r>
            <a:r>
              <a:rPr lang="en-US" sz="2000" dirty="0">
                <a:latin typeface="+mj-lt"/>
              </a:rPr>
              <a:t>this is a method that seeks for estimates of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such that the predicted probability corresponds as closely as possible to the observed label. This is, when those </a:t>
            </a:r>
            <a:r>
              <a:rPr lang="el-GR" sz="2000" dirty="0">
                <a:latin typeface="+mj-lt"/>
              </a:rPr>
              <a:t>β</a:t>
            </a:r>
            <a:r>
              <a:rPr lang="en-US" sz="2000" dirty="0">
                <a:latin typeface="+mj-lt"/>
              </a:rPr>
              <a:t>s are plugged in the regression, they reproduce the sample labels as much as possible.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Logistic regression provides coefficients, standard deviations, p-values, and odds ratios.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3DED7B-E232-3C9E-B362-32B2434F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313"/>
              </p:ext>
            </p:extLst>
          </p:nvPr>
        </p:nvGraphicFramePr>
        <p:xfrm>
          <a:off x="772828" y="4001294"/>
          <a:ext cx="5245725" cy="200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428">
                  <a:extLst>
                    <a:ext uri="{9D8B030D-6E8A-4147-A177-3AD203B41FA5}">
                      <a16:colId xmlns:a16="http://schemas.microsoft.com/office/drawing/2014/main" val="3268594633"/>
                    </a:ext>
                  </a:extLst>
                </a:gridCol>
                <a:gridCol w="974862">
                  <a:extLst>
                    <a:ext uri="{9D8B030D-6E8A-4147-A177-3AD203B41FA5}">
                      <a16:colId xmlns:a16="http://schemas.microsoft.com/office/drawing/2014/main" val="222657732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172775317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641588601"/>
                    </a:ext>
                  </a:extLst>
                </a:gridCol>
                <a:gridCol w="1049145">
                  <a:extLst>
                    <a:ext uri="{9D8B030D-6E8A-4147-A177-3AD203B41FA5}">
                      <a16:colId xmlns:a16="http://schemas.microsoft.com/office/drawing/2014/main" val="309886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Std.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4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-10.8690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0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Student[Yes]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-0.6468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899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/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</a:rPr>
                  <a:t>Predicted probability of default for a student with a credit card balance of $1,500 and an income of $40,000: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−10.869+0.00574∗1500+0.003∗40−0.6468∗1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D4287-53C5-725E-A0F3-3DBCC9B8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50" y="3934912"/>
                <a:ext cx="6262681" cy="2093009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Linear discriminant analysis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Linear discriminant analysis also calculates probabilities of pertaining to a class, but differently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It leverages on Bayes’ Theorem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. Note that we can have </a:t>
                </a:r>
                <a:r>
                  <a:rPr lang="en-US" i="1" dirty="0">
                    <a:latin typeface="+mj-lt"/>
                  </a:rPr>
                  <a:t>k </a:t>
                </a:r>
                <a:r>
                  <a:rPr lang="en-US" dirty="0">
                    <a:latin typeface="+mj-lt"/>
                  </a:rPr>
                  <a:t>classes and not only two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If it is just a different way of classifying, why using it?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When the classes are well-separated, linear regression estimates are less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If </a:t>
                </a:r>
                <a:r>
                  <a:rPr lang="en-US" sz="2000" i="1" dirty="0">
                    <a:latin typeface="+mj-lt"/>
                  </a:rPr>
                  <a:t>n</a:t>
                </a:r>
                <a:r>
                  <a:rPr lang="en-US" sz="2000" dirty="0">
                    <a:latin typeface="+mj-lt"/>
                  </a:rPr>
                  <a:t> is small, and the distribution of the features is more or less </a:t>
                </a:r>
                <a:r>
                  <a:rPr lang="en-US" sz="2000" i="1" dirty="0">
                    <a:latin typeface="+mj-lt"/>
                  </a:rPr>
                  <a:t>normal </a:t>
                </a:r>
                <a:r>
                  <a:rPr lang="en-US" sz="2000" dirty="0">
                    <a:latin typeface="+mj-lt"/>
                  </a:rPr>
                  <a:t>in each of the classes, the LDA is also more stable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+mj-lt"/>
                  </a:rPr>
                  <a:t>It is popular for cases with more than two classes (although not the only method)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F27C5-01B7-9F60-ECDA-A1F37658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Support Vector Classifier (SVC) is a type of model able to perform linear and nonlinear classification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behaves well in classification tasks in small to medium size datasets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relatively easy to find a separating hyperplane that separates the space, so it classifies very accurately the observations. </a:t>
            </a: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81667-34EB-7F0D-8E6C-09B1A62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0" y="3496170"/>
            <a:ext cx="5611804" cy="2787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/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A test observation is assigned to a class depending on which side of the hyperplane falls in.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+…+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317120-0577-FCAF-BBC7-18B3CB89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5" y="3627815"/>
                <a:ext cx="4624628" cy="2500813"/>
              </a:xfrm>
              <a:prstGeom prst="rect">
                <a:avLst/>
              </a:prstGeom>
              <a:blipFill>
                <a:blip r:embed="rId3"/>
                <a:stretch>
                  <a:fillRect l="-1451" t="-1220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5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Classifiers – Support Vector Machines (SVM)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What if sets are not completely separable? </a:t>
            </a:r>
            <a:r>
              <a:rPr lang="en-US" sz="2000" i="1" dirty="0">
                <a:latin typeface="+mj-lt"/>
              </a:rPr>
              <a:t>Soft margins</a:t>
            </a:r>
            <a:r>
              <a:rPr lang="en-US" sz="2000" dirty="0">
                <a:latin typeface="+mj-lt"/>
              </a:rPr>
              <a:t> or </a:t>
            </a:r>
            <a:r>
              <a:rPr lang="en-US" sz="2000" i="1" dirty="0">
                <a:latin typeface="+mj-lt"/>
              </a:rPr>
              <a:t>kernels</a:t>
            </a:r>
            <a:endParaRPr lang="en-US" sz="1200" i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296CE-107F-EBC7-F9F9-596CE840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3" y="2635149"/>
            <a:ext cx="3239588" cy="3169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74E9B-2814-21BD-E486-F59921F3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635150"/>
            <a:ext cx="3399827" cy="3335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DA19C9-C5DC-5E6E-F21C-D9FC76E063EE}"/>
              </a:ext>
            </a:extLst>
          </p:cNvPr>
          <p:cNvSpPr txBox="1"/>
          <p:nvPr/>
        </p:nvSpPr>
        <p:spPr>
          <a:xfrm>
            <a:off x="2618210" y="5970881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Hard margin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7DF27-2684-0050-C0DD-AAF72EAA15D8}"/>
              </a:ext>
            </a:extLst>
          </p:cNvPr>
          <p:cNvSpPr txBox="1"/>
          <p:nvPr/>
        </p:nvSpPr>
        <p:spPr>
          <a:xfrm>
            <a:off x="7151820" y="6023074"/>
            <a:ext cx="2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Soft 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1F2FF-9D12-49E7-8ED5-D57A1329526B}"/>
              </a:ext>
            </a:extLst>
          </p:cNvPr>
          <p:cNvSpPr txBox="1"/>
          <p:nvPr/>
        </p:nvSpPr>
        <p:spPr>
          <a:xfrm rot="20637315">
            <a:off x="9262063" y="2890337"/>
            <a:ext cx="2395924" cy="1650742"/>
          </a:xfrm>
          <a:prstGeom prst="leftArrow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 non-linear boundary would actually fit better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80EF3-D563-F8AB-4632-9DA2DEC0C1A8}"/>
              </a:ext>
            </a:extLst>
          </p:cNvPr>
          <p:cNvCxnSpPr>
            <a:cxnSpLocks/>
          </p:cNvCxnSpPr>
          <p:nvPr/>
        </p:nvCxnSpPr>
        <p:spPr>
          <a:xfrm flipV="1">
            <a:off x="1528997" y="4557010"/>
            <a:ext cx="1491521" cy="18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84DF-5D1C-E385-D180-E5B1AD8867FB}"/>
              </a:ext>
            </a:extLst>
          </p:cNvPr>
          <p:cNvSpPr txBox="1"/>
          <p:nvPr/>
        </p:nvSpPr>
        <p:spPr>
          <a:xfrm>
            <a:off x="554636" y="5096656"/>
            <a:ext cx="121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Maximal margin hyperplane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723D12-E298-5276-D69B-3E8C18F03501}"/>
              </a:ext>
            </a:extLst>
          </p:cNvPr>
          <p:cNvSpPr/>
          <p:nvPr/>
        </p:nvSpPr>
        <p:spPr>
          <a:xfrm>
            <a:off x="3576320" y="3490043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10AA24-FBC5-9ECC-6E41-A52F7C872F31}"/>
              </a:ext>
            </a:extLst>
          </p:cNvPr>
          <p:cNvSpPr/>
          <p:nvPr/>
        </p:nvSpPr>
        <p:spPr>
          <a:xfrm>
            <a:off x="2860040" y="4589951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B287B8-B69F-6039-592D-0C990309A52C}"/>
              </a:ext>
            </a:extLst>
          </p:cNvPr>
          <p:cNvSpPr/>
          <p:nvPr/>
        </p:nvSpPr>
        <p:spPr>
          <a:xfrm>
            <a:off x="3348706" y="4589951"/>
            <a:ext cx="216191" cy="17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E02092-4B79-9314-EFE8-F5077AB66630}"/>
              </a:ext>
            </a:extLst>
          </p:cNvPr>
          <p:cNvSpPr/>
          <p:nvPr/>
        </p:nvSpPr>
        <p:spPr>
          <a:xfrm>
            <a:off x="658033" y="3111976"/>
            <a:ext cx="1016213" cy="698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294605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2048</Words>
  <Application>Microsoft Office PowerPoint</Application>
  <PresentationFormat>Widescreen</PresentationFormat>
  <Paragraphs>206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Introduction to Machine Learning Topic 4 – Classification (HOML Ch. 3 / ISL Ch. 4 )</vt:lpstr>
      <vt:lpstr>PowerPoint Presentation</vt:lpstr>
      <vt:lpstr>Classifying?</vt:lpstr>
      <vt:lpstr>Classifying?</vt:lpstr>
      <vt:lpstr>Classifiers – Logistic regression</vt:lpstr>
      <vt:lpstr>Classifiers – Logistic regression</vt:lpstr>
      <vt:lpstr>Classifiers – Linear discriminant analysis (LDA)</vt:lpstr>
      <vt:lpstr>Classifiers – Support Vector Machines (SVM)</vt:lpstr>
      <vt:lpstr>Classifiers – Support Vector Machines (SVM)</vt:lpstr>
      <vt:lpstr>Classifiers – Support Vector Machines (SVM)</vt:lpstr>
      <vt:lpstr>Classifiers – Stochastic Gradient Descent (SGD)</vt:lpstr>
      <vt:lpstr>Classifiers – Stochastic Gradient Descent (SGD)</vt:lpstr>
      <vt:lpstr>Classifiers – Stochastic Gradient Descent (SGD)</vt:lpstr>
      <vt:lpstr>Classifiers – k-Nearest Neighbors (k-NN)</vt:lpstr>
      <vt:lpstr>Classifiers – k-Nearest Neighbors (k-NN)</vt:lpstr>
      <vt:lpstr>Classifiers – k-Nearest Neighbors (k-NN)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35</cp:revision>
  <dcterms:created xsi:type="dcterms:W3CDTF">2022-09-11T13:53:20Z</dcterms:created>
  <dcterms:modified xsi:type="dcterms:W3CDTF">2022-10-25T13:23:30Z</dcterms:modified>
</cp:coreProperties>
</file>