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16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D7E4C475-43A4-41ED-8B1B-8BBAF346AA8F}"/>
    <pc:docChg chg="custSel modSld">
      <pc:chgData name="Javier Bas Vicente" userId="96bf8a96-3310-496c-8c7e-8a087f977faa" providerId="ADAL" clId="{D7E4C475-43A4-41ED-8B1B-8BBAF346AA8F}" dt="2024-12-02T11:14:05.494" v="13" actId="20577"/>
      <pc:docMkLst>
        <pc:docMk/>
      </pc:docMkLst>
      <pc:sldChg chg="modSp mod">
        <pc:chgData name="Javier Bas Vicente" userId="96bf8a96-3310-496c-8c7e-8a087f977faa" providerId="ADAL" clId="{D7E4C475-43A4-41ED-8B1B-8BBAF346AA8F}" dt="2024-12-02T09:29:39.842" v="0" actId="6549"/>
        <pc:sldMkLst>
          <pc:docMk/>
          <pc:sldMk cId="2149080833" sldId="278"/>
        </pc:sldMkLst>
        <pc:spChg chg="mod">
          <ac:chgData name="Javier Bas Vicente" userId="96bf8a96-3310-496c-8c7e-8a087f977faa" providerId="ADAL" clId="{D7E4C475-43A4-41ED-8B1B-8BBAF346AA8F}" dt="2024-12-02T09:29:39.842" v="0" actId="6549"/>
          <ac:spMkLst>
            <pc:docMk/>
            <pc:sldMk cId="2149080833" sldId="278"/>
            <ac:spMk id="3" creationId="{6866AA87-E000-52D2-F65D-4B414B00BBE5}"/>
          </ac:spMkLst>
        </pc:spChg>
      </pc:sldChg>
      <pc:sldChg chg="modSp mod">
        <pc:chgData name="Javier Bas Vicente" userId="96bf8a96-3310-496c-8c7e-8a087f977faa" providerId="ADAL" clId="{D7E4C475-43A4-41ED-8B1B-8BBAF346AA8F}" dt="2024-12-02T09:31:15.319" v="3" actId="20577"/>
        <pc:sldMkLst>
          <pc:docMk/>
          <pc:sldMk cId="2503146199" sldId="280"/>
        </pc:sldMkLst>
        <pc:spChg chg="mod">
          <ac:chgData name="Javier Bas Vicente" userId="96bf8a96-3310-496c-8c7e-8a087f977faa" providerId="ADAL" clId="{D7E4C475-43A4-41ED-8B1B-8BBAF346AA8F}" dt="2024-12-02T09:31:15.319" v="3" actId="20577"/>
          <ac:spMkLst>
            <pc:docMk/>
            <pc:sldMk cId="2503146199" sldId="280"/>
            <ac:spMk id="152" creationId="{B7719AE7-5D76-3CA6-C03E-F772C1896EF4}"/>
          </ac:spMkLst>
        </pc:spChg>
      </pc:sldChg>
      <pc:sldChg chg="modSp mod">
        <pc:chgData name="Javier Bas Vicente" userId="96bf8a96-3310-496c-8c7e-8a087f977faa" providerId="ADAL" clId="{D7E4C475-43A4-41ED-8B1B-8BBAF346AA8F}" dt="2024-12-02T10:44:18.865" v="7" actId="20577"/>
        <pc:sldMkLst>
          <pc:docMk/>
          <pc:sldMk cId="2133384380" sldId="282"/>
        </pc:sldMkLst>
        <pc:spChg chg="mod">
          <ac:chgData name="Javier Bas Vicente" userId="96bf8a96-3310-496c-8c7e-8a087f977faa" providerId="ADAL" clId="{D7E4C475-43A4-41ED-8B1B-8BBAF346AA8F}" dt="2024-12-02T10:44:18.865" v="7" actId="20577"/>
          <ac:spMkLst>
            <pc:docMk/>
            <pc:sldMk cId="2133384380" sldId="282"/>
            <ac:spMk id="9" creationId="{FF60499C-0DD9-AF65-653B-E88CD5FBC946}"/>
          </ac:spMkLst>
        </pc:spChg>
      </pc:sldChg>
      <pc:sldChg chg="modSp mod">
        <pc:chgData name="Javier Bas Vicente" userId="96bf8a96-3310-496c-8c7e-8a087f977faa" providerId="ADAL" clId="{D7E4C475-43A4-41ED-8B1B-8BBAF346AA8F}" dt="2024-12-02T10:45:03.113" v="11" actId="20577"/>
        <pc:sldMkLst>
          <pc:docMk/>
          <pc:sldMk cId="2655692839" sldId="283"/>
        </pc:sldMkLst>
        <pc:spChg chg="mod">
          <ac:chgData name="Javier Bas Vicente" userId="96bf8a96-3310-496c-8c7e-8a087f977faa" providerId="ADAL" clId="{D7E4C475-43A4-41ED-8B1B-8BBAF346AA8F}" dt="2024-12-02T10:45:03.113" v="11" actId="20577"/>
          <ac:spMkLst>
            <pc:docMk/>
            <pc:sldMk cId="2655692839" sldId="283"/>
            <ac:spMk id="9" creationId="{FF60499C-0DD9-AF65-653B-E88CD5FBC946}"/>
          </ac:spMkLst>
        </pc:spChg>
      </pc:sldChg>
      <pc:sldChg chg="modSp mod">
        <pc:chgData name="Javier Bas Vicente" userId="96bf8a96-3310-496c-8c7e-8a087f977faa" providerId="ADAL" clId="{D7E4C475-43A4-41ED-8B1B-8BBAF346AA8F}" dt="2024-12-02T10:50:44.457" v="12" actId="313"/>
        <pc:sldMkLst>
          <pc:docMk/>
          <pc:sldMk cId="2565942611" sldId="286"/>
        </pc:sldMkLst>
        <pc:spChg chg="mod">
          <ac:chgData name="Javier Bas Vicente" userId="96bf8a96-3310-496c-8c7e-8a087f977faa" providerId="ADAL" clId="{D7E4C475-43A4-41ED-8B1B-8BBAF346AA8F}" dt="2024-12-02T10:50:44.457" v="12" actId="313"/>
          <ac:spMkLst>
            <pc:docMk/>
            <pc:sldMk cId="2565942611" sldId="286"/>
            <ac:spMk id="152" creationId="{B7719AE7-5D76-3CA6-C03E-F772C1896EF4}"/>
          </ac:spMkLst>
        </pc:spChg>
      </pc:sldChg>
      <pc:sldChg chg="modSp mod">
        <pc:chgData name="Javier Bas Vicente" userId="96bf8a96-3310-496c-8c7e-8a087f977faa" providerId="ADAL" clId="{D7E4C475-43A4-41ED-8B1B-8BBAF346AA8F}" dt="2024-12-02T11:14:05.494" v="13" actId="20577"/>
        <pc:sldMkLst>
          <pc:docMk/>
          <pc:sldMk cId="3820400377" sldId="297"/>
        </pc:sldMkLst>
        <pc:spChg chg="mod">
          <ac:chgData name="Javier Bas Vicente" userId="96bf8a96-3310-496c-8c7e-8a087f977faa" providerId="ADAL" clId="{D7E4C475-43A4-41ED-8B1B-8BBAF346AA8F}" dt="2024-12-02T11:14:05.494" v="13" actId="20577"/>
          <ac:spMkLst>
            <pc:docMk/>
            <pc:sldMk cId="3820400377" sldId="297"/>
            <ac:spMk id="152" creationId="{B7719AE7-5D76-3CA6-C03E-F772C1896EF4}"/>
          </ac:spMkLst>
        </pc:spChg>
      </pc:sldChg>
    </pc:docChg>
  </pc:docChgLst>
  <pc:docChgLst>
    <pc:chgData name="Javier Bas Vicente" userId="96bf8a96-3310-496c-8c7e-8a087f977faa" providerId="ADAL" clId="{13BBDED3-7449-4D4E-9FB9-0ABDA6A06E8B}"/>
    <pc:docChg chg="custSel modSld">
      <pc:chgData name="Javier Bas Vicente" userId="96bf8a96-3310-496c-8c7e-8a087f977faa" providerId="ADAL" clId="{13BBDED3-7449-4D4E-9FB9-0ABDA6A06E8B}" dt="2023-11-28T10:24:06.438" v="135" actId="20577"/>
      <pc:docMkLst>
        <pc:docMk/>
      </pc:docMkLst>
      <pc:sldChg chg="modSp">
        <pc:chgData name="Javier Bas Vicente" userId="96bf8a96-3310-496c-8c7e-8a087f977faa" providerId="ADAL" clId="{13BBDED3-7449-4D4E-9FB9-0ABDA6A06E8B}" dt="2023-11-28T08:58:23.158" v="8" actId="6549"/>
        <pc:sldMkLst>
          <pc:docMk/>
          <pc:sldMk cId="2133384380" sldId="282"/>
        </pc:sldMkLst>
        <pc:spChg chg="mod">
          <ac:chgData name="Javier Bas Vicente" userId="96bf8a96-3310-496c-8c7e-8a087f977faa" providerId="ADAL" clId="{13BBDED3-7449-4D4E-9FB9-0ABDA6A06E8B}" dt="2023-11-28T08:58:23.158" v="8" actId="6549"/>
          <ac:spMkLst>
            <pc:docMk/>
            <pc:sldMk cId="2133384380" sldId="282"/>
            <ac:spMk id="9" creationId="{FF60499C-0DD9-AF65-653B-E88CD5FBC946}"/>
          </ac:spMkLst>
        </pc:spChg>
      </pc:sldChg>
      <pc:sldChg chg="modSp mod">
        <pc:chgData name="Javier Bas Vicente" userId="96bf8a96-3310-496c-8c7e-8a087f977faa" providerId="ADAL" clId="{13BBDED3-7449-4D4E-9FB9-0ABDA6A06E8B}" dt="2023-11-28T08:58:02.323" v="7" actId="20577"/>
        <pc:sldMkLst>
          <pc:docMk/>
          <pc:sldMk cId="2655692839" sldId="283"/>
        </pc:sldMkLst>
        <pc:spChg chg="mod">
          <ac:chgData name="Javier Bas Vicente" userId="96bf8a96-3310-496c-8c7e-8a087f977faa" providerId="ADAL" clId="{13BBDED3-7449-4D4E-9FB9-0ABDA6A06E8B}" dt="2023-11-28T08:58:02.323" v="7" actId="20577"/>
          <ac:spMkLst>
            <pc:docMk/>
            <pc:sldMk cId="2655692839" sldId="283"/>
            <ac:spMk id="9" creationId="{FF60499C-0DD9-AF65-653B-E88CD5FBC946}"/>
          </ac:spMkLst>
        </pc:spChg>
      </pc:sldChg>
      <pc:sldChg chg="modSp mod">
        <pc:chgData name="Javier Bas Vicente" userId="96bf8a96-3310-496c-8c7e-8a087f977faa" providerId="ADAL" clId="{13BBDED3-7449-4D4E-9FB9-0ABDA6A06E8B}" dt="2023-11-28T08:57:43.619" v="0" actId="6549"/>
        <pc:sldMkLst>
          <pc:docMk/>
          <pc:sldMk cId="2293202253" sldId="284"/>
        </pc:sldMkLst>
        <pc:spChg chg="mod">
          <ac:chgData name="Javier Bas Vicente" userId="96bf8a96-3310-496c-8c7e-8a087f977faa" providerId="ADAL" clId="{13BBDED3-7449-4D4E-9FB9-0ABDA6A06E8B}" dt="2023-11-28T08:57:43.619" v="0" actId="6549"/>
          <ac:spMkLst>
            <pc:docMk/>
            <pc:sldMk cId="2293202253" sldId="284"/>
            <ac:spMk id="152" creationId="{B7719AE7-5D76-3CA6-C03E-F772C1896EF4}"/>
          </ac:spMkLst>
        </pc:spChg>
      </pc:sldChg>
      <pc:sldChg chg="modSp mod">
        <pc:chgData name="Javier Bas Vicente" userId="96bf8a96-3310-496c-8c7e-8a087f977faa" providerId="ADAL" clId="{13BBDED3-7449-4D4E-9FB9-0ABDA6A06E8B}" dt="2023-11-28T08:59:41.410" v="15" actId="20577"/>
        <pc:sldMkLst>
          <pc:docMk/>
          <pc:sldMk cId="1871642787" sldId="285"/>
        </pc:sldMkLst>
        <pc:spChg chg="mod">
          <ac:chgData name="Javier Bas Vicente" userId="96bf8a96-3310-496c-8c7e-8a087f977faa" providerId="ADAL" clId="{13BBDED3-7449-4D4E-9FB9-0ABDA6A06E8B}" dt="2023-11-28T08:59:41.410" v="15" actId="20577"/>
          <ac:spMkLst>
            <pc:docMk/>
            <pc:sldMk cId="1871642787" sldId="285"/>
            <ac:spMk id="152" creationId="{B7719AE7-5D76-3CA6-C03E-F772C1896EF4}"/>
          </ac:spMkLst>
        </pc:spChg>
      </pc:sldChg>
      <pc:sldChg chg="modSp mod">
        <pc:chgData name="Javier Bas Vicente" userId="96bf8a96-3310-496c-8c7e-8a087f977faa" providerId="ADAL" clId="{13BBDED3-7449-4D4E-9FB9-0ABDA6A06E8B}" dt="2023-11-28T09:02:38.680" v="20" actId="20577"/>
        <pc:sldMkLst>
          <pc:docMk/>
          <pc:sldMk cId="2565942611" sldId="286"/>
        </pc:sldMkLst>
        <pc:spChg chg="mod">
          <ac:chgData name="Javier Bas Vicente" userId="96bf8a96-3310-496c-8c7e-8a087f977faa" providerId="ADAL" clId="{13BBDED3-7449-4D4E-9FB9-0ABDA6A06E8B}" dt="2023-11-28T09:02:38.680" v="20" actId="20577"/>
          <ac:spMkLst>
            <pc:docMk/>
            <pc:sldMk cId="2565942611" sldId="286"/>
            <ac:spMk id="152" creationId="{B7719AE7-5D76-3CA6-C03E-F772C1896EF4}"/>
          </ac:spMkLst>
        </pc:spChg>
      </pc:sldChg>
      <pc:sldChg chg="modSp mod">
        <pc:chgData name="Javier Bas Vicente" userId="96bf8a96-3310-496c-8c7e-8a087f977faa" providerId="ADAL" clId="{13BBDED3-7449-4D4E-9FB9-0ABDA6A06E8B}" dt="2023-11-28T09:04:06.551" v="106" actId="1076"/>
        <pc:sldMkLst>
          <pc:docMk/>
          <pc:sldMk cId="704902515" sldId="287"/>
        </pc:sldMkLst>
        <pc:spChg chg="mod">
          <ac:chgData name="Javier Bas Vicente" userId="96bf8a96-3310-496c-8c7e-8a087f977faa" providerId="ADAL" clId="{13BBDED3-7449-4D4E-9FB9-0ABDA6A06E8B}" dt="2023-11-28T09:03:44.318" v="52" actId="20577"/>
          <ac:spMkLst>
            <pc:docMk/>
            <pc:sldMk cId="704902515" sldId="287"/>
            <ac:spMk id="152" creationId="{B7719AE7-5D76-3CA6-C03E-F772C1896EF4}"/>
          </ac:spMkLst>
        </pc:spChg>
        <pc:picChg chg="mod">
          <ac:chgData name="Javier Bas Vicente" userId="96bf8a96-3310-496c-8c7e-8a087f977faa" providerId="ADAL" clId="{13BBDED3-7449-4D4E-9FB9-0ABDA6A06E8B}" dt="2023-11-28T09:04:06.551" v="106" actId="1076"/>
          <ac:picMkLst>
            <pc:docMk/>
            <pc:sldMk cId="704902515" sldId="287"/>
            <ac:picMk id="5" creationId="{C186697A-206F-ABF1-BA7D-BFEA146C0AF0}"/>
          </ac:picMkLst>
        </pc:picChg>
      </pc:sldChg>
      <pc:sldChg chg="modSp mod">
        <pc:chgData name="Javier Bas Vicente" userId="96bf8a96-3310-496c-8c7e-8a087f977faa" providerId="ADAL" clId="{13BBDED3-7449-4D4E-9FB9-0ABDA6A06E8B}" dt="2023-11-28T09:05:47.536" v="127" actId="20577"/>
        <pc:sldMkLst>
          <pc:docMk/>
          <pc:sldMk cId="2904330645" sldId="288"/>
        </pc:sldMkLst>
        <pc:spChg chg="mod">
          <ac:chgData name="Javier Bas Vicente" userId="96bf8a96-3310-496c-8c7e-8a087f977faa" providerId="ADAL" clId="{13BBDED3-7449-4D4E-9FB9-0ABDA6A06E8B}" dt="2023-11-28T09:05:47.536" v="127" actId="20577"/>
          <ac:spMkLst>
            <pc:docMk/>
            <pc:sldMk cId="2904330645" sldId="288"/>
            <ac:spMk id="152" creationId="{B7719AE7-5D76-3CA6-C03E-F772C1896EF4}"/>
          </ac:spMkLst>
        </pc:spChg>
      </pc:sldChg>
      <pc:sldChg chg="modSp mod">
        <pc:chgData name="Javier Bas Vicente" userId="96bf8a96-3310-496c-8c7e-8a087f977faa" providerId="ADAL" clId="{13BBDED3-7449-4D4E-9FB9-0ABDA6A06E8B}" dt="2023-11-28T09:08:26.394" v="130" actId="6549"/>
        <pc:sldMkLst>
          <pc:docMk/>
          <pc:sldMk cId="1297602367" sldId="289"/>
        </pc:sldMkLst>
        <pc:spChg chg="mod">
          <ac:chgData name="Javier Bas Vicente" userId="96bf8a96-3310-496c-8c7e-8a087f977faa" providerId="ADAL" clId="{13BBDED3-7449-4D4E-9FB9-0ABDA6A06E8B}" dt="2023-11-28T09:08:26.394" v="130" actId="6549"/>
          <ac:spMkLst>
            <pc:docMk/>
            <pc:sldMk cId="1297602367" sldId="289"/>
            <ac:spMk id="152" creationId="{B7719AE7-5D76-3CA6-C03E-F772C1896EF4}"/>
          </ac:spMkLst>
        </pc:spChg>
      </pc:sldChg>
      <pc:sldChg chg="modSp mod">
        <pc:chgData name="Javier Bas Vicente" userId="96bf8a96-3310-496c-8c7e-8a087f977faa" providerId="ADAL" clId="{13BBDED3-7449-4D4E-9FB9-0ABDA6A06E8B}" dt="2023-11-28T10:24:06.438" v="135" actId="20577"/>
        <pc:sldMkLst>
          <pc:docMk/>
          <pc:sldMk cId="2347214831" sldId="294"/>
        </pc:sldMkLst>
        <pc:spChg chg="mod">
          <ac:chgData name="Javier Bas Vicente" userId="96bf8a96-3310-496c-8c7e-8a087f977faa" providerId="ADAL" clId="{13BBDED3-7449-4D4E-9FB9-0ABDA6A06E8B}" dt="2023-11-28T10:24:06.438" v="135" actId="20577"/>
          <ac:spMkLst>
            <pc:docMk/>
            <pc:sldMk cId="2347214831" sldId="294"/>
            <ac:spMk id="152" creationId="{B7719AE7-5D76-3CA6-C03E-F772C1896E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12/2/2024</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12/2/2024</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6 – Artificial Neural Networks</a:t>
            </a:r>
            <a:br>
              <a:rPr lang="en-US" sz="4000" dirty="0">
                <a:cs typeface="Times New Roman" panose="02020603050405020304" pitchFamily="18" charset="0"/>
              </a:rPr>
            </a:br>
            <a:r>
              <a:rPr lang="en-US" sz="3200" dirty="0"/>
              <a:t>(HOML Ch. 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For this algorithm to work properly, the step function used is the logistic function because it has a well-defined nonzero derivative everywhere.</a:t>
            </a:r>
          </a:p>
          <a:p>
            <a:pPr marL="285750" indent="-285750" algn="l">
              <a:lnSpc>
                <a:spcPct val="150000"/>
              </a:lnSpc>
              <a:buFont typeface="Wingdings" panose="05000000000000000000" pitchFamily="2" charset="2"/>
              <a:buChar char="§"/>
            </a:pPr>
            <a:r>
              <a:rPr lang="en-US" sz="1700" dirty="0">
                <a:latin typeface="+mj-lt"/>
              </a:rPr>
              <a:t>Two other wide used functions are the </a:t>
            </a:r>
            <a:r>
              <a:rPr lang="en-US" sz="1700" i="1" dirty="0">
                <a:latin typeface="+mj-lt"/>
              </a:rPr>
              <a:t>hyperbolic tangent function</a:t>
            </a:r>
            <a:r>
              <a:rPr lang="en-US" sz="1700" dirty="0">
                <a:latin typeface="+mj-lt"/>
              </a:rPr>
              <a:t> and the </a:t>
            </a:r>
            <a:r>
              <a:rPr lang="en-US" sz="1700" i="1" dirty="0">
                <a:latin typeface="+mj-lt"/>
              </a:rPr>
              <a:t>Rectified Linear Unit function (RELU)</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Chart, line chart&#10;&#10;Description automatically generated">
            <a:extLst>
              <a:ext uri="{FF2B5EF4-FFF2-40B4-BE49-F238E27FC236}">
                <a16:creationId xmlns:a16="http://schemas.microsoft.com/office/drawing/2014/main" id="{C186697A-206F-ABF1-BA7D-BFEA146C0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3672805"/>
            <a:ext cx="7315216" cy="1828804"/>
          </a:xfrm>
          <a:prstGeom prst="rect">
            <a:avLst/>
          </a:prstGeom>
        </p:spPr>
      </p:pic>
    </p:spTree>
    <p:extLst>
      <p:ext uri="{BB962C8B-B14F-4D97-AF65-F5344CB8AC3E}">
        <p14:creationId xmlns:p14="http://schemas.microsoft.com/office/powerpoint/2010/main" val="70490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If we want to predict a single value (such as the price of a house) we only need a single output neuron</a:t>
            </a:r>
          </a:p>
          <a:p>
            <a:pPr marL="285750" indent="-285750" algn="l">
              <a:lnSpc>
                <a:spcPct val="150000"/>
              </a:lnSpc>
              <a:buFont typeface="Wingdings" panose="05000000000000000000" pitchFamily="2" charset="2"/>
              <a:buChar char="§"/>
            </a:pPr>
            <a:r>
              <a:rPr lang="en-US" sz="1700" dirty="0">
                <a:latin typeface="+mj-lt"/>
              </a:rPr>
              <a:t>For multivariate regression, we need one output per output dimension.</a:t>
            </a:r>
          </a:p>
          <a:p>
            <a:pPr marL="285750" indent="-285750" algn="l">
              <a:lnSpc>
                <a:spcPct val="150000"/>
              </a:lnSpc>
              <a:buFont typeface="Wingdings" panose="05000000000000000000" pitchFamily="2" charset="2"/>
              <a:buChar char="§"/>
            </a:pPr>
            <a:r>
              <a:rPr lang="en-US" sz="1700" dirty="0">
                <a:latin typeface="+mj-lt"/>
              </a:rPr>
              <a:t>When building a MLP for regression we do not want to indicate any activation function for the output neurons, so they are free to output any range of values. </a:t>
            </a:r>
          </a:p>
          <a:p>
            <a:pPr marL="285750" indent="-285750" algn="l">
              <a:lnSpc>
                <a:spcPct val="150000"/>
              </a:lnSpc>
              <a:buFont typeface="Wingdings" panose="05000000000000000000" pitchFamily="2" charset="2"/>
              <a:buChar char="§"/>
            </a:pPr>
            <a:r>
              <a:rPr lang="en-US" sz="1700" dirty="0">
                <a:latin typeface="+mj-lt"/>
              </a:rPr>
              <a:t>But if we need to guarantee that the output is positive, then we can use the RELU activation function (there is also a soft RELU called SELU).</a:t>
            </a:r>
          </a:p>
          <a:p>
            <a:pPr marL="285750" indent="-285750" algn="l">
              <a:lnSpc>
                <a:spcPct val="150000"/>
              </a:lnSpc>
              <a:buFont typeface="Wingdings" panose="05000000000000000000" pitchFamily="2" charset="2"/>
              <a:buChar char="§"/>
            </a:pPr>
            <a:r>
              <a:rPr lang="en-US" sz="1700" dirty="0">
                <a:latin typeface="+mj-lt"/>
              </a:rPr>
              <a:t>The loss function during training is typically the mean squared error. But if there are many outliers, the mean absolute error may be better. Or Huber Loss, which is a combination of both.</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a:t>
            </a:r>
          </a:p>
        </p:txBody>
      </p:sp>
    </p:spTree>
    <p:extLst>
      <p:ext uri="{BB962C8B-B14F-4D97-AF65-F5344CB8AC3E}">
        <p14:creationId xmlns:p14="http://schemas.microsoft.com/office/powerpoint/2010/main" val="290433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For a binary classification problem, we just need a single output neuron with the logistic activation function. The output will be between 0 and 1, and can be interpreted as the probability of the positive class</a:t>
            </a:r>
          </a:p>
          <a:p>
            <a:pPr marL="285750" indent="-285750" algn="l">
              <a:lnSpc>
                <a:spcPct val="150000"/>
              </a:lnSpc>
              <a:buFont typeface="Wingdings" panose="05000000000000000000" pitchFamily="2" charset="2"/>
              <a:buChar char="§"/>
            </a:pPr>
            <a:r>
              <a:rPr lang="en-US" sz="1700" dirty="0">
                <a:latin typeface="+mj-lt"/>
              </a:rPr>
              <a:t>For multilabel classification (an instance pertaining to more than one class), we would need as many output neurons as positive classes, all using the logistic activation function (not all probabilities sum up to 1!!)</a:t>
            </a:r>
          </a:p>
          <a:p>
            <a:pPr marL="285750" indent="-285750" algn="l">
              <a:lnSpc>
                <a:spcPct val="150000"/>
              </a:lnSpc>
              <a:buFont typeface="Wingdings" panose="05000000000000000000" pitchFamily="2" charset="2"/>
              <a:buChar char="§"/>
            </a:pPr>
            <a:r>
              <a:rPr lang="en-US" sz="1700" dirty="0">
                <a:latin typeface="+mj-lt"/>
              </a:rPr>
              <a:t>If each instance can belong only to a single class out of three or more possible classes, then we need one output neuron per class, </a:t>
            </a:r>
            <a:r>
              <a:rPr lang="en-US" sz="1700" b="1" dirty="0">
                <a:latin typeface="+mj-lt"/>
              </a:rPr>
              <a:t>and the </a:t>
            </a:r>
            <a:r>
              <a:rPr lang="en-US" sz="1700" b="1" i="1" dirty="0" err="1">
                <a:latin typeface="+mj-lt"/>
              </a:rPr>
              <a:t>softmax</a:t>
            </a:r>
            <a:r>
              <a:rPr lang="en-US" sz="1700" b="1" i="1" dirty="0">
                <a:latin typeface="+mj-lt"/>
              </a:rPr>
              <a:t> </a:t>
            </a:r>
            <a:r>
              <a:rPr lang="en-US" sz="1700" b="1" dirty="0">
                <a:latin typeface="+mj-lt"/>
              </a:rPr>
              <a:t>activation function for the whole output</a:t>
            </a:r>
            <a:r>
              <a:rPr lang="en-US" sz="1700" dirty="0">
                <a:latin typeface="+mj-lt"/>
              </a:rPr>
              <a:t>. </a:t>
            </a:r>
            <a:r>
              <a:rPr lang="en-US" sz="1700" dirty="0" err="1">
                <a:latin typeface="+mj-lt"/>
              </a:rPr>
              <a:t>Softmax</a:t>
            </a:r>
            <a:r>
              <a:rPr lang="en-US" sz="1700" dirty="0">
                <a:latin typeface="+mj-lt"/>
              </a:rPr>
              <a:t> ensures that all estimated probabilities add up to 1.</a:t>
            </a:r>
          </a:p>
          <a:p>
            <a:pPr marL="285750" indent="-285750" algn="l">
              <a:lnSpc>
                <a:spcPct val="150000"/>
              </a:lnSpc>
              <a:buFont typeface="Wingdings" panose="05000000000000000000" pitchFamily="2" charset="2"/>
              <a:buChar char="§"/>
            </a:pPr>
            <a:r>
              <a:rPr lang="en-US" sz="1700" dirty="0">
                <a:latin typeface="+mj-lt"/>
              </a:rPr>
              <a:t>Regarding the loss function, since we are predicting probabilities, the cross-entropy loss (also called </a:t>
            </a:r>
            <a:r>
              <a:rPr lang="en-US" sz="1700" i="1" dirty="0">
                <a:latin typeface="+mj-lt"/>
              </a:rPr>
              <a:t>log loss</a:t>
            </a:r>
            <a:r>
              <a:rPr lang="en-US" sz="1700" dirty="0">
                <a:latin typeface="+mj-lt"/>
              </a:rPr>
              <a:t>) is a good choice.</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classification</a:t>
            </a:r>
          </a:p>
        </p:txBody>
      </p:sp>
    </p:spTree>
    <p:extLst>
      <p:ext uri="{BB962C8B-B14F-4D97-AF65-F5344CB8AC3E}">
        <p14:creationId xmlns:p14="http://schemas.microsoft.com/office/powerpoint/2010/main" val="12976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regression/classification</a:t>
            </a:r>
          </a:p>
        </p:txBody>
      </p:sp>
      <p:graphicFrame>
        <p:nvGraphicFramePr>
          <p:cNvPr id="3" name="Table 4">
            <a:extLst>
              <a:ext uri="{FF2B5EF4-FFF2-40B4-BE49-F238E27FC236}">
                <a16:creationId xmlns:a16="http://schemas.microsoft.com/office/drawing/2014/main" id="{644E8E25-58E7-6B09-441A-4AB9274026A4}"/>
              </a:ext>
            </a:extLst>
          </p:cNvPr>
          <p:cNvGraphicFramePr>
            <a:graphicFrameLocks noGrp="1"/>
          </p:cNvGraphicFramePr>
          <p:nvPr>
            <p:extLst>
              <p:ext uri="{D42A27DB-BD31-4B8C-83A1-F6EECF244321}">
                <p14:modId xmlns:p14="http://schemas.microsoft.com/office/powerpoint/2010/main" val="3598626177"/>
              </p:ext>
            </p:extLst>
          </p:nvPr>
        </p:nvGraphicFramePr>
        <p:xfrm>
          <a:off x="633172" y="1966547"/>
          <a:ext cx="5158210" cy="3053080"/>
        </p:xfrm>
        <a:graphic>
          <a:graphicData uri="http://schemas.openxmlformats.org/drawingml/2006/table">
            <a:tbl>
              <a:tblPr firstRow="1" bandRow="1">
                <a:tableStyleId>{0E3FDE45-AF77-4B5C-9715-49D594BDF05E}</a:tableStyleId>
              </a:tblPr>
              <a:tblGrid>
                <a:gridCol w="2156076">
                  <a:extLst>
                    <a:ext uri="{9D8B030D-6E8A-4147-A177-3AD203B41FA5}">
                      <a16:colId xmlns:a16="http://schemas.microsoft.com/office/drawing/2014/main" val="4061091030"/>
                    </a:ext>
                  </a:extLst>
                </a:gridCol>
                <a:gridCol w="3002134">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Typical value</a:t>
                      </a:r>
                    </a:p>
                  </a:txBody>
                  <a:tcPr/>
                </a:tc>
                <a:extLst>
                  <a:ext uri="{0D108BD9-81ED-4DB2-BD59-A6C34878D82A}">
                    <a16:rowId xmlns:a16="http://schemas.microsoft.com/office/drawing/2014/main" val="2349963163"/>
                  </a:ext>
                </a:extLst>
              </a:tr>
              <a:tr h="370840">
                <a:tc>
                  <a:txBody>
                    <a:bodyPr/>
                    <a:lstStyle/>
                    <a:p>
                      <a:r>
                        <a:rPr lang="en-US" sz="1200" dirty="0"/>
                        <a:t># input neurons</a:t>
                      </a:r>
                    </a:p>
                  </a:txBody>
                  <a:tcPr/>
                </a:tc>
                <a:tc>
                  <a:txBody>
                    <a:bodyPr/>
                    <a:lstStyle/>
                    <a:p>
                      <a:pPr algn="ctr"/>
                      <a:r>
                        <a:rPr lang="en-US" sz="1200" dirty="0"/>
                        <a:t>One per input feature (</a:t>
                      </a:r>
                      <a:r>
                        <a:rPr lang="en-US" sz="1200" dirty="0" err="1"/>
                        <a:t>e.g</a:t>
                      </a:r>
                      <a:r>
                        <a:rPr lang="en-US" sz="1200" dirty="0"/>
                        <a:t> 28x28 =784 for MNIST)</a:t>
                      </a:r>
                    </a:p>
                  </a:txBody>
                  <a:tcPr/>
                </a:tc>
                <a:extLst>
                  <a:ext uri="{0D108BD9-81ED-4DB2-BD59-A6C34878D82A}">
                    <a16:rowId xmlns:a16="http://schemas.microsoft.com/office/drawing/2014/main" val="732296038"/>
                  </a:ext>
                </a:extLst>
              </a:tr>
              <a:tr h="370840">
                <a:tc>
                  <a:txBody>
                    <a:bodyPr/>
                    <a:lstStyle/>
                    <a:p>
                      <a:r>
                        <a:rPr lang="en-US" sz="1200" dirty="0"/>
                        <a:t># hidden layers</a:t>
                      </a:r>
                    </a:p>
                  </a:txBody>
                  <a:tcPr/>
                </a:tc>
                <a:tc>
                  <a:txBody>
                    <a:bodyPr/>
                    <a:lstStyle/>
                    <a:p>
                      <a:pPr algn="ctr"/>
                      <a:r>
                        <a:rPr lang="en-US" sz="1200" dirty="0"/>
                        <a:t>Depends on the problem, typically 1 to 5</a:t>
                      </a:r>
                    </a:p>
                  </a:txBody>
                  <a:tcPr/>
                </a:tc>
                <a:extLst>
                  <a:ext uri="{0D108BD9-81ED-4DB2-BD59-A6C34878D82A}">
                    <a16:rowId xmlns:a16="http://schemas.microsoft.com/office/drawing/2014/main" val="2435785853"/>
                  </a:ext>
                </a:extLst>
              </a:tr>
              <a:tr h="370840">
                <a:tc>
                  <a:txBody>
                    <a:bodyPr/>
                    <a:lstStyle/>
                    <a:p>
                      <a:r>
                        <a:rPr lang="en-US" sz="1200" dirty="0"/>
                        <a:t># neurons per hidden layer</a:t>
                      </a:r>
                    </a:p>
                  </a:txBody>
                  <a:tcPr/>
                </a:tc>
                <a:tc>
                  <a:txBody>
                    <a:bodyPr/>
                    <a:lstStyle/>
                    <a:p>
                      <a:pPr algn="ctr"/>
                      <a:r>
                        <a:rPr lang="en-US" sz="1200" dirty="0"/>
                        <a:t>Depends on the problem, typically 10 to 100</a:t>
                      </a:r>
                    </a:p>
                  </a:txBody>
                  <a:tcPr/>
                </a:tc>
                <a:extLst>
                  <a:ext uri="{0D108BD9-81ED-4DB2-BD59-A6C34878D82A}">
                    <a16:rowId xmlns:a16="http://schemas.microsoft.com/office/drawing/2014/main" val="2235501663"/>
                  </a:ext>
                </a:extLst>
              </a:tr>
              <a:tr h="370840">
                <a:tc>
                  <a:txBody>
                    <a:bodyPr/>
                    <a:lstStyle/>
                    <a:p>
                      <a:r>
                        <a:rPr lang="en-US" sz="1200" dirty="0"/>
                        <a:t># output neurons</a:t>
                      </a:r>
                    </a:p>
                  </a:txBody>
                  <a:tcPr/>
                </a:tc>
                <a:tc>
                  <a:txBody>
                    <a:bodyPr/>
                    <a:lstStyle/>
                    <a:p>
                      <a:pPr algn="ctr"/>
                      <a:r>
                        <a:rPr lang="en-US" sz="1200" dirty="0"/>
                        <a:t>1 per prediction dimension</a:t>
                      </a:r>
                    </a:p>
                  </a:txBody>
                  <a:tcPr/>
                </a:tc>
                <a:extLst>
                  <a:ext uri="{0D108BD9-81ED-4DB2-BD59-A6C34878D82A}">
                    <a16:rowId xmlns:a16="http://schemas.microsoft.com/office/drawing/2014/main" val="1728600929"/>
                  </a:ext>
                </a:extLst>
              </a:tr>
              <a:tr h="370840">
                <a:tc>
                  <a:txBody>
                    <a:bodyPr/>
                    <a:lstStyle/>
                    <a:p>
                      <a:r>
                        <a:rPr lang="en-US" sz="1200" dirty="0"/>
                        <a:t>Hidden activation</a:t>
                      </a:r>
                    </a:p>
                  </a:txBody>
                  <a:tcPr/>
                </a:tc>
                <a:tc>
                  <a:txBody>
                    <a:bodyPr/>
                    <a:lstStyle/>
                    <a:p>
                      <a:pPr algn="ctr"/>
                      <a:r>
                        <a:rPr lang="en-US" sz="1200" dirty="0"/>
                        <a:t>RELU (or SELU)</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None, or RELU/SELU</a:t>
                      </a:r>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MSE or MAE/Huber</a:t>
                      </a:r>
                    </a:p>
                  </a:txBody>
                  <a:tcPr/>
                </a:tc>
                <a:extLst>
                  <a:ext uri="{0D108BD9-81ED-4DB2-BD59-A6C34878D82A}">
                    <a16:rowId xmlns:a16="http://schemas.microsoft.com/office/drawing/2014/main" val="514330455"/>
                  </a:ext>
                </a:extLst>
              </a:tr>
            </a:tbl>
          </a:graphicData>
        </a:graphic>
      </p:graphicFrame>
      <p:graphicFrame>
        <p:nvGraphicFramePr>
          <p:cNvPr id="5" name="Table 4">
            <a:extLst>
              <a:ext uri="{FF2B5EF4-FFF2-40B4-BE49-F238E27FC236}">
                <a16:creationId xmlns:a16="http://schemas.microsoft.com/office/drawing/2014/main" id="{0DA6B018-9542-0577-DBF7-F68216942FBE}"/>
              </a:ext>
            </a:extLst>
          </p:cNvPr>
          <p:cNvGraphicFramePr>
            <a:graphicFrameLocks noGrp="1"/>
          </p:cNvGraphicFramePr>
          <p:nvPr>
            <p:extLst>
              <p:ext uri="{D42A27DB-BD31-4B8C-83A1-F6EECF244321}">
                <p14:modId xmlns:p14="http://schemas.microsoft.com/office/powerpoint/2010/main" val="762151008"/>
              </p:ext>
            </p:extLst>
          </p:nvPr>
        </p:nvGraphicFramePr>
        <p:xfrm>
          <a:off x="6186394" y="1966547"/>
          <a:ext cx="5844008" cy="2026920"/>
        </p:xfrm>
        <a:graphic>
          <a:graphicData uri="http://schemas.openxmlformats.org/drawingml/2006/table">
            <a:tbl>
              <a:tblPr firstRow="1" bandRow="1">
                <a:tableStyleId>{0E3FDE45-AF77-4B5C-9715-49D594BDF05E}</a:tableStyleId>
              </a:tblPr>
              <a:tblGrid>
                <a:gridCol w="1461002">
                  <a:extLst>
                    <a:ext uri="{9D8B030D-6E8A-4147-A177-3AD203B41FA5}">
                      <a16:colId xmlns:a16="http://schemas.microsoft.com/office/drawing/2014/main" val="4061091030"/>
                    </a:ext>
                  </a:extLst>
                </a:gridCol>
                <a:gridCol w="1461002">
                  <a:extLst>
                    <a:ext uri="{9D8B030D-6E8A-4147-A177-3AD203B41FA5}">
                      <a16:colId xmlns:a16="http://schemas.microsoft.com/office/drawing/2014/main" val="3588358424"/>
                    </a:ext>
                  </a:extLst>
                </a:gridCol>
                <a:gridCol w="1461002">
                  <a:extLst>
                    <a:ext uri="{9D8B030D-6E8A-4147-A177-3AD203B41FA5}">
                      <a16:colId xmlns:a16="http://schemas.microsoft.com/office/drawing/2014/main" val="747567641"/>
                    </a:ext>
                  </a:extLst>
                </a:gridCol>
                <a:gridCol w="1461002">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Binary Classification</a:t>
                      </a:r>
                    </a:p>
                  </a:txBody>
                  <a:tcPr/>
                </a:tc>
                <a:tc>
                  <a:txBody>
                    <a:bodyPr/>
                    <a:lstStyle/>
                    <a:p>
                      <a:pPr algn="ctr"/>
                      <a:r>
                        <a:rPr lang="en-US" sz="1200" dirty="0"/>
                        <a:t>Multilabel binary classification</a:t>
                      </a:r>
                    </a:p>
                  </a:txBody>
                  <a:tcPr/>
                </a:tc>
                <a:tc>
                  <a:txBody>
                    <a:bodyPr/>
                    <a:lstStyle/>
                    <a:p>
                      <a:pPr algn="ctr"/>
                      <a:r>
                        <a:rPr lang="en-US" sz="1200" dirty="0"/>
                        <a:t>Multiclass classification</a:t>
                      </a:r>
                    </a:p>
                  </a:txBody>
                  <a:tcPr/>
                </a:tc>
                <a:extLst>
                  <a:ext uri="{0D108BD9-81ED-4DB2-BD59-A6C34878D82A}">
                    <a16:rowId xmlns:a16="http://schemas.microsoft.com/office/drawing/2014/main" val="2349963163"/>
                  </a:ext>
                </a:extLst>
              </a:tr>
              <a:tr h="370840">
                <a:tc>
                  <a:txBody>
                    <a:bodyPr/>
                    <a:lstStyle/>
                    <a:p>
                      <a:r>
                        <a:rPr lang="en-US" sz="1200" dirty="0"/>
                        <a:t>Input and hidden layers</a:t>
                      </a:r>
                    </a:p>
                  </a:txBody>
                  <a:tcPr/>
                </a:tc>
                <a:tc>
                  <a:txBody>
                    <a:bodyPr/>
                    <a:lstStyle/>
                    <a:p>
                      <a:pPr algn="ctr"/>
                      <a:r>
                        <a:rPr lang="en-US" sz="1200" dirty="0"/>
                        <a:t>Same as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extLst>
                  <a:ext uri="{0D108BD9-81ED-4DB2-BD59-A6C34878D82A}">
                    <a16:rowId xmlns:a16="http://schemas.microsoft.com/office/drawing/2014/main" val="1728600929"/>
                  </a:ext>
                </a:extLst>
              </a:tr>
              <a:tr h="370840">
                <a:tc>
                  <a:txBody>
                    <a:bodyPr/>
                    <a:lstStyle/>
                    <a:p>
                      <a:r>
                        <a:rPr lang="en-US" sz="1200" dirty="0"/>
                        <a:t># output neurons</a:t>
                      </a:r>
                    </a:p>
                  </a:txBody>
                  <a:tcPr/>
                </a:tc>
                <a:tc>
                  <a:txBody>
                    <a:bodyPr/>
                    <a:lstStyle/>
                    <a:p>
                      <a:pPr algn="ctr"/>
                      <a:r>
                        <a:rPr lang="en-US" sz="1200" dirty="0"/>
                        <a:t>1</a:t>
                      </a:r>
                    </a:p>
                  </a:txBody>
                  <a:tcPr/>
                </a:tc>
                <a:tc>
                  <a:txBody>
                    <a:bodyPr/>
                    <a:lstStyle/>
                    <a:p>
                      <a:pPr algn="ctr"/>
                      <a:r>
                        <a:rPr lang="en-US" sz="1200" dirty="0"/>
                        <a:t>1 per label</a:t>
                      </a:r>
                    </a:p>
                  </a:txBody>
                  <a:tcPr/>
                </a:tc>
                <a:tc>
                  <a:txBody>
                    <a:bodyPr/>
                    <a:lstStyle/>
                    <a:p>
                      <a:pPr algn="ctr"/>
                      <a:r>
                        <a:rPr lang="en-US" sz="1200" dirty="0"/>
                        <a:t>1 per class</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Logistic</a:t>
                      </a:r>
                    </a:p>
                  </a:txBody>
                  <a:tcPr/>
                </a:tc>
                <a:tc>
                  <a:txBody>
                    <a:bodyPr/>
                    <a:lstStyle/>
                    <a:p>
                      <a:pPr algn="ctr"/>
                      <a:r>
                        <a:rPr lang="en-US" sz="1200" dirty="0"/>
                        <a:t>Logistic</a:t>
                      </a:r>
                    </a:p>
                  </a:txBody>
                  <a:tcPr/>
                </a:tc>
                <a:tc>
                  <a:txBody>
                    <a:bodyPr/>
                    <a:lstStyle/>
                    <a:p>
                      <a:pPr algn="ctr"/>
                      <a:r>
                        <a:rPr lang="en-US" sz="1200" dirty="0" err="1"/>
                        <a:t>Softmax</a:t>
                      </a:r>
                      <a:endParaRPr lang="en-US" sz="1200" dirty="0"/>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Cross entropy</a:t>
                      </a:r>
                    </a:p>
                  </a:txBody>
                  <a:tcPr/>
                </a:tc>
                <a:tc>
                  <a:txBody>
                    <a:bodyPr/>
                    <a:lstStyle/>
                    <a:p>
                      <a:pPr algn="ctr"/>
                      <a:r>
                        <a:rPr lang="en-US" sz="1200" dirty="0"/>
                        <a:t>Cross entropy</a:t>
                      </a:r>
                    </a:p>
                  </a:txBody>
                  <a:tcPr/>
                </a:tc>
                <a:tc>
                  <a:txBody>
                    <a:bodyPr/>
                    <a:lstStyle/>
                    <a:p>
                      <a:pPr algn="ctr"/>
                      <a:r>
                        <a:rPr lang="en-US" sz="1200" dirty="0"/>
                        <a:t>Cross entropy</a:t>
                      </a:r>
                    </a:p>
                  </a:txBody>
                  <a:tcPr/>
                </a:tc>
                <a:extLst>
                  <a:ext uri="{0D108BD9-81ED-4DB2-BD59-A6C34878D82A}">
                    <a16:rowId xmlns:a16="http://schemas.microsoft.com/office/drawing/2014/main" val="514330455"/>
                  </a:ext>
                </a:extLst>
              </a:tr>
            </a:tbl>
          </a:graphicData>
        </a:graphic>
      </p:graphicFrame>
      <p:cxnSp>
        <p:nvCxnSpPr>
          <p:cNvPr id="7" name="Straight Connector 6">
            <a:extLst>
              <a:ext uri="{FF2B5EF4-FFF2-40B4-BE49-F238E27FC236}">
                <a16:creationId xmlns:a16="http://schemas.microsoft.com/office/drawing/2014/main" id="{83591A7C-384F-F809-7798-D2CD17020073}"/>
              </a:ext>
            </a:extLst>
          </p:cNvPr>
          <p:cNvCxnSpPr/>
          <p:nvPr/>
        </p:nvCxnSpPr>
        <p:spPr>
          <a:xfrm>
            <a:off x="6005607" y="1519614"/>
            <a:ext cx="0" cy="461147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506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One example of a non-sequential neural network is the </a:t>
            </a:r>
            <a:r>
              <a:rPr lang="en-US" sz="1700" i="1" dirty="0">
                <a:latin typeface="+mj-lt"/>
              </a:rPr>
              <a:t>Wide &amp; Deep </a:t>
            </a:r>
            <a:r>
              <a:rPr lang="en-US" sz="1700" dirty="0">
                <a:latin typeface="+mj-lt"/>
              </a:rPr>
              <a:t>neural network. It connects all or part of the inputs directly to the output layer</a:t>
            </a:r>
          </a:p>
          <a:p>
            <a:pPr marL="285750" indent="-285750" algn="l">
              <a:lnSpc>
                <a:spcPct val="150000"/>
              </a:lnSpc>
              <a:buFont typeface="Wingdings" panose="05000000000000000000" pitchFamily="2" charset="2"/>
              <a:buChar char="§"/>
            </a:pPr>
            <a:r>
              <a:rPr lang="en-US" sz="1700" dirty="0">
                <a:latin typeface="+mj-lt"/>
              </a:rPr>
              <a:t>This architecture makes possible to learn both deep patterns and simple rules. In contrast a regular MLP forces all the data to flow through the full stack of layers; thus, simple patters may end up being distorted by the sequence of transformations</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7" name="Picture 6" descr="Diagram&#10;&#10;Description automatically generated">
            <a:extLst>
              <a:ext uri="{FF2B5EF4-FFF2-40B4-BE49-F238E27FC236}">
                <a16:creationId xmlns:a16="http://schemas.microsoft.com/office/drawing/2014/main" id="{2B546195-7BB5-585B-676B-E18539FE7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600" y="3494628"/>
            <a:ext cx="3423600" cy="3099600"/>
          </a:xfrm>
          <a:prstGeom prst="rect">
            <a:avLst/>
          </a:prstGeom>
        </p:spPr>
      </p:pic>
    </p:spTree>
    <p:extLst>
      <p:ext uri="{BB962C8B-B14F-4D97-AF65-F5344CB8AC3E}">
        <p14:creationId xmlns:p14="http://schemas.microsoft.com/office/powerpoint/2010/main" val="250992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6" name="Picture 5">
            <a:extLst>
              <a:ext uri="{FF2B5EF4-FFF2-40B4-BE49-F238E27FC236}">
                <a16:creationId xmlns:a16="http://schemas.microsoft.com/office/drawing/2014/main" id="{69B90BCA-C882-1532-9993-4A278C7EA820}"/>
              </a:ext>
            </a:extLst>
          </p:cNvPr>
          <p:cNvPicPr>
            <a:picLocks noChangeAspect="1"/>
          </p:cNvPicPr>
          <p:nvPr/>
        </p:nvPicPr>
        <p:blipFill>
          <a:blip r:embed="rId2"/>
          <a:stretch>
            <a:fillRect/>
          </a:stretch>
        </p:blipFill>
        <p:spPr>
          <a:xfrm>
            <a:off x="6096000" y="2116494"/>
            <a:ext cx="5824728" cy="1733550"/>
          </a:xfrm>
          <a:prstGeom prst="rect">
            <a:avLst/>
          </a:prstGeom>
        </p:spPr>
      </p:pic>
      <p:pic>
        <p:nvPicPr>
          <p:cNvPr id="9" name="Picture 8">
            <a:extLst>
              <a:ext uri="{FF2B5EF4-FFF2-40B4-BE49-F238E27FC236}">
                <a16:creationId xmlns:a16="http://schemas.microsoft.com/office/drawing/2014/main" id="{983F8F1A-21CA-4F70-FDF6-79F4F797F892}"/>
              </a:ext>
            </a:extLst>
          </p:cNvPr>
          <p:cNvPicPr>
            <a:picLocks noChangeAspect="1"/>
          </p:cNvPicPr>
          <p:nvPr/>
        </p:nvPicPr>
        <p:blipFill rotWithShape="1">
          <a:blip r:embed="rId3"/>
          <a:srcRect r="14011"/>
          <a:stretch/>
        </p:blipFill>
        <p:spPr>
          <a:xfrm>
            <a:off x="614051" y="2142264"/>
            <a:ext cx="5329549" cy="1405890"/>
          </a:xfrm>
          <a:prstGeom prst="rect">
            <a:avLst/>
          </a:prstGeom>
        </p:spPr>
      </p:pic>
      <p:sp>
        <p:nvSpPr>
          <p:cNvPr id="10" name="TextBox 9">
            <a:extLst>
              <a:ext uri="{FF2B5EF4-FFF2-40B4-BE49-F238E27FC236}">
                <a16:creationId xmlns:a16="http://schemas.microsoft.com/office/drawing/2014/main" id="{94D12860-3939-43EE-FFB7-43A31EA98B16}"/>
              </a:ext>
            </a:extLst>
          </p:cNvPr>
          <p:cNvSpPr txBox="1"/>
          <p:nvPr/>
        </p:nvSpPr>
        <p:spPr>
          <a:xfrm>
            <a:off x="1401580" y="1723875"/>
            <a:ext cx="3852472" cy="400110"/>
          </a:xfrm>
          <a:prstGeom prst="rect">
            <a:avLst/>
          </a:prstGeom>
          <a:noFill/>
        </p:spPr>
        <p:txBody>
          <a:bodyPr wrap="square" rtlCol="0">
            <a:spAutoFit/>
          </a:bodyPr>
          <a:lstStyle/>
          <a:p>
            <a:pPr algn="ctr"/>
            <a:r>
              <a:rPr lang="en-US" sz="2000" b="1" dirty="0">
                <a:latin typeface="+mj-lt"/>
              </a:rPr>
              <a:t>Sequential</a:t>
            </a:r>
          </a:p>
        </p:txBody>
      </p:sp>
      <p:sp>
        <p:nvSpPr>
          <p:cNvPr id="11" name="TextBox 10">
            <a:extLst>
              <a:ext uri="{FF2B5EF4-FFF2-40B4-BE49-F238E27FC236}">
                <a16:creationId xmlns:a16="http://schemas.microsoft.com/office/drawing/2014/main" id="{20DEA111-17C3-DE36-0102-DEDF4370DED1}"/>
              </a:ext>
            </a:extLst>
          </p:cNvPr>
          <p:cNvSpPr txBox="1"/>
          <p:nvPr/>
        </p:nvSpPr>
        <p:spPr>
          <a:xfrm>
            <a:off x="7125245" y="1678718"/>
            <a:ext cx="3852472" cy="400110"/>
          </a:xfrm>
          <a:prstGeom prst="rect">
            <a:avLst/>
          </a:prstGeom>
          <a:noFill/>
        </p:spPr>
        <p:txBody>
          <a:bodyPr wrap="square" rtlCol="0">
            <a:spAutoFit/>
          </a:bodyPr>
          <a:lstStyle/>
          <a:p>
            <a:pPr algn="ctr"/>
            <a:r>
              <a:rPr lang="en-US" sz="2000" b="1" dirty="0">
                <a:latin typeface="+mj-lt"/>
              </a:rPr>
              <a:t>Non-sequential</a:t>
            </a:r>
          </a:p>
        </p:txBody>
      </p:sp>
      <p:pic>
        <p:nvPicPr>
          <p:cNvPr id="12" name="Picture 11" descr="Diagram&#10;&#10;Description automatically generated">
            <a:extLst>
              <a:ext uri="{FF2B5EF4-FFF2-40B4-BE49-F238E27FC236}">
                <a16:creationId xmlns:a16="http://schemas.microsoft.com/office/drawing/2014/main" id="{1FB39D8D-9A5A-0DF0-64A2-746F62FFF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594" y="3956167"/>
            <a:ext cx="2633539" cy="2384308"/>
          </a:xfrm>
          <a:prstGeom prst="rect">
            <a:avLst/>
          </a:prstGeom>
        </p:spPr>
      </p:pic>
      <p:grpSp>
        <p:nvGrpSpPr>
          <p:cNvPr id="20" name="Group 19">
            <a:extLst>
              <a:ext uri="{FF2B5EF4-FFF2-40B4-BE49-F238E27FC236}">
                <a16:creationId xmlns:a16="http://schemas.microsoft.com/office/drawing/2014/main" id="{2CA3778D-231D-C062-7613-41E91CAD379E}"/>
              </a:ext>
            </a:extLst>
          </p:cNvPr>
          <p:cNvGrpSpPr/>
          <p:nvPr/>
        </p:nvGrpSpPr>
        <p:grpSpPr>
          <a:xfrm>
            <a:off x="1486384" y="4059790"/>
            <a:ext cx="2519872" cy="2225370"/>
            <a:chOff x="1486384" y="4395291"/>
            <a:chExt cx="2519872" cy="2225370"/>
          </a:xfrm>
        </p:grpSpPr>
        <p:grpSp>
          <p:nvGrpSpPr>
            <p:cNvPr id="17" name="Group 16">
              <a:extLst>
                <a:ext uri="{FF2B5EF4-FFF2-40B4-BE49-F238E27FC236}">
                  <a16:creationId xmlns:a16="http://schemas.microsoft.com/office/drawing/2014/main" id="{09DA4226-2B79-BB9C-641A-9010BDB07B17}"/>
                </a:ext>
              </a:extLst>
            </p:cNvPr>
            <p:cNvGrpSpPr/>
            <p:nvPr/>
          </p:nvGrpSpPr>
          <p:grpSpPr>
            <a:xfrm>
              <a:off x="1486384" y="4547728"/>
              <a:ext cx="2519872" cy="1755451"/>
              <a:chOff x="1486384" y="4547728"/>
              <a:chExt cx="2519872" cy="1755451"/>
            </a:xfrm>
          </p:grpSpPr>
          <p:pic>
            <p:nvPicPr>
              <p:cNvPr id="13" name="Picture 12" descr="Diagram&#10;&#10;Description automatically generated">
                <a:extLst>
                  <a:ext uri="{FF2B5EF4-FFF2-40B4-BE49-F238E27FC236}">
                    <a16:creationId xmlns:a16="http://schemas.microsoft.com/office/drawing/2014/main" id="{161B374F-A475-E984-A1EA-710DEFF19672}"/>
                  </a:ext>
                </a:extLst>
              </p:cNvPr>
              <p:cNvPicPr>
                <a:picLocks noChangeAspect="1"/>
              </p:cNvPicPr>
              <p:nvPr/>
            </p:nvPicPr>
            <p:blipFill rotWithShape="1">
              <a:blip r:embed="rId4">
                <a:extLst>
                  <a:ext uri="{28A0092B-C50C-407E-A947-70E740481C1C}">
                    <a14:useLocalDpi xmlns:a14="http://schemas.microsoft.com/office/drawing/2010/main" val="0"/>
                  </a:ext>
                </a:extLst>
              </a:blip>
              <a:srcRect t="26375" r="14060"/>
              <a:stretch/>
            </p:blipFill>
            <p:spPr>
              <a:xfrm>
                <a:off x="1742997" y="4547728"/>
                <a:ext cx="2263259" cy="1755451"/>
              </a:xfrm>
              <a:prstGeom prst="rect">
                <a:avLst/>
              </a:prstGeom>
            </p:spPr>
          </p:pic>
          <p:sp>
            <p:nvSpPr>
              <p:cNvPr id="14" name="Rectangle 13">
                <a:extLst>
                  <a:ext uri="{FF2B5EF4-FFF2-40B4-BE49-F238E27FC236}">
                    <a16:creationId xmlns:a16="http://schemas.microsoft.com/office/drawing/2014/main" id="{8C001A13-B3B4-E743-5B7E-16AF007BA583}"/>
                  </a:ext>
                </a:extLst>
              </p:cNvPr>
              <p:cNvSpPr/>
              <p:nvPr/>
            </p:nvSpPr>
            <p:spPr>
              <a:xfrm>
                <a:off x="2108217" y="4885643"/>
                <a:ext cx="987100" cy="17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BB7823-412D-FAB2-3B63-E2894EB5FB02}"/>
                  </a:ext>
                </a:extLst>
              </p:cNvPr>
              <p:cNvSpPr/>
              <p:nvPr/>
            </p:nvSpPr>
            <p:spPr>
              <a:xfrm>
                <a:off x="1657761" y="4743039"/>
                <a:ext cx="763097" cy="1401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5C1B77-60DD-21B2-88DE-8D33EEC8237B}"/>
                  </a:ext>
                </a:extLst>
              </p:cNvPr>
              <p:cNvSpPr/>
              <p:nvPr/>
            </p:nvSpPr>
            <p:spPr>
              <a:xfrm>
                <a:off x="1486384" y="5855361"/>
                <a:ext cx="1605471" cy="15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26035D5B-B74D-0274-BCF6-55007CAAC3CF}"/>
                </a:ext>
              </a:extLst>
            </p:cNvPr>
            <p:cNvGrpSpPr/>
            <p:nvPr/>
          </p:nvGrpSpPr>
          <p:grpSpPr>
            <a:xfrm>
              <a:off x="1486384" y="4395291"/>
              <a:ext cx="2519872" cy="2225370"/>
              <a:chOff x="1486384" y="3918872"/>
              <a:chExt cx="2519872" cy="2225370"/>
            </a:xfrm>
          </p:grpSpPr>
          <p:pic>
            <p:nvPicPr>
              <p:cNvPr id="7" name="Picture 6" descr="Diagram&#10;&#10;Description automatically generated">
                <a:extLst>
                  <a:ext uri="{FF2B5EF4-FFF2-40B4-BE49-F238E27FC236}">
                    <a16:creationId xmlns:a16="http://schemas.microsoft.com/office/drawing/2014/main" id="{1210681E-6473-479D-DB70-0765899913A7}"/>
                  </a:ext>
                </a:extLst>
              </p:cNvPr>
              <p:cNvPicPr>
                <a:picLocks noChangeAspect="1"/>
              </p:cNvPicPr>
              <p:nvPr/>
            </p:nvPicPr>
            <p:blipFill rotWithShape="1">
              <a:blip r:embed="rId4">
                <a:extLst>
                  <a:ext uri="{28A0092B-C50C-407E-A947-70E740481C1C}">
                    <a14:useLocalDpi xmlns:a14="http://schemas.microsoft.com/office/drawing/2010/main" val="0"/>
                  </a:ext>
                </a:extLst>
              </a:blip>
              <a:srcRect r="14060" b="74845"/>
              <a:stretch/>
            </p:blipFill>
            <p:spPr>
              <a:xfrm>
                <a:off x="1742997" y="3918872"/>
                <a:ext cx="2263259" cy="599770"/>
              </a:xfrm>
              <a:prstGeom prst="rect">
                <a:avLst/>
              </a:prstGeom>
            </p:spPr>
          </p:pic>
          <p:sp>
            <p:nvSpPr>
              <p:cNvPr id="8" name="Rectangle 7">
                <a:extLst>
                  <a:ext uri="{FF2B5EF4-FFF2-40B4-BE49-F238E27FC236}">
                    <a16:creationId xmlns:a16="http://schemas.microsoft.com/office/drawing/2014/main" id="{16A748CA-326E-13EE-8B0E-14C6E5A9DFA7}"/>
                  </a:ext>
                </a:extLst>
              </p:cNvPr>
              <p:cNvSpPr/>
              <p:nvPr/>
            </p:nvSpPr>
            <p:spPr>
              <a:xfrm>
                <a:off x="2108217" y="4885643"/>
                <a:ext cx="987100" cy="17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16E7D8-3D8C-9348-BEFA-5A330D874CB4}"/>
                  </a:ext>
                </a:extLst>
              </p:cNvPr>
              <p:cNvSpPr/>
              <p:nvPr/>
            </p:nvSpPr>
            <p:spPr>
              <a:xfrm>
                <a:off x="1677495" y="4743039"/>
                <a:ext cx="763097" cy="1401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B14EE8-0A1B-2A2B-A7F3-C8DDA7A28D9E}"/>
                  </a:ext>
                </a:extLst>
              </p:cNvPr>
              <p:cNvSpPr/>
              <p:nvPr/>
            </p:nvSpPr>
            <p:spPr>
              <a:xfrm>
                <a:off x="1486384" y="5855361"/>
                <a:ext cx="1605471" cy="15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41194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5" name="Picture 4" descr="Diagram&#10;&#10;Description automatically generated">
            <a:extLst>
              <a:ext uri="{FF2B5EF4-FFF2-40B4-BE49-F238E27FC236}">
                <a16:creationId xmlns:a16="http://schemas.microsoft.com/office/drawing/2014/main" id="{2EB46885-2B37-B5BE-E42E-3575B1450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770" y="3394959"/>
            <a:ext cx="3072459" cy="3149088"/>
          </a:xfrm>
          <a:prstGeom prst="rect">
            <a:avLst/>
          </a:prstGeom>
        </p:spPr>
      </p:pic>
      <p:pic>
        <p:nvPicPr>
          <p:cNvPr id="8" name="Picture 7">
            <a:extLst>
              <a:ext uri="{FF2B5EF4-FFF2-40B4-BE49-F238E27FC236}">
                <a16:creationId xmlns:a16="http://schemas.microsoft.com/office/drawing/2014/main" id="{4EB6CB0D-4097-898F-9C50-A096D177A136}"/>
              </a:ext>
            </a:extLst>
          </p:cNvPr>
          <p:cNvPicPr>
            <a:picLocks noChangeAspect="1"/>
          </p:cNvPicPr>
          <p:nvPr/>
        </p:nvPicPr>
        <p:blipFill>
          <a:blip r:embed="rId3"/>
          <a:stretch>
            <a:fillRect/>
          </a:stretch>
        </p:blipFill>
        <p:spPr>
          <a:xfrm>
            <a:off x="3632358" y="1776980"/>
            <a:ext cx="4927283" cy="1493520"/>
          </a:xfrm>
          <a:prstGeom prst="rect">
            <a:avLst/>
          </a:prstGeom>
        </p:spPr>
      </p:pic>
    </p:spTree>
    <p:extLst>
      <p:ext uri="{BB962C8B-B14F-4D97-AF65-F5344CB8AC3E}">
        <p14:creationId xmlns:p14="http://schemas.microsoft.com/office/powerpoint/2010/main" val="12560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whole model can be saved using the </a:t>
            </a:r>
            <a:r>
              <a:rPr lang="en-US" sz="1700" dirty="0" err="1">
                <a:latin typeface="+mj-lt"/>
              </a:rPr>
              <a:t>keras</a:t>
            </a:r>
            <a:r>
              <a:rPr lang="en-US" sz="1700" dirty="0">
                <a:latin typeface="+mj-lt"/>
              </a:rPr>
              <a:t> method </a:t>
            </a:r>
            <a:r>
              <a:rPr lang="en-US" sz="1700" i="1" dirty="0">
                <a:latin typeface="+mj-lt"/>
              </a:rPr>
              <a:t>.save</a:t>
            </a:r>
            <a:r>
              <a:rPr lang="en-US" sz="1700" dirty="0">
                <a:latin typeface="+mj-lt"/>
              </a:rPr>
              <a:t>().</a:t>
            </a:r>
            <a:r>
              <a:rPr lang="en-US" sz="1700" i="1" dirty="0">
                <a:latin typeface="+mj-lt"/>
              </a:rPr>
              <a:t> </a:t>
            </a:r>
            <a:r>
              <a:rPr lang="en-US" sz="1700" dirty="0">
                <a:latin typeface="+mj-lt"/>
              </a:rPr>
              <a:t>This means saving its architecture and also all its parameters (</a:t>
            </a:r>
            <a:r>
              <a:rPr lang="en-US" sz="1700" dirty="0" err="1">
                <a:latin typeface="+mj-lt"/>
              </a:rPr>
              <a:t>weigths</a:t>
            </a:r>
            <a:r>
              <a:rPr lang="en-US" sz="1700" dirty="0">
                <a:latin typeface="+mj-lt"/>
              </a:rPr>
              <a:t> and biases of every layer, optimizer, and hyperparameter).</a:t>
            </a:r>
          </a:p>
          <a:p>
            <a:pPr marL="285750" indent="-285750" algn="l">
              <a:lnSpc>
                <a:spcPct val="150000"/>
              </a:lnSpc>
              <a:buFont typeface="Wingdings" panose="05000000000000000000" pitchFamily="2" charset="2"/>
              <a:buChar char="§"/>
            </a:pPr>
            <a:r>
              <a:rPr lang="en-US" sz="1700" dirty="0">
                <a:latin typeface="+mj-lt"/>
              </a:rPr>
              <a:t>You can load this model later on (maybe in a different computer) and make predictions. This is done with </a:t>
            </a:r>
            <a:r>
              <a:rPr lang="en-US" sz="1700" i="1" dirty="0" err="1">
                <a:latin typeface="+mj-lt"/>
              </a:rPr>
              <a:t>load_model</a:t>
            </a:r>
            <a:r>
              <a:rPr lang="en-US" sz="1700" dirty="0">
                <a:latin typeface="+mj-lt"/>
              </a:rPr>
              <a:t>().</a:t>
            </a:r>
          </a:p>
          <a:p>
            <a:pPr marL="285750" indent="-285750" algn="l">
              <a:lnSpc>
                <a:spcPct val="150000"/>
              </a:lnSpc>
              <a:buFont typeface="Wingdings" panose="05000000000000000000" pitchFamily="2" charset="2"/>
              <a:buChar char="§"/>
            </a:pPr>
            <a:r>
              <a:rPr lang="en-US" sz="1700" dirty="0">
                <a:latin typeface="+mj-lt"/>
              </a:rPr>
              <a:t>But what if the training takes several hours? In this case, we should salve the whole model at the end of the training, but also save </a:t>
            </a:r>
            <a:r>
              <a:rPr lang="en-US" sz="1700" i="1" dirty="0">
                <a:latin typeface="+mj-lt"/>
              </a:rPr>
              <a:t>checkpoints</a:t>
            </a:r>
            <a:r>
              <a:rPr lang="en-US" sz="1700" dirty="0">
                <a:latin typeface="+mj-lt"/>
              </a:rPr>
              <a:t> at regular intervals .</a:t>
            </a:r>
          </a:p>
          <a:p>
            <a:pPr marL="285750" indent="-285750" algn="l">
              <a:lnSpc>
                <a:spcPct val="150000"/>
              </a:lnSpc>
              <a:buFont typeface="Wingdings" panose="05000000000000000000" pitchFamily="2" charset="2"/>
              <a:buChar char="§"/>
            </a:pPr>
            <a:r>
              <a:rPr lang="en-US" sz="1700" dirty="0">
                <a:latin typeface="+mj-lt"/>
              </a:rPr>
              <a:t>This is perform using </a:t>
            </a:r>
            <a:r>
              <a:rPr lang="en-US" sz="1700" i="1" dirty="0">
                <a:latin typeface="+mj-lt"/>
              </a:rPr>
              <a:t>callbacks.</a:t>
            </a:r>
            <a:r>
              <a:rPr lang="en-US" sz="1700" dirty="0">
                <a:latin typeface="+mj-lt"/>
              </a:rPr>
              <a:t> The default option saves the model at the end of each epoch (but it can be customized).</a:t>
            </a:r>
          </a:p>
          <a:p>
            <a:pPr marL="285750" indent="-285750" algn="l">
              <a:lnSpc>
                <a:spcPct val="150000"/>
              </a:lnSpc>
              <a:buFont typeface="Wingdings" panose="05000000000000000000" pitchFamily="2" charset="2"/>
              <a:buChar char="§"/>
            </a:pPr>
            <a:r>
              <a:rPr lang="en-US" sz="1700" dirty="0">
                <a:latin typeface="+mj-lt"/>
              </a:rPr>
              <a:t>Moreover, if we use a validation set, we can save the best model on the validation set </a:t>
            </a:r>
            <a:r>
              <a:rPr lang="en-US" sz="1700">
                <a:latin typeface="+mj-lt"/>
              </a:rPr>
              <a:t>so far.</a:t>
            </a:r>
            <a:endParaRPr lang="en-US" sz="1700" dirty="0">
              <a:latin typeface="+mj-lt"/>
            </a:endParaRP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Saving and restoring</a:t>
            </a:r>
          </a:p>
        </p:txBody>
      </p:sp>
    </p:spTree>
    <p:extLst>
      <p:ext uri="{BB962C8B-B14F-4D97-AF65-F5344CB8AC3E}">
        <p14:creationId xmlns:p14="http://schemas.microsoft.com/office/powerpoint/2010/main" val="234721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The flexibility of neural networks is also one of their main drawbacks; there are many hyperparameters to tweak (in addition to infinite possible architectures)</a:t>
            </a:r>
          </a:p>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One options is try many combinations of hyperparameters, either using grid or random search. However, we can end up with hundreds of models, each of them needing hours to be trained</a:t>
            </a:r>
          </a:p>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There are other techniques to explore the hyperparameter search space:</a:t>
            </a: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Hyperopt</a:t>
            </a:r>
            <a:endParaRPr lang="en-US" sz="16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Hyperas</a:t>
            </a:r>
            <a:endParaRPr lang="en-US" sz="16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Keras</a:t>
            </a:r>
            <a:r>
              <a:rPr lang="en-US" sz="1600" dirty="0">
                <a:latin typeface="+mj-lt"/>
                <a:cs typeface="Times New Roman" panose="02020603050405020304" pitchFamily="18" charset="0"/>
              </a:rPr>
              <a:t> Tuner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Scikit-Optimize</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Spearmint</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Hyperband</a:t>
            </a: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Sklearn</a:t>
            </a:r>
            <a:r>
              <a:rPr lang="en-US" sz="1600" dirty="0">
                <a:latin typeface="+mj-lt"/>
                <a:cs typeface="Times New Roman" panose="02020603050405020304" pitchFamily="18" charset="0"/>
              </a:rPr>
              <a:t>-Deep</a:t>
            </a:r>
          </a:p>
          <a:p>
            <a:pPr marL="285750" indent="-285750" algn="l">
              <a:lnSpc>
                <a:spcPct val="150000"/>
              </a:lnSpc>
              <a:buFont typeface="Wingdings" panose="05000000000000000000" pitchFamily="2" charset="2"/>
              <a:buChar char="§"/>
            </a:pPr>
            <a:endParaRPr lang="es-ES" sz="14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99299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Although hyperparameter tuning is an active area of research, it helps to have an idea of what values are reasonable for each hyperparameter.</a:t>
            </a:r>
          </a:p>
          <a:p>
            <a:pPr marL="914400" lvl="1" indent="-457200" algn="l">
              <a:lnSpc>
                <a:spcPct val="150000"/>
              </a:lnSpc>
              <a:buFont typeface="Wingdings" panose="05000000000000000000" pitchFamily="2" charset="2"/>
              <a:buChar char="§"/>
            </a:pPr>
            <a:r>
              <a:rPr lang="en-US" sz="1600" b="1" dirty="0">
                <a:latin typeface="+mj-lt"/>
                <a:cs typeface="Times New Roman" panose="02020603050405020304" pitchFamily="18" charset="0"/>
              </a:rPr>
              <a:t>Number of hidden layers: </a:t>
            </a:r>
            <a:r>
              <a:rPr lang="en-US" sz="1600" dirty="0">
                <a:latin typeface="+mj-lt"/>
                <a:cs typeface="Times New Roman" panose="02020603050405020304" pitchFamily="18" charset="0"/>
              </a:rPr>
              <a:t>For MOST problems, you can begin with one single layer and obtain reasonable results. However, for complex problems, deep networks have a much higher parameter efficiency than shallow ones. This is, more layers with fewer neurons better capture higher complexities that one layer with lots of neurons. You can start with one and ramp up until you identify overfitting.</a:t>
            </a:r>
          </a:p>
          <a:p>
            <a:pPr marL="914400" lvl="1" indent="-457200" algn="l">
              <a:lnSpc>
                <a:spcPct val="150000"/>
              </a:lnSpc>
              <a:buFont typeface="Wingdings" panose="05000000000000000000" pitchFamily="2" charset="2"/>
              <a:buChar char="§"/>
            </a:pPr>
            <a:r>
              <a:rPr lang="en-US" sz="1600" b="1" dirty="0">
                <a:latin typeface="+mj-lt"/>
                <a:cs typeface="Times New Roman" panose="02020603050405020304" pitchFamily="18" charset="0"/>
              </a:rPr>
              <a:t>Number of neurons per hidden layer:</a:t>
            </a:r>
            <a:r>
              <a:rPr lang="en-US" sz="1600" dirty="0">
                <a:latin typeface="+mj-lt"/>
                <a:cs typeface="Times New Roman" panose="02020603050405020304" pitchFamily="18" charset="0"/>
              </a:rPr>
              <a:t> It was common to use a </a:t>
            </a:r>
            <a:r>
              <a:rPr lang="en-US" sz="1600" i="1" dirty="0">
                <a:latin typeface="+mj-lt"/>
                <a:cs typeface="Times New Roman" panose="02020603050405020304" pitchFamily="18" charset="0"/>
              </a:rPr>
              <a:t>pyramidal </a:t>
            </a:r>
            <a:r>
              <a:rPr lang="en-US" sz="1600" dirty="0">
                <a:latin typeface="+mj-lt"/>
                <a:cs typeface="Times New Roman" panose="02020603050405020304" pitchFamily="18" charset="0"/>
              </a:rPr>
              <a:t>structure (more neurons in the lower layers), but this practice has been abandoned since the same number of neurons in each layer works just as well and avoids more additional hyperparameters to tune (the number of neurons in each deep layer). Again, you can start adding neurons until you identify overfitting.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
        <p:nvSpPr>
          <p:cNvPr id="3" name="TextBox 2">
            <a:extLst>
              <a:ext uri="{FF2B5EF4-FFF2-40B4-BE49-F238E27FC236}">
                <a16:creationId xmlns:a16="http://schemas.microsoft.com/office/drawing/2014/main" id="{703C52AD-6988-BAE2-C2BF-290C52EF5A70}"/>
              </a:ext>
            </a:extLst>
          </p:cNvPr>
          <p:cNvSpPr txBox="1"/>
          <p:nvPr/>
        </p:nvSpPr>
        <p:spPr>
          <a:xfrm rot="18763436">
            <a:off x="319682" y="3394462"/>
            <a:ext cx="1598394" cy="338554"/>
          </a:xfrm>
          <a:prstGeom prst="rect">
            <a:avLst/>
          </a:prstGeom>
          <a:noFill/>
        </p:spPr>
        <p:txBody>
          <a:bodyPr wrap="square" rtlCol="0">
            <a:spAutoFit/>
          </a:bodyPr>
          <a:lstStyle/>
          <a:p>
            <a:r>
              <a:rPr lang="en-US" sz="1600" dirty="0">
                <a:solidFill>
                  <a:srgbClr val="FF0000"/>
                </a:solidFill>
              </a:rPr>
              <a:t>transfer learning</a:t>
            </a:r>
          </a:p>
        </p:txBody>
      </p:sp>
    </p:spTree>
    <p:extLst>
      <p:ext uri="{BB962C8B-B14F-4D97-AF65-F5344CB8AC3E}">
        <p14:creationId xmlns:p14="http://schemas.microsoft.com/office/powerpoint/2010/main" val="18558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598555"/>
            <a:ext cx="10668000" cy="486145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Introduction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perceptron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multilayer perceptron (MLP) and backpropagation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regression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classification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Practice: </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an Image Classifier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 regression MLP</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More complex NN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Saving and restoring</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Fine-tuning NN hyperparameters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hidden layers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Neurons per hidden layer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Learning rate, batch size, and other hyperparameters</a:t>
            </a:r>
          </a:p>
          <a:p>
            <a:pPr marL="457200" indent="-457200" algn="l">
              <a:lnSpc>
                <a:spcPct val="100000"/>
              </a:lnSpc>
              <a:buFont typeface="Wingdings" panose="05000000000000000000" pitchFamily="2" charset="2"/>
              <a:buChar char="§"/>
            </a:pPr>
            <a:endParaRPr lang="en-US" sz="1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Learning rate</a:t>
            </a:r>
            <a:r>
              <a:rPr lang="en-US" sz="1800" dirty="0">
                <a:latin typeface="+mj-lt"/>
                <a:cs typeface="Times New Roman" panose="02020603050405020304" pitchFamily="18" charset="0"/>
              </a:rPr>
              <a:t>: Probably the most important hyperparameter. Train the NN for a few hundred iterations starting with a very low learning rate and gradually increase it up to a very large value. Plot the loss as a function of the learning rate and you will find the optimal value. You can then reinitiate  the model and train it again using that learning rate.</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Batch size:</a:t>
            </a:r>
            <a:r>
              <a:rPr lang="en-US" sz="1800" dirty="0">
                <a:latin typeface="+mj-lt"/>
                <a:cs typeface="Times New Roman" panose="02020603050405020304" pitchFamily="18" charset="0"/>
              </a:rPr>
              <a:t> Long story short, there is discussion about this, you can start with a large size and adjust progressively.</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Number of iterations:</a:t>
            </a:r>
            <a:r>
              <a:rPr lang="en-US" sz="1800" dirty="0">
                <a:latin typeface="+mj-lt"/>
                <a:cs typeface="Times New Roman" panose="02020603050405020304" pitchFamily="18" charset="0"/>
              </a:rPr>
              <a:t> No need to tweak this, use </a:t>
            </a:r>
            <a:r>
              <a:rPr lang="en-US" sz="1800" i="1" dirty="0">
                <a:latin typeface="+mj-lt"/>
                <a:cs typeface="Times New Roman" panose="02020603050405020304" pitchFamily="18" charset="0"/>
              </a:rPr>
              <a:t>early stop</a:t>
            </a:r>
            <a:r>
              <a:rPr lang="en-US" sz="1800" dirty="0">
                <a:latin typeface="+mj-lt"/>
                <a:cs typeface="Times New Roman" panose="02020603050405020304" pitchFamily="18" charset="0"/>
              </a:rPr>
              <a:t>. It is an argument passed to </a:t>
            </a:r>
            <a:r>
              <a:rPr lang="en-US" sz="1800" i="1" dirty="0">
                <a:latin typeface="+mj-lt"/>
                <a:cs typeface="Times New Roman" panose="02020603050405020304" pitchFamily="18" charset="0"/>
              </a:rPr>
              <a:t>.fit()</a:t>
            </a:r>
            <a:r>
              <a:rPr lang="en-US" sz="1800" dirty="0">
                <a:latin typeface="+mj-lt"/>
                <a:cs typeface="Times New Roman" panose="02020603050405020304" pitchFamily="18" charset="0"/>
              </a:rPr>
              <a:t> that makes the training to stop when no improvement has been obtained in the last X number of epochs.</a:t>
            </a:r>
          </a:p>
          <a:p>
            <a:pPr marL="285750" indent="-285750" algn="l">
              <a:lnSpc>
                <a:spcPct val="150000"/>
              </a:lnSpc>
              <a:buFont typeface="Wingdings" panose="05000000000000000000" pitchFamily="2" charset="2"/>
              <a:buChar char="§"/>
            </a:pPr>
            <a:endParaRPr lang="es-ES" sz="16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382040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Artificial Neural Networks (ANN, or NN, for short) are versatile, powerful, and scalable.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They are ideal for highly complex problems such as classifying millions of images, speech recognition, video recommendations, or complex games such as Go.</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However, there exist the temptation of applying a NN to every problem.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Most of the times, our data is tabular, and our problems are not especially complex nor present features with highly non-linear relationships. If that’s the case, an NN will perform worse other ‘simpler’ methods.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spTree>
    <p:extLst>
      <p:ext uri="{BB962C8B-B14F-4D97-AF65-F5344CB8AC3E}">
        <p14:creationId xmlns:p14="http://schemas.microsoft.com/office/powerpoint/2010/main" val="250314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pic>
        <p:nvPicPr>
          <p:cNvPr id="5" name="Picture 4" descr="Diagram&#10;&#10;Description automatically generated">
            <a:extLst>
              <a:ext uri="{FF2B5EF4-FFF2-40B4-BE49-F238E27FC236}">
                <a16:creationId xmlns:a16="http://schemas.microsoft.com/office/drawing/2014/main" id="{18B54BE4-89F9-1CA8-3E84-BBD3E60CC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333" y="2269899"/>
            <a:ext cx="4572010" cy="2948945"/>
          </a:xfrm>
          <a:prstGeom prst="rect">
            <a:avLst/>
          </a:prstGeom>
        </p:spPr>
      </p:pic>
      <p:pic>
        <p:nvPicPr>
          <p:cNvPr id="7" name="Picture 6">
            <a:extLst>
              <a:ext uri="{FF2B5EF4-FFF2-40B4-BE49-F238E27FC236}">
                <a16:creationId xmlns:a16="http://schemas.microsoft.com/office/drawing/2014/main" id="{3F856A39-8758-66D3-F4AA-3829C41BD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003903"/>
            <a:ext cx="5486412" cy="1755651"/>
          </a:xfrm>
          <a:prstGeom prst="rect">
            <a:avLst/>
          </a:prstGeom>
        </p:spPr>
      </p:pic>
      <p:cxnSp>
        <p:nvCxnSpPr>
          <p:cNvPr id="11" name="Straight Arrow Connector 10">
            <a:extLst>
              <a:ext uri="{FF2B5EF4-FFF2-40B4-BE49-F238E27FC236}">
                <a16:creationId xmlns:a16="http://schemas.microsoft.com/office/drawing/2014/main" id="{5C18317F-365A-B62D-BBA6-61D74847EBDD}"/>
              </a:ext>
            </a:extLst>
          </p:cNvPr>
          <p:cNvCxnSpPr>
            <a:cxnSpLocks/>
          </p:cNvCxnSpPr>
          <p:nvPr/>
        </p:nvCxnSpPr>
        <p:spPr>
          <a:xfrm flipH="1">
            <a:off x="8837009" y="1684075"/>
            <a:ext cx="260942" cy="987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0E987B-C5C8-98C3-F5DF-4F6F3D34F7EB}"/>
              </a:ext>
            </a:extLst>
          </p:cNvPr>
          <p:cNvSpPr txBox="1"/>
          <p:nvPr/>
        </p:nvSpPr>
        <p:spPr>
          <a:xfrm>
            <a:off x="8837009" y="1345521"/>
            <a:ext cx="2657680" cy="307777"/>
          </a:xfrm>
          <a:prstGeom prst="rect">
            <a:avLst/>
          </a:prstGeom>
          <a:noFill/>
        </p:spPr>
        <p:txBody>
          <a:bodyPr wrap="square" rtlCol="0">
            <a:spAutoFit/>
          </a:bodyPr>
          <a:lstStyle/>
          <a:p>
            <a:r>
              <a:rPr lang="en-US" sz="1400" dirty="0">
                <a:solidFill>
                  <a:srgbClr val="FF0000"/>
                </a:solidFill>
                <a:latin typeface="+mj-lt"/>
              </a:rPr>
              <a:t>Ram</a:t>
            </a:r>
            <a:r>
              <a:rPr lang="es-ES" sz="1400" dirty="0" err="1">
                <a:solidFill>
                  <a:srgbClr val="FF0000"/>
                </a:solidFill>
                <a:latin typeface="+mj-lt"/>
              </a:rPr>
              <a:t>ón</a:t>
            </a:r>
            <a:r>
              <a:rPr lang="es-ES" sz="1400" dirty="0">
                <a:solidFill>
                  <a:srgbClr val="FF0000"/>
                </a:solidFill>
                <a:latin typeface="+mj-lt"/>
              </a:rPr>
              <a:t> y Cajal, </a:t>
            </a:r>
            <a:r>
              <a:rPr lang="es-ES" sz="1400" dirty="0" err="1">
                <a:solidFill>
                  <a:srgbClr val="FF0000"/>
                </a:solidFill>
                <a:latin typeface="+mj-lt"/>
              </a:rPr>
              <a:t>you</a:t>
            </a:r>
            <a:r>
              <a:rPr lang="es-ES" sz="1400" dirty="0">
                <a:solidFill>
                  <a:srgbClr val="FF0000"/>
                </a:solidFill>
                <a:latin typeface="+mj-lt"/>
              </a:rPr>
              <a:t> </a:t>
            </a:r>
            <a:r>
              <a:rPr lang="es-ES" sz="1400" dirty="0" err="1">
                <a:solidFill>
                  <a:srgbClr val="FF0000"/>
                </a:solidFill>
                <a:latin typeface="+mj-lt"/>
              </a:rPr>
              <a:t>badass</a:t>
            </a:r>
            <a:r>
              <a:rPr lang="es-ES" sz="1400" dirty="0">
                <a:solidFill>
                  <a:srgbClr val="FF0000"/>
                </a:solidFill>
                <a:latin typeface="+mj-lt"/>
              </a:rPr>
              <a:t>!!</a:t>
            </a:r>
            <a:endParaRPr lang="en-US" sz="1400" dirty="0">
              <a:solidFill>
                <a:srgbClr val="FF0000"/>
              </a:solidFill>
              <a:latin typeface="+mj-lt"/>
            </a:endParaRPr>
          </a:p>
        </p:txBody>
      </p:sp>
      <p:sp>
        <p:nvSpPr>
          <p:cNvPr id="14" name="TextBox 13">
            <a:extLst>
              <a:ext uri="{FF2B5EF4-FFF2-40B4-BE49-F238E27FC236}">
                <a16:creationId xmlns:a16="http://schemas.microsoft.com/office/drawing/2014/main" id="{B648BB7D-6E00-7E24-72D9-491B79B4331E}"/>
              </a:ext>
            </a:extLst>
          </p:cNvPr>
          <p:cNvSpPr txBox="1"/>
          <p:nvPr/>
        </p:nvSpPr>
        <p:spPr>
          <a:xfrm>
            <a:off x="1175333" y="5302086"/>
            <a:ext cx="1219944"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Biological</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neuron</a:t>
            </a:r>
            <a:endParaRPr lang="en-US" sz="1100" i="1" dirty="0">
              <a:solidFill>
                <a:schemeClr val="tx1">
                  <a:lumMod val="65000"/>
                  <a:lumOff val="35000"/>
                </a:schemeClr>
              </a:solidFill>
              <a:latin typeface="+mj-lt"/>
            </a:endParaRPr>
          </a:p>
        </p:txBody>
      </p:sp>
      <p:sp>
        <p:nvSpPr>
          <p:cNvPr id="15" name="TextBox 14">
            <a:extLst>
              <a:ext uri="{FF2B5EF4-FFF2-40B4-BE49-F238E27FC236}">
                <a16:creationId xmlns:a16="http://schemas.microsoft.com/office/drawing/2014/main" id="{D2412287-FBF3-BA1A-F5F8-61894836ED32}"/>
              </a:ext>
            </a:extLst>
          </p:cNvPr>
          <p:cNvSpPr txBox="1"/>
          <p:nvPr/>
        </p:nvSpPr>
        <p:spPr>
          <a:xfrm>
            <a:off x="6186394" y="4830763"/>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Multiple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layers</a:t>
            </a:r>
            <a:r>
              <a:rPr lang="es-ES" sz="1100" i="1" dirty="0">
                <a:solidFill>
                  <a:schemeClr val="tx1">
                    <a:lumMod val="65000"/>
                    <a:lumOff val="35000"/>
                  </a:schemeClr>
                </a:solidFill>
                <a:latin typeface="+mj-lt"/>
              </a:rPr>
              <a:t> in a </a:t>
            </a:r>
            <a:r>
              <a:rPr lang="es-ES" sz="1100" i="1" dirty="0" err="1">
                <a:solidFill>
                  <a:schemeClr val="tx1">
                    <a:lumMod val="65000"/>
                    <a:lumOff val="35000"/>
                  </a:schemeClr>
                </a:solidFill>
                <a:latin typeface="+mj-lt"/>
              </a:rPr>
              <a:t>biolotgical</a:t>
            </a:r>
            <a:r>
              <a:rPr lang="es-ES" sz="1100" i="1" dirty="0">
                <a:solidFill>
                  <a:schemeClr val="tx1">
                    <a:lumMod val="65000"/>
                    <a:lumOff val="35000"/>
                  </a:schemeClr>
                </a:solidFill>
                <a:latin typeface="+mj-lt"/>
              </a:rPr>
              <a:t> neural </a:t>
            </a:r>
            <a:r>
              <a:rPr lang="es-ES" sz="1100" i="1" dirty="0" err="1">
                <a:solidFill>
                  <a:schemeClr val="tx1">
                    <a:lumMod val="65000"/>
                    <a:lumOff val="35000"/>
                  </a:schemeClr>
                </a:solidFill>
                <a:latin typeface="+mj-lt"/>
              </a:rPr>
              <a:t>network</a:t>
            </a:r>
            <a:r>
              <a:rPr lang="es-ES" sz="1100" i="1" dirty="0">
                <a:solidFill>
                  <a:schemeClr val="tx1">
                    <a:lumMod val="65000"/>
                    <a:lumOff val="35000"/>
                  </a:schemeClr>
                </a:solidFill>
                <a:latin typeface="+mj-lt"/>
              </a:rPr>
              <a:t> (human </a:t>
            </a:r>
            <a:r>
              <a:rPr lang="es-ES" sz="1100" i="1" dirty="0" err="1">
                <a:solidFill>
                  <a:schemeClr val="tx1">
                    <a:lumMod val="65000"/>
                    <a:lumOff val="35000"/>
                  </a:schemeClr>
                </a:solidFill>
                <a:latin typeface="+mj-lt"/>
              </a:rPr>
              <a:t>cortex</a:t>
            </a:r>
            <a:r>
              <a:rPr lang="es-ES" sz="1100" i="1" dirty="0">
                <a:solidFill>
                  <a:schemeClr val="tx1">
                    <a:lumMod val="65000"/>
                    <a:lumOff val="35000"/>
                  </a:schemeClr>
                </a:solidFill>
                <a:latin typeface="+mj-lt"/>
              </a:rPr>
              <a:t>)</a:t>
            </a:r>
            <a:endParaRPr lang="en-US" sz="1100" i="1" dirty="0">
              <a:solidFill>
                <a:schemeClr val="tx1">
                  <a:lumMod val="65000"/>
                  <a:lumOff val="35000"/>
                </a:schemeClr>
              </a:solidFill>
              <a:latin typeface="+mj-lt"/>
            </a:endParaRPr>
          </a:p>
        </p:txBody>
      </p:sp>
    </p:spTree>
    <p:extLst>
      <p:ext uri="{BB962C8B-B14F-4D97-AF65-F5344CB8AC3E}">
        <p14:creationId xmlns:p14="http://schemas.microsoft.com/office/powerpoint/2010/main" val="342660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pic>
        <p:nvPicPr>
          <p:cNvPr id="6" name="Picture 5" descr="Diagram&#10;&#10;Description automatically generated">
            <a:extLst>
              <a:ext uri="{FF2B5EF4-FFF2-40B4-BE49-F238E27FC236}">
                <a16:creationId xmlns:a16="http://schemas.microsoft.com/office/drawing/2014/main" id="{04B9CCC6-5809-AAAA-6662-01A73BD96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509" y="1951781"/>
            <a:ext cx="4572010" cy="3406148"/>
          </a:xfrm>
          <a:prstGeom prst="rect">
            <a:avLst/>
          </a:prstGeom>
        </p:spPr>
      </p:pic>
      <p:sp>
        <p:nvSpPr>
          <p:cNvPr id="8" name="TextBox 7">
            <a:extLst>
              <a:ext uri="{FF2B5EF4-FFF2-40B4-BE49-F238E27FC236}">
                <a16:creationId xmlns:a16="http://schemas.microsoft.com/office/drawing/2014/main" id="{74EDD10A-BF2D-6FA8-7A30-F9BE01E325DD}"/>
              </a:ext>
            </a:extLst>
          </p:cNvPr>
          <p:cNvSpPr txBox="1"/>
          <p:nvPr/>
        </p:nvSpPr>
        <p:spPr>
          <a:xfrm>
            <a:off x="969713" y="5492490"/>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The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Perceptron</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invented</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by</a:t>
            </a:r>
            <a:r>
              <a:rPr lang="es-ES" sz="1100" i="1" dirty="0">
                <a:solidFill>
                  <a:schemeClr val="tx1">
                    <a:lumMod val="65000"/>
                    <a:lumOff val="35000"/>
                  </a:schemeClr>
                </a:solidFill>
                <a:latin typeface="+mj-lt"/>
              </a:rPr>
              <a:t> Frank </a:t>
            </a:r>
            <a:r>
              <a:rPr lang="es-ES" sz="1100" i="1" dirty="0" err="1">
                <a:solidFill>
                  <a:schemeClr val="tx1">
                    <a:lumMod val="65000"/>
                    <a:lumOff val="35000"/>
                  </a:schemeClr>
                </a:solidFill>
                <a:latin typeface="+mj-lt"/>
              </a:rPr>
              <a:t>Rosenbalt</a:t>
            </a:r>
            <a:r>
              <a:rPr lang="es-ES" sz="1100" i="1" dirty="0">
                <a:solidFill>
                  <a:schemeClr val="tx1">
                    <a:lumMod val="65000"/>
                    <a:lumOff val="35000"/>
                  </a:schemeClr>
                </a:solidFill>
                <a:latin typeface="+mj-lt"/>
              </a:rPr>
              <a:t> in 1957</a:t>
            </a:r>
            <a:endParaRPr lang="en-US" sz="1100" i="1" dirty="0">
              <a:solidFill>
                <a:schemeClr val="tx1">
                  <a:lumMod val="65000"/>
                  <a:lumOff val="35000"/>
                </a:schemeClr>
              </a:solidFill>
              <a:latin typeface="+mj-lt"/>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254165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The inputs and output are </a:t>
                </a:r>
                <a:r>
                  <a:rPr lang="es-ES" dirty="0" err="1">
                    <a:latin typeface="+mj-lt"/>
                  </a:rPr>
                  <a:t>numbers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Each</a:t>
                </a:r>
                <a:r>
                  <a:rPr lang="es-ES" dirty="0">
                    <a:latin typeface="+mj-lt"/>
                  </a:rPr>
                  <a:t> input </a:t>
                </a:r>
                <a:r>
                  <a:rPr lang="es-ES" dirty="0" err="1">
                    <a:latin typeface="+mj-lt"/>
                  </a:rPr>
                  <a:t>connection</a:t>
                </a:r>
                <a:r>
                  <a:rPr lang="es-ES" dirty="0">
                    <a:latin typeface="+mj-lt"/>
                  </a:rPr>
                  <a:t> </a:t>
                </a:r>
                <a:r>
                  <a:rPr lang="es-ES" dirty="0" err="1">
                    <a:latin typeface="+mj-lt"/>
                  </a:rPr>
                  <a:t>is</a:t>
                </a:r>
                <a:r>
                  <a:rPr lang="es-ES" dirty="0">
                    <a:latin typeface="+mj-lt"/>
                  </a:rPr>
                  <a:t> </a:t>
                </a:r>
                <a:r>
                  <a:rPr lang="es-ES" dirty="0" err="1">
                    <a:latin typeface="+mj-lt"/>
                  </a:rPr>
                  <a:t>associated</a:t>
                </a:r>
                <a:r>
                  <a:rPr lang="es-ES" dirty="0">
                    <a:latin typeface="+mj-lt"/>
                  </a:rPr>
                  <a:t> </a:t>
                </a:r>
                <a:r>
                  <a:rPr lang="es-ES" dirty="0" err="1">
                    <a:latin typeface="+mj-lt"/>
                  </a:rPr>
                  <a:t>to</a:t>
                </a:r>
                <a:r>
                  <a:rPr lang="es-ES" dirty="0">
                    <a:latin typeface="+mj-lt"/>
                  </a:rPr>
                  <a:t> a </a:t>
                </a:r>
                <a:r>
                  <a:rPr lang="es-ES" dirty="0" err="1">
                    <a:latin typeface="+mj-lt"/>
                  </a:rPr>
                  <a:t>weight</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i="1" dirty="0" err="1">
                    <a:latin typeface="+mj-lt"/>
                  </a:rPr>
                  <a:t>threshold</a:t>
                </a:r>
                <a:r>
                  <a:rPr lang="es-ES" i="1" dirty="0">
                    <a:latin typeface="+mj-lt"/>
                  </a:rPr>
                  <a:t> </a:t>
                </a:r>
                <a:r>
                  <a:rPr lang="es-ES" i="1" dirty="0" err="1">
                    <a:latin typeface="+mj-lt"/>
                  </a:rPr>
                  <a:t>logic</a:t>
                </a:r>
                <a:r>
                  <a:rPr lang="es-ES" i="1" dirty="0">
                    <a:latin typeface="+mj-lt"/>
                  </a:rPr>
                  <a:t> </a:t>
                </a:r>
                <a:r>
                  <a:rPr lang="es-ES" i="1" dirty="0" err="1">
                    <a:latin typeface="+mj-lt"/>
                  </a:rPr>
                  <a:t>unit</a:t>
                </a:r>
                <a:r>
                  <a:rPr lang="es-ES" dirty="0">
                    <a:latin typeface="+mj-lt"/>
                  </a:rPr>
                  <a:t> (</a:t>
                </a:r>
                <a:r>
                  <a:rPr lang="es-ES" dirty="0" err="1">
                    <a:latin typeface="+mj-lt"/>
                  </a:rPr>
                  <a:t>the</a:t>
                </a:r>
                <a:r>
                  <a:rPr lang="es-ES" dirty="0">
                    <a:latin typeface="+mj-lt"/>
                  </a:rPr>
                  <a:t> </a:t>
                </a:r>
                <a:r>
                  <a:rPr lang="es-ES" dirty="0" err="1">
                    <a:latin typeface="+mj-lt"/>
                  </a:rPr>
                  <a:t>neuron</a:t>
                </a:r>
                <a:r>
                  <a:rPr lang="es-ES" dirty="0">
                    <a:latin typeface="+mj-lt"/>
                  </a:rPr>
                  <a:t>)</a:t>
                </a:r>
                <a:r>
                  <a:rPr lang="en-US" dirty="0">
                    <a:latin typeface="+mj-lt"/>
                  </a:rPr>
                  <a:t> computes a weighted sum of its inputs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latin typeface="+mj-lt"/>
                  </a:rPr>
                  <a:t>), then applies a </a:t>
                </a:r>
                <a:r>
                  <a:rPr lang="en-US" i="1" dirty="0">
                    <a:latin typeface="+mj-lt"/>
                  </a:rPr>
                  <a:t>step function</a:t>
                </a:r>
                <a:r>
                  <a:rPr lang="en-US" dirty="0">
                    <a:latin typeface="+mj-lt"/>
                  </a:rPr>
                  <a:t> to that sum and outputs the result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𝑠𝑡𝑒𝑝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latin typeface="+mj-lt"/>
                  </a:rPr>
                  <a:t>).</a:t>
                </a:r>
              </a:p>
            </p:txBody>
          </p:sp>
        </mc:Choice>
        <mc:Fallback>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2541658"/>
              </a:xfrm>
              <a:prstGeom prst="rect">
                <a:avLst/>
              </a:prstGeom>
              <a:blipFill>
                <a:blip r:embed="rId3"/>
                <a:stretch>
                  <a:fillRect l="-638" b="-2878"/>
                </a:stretch>
              </a:blipFill>
            </p:spPr>
            <p:txBody>
              <a:bodyPr/>
              <a:lstStyle/>
              <a:p>
                <a:r>
                  <a:rPr lang="en-US">
                    <a:noFill/>
                  </a:rPr>
                  <a:t> </a:t>
                </a:r>
              </a:p>
            </p:txBody>
          </p:sp>
        </mc:Fallback>
      </mc:AlternateContent>
    </p:spTree>
    <p:extLst>
      <p:ext uri="{BB962C8B-B14F-4D97-AF65-F5344CB8AC3E}">
        <p14:creationId xmlns:p14="http://schemas.microsoft.com/office/powerpoint/2010/main" val="213338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212686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Moreover, </a:t>
            </a:r>
            <a:r>
              <a:rPr lang="es-ES" dirty="0" err="1">
                <a:latin typeface="+mj-lt"/>
              </a:rPr>
              <a:t>an</a:t>
            </a:r>
            <a:r>
              <a:rPr lang="es-ES" dirty="0">
                <a:latin typeface="+mj-lt"/>
              </a:rPr>
              <a:t> extra </a:t>
            </a:r>
            <a:r>
              <a:rPr lang="es-ES" dirty="0" err="1">
                <a:latin typeface="+mj-lt"/>
              </a:rPr>
              <a:t>bias</a:t>
            </a:r>
            <a:r>
              <a:rPr lang="es-ES" dirty="0">
                <a:latin typeface="+mj-lt"/>
              </a:rPr>
              <a:t> </a:t>
            </a:r>
            <a:r>
              <a:rPr lang="es-ES" dirty="0" err="1">
                <a:latin typeface="+mj-lt"/>
              </a:rPr>
              <a:t>feature</a:t>
            </a:r>
            <a:r>
              <a:rPr lang="es-ES" dirty="0">
                <a:latin typeface="+mj-lt"/>
              </a:rPr>
              <a:t> </a:t>
            </a:r>
            <a:r>
              <a:rPr lang="es-ES" dirty="0" err="1">
                <a:latin typeface="+mj-lt"/>
              </a:rPr>
              <a:t>is</a:t>
            </a:r>
            <a:r>
              <a:rPr lang="es-ES" dirty="0">
                <a:latin typeface="+mj-lt"/>
              </a:rPr>
              <a:t> </a:t>
            </a:r>
            <a:r>
              <a:rPr lang="es-ES" dirty="0" err="1">
                <a:latin typeface="+mj-lt"/>
              </a:rPr>
              <a:t>generally</a:t>
            </a:r>
            <a:r>
              <a:rPr lang="es-ES" dirty="0">
                <a:latin typeface="+mj-lt"/>
              </a:rPr>
              <a:t> </a:t>
            </a:r>
            <a:r>
              <a:rPr lang="es-ES" dirty="0" err="1">
                <a:latin typeface="+mj-lt"/>
              </a:rPr>
              <a:t>added</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Adding</a:t>
            </a:r>
            <a:r>
              <a:rPr lang="es-ES" dirty="0">
                <a:latin typeface="+mj-lt"/>
              </a:rPr>
              <a:t> more output </a:t>
            </a:r>
            <a:r>
              <a:rPr lang="es-ES" dirty="0" err="1">
                <a:latin typeface="+mj-lt"/>
              </a:rPr>
              <a:t>neurons</a:t>
            </a:r>
            <a:r>
              <a:rPr lang="es-ES" dirty="0">
                <a:latin typeface="+mj-lt"/>
              </a:rPr>
              <a:t>, </a:t>
            </a:r>
            <a:r>
              <a:rPr lang="es-ES" dirty="0" err="1">
                <a:latin typeface="+mj-lt"/>
              </a:rPr>
              <a:t>it</a:t>
            </a:r>
            <a:r>
              <a:rPr lang="es-ES" dirty="0">
                <a:latin typeface="+mj-lt"/>
              </a:rPr>
              <a:t> </a:t>
            </a:r>
            <a:r>
              <a:rPr lang="es-ES" dirty="0" err="1">
                <a:latin typeface="+mj-lt"/>
              </a:rPr>
              <a:t>is</a:t>
            </a:r>
            <a:r>
              <a:rPr lang="es-ES" dirty="0">
                <a:latin typeface="+mj-lt"/>
              </a:rPr>
              <a:t> posible </a:t>
            </a:r>
            <a:r>
              <a:rPr lang="es-ES" dirty="0" err="1">
                <a:latin typeface="+mj-lt"/>
              </a:rPr>
              <a:t>to</a:t>
            </a:r>
            <a:r>
              <a:rPr lang="es-ES" dirty="0">
                <a:latin typeface="+mj-lt"/>
              </a:rPr>
              <a:t> </a:t>
            </a:r>
            <a:r>
              <a:rPr lang="es-ES" dirty="0" err="1">
                <a:latin typeface="+mj-lt"/>
              </a:rPr>
              <a:t>tackle</a:t>
            </a:r>
            <a:r>
              <a:rPr lang="es-ES" dirty="0">
                <a:latin typeface="+mj-lt"/>
              </a:rPr>
              <a:t> </a:t>
            </a:r>
            <a:r>
              <a:rPr lang="es-ES" dirty="0" err="1">
                <a:latin typeface="+mj-lt"/>
              </a:rPr>
              <a:t>multilabel</a:t>
            </a:r>
            <a:r>
              <a:rPr lang="es-ES" dirty="0">
                <a:latin typeface="+mj-lt"/>
              </a:rPr>
              <a:t> </a:t>
            </a:r>
            <a:r>
              <a:rPr lang="es-ES" dirty="0" err="1">
                <a:latin typeface="+mj-lt"/>
              </a:rPr>
              <a:t>classifiers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dirty="0" err="1">
                <a:latin typeface="+mj-lt"/>
              </a:rPr>
              <a:t>function</a:t>
            </a:r>
            <a:r>
              <a:rPr lang="es-ES" dirty="0">
                <a:latin typeface="+mj-lt"/>
              </a:rPr>
              <a:t> in a </a:t>
            </a:r>
            <a:r>
              <a:rPr lang="es-ES" dirty="0" err="1">
                <a:latin typeface="+mj-lt"/>
              </a:rPr>
              <a:t>neuron</a:t>
            </a:r>
            <a:r>
              <a:rPr lang="es-ES" dirty="0">
                <a:latin typeface="+mj-lt"/>
              </a:rPr>
              <a:t> </a:t>
            </a:r>
            <a:r>
              <a:rPr lang="es-ES" dirty="0" err="1">
                <a:latin typeface="+mj-lt"/>
              </a:rPr>
              <a:t>is</a:t>
            </a:r>
            <a:r>
              <a:rPr lang="es-ES" dirty="0">
                <a:latin typeface="+mj-lt"/>
              </a:rPr>
              <a:t> </a:t>
            </a:r>
            <a:r>
              <a:rPr lang="es-ES" dirty="0" err="1">
                <a:latin typeface="+mj-lt"/>
              </a:rPr>
              <a:t>called</a:t>
            </a:r>
            <a:r>
              <a:rPr lang="es-ES" dirty="0">
                <a:latin typeface="+mj-lt"/>
              </a:rPr>
              <a:t> </a:t>
            </a:r>
            <a:r>
              <a:rPr lang="es-ES" dirty="0" err="1">
                <a:latin typeface="+mj-lt"/>
              </a:rPr>
              <a:t>the</a:t>
            </a:r>
            <a:r>
              <a:rPr lang="es-ES" dirty="0">
                <a:latin typeface="+mj-lt"/>
              </a:rPr>
              <a:t> </a:t>
            </a:r>
            <a:r>
              <a:rPr lang="es-ES" i="1" dirty="0" err="1">
                <a:latin typeface="+mj-lt"/>
              </a:rPr>
              <a:t>activation</a:t>
            </a:r>
            <a:r>
              <a:rPr lang="es-ES" i="1" dirty="0">
                <a:latin typeface="+mj-lt"/>
              </a:rPr>
              <a:t> </a:t>
            </a:r>
            <a:r>
              <a:rPr lang="es-ES" i="1" dirty="0" err="1">
                <a:latin typeface="+mj-lt"/>
              </a:rPr>
              <a:t>function</a:t>
            </a:r>
            <a:r>
              <a:rPr lang="es-ES" i="1" dirty="0">
                <a:latin typeface="+mj-lt"/>
              </a:rPr>
              <a:t> </a:t>
            </a:r>
            <a:r>
              <a:rPr lang="es-ES" dirty="0">
                <a:latin typeface="+mj-lt"/>
              </a:rPr>
              <a:t>(</a:t>
            </a:r>
            <a:r>
              <a:rPr lang="es-ES" dirty="0" err="1">
                <a:latin typeface="+mj-lt"/>
              </a:rPr>
              <a:t>it</a:t>
            </a:r>
            <a:r>
              <a:rPr lang="es-ES" dirty="0">
                <a:latin typeface="+mj-lt"/>
              </a:rPr>
              <a:t> can be a step </a:t>
            </a:r>
            <a:r>
              <a:rPr lang="es-ES" dirty="0" err="1">
                <a:latin typeface="+mj-lt"/>
              </a:rPr>
              <a:t>function</a:t>
            </a:r>
            <a:r>
              <a:rPr lang="es-ES" dirty="0">
                <a:latin typeface="+mj-lt"/>
              </a:rPr>
              <a:t>, </a:t>
            </a:r>
            <a:r>
              <a:rPr lang="es-ES" dirty="0" err="1">
                <a:latin typeface="+mj-lt"/>
              </a:rPr>
              <a:t>or</a:t>
            </a:r>
            <a:r>
              <a:rPr lang="es-ES" dirty="0">
                <a:latin typeface="+mj-lt"/>
              </a:rPr>
              <a:t> a </a:t>
            </a:r>
            <a:r>
              <a:rPr lang="es-ES" dirty="0" err="1">
                <a:latin typeface="+mj-lt"/>
              </a:rPr>
              <a:t>different</a:t>
            </a:r>
            <a:r>
              <a:rPr lang="es-ES" dirty="0">
                <a:latin typeface="+mj-lt"/>
              </a:rPr>
              <a:t> </a:t>
            </a:r>
            <a:r>
              <a:rPr lang="es-ES" dirty="0" err="1">
                <a:latin typeface="+mj-lt"/>
              </a:rPr>
              <a:t>one</a:t>
            </a:r>
            <a:r>
              <a:rPr lang="es-ES" dirty="0">
                <a:latin typeface="+mj-lt"/>
              </a:rPr>
              <a:t>).</a:t>
            </a:r>
          </a:p>
        </p:txBody>
      </p:sp>
      <p:pic>
        <p:nvPicPr>
          <p:cNvPr id="5" name="Picture 4" descr="Diagram, schematic&#10;&#10;Description automatically generated">
            <a:extLst>
              <a:ext uri="{FF2B5EF4-FFF2-40B4-BE49-F238E27FC236}">
                <a16:creationId xmlns:a16="http://schemas.microsoft.com/office/drawing/2014/main" id="{3FB70752-A99D-50E1-F5AC-AA51359A9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67" y="2239900"/>
            <a:ext cx="4828243" cy="2775013"/>
          </a:xfrm>
          <a:prstGeom prst="rect">
            <a:avLst/>
          </a:prstGeom>
        </p:spPr>
      </p:pic>
    </p:spTree>
    <p:extLst>
      <p:ext uri="{BB962C8B-B14F-4D97-AF65-F5344CB8AC3E}">
        <p14:creationId xmlns:p14="http://schemas.microsoft.com/office/powerpoint/2010/main" val="265569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s-ES" dirty="0">
                    <a:latin typeface="+mj-lt"/>
                  </a:rPr>
                  <a:t>How a </a:t>
                </a:r>
                <a:r>
                  <a:rPr lang="es-ES" dirty="0" err="1">
                    <a:latin typeface="+mj-lt"/>
                  </a:rPr>
                  <a:t>perceptron</a:t>
                </a:r>
                <a:r>
                  <a:rPr lang="es-ES" dirty="0">
                    <a:latin typeface="+mj-lt"/>
                  </a:rPr>
                  <a:t> </a:t>
                </a:r>
                <a:r>
                  <a:rPr lang="es-ES" dirty="0" err="1">
                    <a:latin typeface="+mj-lt"/>
                  </a:rPr>
                  <a:t>is</a:t>
                </a:r>
                <a:r>
                  <a:rPr lang="es-ES" dirty="0">
                    <a:latin typeface="+mj-lt"/>
                  </a:rPr>
                  <a:t> </a:t>
                </a:r>
                <a:r>
                  <a:rPr lang="es-ES" dirty="0" err="1">
                    <a:latin typeface="+mj-lt"/>
                  </a:rPr>
                  <a:t>trained</a:t>
                </a:r>
                <a:r>
                  <a:rPr lang="es-ES" dirty="0">
                    <a:latin typeface="+mj-lt"/>
                  </a:rPr>
                  <a:t>? </a:t>
                </a:r>
                <a:r>
                  <a:rPr lang="es-ES" i="1" dirty="0" err="1">
                    <a:latin typeface="+mj-lt"/>
                  </a:rPr>
                  <a:t>Cells</a:t>
                </a:r>
                <a:r>
                  <a:rPr lang="es-ES" i="1" dirty="0">
                    <a:latin typeface="+mj-lt"/>
                  </a:rPr>
                  <a:t> </a:t>
                </a:r>
                <a:r>
                  <a:rPr lang="es-ES" i="1" dirty="0" err="1">
                    <a:latin typeface="+mj-lt"/>
                  </a:rPr>
                  <a:t>that</a:t>
                </a:r>
                <a:r>
                  <a:rPr lang="es-ES" i="1" dirty="0">
                    <a:latin typeface="+mj-lt"/>
                  </a:rPr>
                  <a:t> </a:t>
                </a:r>
                <a:r>
                  <a:rPr lang="es-ES" i="1" dirty="0" err="1">
                    <a:latin typeface="+mj-lt"/>
                  </a:rPr>
                  <a:t>fire</a:t>
                </a:r>
                <a:r>
                  <a:rPr lang="es-ES" i="1" dirty="0">
                    <a:latin typeface="+mj-lt"/>
                  </a:rPr>
                  <a:t> </a:t>
                </a:r>
                <a:r>
                  <a:rPr lang="es-ES" i="1" dirty="0" err="1">
                    <a:latin typeface="+mj-lt"/>
                  </a:rPr>
                  <a:t>together</a:t>
                </a:r>
                <a:r>
                  <a:rPr lang="es-ES" i="1" dirty="0">
                    <a:latin typeface="+mj-lt"/>
                  </a:rPr>
                  <a:t>, </a:t>
                </a:r>
                <a:r>
                  <a:rPr lang="es-ES" i="1" dirty="0" err="1">
                    <a:latin typeface="+mj-lt"/>
                  </a:rPr>
                  <a:t>wire</a:t>
                </a:r>
                <a:r>
                  <a:rPr lang="es-ES" i="1" dirty="0">
                    <a:latin typeface="+mj-lt"/>
                  </a:rPr>
                  <a:t> </a:t>
                </a:r>
                <a:r>
                  <a:rPr lang="es-ES" i="1" dirty="0" err="1">
                    <a:latin typeface="+mj-lt"/>
                  </a:rPr>
                  <a:t>together</a:t>
                </a:r>
                <a:r>
                  <a:rPr lang="es-ES" i="1" dirty="0">
                    <a:latin typeface="+mj-lt"/>
                  </a:rPr>
                  <a:t> (</a:t>
                </a:r>
                <a:r>
                  <a:rPr lang="es-ES" dirty="0">
                    <a:latin typeface="+mj-lt"/>
                  </a:rPr>
                  <a:t>Donald Hebb).</a:t>
                </a:r>
              </a:p>
              <a:p>
                <a:pPr marL="742950" lvl="1" indent="-285750" algn="l">
                  <a:lnSpc>
                    <a:spcPct val="150000"/>
                  </a:lnSpc>
                  <a:buFont typeface="Wingdings" panose="05000000000000000000" pitchFamily="2" charset="2"/>
                  <a:buChar char="§"/>
                </a:pPr>
                <a:r>
                  <a:rPr lang="es-ES" sz="1800" dirty="0" err="1">
                    <a:latin typeface="+mj-lt"/>
                  </a:rPr>
                  <a:t>The</a:t>
                </a:r>
                <a:r>
                  <a:rPr lang="es-ES" sz="1800" dirty="0">
                    <a:latin typeface="+mj-lt"/>
                  </a:rPr>
                  <a:t> </a:t>
                </a:r>
                <a:r>
                  <a:rPr lang="es-ES" sz="1800" dirty="0" err="1">
                    <a:latin typeface="+mj-lt"/>
                  </a:rPr>
                  <a:t>perceptron</a:t>
                </a:r>
                <a:r>
                  <a:rPr lang="es-ES" sz="1800" dirty="0">
                    <a:latin typeface="+mj-lt"/>
                  </a:rPr>
                  <a:t> </a:t>
                </a:r>
                <a:r>
                  <a:rPr lang="es-ES" sz="1800" dirty="0" err="1">
                    <a:latin typeface="+mj-lt"/>
                  </a:rPr>
                  <a:t>is</a:t>
                </a:r>
                <a:r>
                  <a:rPr lang="es-ES" sz="1800" dirty="0">
                    <a:latin typeface="+mj-lt"/>
                  </a:rPr>
                  <a:t> </a:t>
                </a:r>
                <a:r>
                  <a:rPr lang="es-ES" sz="1800" dirty="0" err="1">
                    <a:latin typeface="+mj-lt"/>
                  </a:rPr>
                  <a:t>trained</a:t>
                </a:r>
                <a:r>
                  <a:rPr lang="es-ES" sz="1800" dirty="0">
                    <a:latin typeface="+mj-lt"/>
                  </a:rPr>
                  <a:t> </a:t>
                </a:r>
                <a:r>
                  <a:rPr lang="es-ES" sz="1800" dirty="0" err="1">
                    <a:latin typeface="+mj-lt"/>
                  </a:rPr>
                  <a:t>one</a:t>
                </a:r>
                <a:r>
                  <a:rPr lang="es-ES" sz="1800" dirty="0">
                    <a:latin typeface="+mj-lt"/>
                  </a:rPr>
                  <a:t> </a:t>
                </a:r>
                <a:r>
                  <a:rPr lang="es-ES" sz="1800" dirty="0" err="1">
                    <a:latin typeface="+mj-lt"/>
                  </a:rPr>
                  <a:t>instance</a:t>
                </a:r>
                <a:r>
                  <a:rPr lang="es-ES" sz="1800" dirty="0">
                    <a:latin typeface="+mj-lt"/>
                  </a:rPr>
                  <a:t> at a time,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each</a:t>
                </a:r>
                <a:r>
                  <a:rPr lang="es-ES" sz="1800" dirty="0">
                    <a:latin typeface="+mj-lt"/>
                  </a:rPr>
                  <a:t> </a:t>
                </a:r>
                <a:r>
                  <a:rPr lang="es-ES" sz="1800" dirty="0" err="1">
                    <a:latin typeface="+mj-lt"/>
                  </a:rPr>
                  <a:t>instance</a:t>
                </a:r>
                <a:r>
                  <a:rPr lang="es-ES" sz="1800" dirty="0">
                    <a:latin typeface="+mj-lt"/>
                  </a:rPr>
                  <a:t>, </a:t>
                </a:r>
                <a:r>
                  <a:rPr lang="es-ES" sz="1800" dirty="0" err="1">
                    <a:latin typeface="+mj-lt"/>
                  </a:rPr>
                  <a:t>it</a:t>
                </a:r>
                <a:r>
                  <a:rPr lang="es-ES" sz="1800" dirty="0">
                    <a:latin typeface="+mj-lt"/>
                  </a:rPr>
                  <a:t> </a:t>
                </a:r>
                <a:r>
                  <a:rPr lang="es-ES" sz="1800" dirty="0" err="1">
                    <a:latin typeface="+mj-lt"/>
                  </a:rPr>
                  <a:t>make</a:t>
                </a:r>
                <a:r>
                  <a:rPr lang="es-ES" sz="1800" dirty="0">
                    <a:latin typeface="+mj-lt"/>
                  </a:rPr>
                  <a:t> </a:t>
                </a:r>
                <a:r>
                  <a:rPr lang="es-ES" sz="1800" dirty="0" err="1">
                    <a:latin typeface="+mj-lt"/>
                  </a:rPr>
                  <a:t>its</a:t>
                </a:r>
                <a:r>
                  <a:rPr lang="es-ES" sz="1800" dirty="0">
                    <a:latin typeface="+mj-lt"/>
                  </a:rPr>
                  <a:t> </a:t>
                </a:r>
                <a:r>
                  <a:rPr lang="es-ES" sz="1800" dirty="0" err="1">
                    <a:latin typeface="+mj-lt"/>
                  </a:rPr>
                  <a:t>prediction</a:t>
                </a:r>
                <a:r>
                  <a:rPr lang="es-ES" sz="1800" dirty="0">
                    <a:latin typeface="+mj-lt"/>
                  </a:rPr>
                  <a:t>.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every</a:t>
                </a:r>
                <a:r>
                  <a:rPr lang="es-ES" sz="1800" dirty="0">
                    <a:latin typeface="+mj-lt"/>
                  </a:rPr>
                  <a:t> output </a:t>
                </a:r>
                <a:r>
                  <a:rPr lang="es-ES" sz="1800" dirty="0" err="1">
                    <a:latin typeface="+mj-lt"/>
                  </a:rPr>
                  <a:t>neuron</a:t>
                </a:r>
                <a:r>
                  <a:rPr lang="es-ES" sz="1800" dirty="0">
                    <a:latin typeface="+mj-lt"/>
                  </a:rPr>
                  <a:t> </a:t>
                </a:r>
                <a:r>
                  <a:rPr lang="es-ES" sz="1800" dirty="0" err="1">
                    <a:latin typeface="+mj-lt"/>
                  </a:rPr>
                  <a:t>that</a:t>
                </a:r>
                <a:r>
                  <a:rPr lang="es-ES" sz="1800" dirty="0">
                    <a:latin typeface="+mj-lt"/>
                  </a:rPr>
                  <a:t> </a:t>
                </a:r>
                <a:r>
                  <a:rPr lang="es-ES" sz="1800" dirty="0" err="1">
                    <a:latin typeface="+mj-lt"/>
                  </a:rPr>
                  <a:t>produced</a:t>
                </a:r>
                <a:r>
                  <a:rPr lang="es-ES" sz="1800" dirty="0">
                    <a:latin typeface="+mj-lt"/>
                  </a:rPr>
                  <a:t> a </a:t>
                </a:r>
                <a:r>
                  <a:rPr lang="es-ES" sz="1800" dirty="0" err="1">
                    <a:latin typeface="+mj-lt"/>
                  </a:rPr>
                  <a:t>wrong</a:t>
                </a:r>
                <a:r>
                  <a:rPr lang="es-ES" sz="1800" dirty="0">
                    <a:latin typeface="+mj-lt"/>
                  </a:rPr>
                  <a:t> </a:t>
                </a:r>
                <a:r>
                  <a:rPr lang="es-ES" sz="1800" dirty="0" err="1">
                    <a:latin typeface="+mj-lt"/>
                  </a:rPr>
                  <a:t>prediction</a:t>
                </a:r>
                <a:r>
                  <a:rPr lang="es-ES" sz="1800" dirty="0">
                    <a:latin typeface="+mj-lt"/>
                  </a:rPr>
                  <a:t> </a:t>
                </a:r>
                <a:r>
                  <a:rPr lang="es-ES" sz="1800" dirty="0" err="1">
                    <a:latin typeface="+mj-lt"/>
                  </a:rPr>
                  <a:t>it</a:t>
                </a:r>
                <a:r>
                  <a:rPr lang="es-ES" sz="1800" dirty="0">
                    <a:latin typeface="+mj-lt"/>
                  </a:rPr>
                  <a:t> </a:t>
                </a:r>
                <a:r>
                  <a:rPr lang="es-ES" sz="1800" dirty="0" err="1">
                    <a:latin typeface="+mj-lt"/>
                  </a:rPr>
                  <a:t>reinforces</a:t>
                </a:r>
                <a:r>
                  <a:rPr lang="es-ES" sz="1800" dirty="0">
                    <a:latin typeface="+mj-lt"/>
                  </a:rPr>
                  <a:t> </a:t>
                </a:r>
                <a:r>
                  <a:rPr lang="es-ES" sz="1800" dirty="0" err="1">
                    <a:latin typeface="+mj-lt"/>
                  </a:rPr>
                  <a:t>the</a:t>
                </a:r>
                <a:r>
                  <a:rPr lang="es-ES" sz="1800" dirty="0">
                    <a:latin typeface="+mj-lt"/>
                  </a:rPr>
                  <a:t> </a:t>
                </a:r>
                <a:r>
                  <a:rPr lang="es-ES" sz="1800" dirty="0" err="1">
                    <a:latin typeface="+mj-lt"/>
                  </a:rPr>
                  <a:t>connection</a:t>
                </a:r>
                <a:r>
                  <a:rPr lang="es-ES" sz="1800" dirty="0">
                    <a:latin typeface="+mj-lt"/>
                  </a:rPr>
                  <a:t> </a:t>
                </a:r>
                <a:r>
                  <a:rPr lang="es-ES" sz="1800" dirty="0" err="1">
                    <a:latin typeface="+mj-lt"/>
                  </a:rPr>
                  <a:t>weights</a:t>
                </a:r>
                <a:r>
                  <a:rPr lang="es-ES" sz="1800" dirty="0">
                    <a:latin typeface="+mj-lt"/>
                  </a:rPr>
                  <a:t> </a:t>
                </a:r>
                <a:r>
                  <a:rPr lang="es-ES" sz="1800" dirty="0" err="1">
                    <a:latin typeface="+mj-lt"/>
                  </a:rPr>
                  <a:t>from</a:t>
                </a:r>
                <a:r>
                  <a:rPr lang="es-ES" sz="1800" dirty="0">
                    <a:latin typeface="+mj-lt"/>
                  </a:rPr>
                  <a:t> </a:t>
                </a:r>
                <a:r>
                  <a:rPr lang="es-ES" sz="1800" dirty="0" err="1">
                    <a:latin typeface="+mj-lt"/>
                  </a:rPr>
                  <a:t>the</a:t>
                </a:r>
                <a:r>
                  <a:rPr lang="es-ES" sz="1800" dirty="0">
                    <a:latin typeface="+mj-lt"/>
                  </a:rPr>
                  <a:t> inputs </a:t>
                </a:r>
                <a:r>
                  <a:rPr lang="es-ES" sz="1800" dirty="0" err="1">
                    <a:latin typeface="+mj-lt"/>
                  </a:rPr>
                  <a:t>that</a:t>
                </a:r>
                <a:r>
                  <a:rPr lang="es-ES" sz="1800" dirty="0">
                    <a:latin typeface="+mj-lt"/>
                  </a:rPr>
                  <a:t> </a:t>
                </a:r>
                <a:r>
                  <a:rPr lang="es-ES" sz="1800" dirty="0" err="1">
                    <a:latin typeface="+mj-lt"/>
                  </a:rPr>
                  <a:t>would</a:t>
                </a:r>
                <a:r>
                  <a:rPr lang="es-ES" sz="1800" dirty="0">
                    <a:latin typeface="+mj-lt"/>
                  </a:rPr>
                  <a:t> </a:t>
                </a:r>
                <a:r>
                  <a:rPr lang="es-ES" sz="1800" dirty="0" err="1">
                    <a:latin typeface="+mj-lt"/>
                  </a:rPr>
                  <a:t>have</a:t>
                </a:r>
                <a:r>
                  <a:rPr lang="es-ES" sz="1800" dirty="0">
                    <a:latin typeface="+mj-lt"/>
                  </a:rPr>
                  <a:t> </a:t>
                </a:r>
                <a:r>
                  <a:rPr lang="es-ES" sz="1800" dirty="0" err="1">
                    <a:latin typeface="+mj-lt"/>
                  </a:rPr>
                  <a:t>contributed</a:t>
                </a:r>
                <a:r>
                  <a:rPr lang="es-ES" sz="1800" dirty="0">
                    <a:latin typeface="+mj-lt"/>
                  </a:rPr>
                  <a:t> </a:t>
                </a:r>
                <a:r>
                  <a:rPr lang="es-ES" sz="1800" dirty="0" err="1">
                    <a:latin typeface="+mj-lt"/>
                  </a:rPr>
                  <a:t>to</a:t>
                </a:r>
                <a:r>
                  <a:rPr lang="es-ES" sz="1800" dirty="0">
                    <a:latin typeface="+mj-lt"/>
                  </a:rPr>
                  <a:t> </a:t>
                </a:r>
                <a:r>
                  <a:rPr lang="es-ES" sz="1800" dirty="0" err="1">
                    <a:latin typeface="+mj-lt"/>
                  </a:rPr>
                  <a:t>the</a:t>
                </a:r>
                <a:r>
                  <a:rPr lang="es-ES" sz="1800" dirty="0">
                    <a:latin typeface="+mj-lt"/>
                  </a:rPr>
                  <a:t> </a:t>
                </a:r>
                <a:r>
                  <a:rPr lang="es-ES" sz="1800" dirty="0" err="1">
                    <a:latin typeface="+mj-lt"/>
                  </a:rPr>
                  <a:t>correct</a:t>
                </a:r>
                <a:r>
                  <a:rPr lang="es-ES" sz="1800" dirty="0">
                    <a:latin typeface="+mj-lt"/>
                  </a:rPr>
                  <a:t> </a:t>
                </a:r>
                <a:r>
                  <a:rPr lang="es-ES" sz="1800" dirty="0" err="1">
                    <a:latin typeface="+mj-lt"/>
                  </a:rPr>
                  <a:t>prediction</a:t>
                </a:r>
                <a:endParaRPr lang="es-ES" sz="1800" dirty="0">
                  <a:latin typeface="+mj-lt"/>
                </a:endParaRPr>
              </a:p>
              <a:p>
                <a:pPr lvl="1" algn="l">
                  <a:lnSpc>
                    <a:spcPct val="150000"/>
                  </a:lnSpc>
                </a:pPr>
                <a14:m>
                  <m:oMathPara xmlns:m="http://schemas.openxmlformats.org/officeDocument/2006/math">
                    <m:oMathParaPr>
                      <m:jc m:val="centerGroup"/>
                    </m:oMathParaPr>
                    <m:oMath xmlns:m="http://schemas.openxmlformats.org/officeDocument/2006/math">
                      <m:sSubSup>
                        <m:sSubSupPr>
                          <m:ctrlPr>
                            <a:rPr lang="es-ES" sz="1800" i="1" smtClean="0">
                              <a:latin typeface="Cambria Math" panose="02040503050406030204" pitchFamily="18" charset="0"/>
                            </a:rPr>
                          </m:ctrlPr>
                        </m:sSubSup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up>
                          <m:r>
                            <a:rPr lang="en-US" sz="1800" b="0" i="1" smtClean="0">
                              <a:latin typeface="Cambria Math" panose="02040503050406030204" pitchFamily="18" charset="0"/>
                            </a:rPr>
                            <m:t>(</m:t>
                          </m:r>
                          <m:r>
                            <a:rPr lang="en-US" sz="1800" b="0" i="1" smtClean="0">
                              <a:latin typeface="Cambria Math" panose="02040503050406030204" pitchFamily="18" charset="0"/>
                            </a:rPr>
                            <m:t>𝑛𝑒𝑥𝑡</m:t>
                          </m:r>
                          <m:r>
                            <a:rPr lang="en-US" sz="1800" b="0" i="1" smtClean="0">
                              <a:latin typeface="Cambria Math" panose="02040503050406030204" pitchFamily="18" charset="0"/>
                            </a:rPr>
                            <m:t> </m:t>
                          </m:r>
                          <m:r>
                            <a:rPr lang="en-US" sz="1800" b="0" i="1" smtClean="0">
                              <a:latin typeface="Cambria Math" panose="02040503050406030204" pitchFamily="18" charset="0"/>
                            </a:rPr>
                            <m:t>𝑠𝑡𝑒𝑝</m:t>
                          </m:r>
                          <m:r>
                            <a:rPr lang="en-US" sz="1800" b="0" i="1" smtClean="0">
                              <a:latin typeface="Cambria Math" panose="02040503050406030204" pitchFamily="18" charset="0"/>
                            </a:rPr>
                            <m:t>)</m:t>
                          </m:r>
                        </m:sup>
                      </m:sSub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m:t>
                      </m:r>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r>
                        <a:rPr lang="en-US" sz="1800" b="0" i="1" smtClean="0">
                          <a:latin typeface="Cambria Math" panose="02040503050406030204" pitchFamily="18" charset="0"/>
                          <a:sym typeface="Symbol" panose="05050102010706020507" pitchFamily="18" charset="2"/>
                        </a:rPr>
                        <m:t>−</m:t>
                      </m:r>
                      <m:acc>
                        <m:accPr>
                          <m:chr m:val="̂"/>
                          <m:ctrlPr>
                            <a:rPr lang="en-US" sz="1800" b="0" i="1" smtClean="0">
                              <a:latin typeface="Cambria Math" panose="02040503050406030204" pitchFamily="18" charset="0"/>
                              <a:sym typeface="Symbol" panose="05050102010706020507" pitchFamily="18" charset="2"/>
                            </a:rPr>
                          </m:ctrlPr>
                        </m:accPr>
                        <m:e>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e>
                      </m:acc>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𝑥</m:t>
                          </m:r>
                        </m:e>
                        <m:sub>
                          <m:r>
                            <a:rPr lang="en-US" sz="1800" b="0" i="1" smtClean="0">
                              <a:latin typeface="Cambria Math" panose="02040503050406030204" pitchFamily="18" charset="0"/>
                              <a:sym typeface="Symbol" panose="05050102010706020507" pitchFamily="18" charset="2"/>
                            </a:rPr>
                            <m:t>𝑖</m:t>
                          </m:r>
                        </m:sub>
                      </m:sSub>
                    </m:oMath>
                  </m:oMathPara>
                </a14:m>
                <a:endParaRPr lang="es-ES" sz="1800" dirty="0">
                  <a:latin typeface="+mj-lt"/>
                </a:endParaRPr>
              </a:p>
            </p:txBody>
          </p:sp>
        </mc:Choice>
        <mc:Fallback xmlns="">
          <p:sp>
            <p:nvSpPr>
              <p:cNvPr id="152" name="Content Placeholder 2">
                <a:extLst>
                  <a:ext uri="{FF2B5EF4-FFF2-40B4-BE49-F238E27FC236}">
                    <a16:creationId xmlns:a16="http://schemas.microsoft.com/office/drawing/2014/main" id="{B7719AE7-5D76-3CA6-C03E-F772C1896EF4}"/>
                  </a:ext>
                </a:extLst>
              </p:cNvPr>
              <p:cNvSpPr txBox="1">
                <a:spLocks noRot="1" noChangeAspect="1" noMove="1" noResize="1" noEditPoints="1" noAdjustHandles="1" noChangeArrowheads="1" noChangeShapeType="1" noTextEdit="1"/>
              </p:cNvSpPr>
              <p:nvPr/>
            </p:nvSpPr>
            <p:spPr>
              <a:xfrm>
                <a:off x="618372" y="1605133"/>
                <a:ext cx="10735428" cy="4854873"/>
              </a:xfrm>
              <a:prstGeom prst="rect">
                <a:avLst/>
              </a:prstGeom>
              <a:blipFill>
                <a:blip r:embed="rId2"/>
                <a:stretch>
                  <a:fillRect l="-738"/>
                </a:stretch>
              </a:blipFill>
            </p:spPr>
            <p:txBody>
              <a:bodyPr/>
              <a:lstStyle/>
              <a:p>
                <a:r>
                  <a:rPr lang="en-US">
                    <a:noFill/>
                  </a:rPr>
                  <a:t> </a:t>
                </a:r>
              </a:p>
            </p:txBody>
          </p:sp>
        </mc:Fallback>
      </mc:AlternateContent>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spTree>
    <p:extLst>
      <p:ext uri="{BB962C8B-B14F-4D97-AF65-F5344CB8AC3E}">
        <p14:creationId xmlns:p14="http://schemas.microsoft.com/office/powerpoint/2010/main" val="229320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5775850" y="1605133"/>
            <a:ext cx="557795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The perceptron has certain limits, which can be easily overcome by stacking multiple perceptron in the so-called Multilayer Perceptron</a:t>
            </a:r>
          </a:p>
          <a:p>
            <a:pPr marL="285750" indent="-285750" algn="l">
              <a:lnSpc>
                <a:spcPct val="150000"/>
              </a:lnSpc>
              <a:buFont typeface="Wingdings" panose="05000000000000000000" pitchFamily="2" charset="2"/>
              <a:buChar char="§"/>
            </a:pPr>
            <a:r>
              <a:rPr lang="en-US" sz="1700" dirty="0">
                <a:latin typeface="+mj-lt"/>
              </a:rPr>
              <a:t>The MLP is composed of one </a:t>
            </a:r>
            <a:r>
              <a:rPr lang="en-US" sz="1700" i="1" dirty="0">
                <a:latin typeface="+mj-lt"/>
              </a:rPr>
              <a:t>input layer</a:t>
            </a:r>
            <a:r>
              <a:rPr lang="en-US" sz="1700" dirty="0">
                <a:latin typeface="+mj-lt"/>
              </a:rPr>
              <a:t>, one or more layers of </a:t>
            </a:r>
            <a:r>
              <a:rPr lang="es-ES" sz="1700" dirty="0" err="1">
                <a:latin typeface="+mj-lt"/>
              </a:rPr>
              <a:t>neurons</a:t>
            </a:r>
            <a:r>
              <a:rPr lang="es-ES" sz="1700" dirty="0">
                <a:latin typeface="+mj-lt"/>
              </a:rPr>
              <a:t>, and </a:t>
            </a:r>
            <a:r>
              <a:rPr lang="es-ES" sz="1700" dirty="0" err="1">
                <a:latin typeface="+mj-lt"/>
              </a:rPr>
              <a:t>one</a:t>
            </a:r>
            <a:r>
              <a:rPr lang="es-ES" sz="1700" dirty="0">
                <a:latin typeface="+mj-lt"/>
              </a:rPr>
              <a:t> final </a:t>
            </a:r>
            <a:r>
              <a:rPr lang="es-ES" sz="1700" dirty="0" err="1">
                <a:latin typeface="+mj-lt"/>
              </a:rPr>
              <a:t>layer</a:t>
            </a:r>
            <a:r>
              <a:rPr lang="es-ES" sz="1700" dirty="0">
                <a:latin typeface="+mj-lt"/>
              </a:rPr>
              <a:t> </a:t>
            </a:r>
            <a:r>
              <a:rPr lang="es-ES" sz="1700" dirty="0" err="1">
                <a:latin typeface="+mj-lt"/>
              </a:rPr>
              <a:t>called</a:t>
            </a:r>
            <a:r>
              <a:rPr lang="es-ES" sz="1700" dirty="0">
                <a:latin typeface="+mj-lt"/>
              </a:rPr>
              <a:t> </a:t>
            </a:r>
            <a:r>
              <a:rPr lang="es-ES" sz="1700" dirty="0" err="1">
                <a:latin typeface="+mj-lt"/>
              </a:rPr>
              <a:t>the</a:t>
            </a:r>
            <a:r>
              <a:rPr lang="es-ES" sz="1700" dirty="0">
                <a:latin typeface="+mj-lt"/>
              </a:rPr>
              <a:t> </a:t>
            </a:r>
            <a:r>
              <a:rPr lang="es-ES" sz="1700" i="1" dirty="0">
                <a:latin typeface="+mj-lt"/>
              </a:rPr>
              <a:t>output </a:t>
            </a:r>
            <a:r>
              <a:rPr lang="es-ES" sz="1700" i="1" dirty="0" err="1">
                <a:latin typeface="+mj-lt"/>
              </a:rPr>
              <a:t>layer</a:t>
            </a:r>
            <a:endParaRPr lang="es-ES" sz="1700" dirty="0">
              <a:latin typeface="+mj-lt"/>
            </a:endParaRPr>
          </a:p>
          <a:p>
            <a:pPr marL="285750" indent="-285750" algn="l">
              <a:lnSpc>
                <a:spcPct val="150000"/>
              </a:lnSpc>
              <a:buFont typeface="Wingdings" panose="05000000000000000000" pitchFamily="2" charset="2"/>
              <a:buChar char="§"/>
            </a:pP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input </a:t>
            </a:r>
            <a:r>
              <a:rPr lang="es-ES" sz="1700" dirty="0" err="1">
                <a:latin typeface="+mj-lt"/>
              </a:rPr>
              <a:t>one</a:t>
            </a:r>
            <a:r>
              <a:rPr lang="es-ES" sz="1700" dirty="0">
                <a:latin typeface="+mj-lt"/>
              </a:rPr>
              <a:t> are </a:t>
            </a:r>
            <a:r>
              <a:rPr lang="es-ES" sz="1700" dirty="0" err="1">
                <a:latin typeface="+mj-lt"/>
              </a:rPr>
              <a:t>usually</a:t>
            </a:r>
            <a:r>
              <a:rPr lang="es-ES" sz="1700" dirty="0">
                <a:latin typeface="+mj-lt"/>
              </a:rPr>
              <a:t> </a:t>
            </a:r>
            <a:r>
              <a:rPr lang="es-ES" sz="1700" dirty="0" err="1">
                <a:latin typeface="+mj-lt"/>
              </a:rPr>
              <a:t>called</a:t>
            </a:r>
            <a:r>
              <a:rPr lang="es-ES" sz="1700" dirty="0">
                <a:latin typeface="+mj-lt"/>
              </a:rPr>
              <a:t> </a:t>
            </a:r>
            <a:r>
              <a:rPr lang="es-ES" sz="1700" i="1" dirty="0" err="1">
                <a:latin typeface="+mj-lt"/>
              </a:rPr>
              <a:t>lower</a:t>
            </a:r>
            <a:r>
              <a:rPr lang="es-ES" sz="1700" i="1" dirty="0">
                <a:latin typeface="+mj-lt"/>
              </a:rPr>
              <a:t> </a:t>
            </a:r>
            <a:r>
              <a:rPr lang="es-ES" sz="1700" i="1" dirty="0" err="1">
                <a:latin typeface="+mj-lt"/>
              </a:rPr>
              <a:t>layers</a:t>
            </a:r>
            <a:r>
              <a:rPr lang="es-ES" sz="1700" dirty="0">
                <a:latin typeface="+mj-lt"/>
              </a:rPr>
              <a:t>, </a:t>
            </a:r>
            <a:r>
              <a:rPr lang="es-ES" sz="1700" dirty="0" err="1">
                <a:latin typeface="+mj-lt"/>
              </a:rPr>
              <a:t>while</a:t>
            </a:r>
            <a:r>
              <a:rPr lang="es-ES" sz="1700" dirty="0">
                <a:latin typeface="+mj-lt"/>
              </a:rPr>
              <a:t> </a:t>
            </a: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output </a:t>
            </a:r>
            <a:r>
              <a:rPr lang="es-ES" sz="1700" dirty="0" err="1">
                <a:latin typeface="+mj-lt"/>
              </a:rPr>
              <a:t>one</a:t>
            </a:r>
            <a:r>
              <a:rPr lang="es-ES" sz="1700" dirty="0">
                <a:latin typeface="+mj-lt"/>
              </a:rPr>
              <a:t>, </a:t>
            </a:r>
            <a:r>
              <a:rPr lang="es-ES" sz="1700" i="1" dirty="0" err="1">
                <a:latin typeface="+mj-lt"/>
              </a:rPr>
              <a:t>upper</a:t>
            </a:r>
            <a:r>
              <a:rPr lang="es-ES" sz="1700" i="1" dirty="0">
                <a:latin typeface="+mj-lt"/>
              </a:rPr>
              <a:t> </a:t>
            </a:r>
            <a:r>
              <a:rPr lang="es-ES" sz="1700" i="1" dirty="0" err="1">
                <a:latin typeface="+mj-lt"/>
              </a:rPr>
              <a:t>layers</a:t>
            </a:r>
            <a:endParaRPr lang="es-ES" sz="1700" i="1" dirty="0">
              <a:latin typeface="+mj-lt"/>
            </a:endParaRPr>
          </a:p>
          <a:p>
            <a:pPr marL="285750" indent="-285750" algn="l">
              <a:lnSpc>
                <a:spcPct val="150000"/>
              </a:lnSpc>
              <a:buFont typeface="Wingdings" panose="05000000000000000000" pitchFamily="2" charset="2"/>
              <a:buChar char="§"/>
            </a:pPr>
            <a:r>
              <a:rPr lang="es-ES" sz="1700" dirty="0" err="1">
                <a:latin typeface="+mj-lt"/>
              </a:rPr>
              <a:t>Every</a:t>
            </a:r>
            <a:r>
              <a:rPr lang="es-ES" sz="1700" dirty="0">
                <a:latin typeface="+mj-lt"/>
              </a:rPr>
              <a:t> </a:t>
            </a:r>
            <a:r>
              <a:rPr lang="es-ES" sz="1700" dirty="0" err="1">
                <a:latin typeface="+mj-lt"/>
              </a:rPr>
              <a:t>layer</a:t>
            </a:r>
            <a:r>
              <a:rPr lang="es-ES" sz="1700" dirty="0">
                <a:latin typeface="+mj-lt"/>
              </a:rPr>
              <a:t> </a:t>
            </a:r>
            <a:r>
              <a:rPr lang="es-ES" sz="1700" dirty="0" err="1">
                <a:latin typeface="+mj-lt"/>
              </a:rPr>
              <a:t>except</a:t>
            </a:r>
            <a:r>
              <a:rPr lang="es-ES" sz="1700" dirty="0">
                <a:latin typeface="+mj-lt"/>
              </a:rPr>
              <a:t> </a:t>
            </a:r>
            <a:r>
              <a:rPr lang="es-ES" sz="1700" dirty="0" err="1">
                <a:latin typeface="+mj-lt"/>
              </a:rPr>
              <a:t>the</a:t>
            </a:r>
            <a:r>
              <a:rPr lang="es-ES" sz="1700" dirty="0">
                <a:latin typeface="+mj-lt"/>
              </a:rPr>
              <a:t> output </a:t>
            </a:r>
            <a:r>
              <a:rPr lang="es-ES" sz="1700" dirty="0" err="1">
                <a:latin typeface="+mj-lt"/>
              </a:rPr>
              <a:t>layer</a:t>
            </a:r>
            <a:r>
              <a:rPr lang="es-ES" sz="1700" dirty="0">
                <a:latin typeface="+mj-lt"/>
              </a:rPr>
              <a:t> </a:t>
            </a:r>
            <a:r>
              <a:rPr lang="es-ES" sz="1700" dirty="0" err="1">
                <a:latin typeface="+mj-lt"/>
              </a:rPr>
              <a:t>includes</a:t>
            </a:r>
            <a:r>
              <a:rPr lang="es-ES" sz="1700" dirty="0">
                <a:latin typeface="+mj-lt"/>
              </a:rPr>
              <a:t> a </a:t>
            </a:r>
            <a:r>
              <a:rPr lang="es-ES" sz="1700" dirty="0" err="1">
                <a:latin typeface="+mj-lt"/>
              </a:rPr>
              <a:t>bias</a:t>
            </a:r>
            <a:r>
              <a:rPr lang="es-ES" sz="1700" dirty="0">
                <a:latin typeface="+mj-lt"/>
              </a:rPr>
              <a:t> and </a:t>
            </a:r>
            <a:r>
              <a:rPr lang="es-ES" sz="1700" dirty="0" err="1">
                <a:latin typeface="+mj-lt"/>
              </a:rPr>
              <a:t>is</a:t>
            </a:r>
            <a:r>
              <a:rPr lang="es-ES" sz="1700" dirty="0">
                <a:latin typeface="+mj-lt"/>
              </a:rPr>
              <a:t> </a:t>
            </a:r>
            <a:r>
              <a:rPr lang="es-ES" sz="1700" dirty="0" err="1">
                <a:latin typeface="+mj-lt"/>
              </a:rPr>
              <a:t>fully</a:t>
            </a:r>
            <a:r>
              <a:rPr lang="es-ES" sz="1700" dirty="0">
                <a:latin typeface="+mj-lt"/>
              </a:rPr>
              <a:t> </a:t>
            </a:r>
            <a:r>
              <a:rPr lang="es-ES" sz="1700" dirty="0" err="1">
                <a:latin typeface="+mj-lt"/>
              </a:rPr>
              <a:t>connected</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a:t>
            </a:r>
            <a:r>
              <a:rPr lang="es-ES" sz="1700" dirty="0" err="1">
                <a:latin typeface="+mj-lt"/>
              </a:rPr>
              <a:t>next</a:t>
            </a:r>
            <a:r>
              <a:rPr lang="es-ES" sz="1700" dirty="0">
                <a:latin typeface="+mj-lt"/>
              </a:rPr>
              <a:t> </a:t>
            </a:r>
            <a:r>
              <a:rPr lang="es-ES" sz="1700" dirty="0" err="1">
                <a:latin typeface="+mj-lt"/>
              </a:rPr>
              <a:t>layer</a:t>
            </a:r>
            <a:endParaRPr lang="es-ES" sz="17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Diagram, schematic&#10;&#10;Description automatically generated">
            <a:extLst>
              <a:ext uri="{FF2B5EF4-FFF2-40B4-BE49-F238E27FC236}">
                <a16:creationId xmlns:a16="http://schemas.microsoft.com/office/drawing/2014/main" id="{BA721E6B-9EA4-23BB-0FDC-9603D6545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11" y="2084097"/>
            <a:ext cx="4608547" cy="3280180"/>
          </a:xfrm>
          <a:prstGeom prst="rect">
            <a:avLst/>
          </a:prstGeom>
        </p:spPr>
      </p:pic>
    </p:spTree>
    <p:extLst>
      <p:ext uri="{BB962C8B-B14F-4D97-AF65-F5344CB8AC3E}">
        <p14:creationId xmlns:p14="http://schemas.microsoft.com/office/powerpoint/2010/main" val="18716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MLP is trained using </a:t>
            </a:r>
            <a:r>
              <a:rPr lang="en-US" sz="1700" i="1" dirty="0">
                <a:latin typeface="+mj-lt"/>
              </a:rPr>
              <a:t>Backpropagation, </a:t>
            </a:r>
            <a:r>
              <a:rPr lang="en-US" sz="1700" dirty="0">
                <a:latin typeface="+mj-lt"/>
              </a:rPr>
              <a:t>a technique that finds out how each </a:t>
            </a:r>
            <a:r>
              <a:rPr lang="en-US" sz="1600" dirty="0">
                <a:latin typeface="+mj-lt"/>
              </a:rPr>
              <a:t>computed</a:t>
            </a:r>
            <a:r>
              <a:rPr lang="en-US" sz="1800" dirty="0">
                <a:latin typeface="+mj-lt"/>
              </a:rPr>
              <a:t> </a:t>
            </a:r>
            <a:r>
              <a:rPr lang="en-US" sz="1700" dirty="0">
                <a:latin typeface="+mj-lt"/>
              </a:rPr>
              <a:t>connection weight</a:t>
            </a:r>
            <a:r>
              <a:rPr lang="en-US" sz="1800" dirty="0">
                <a:latin typeface="+mj-lt"/>
              </a:rPr>
              <a:t> </a:t>
            </a:r>
            <a:r>
              <a:rPr lang="en-US" sz="1700" dirty="0">
                <a:latin typeface="+mj-lt"/>
              </a:rPr>
              <a:t>and bias should be tweaked to reduce error. Concretely:</a:t>
            </a:r>
          </a:p>
          <a:p>
            <a:pPr marL="800100" lvl="1" indent="-342900" algn="l">
              <a:lnSpc>
                <a:spcPct val="150000"/>
              </a:lnSpc>
              <a:buFont typeface="+mj-lt"/>
              <a:buAutoNum type="arabicPeriod"/>
            </a:pPr>
            <a:r>
              <a:rPr lang="en-US" sz="1500" dirty="0">
                <a:latin typeface="+mj-lt"/>
              </a:rPr>
              <a:t>It handles one mini-batch at a time and go through the full training set multiple times. Each pass is called an </a:t>
            </a:r>
            <a:r>
              <a:rPr lang="en-US" sz="1500" b="1" dirty="0">
                <a:latin typeface="+mj-lt"/>
              </a:rPr>
              <a:t>epoch</a:t>
            </a:r>
            <a:r>
              <a:rPr lang="en-US" sz="1500" dirty="0">
                <a:latin typeface="+mj-lt"/>
              </a:rPr>
              <a:t>.</a:t>
            </a:r>
          </a:p>
          <a:p>
            <a:pPr marL="800100" lvl="1" indent="-342900" algn="l">
              <a:lnSpc>
                <a:spcPct val="150000"/>
              </a:lnSpc>
              <a:buFont typeface="+mj-lt"/>
              <a:buAutoNum type="arabicPeriod"/>
            </a:pPr>
            <a:r>
              <a:rPr lang="en-US" sz="1500" dirty="0">
                <a:latin typeface="+mj-lt"/>
              </a:rPr>
              <a:t>Each mini-batch enters the network through the input layer. The algorithm computes the output of all the neurons in the first hidden layer, for every instance in the mini-batch. The result is passed on to the next layer to do the same, and so on until we get the output of the last layer. This is the </a:t>
            </a:r>
            <a:r>
              <a:rPr lang="en-US" sz="1500" b="1" dirty="0">
                <a:latin typeface="+mj-lt"/>
              </a:rPr>
              <a:t>forward pass.</a:t>
            </a:r>
            <a:endParaRPr lang="en-US" sz="1500" dirty="0">
              <a:latin typeface="+mj-lt"/>
            </a:endParaRPr>
          </a:p>
          <a:p>
            <a:pPr marL="800100" lvl="1" indent="-342900" algn="l">
              <a:lnSpc>
                <a:spcPct val="150000"/>
              </a:lnSpc>
              <a:buFont typeface="+mj-lt"/>
              <a:buAutoNum type="arabicPeriod"/>
            </a:pPr>
            <a:r>
              <a:rPr lang="en-US" sz="1500" dirty="0">
                <a:latin typeface="+mj-lt"/>
              </a:rPr>
              <a:t>Next, the algorithm measures the network’s output error using a loss function.</a:t>
            </a:r>
          </a:p>
          <a:p>
            <a:pPr marL="800100" lvl="1" indent="-342900" algn="l">
              <a:lnSpc>
                <a:spcPct val="150000"/>
              </a:lnSpc>
              <a:buFont typeface="+mj-lt"/>
              <a:buAutoNum type="arabicPeriod"/>
            </a:pPr>
            <a:r>
              <a:rPr lang="en-US" sz="1500" dirty="0">
                <a:latin typeface="+mj-lt"/>
              </a:rPr>
              <a:t>It computes how much each bias and weight contributed to the error. This is done analytically by applying the chain rule.</a:t>
            </a:r>
          </a:p>
          <a:p>
            <a:pPr marL="800100" lvl="1" indent="-342900" algn="l">
              <a:lnSpc>
                <a:spcPct val="150000"/>
              </a:lnSpc>
              <a:buFont typeface="+mj-lt"/>
              <a:buAutoNum type="arabicPeriod"/>
            </a:pPr>
            <a:r>
              <a:rPr lang="en-US" sz="1500" dirty="0">
                <a:latin typeface="+mj-lt"/>
              </a:rPr>
              <a:t>Then measures how much of these error contributions came from each connection in the layer below, </a:t>
            </a:r>
            <a:r>
              <a:rPr lang="en-US" sz="1500" b="1" dirty="0">
                <a:latin typeface="+mj-lt"/>
              </a:rPr>
              <a:t>working backwards until it reaches the input layer</a:t>
            </a:r>
            <a:r>
              <a:rPr lang="en-US" sz="1500" dirty="0">
                <a:latin typeface="+mj-lt"/>
              </a:rPr>
              <a:t>. </a:t>
            </a:r>
          </a:p>
          <a:p>
            <a:pPr marL="800100" lvl="1" indent="-342900" algn="l">
              <a:lnSpc>
                <a:spcPct val="150000"/>
              </a:lnSpc>
              <a:buFont typeface="+mj-lt"/>
              <a:buAutoNum type="arabicPeriod"/>
            </a:pPr>
            <a:r>
              <a:rPr lang="en-US" sz="1500" dirty="0">
                <a:latin typeface="+mj-lt"/>
              </a:rPr>
              <a:t>The algorithm performs a gradient descent step to tweak all the connection weights in the network, using the computed error gradients.</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spTree>
    <p:extLst>
      <p:ext uri="{BB962C8B-B14F-4D97-AF65-F5344CB8AC3E}">
        <p14:creationId xmlns:p14="http://schemas.microsoft.com/office/powerpoint/2010/main" val="2565942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17450</TotalTime>
  <Words>1987</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Times New Roman</vt:lpstr>
      <vt:lpstr>Wingdings</vt:lpstr>
      <vt:lpstr>Office Theme</vt:lpstr>
      <vt:lpstr>Introduction to Machine Learning Topic 6 – Artificial Neural Networks (HOML Ch.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73</cp:revision>
  <dcterms:created xsi:type="dcterms:W3CDTF">2022-09-11T13:53:20Z</dcterms:created>
  <dcterms:modified xsi:type="dcterms:W3CDTF">2024-12-02T11:14:09Z</dcterms:modified>
</cp:coreProperties>
</file>