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59" r:id="rId6"/>
    <p:sldId id="266" r:id="rId7"/>
    <p:sldId id="262" r:id="rId8"/>
    <p:sldId id="268" r:id="rId9"/>
    <p:sldId id="269" r:id="rId10"/>
    <p:sldId id="282" r:id="rId11"/>
    <p:sldId id="270" r:id="rId12"/>
    <p:sldId id="272" r:id="rId13"/>
    <p:sldId id="267" r:id="rId14"/>
    <p:sldId id="271" r:id="rId15"/>
    <p:sldId id="273"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90" d="100"/>
          <a:sy n="90" d="100"/>
        </p:scale>
        <p:origin x="78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1 – </a:t>
            </a:r>
            <a:r>
              <a:rPr lang="en-US" sz="4000" dirty="0"/>
              <a:t>What is Machine Learning? </a:t>
            </a:r>
            <a:br>
              <a:rPr lang="en-US" sz="4000" dirty="0"/>
            </a:br>
            <a:r>
              <a:rPr lang="en-US" sz="3200" dirty="0"/>
              <a:t>(HO Ch. 1 / ISL Ch. 2)</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n-US" sz="4000" dirty="0"/>
              <a:t>Training, Testing, and Performance</a:t>
            </a:r>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400" dirty="0">
                <a:latin typeface="+mj-lt"/>
              </a:rPr>
              <a:t>They way in which we tackle this issue is by splitting the data into two independent sets:</a:t>
            </a:r>
          </a:p>
          <a:p>
            <a:pPr lvl="1">
              <a:lnSpc>
                <a:spcPct val="150000"/>
              </a:lnSpc>
              <a:buFont typeface="Wingdings" panose="05000000000000000000" pitchFamily="2" charset="2"/>
              <a:buChar char="§"/>
            </a:pPr>
            <a:r>
              <a:rPr lang="en-US" sz="2000" b="1" dirty="0">
                <a:latin typeface="+mj-lt"/>
              </a:rPr>
              <a:t>Training</a:t>
            </a:r>
            <a:r>
              <a:rPr lang="en-US" sz="2000" dirty="0">
                <a:latin typeface="+mj-lt"/>
              </a:rPr>
              <a:t>: The model is trained on this observations</a:t>
            </a:r>
          </a:p>
          <a:p>
            <a:pPr lvl="1">
              <a:lnSpc>
                <a:spcPct val="150000"/>
              </a:lnSpc>
              <a:buFont typeface="Wingdings" panose="05000000000000000000" pitchFamily="2" charset="2"/>
              <a:buChar char="§"/>
            </a:pPr>
            <a:r>
              <a:rPr lang="en-US" sz="2000" b="1" dirty="0">
                <a:latin typeface="+mj-lt"/>
              </a:rPr>
              <a:t>Testing</a:t>
            </a:r>
            <a:r>
              <a:rPr lang="en-US" sz="2000" dirty="0">
                <a:latin typeface="+mj-lt"/>
              </a:rPr>
              <a:t>: The model is tested on these other observations, which it has not seen before</a:t>
            </a:r>
          </a:p>
          <a:p>
            <a:pPr>
              <a:lnSpc>
                <a:spcPct val="150000"/>
              </a:lnSpc>
              <a:buFont typeface="Wingdings" panose="05000000000000000000" pitchFamily="2" charset="2"/>
              <a:buChar char="§"/>
            </a:pPr>
            <a:r>
              <a:rPr lang="en-US" sz="2400" dirty="0">
                <a:latin typeface="+mj-lt"/>
              </a:rPr>
              <a:t>The performance of a model (measured with specific metrics) is always superior in </a:t>
            </a:r>
            <a:r>
              <a:rPr lang="en-US" sz="2400" b="1" dirty="0">
                <a:latin typeface="+mj-lt"/>
              </a:rPr>
              <a:t>training</a:t>
            </a:r>
            <a:r>
              <a:rPr lang="en-US" sz="2400" dirty="0">
                <a:latin typeface="+mj-lt"/>
              </a:rPr>
              <a:t>, but our job is to make sure that it is as large as possible in </a:t>
            </a:r>
            <a:r>
              <a:rPr lang="en-US" sz="2400" b="1" dirty="0">
                <a:latin typeface="+mj-lt"/>
              </a:rPr>
              <a:t>testing</a:t>
            </a:r>
            <a:r>
              <a:rPr lang="en-US" sz="2400" dirty="0">
                <a:latin typeface="+mj-lt"/>
              </a:rPr>
              <a:t>.</a:t>
            </a:r>
          </a:p>
        </p:txBody>
      </p:sp>
      <p:sp>
        <p:nvSpPr>
          <p:cNvPr id="4" name="Rectángulo 3">
            <a:extLst>
              <a:ext uri="{FF2B5EF4-FFF2-40B4-BE49-F238E27FC236}">
                <a16:creationId xmlns:a16="http://schemas.microsoft.com/office/drawing/2014/main" id="{C4D882D7-28DD-26C6-B183-6B70E45BAF4B}"/>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A26E7269-1DA9-7668-974E-5D5116E5A7D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E99CAB90-4003-3A8D-83DF-F623F6A3EC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71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Accuracy-Flexibility</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Some algorithms can be less flexible, </a:t>
            </a:r>
            <a:r>
              <a:rPr lang="en-US" sz="2400" dirty="0" err="1">
                <a:latin typeface="+mj-lt"/>
              </a:rPr>
              <a:t>i.e</a:t>
            </a:r>
            <a:r>
              <a:rPr lang="en-US" sz="2400" dirty="0">
                <a:latin typeface="+mj-lt"/>
              </a:rPr>
              <a:t> more restrictive. It is like saying that they can produce just a small range of ‘shapes’</a:t>
            </a:r>
          </a:p>
          <a:p>
            <a:pPr>
              <a:lnSpc>
                <a:spcPct val="100000"/>
              </a:lnSpc>
              <a:buFont typeface="Wingdings" panose="05000000000000000000" pitchFamily="2" charset="2"/>
              <a:buChar char="§"/>
            </a:pPr>
            <a:r>
              <a:rPr lang="en-US" sz="2400" dirty="0">
                <a:latin typeface="+mj-lt"/>
              </a:rPr>
              <a:t>Others, on the contrary, can be very flexible, adapting themselves to data</a:t>
            </a:r>
          </a:p>
        </p:txBody>
      </p:sp>
      <p:sp>
        <p:nvSpPr>
          <p:cNvPr id="6" name="TextBox 5">
            <a:extLst>
              <a:ext uri="{FF2B5EF4-FFF2-40B4-BE49-F238E27FC236}">
                <a16:creationId xmlns:a16="http://schemas.microsoft.com/office/drawing/2014/main" id="{F32F8EC8-25C4-3FB6-7489-E3CBB7EB387B}"/>
              </a:ext>
            </a:extLst>
          </p:cNvPr>
          <p:cNvSpPr txBox="1"/>
          <p:nvPr/>
        </p:nvSpPr>
        <p:spPr>
          <a:xfrm>
            <a:off x="2459791" y="5944955"/>
            <a:ext cx="2398734" cy="369332"/>
          </a:xfrm>
          <a:prstGeom prst="rect">
            <a:avLst/>
          </a:prstGeom>
          <a:noFill/>
        </p:spPr>
        <p:txBody>
          <a:bodyPr wrap="square" rtlCol="0">
            <a:spAutoFit/>
          </a:bodyPr>
          <a:lstStyle/>
          <a:p>
            <a:pPr algn="ctr"/>
            <a:r>
              <a:rPr lang="en-US" dirty="0">
                <a:latin typeface="+mj-lt"/>
              </a:rPr>
              <a:t>Linear regression</a:t>
            </a:r>
          </a:p>
        </p:txBody>
      </p:sp>
      <p:sp>
        <p:nvSpPr>
          <p:cNvPr id="9" name="TextBox 8">
            <a:extLst>
              <a:ext uri="{FF2B5EF4-FFF2-40B4-BE49-F238E27FC236}">
                <a16:creationId xmlns:a16="http://schemas.microsoft.com/office/drawing/2014/main" id="{39C1E5C8-F096-886F-8668-60C815859EA9}"/>
              </a:ext>
            </a:extLst>
          </p:cNvPr>
          <p:cNvSpPr txBox="1"/>
          <p:nvPr/>
        </p:nvSpPr>
        <p:spPr>
          <a:xfrm>
            <a:off x="7956147" y="6007585"/>
            <a:ext cx="2398734" cy="369332"/>
          </a:xfrm>
          <a:prstGeom prst="rect">
            <a:avLst/>
          </a:prstGeom>
          <a:noFill/>
        </p:spPr>
        <p:txBody>
          <a:bodyPr wrap="square" rtlCol="0">
            <a:spAutoFit/>
          </a:bodyPr>
          <a:lstStyle/>
          <a:p>
            <a:pPr algn="ctr"/>
            <a:r>
              <a:rPr lang="en-US" dirty="0">
                <a:latin typeface="+mj-lt"/>
              </a:rPr>
              <a:t>Spline</a:t>
            </a:r>
          </a:p>
        </p:txBody>
      </p:sp>
      <p:sp>
        <p:nvSpPr>
          <p:cNvPr id="7" name="Rectángulo 3">
            <a:extLst>
              <a:ext uri="{FF2B5EF4-FFF2-40B4-BE49-F238E27FC236}">
                <a16:creationId xmlns:a16="http://schemas.microsoft.com/office/drawing/2014/main" id="{842DDAC5-B363-2711-2D0C-CDFFB27729EE}"/>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8" name="Rectangle 143">
            <a:extLst>
              <a:ext uri="{FF2B5EF4-FFF2-40B4-BE49-F238E27FC236}">
                <a16:creationId xmlns:a16="http://schemas.microsoft.com/office/drawing/2014/main" id="{B44A882B-D297-CB95-822C-8D6659D88B93}"/>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0" name="Rectangle 143">
            <a:extLst>
              <a:ext uri="{FF2B5EF4-FFF2-40B4-BE49-F238E27FC236}">
                <a16:creationId xmlns:a16="http://schemas.microsoft.com/office/drawing/2014/main" id="{2DE80C0D-1CA0-2919-4470-4BC6CFAFE420}"/>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890E8D0-5773-F99C-1AC2-F84980A00AD4}"/>
              </a:ext>
            </a:extLst>
          </p:cNvPr>
          <p:cNvPicPr>
            <a:picLocks noChangeAspect="1"/>
          </p:cNvPicPr>
          <p:nvPr/>
        </p:nvPicPr>
        <p:blipFill>
          <a:blip r:embed="rId2"/>
          <a:stretch>
            <a:fillRect/>
          </a:stretch>
        </p:blipFill>
        <p:spPr>
          <a:xfrm>
            <a:off x="1808709" y="3457352"/>
            <a:ext cx="3187337" cy="2549435"/>
          </a:xfrm>
          <a:prstGeom prst="rect">
            <a:avLst/>
          </a:prstGeom>
        </p:spPr>
      </p:pic>
      <p:pic>
        <p:nvPicPr>
          <p:cNvPr id="12" name="Picture 11">
            <a:extLst>
              <a:ext uri="{FF2B5EF4-FFF2-40B4-BE49-F238E27FC236}">
                <a16:creationId xmlns:a16="http://schemas.microsoft.com/office/drawing/2014/main" id="{CCE56775-F6CE-3DD7-FE2D-2418769A2E21}"/>
              </a:ext>
            </a:extLst>
          </p:cNvPr>
          <p:cNvPicPr>
            <a:picLocks noChangeAspect="1"/>
          </p:cNvPicPr>
          <p:nvPr/>
        </p:nvPicPr>
        <p:blipFill>
          <a:blip r:embed="rId3"/>
          <a:stretch>
            <a:fillRect/>
          </a:stretch>
        </p:blipFill>
        <p:spPr>
          <a:xfrm>
            <a:off x="7301140" y="3477501"/>
            <a:ext cx="3187337" cy="2540726"/>
          </a:xfrm>
          <a:prstGeom prst="rect">
            <a:avLst/>
          </a:prstGeom>
        </p:spPr>
      </p:pic>
    </p:spTree>
    <p:extLst>
      <p:ext uri="{BB962C8B-B14F-4D97-AF65-F5344CB8AC3E}">
        <p14:creationId xmlns:p14="http://schemas.microsoft.com/office/powerpoint/2010/main" val="292413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Accuracy-Flexibility</a:t>
            </a:r>
            <a:r>
              <a:rPr lang="es-ES" sz="4000" dirty="0"/>
              <a:t> </a:t>
            </a:r>
            <a:r>
              <a:rPr lang="es-ES" sz="4000" dirty="0" err="1"/>
              <a:t>trade</a:t>
            </a:r>
            <a:r>
              <a:rPr lang="es-ES" sz="4000" dirty="0"/>
              <a:t>-off</a:t>
            </a:r>
            <a:endParaRPr lang="en-US" sz="4000" dirty="0"/>
          </a:p>
        </p:txBody>
      </p:sp>
      <p:pic>
        <p:nvPicPr>
          <p:cNvPr id="10" name="Content Placeholder 9">
            <a:extLst>
              <a:ext uri="{FF2B5EF4-FFF2-40B4-BE49-F238E27FC236}">
                <a16:creationId xmlns:a16="http://schemas.microsoft.com/office/drawing/2014/main" id="{22F7E548-3F88-E4D5-608B-BC44BFA253DE}"/>
              </a:ext>
            </a:extLst>
          </p:cNvPr>
          <p:cNvPicPr>
            <a:picLocks noGrp="1" noChangeAspect="1"/>
          </p:cNvPicPr>
          <p:nvPr>
            <p:ph idx="1"/>
          </p:nvPr>
        </p:nvPicPr>
        <p:blipFill>
          <a:blip r:embed="rId2"/>
          <a:stretch>
            <a:fillRect/>
          </a:stretch>
        </p:blipFill>
        <p:spPr>
          <a:xfrm>
            <a:off x="541046" y="1825625"/>
            <a:ext cx="7765465" cy="4351338"/>
          </a:xfrm>
        </p:spPr>
      </p:pic>
      <p:sp>
        <p:nvSpPr>
          <p:cNvPr id="4" name="Rectángulo 3">
            <a:extLst>
              <a:ext uri="{FF2B5EF4-FFF2-40B4-BE49-F238E27FC236}">
                <a16:creationId xmlns:a16="http://schemas.microsoft.com/office/drawing/2014/main" id="{BD6B34FF-6695-DF9E-7204-AD19DE641170}"/>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7BE8E88A-D4E3-A44B-2FED-26C51F5BE4A8}"/>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7F2E1403-1160-0CFC-1BE5-90C1646860F7}"/>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DC8F8AF-3059-79CC-CD66-FE68DE599343}"/>
              </a:ext>
            </a:extLst>
          </p:cNvPr>
          <p:cNvSpPr txBox="1"/>
          <p:nvPr/>
        </p:nvSpPr>
        <p:spPr>
          <a:xfrm>
            <a:off x="8473859" y="1929007"/>
            <a:ext cx="3538602" cy="3416320"/>
          </a:xfrm>
          <a:prstGeom prst="rect">
            <a:avLst/>
          </a:prstGeom>
          <a:noFill/>
        </p:spPr>
        <p:txBody>
          <a:bodyPr wrap="square" rtlCol="0">
            <a:spAutoFit/>
          </a:bodyPr>
          <a:lstStyle/>
          <a:p>
            <a:r>
              <a:rPr lang="en-US" dirty="0">
                <a:latin typeface="+mj-lt"/>
              </a:rPr>
              <a:t>As model flexibility increases, the </a:t>
            </a:r>
            <a:r>
              <a:rPr lang="en-US" b="1" dirty="0">
                <a:latin typeface="+mj-lt"/>
              </a:rPr>
              <a:t>training MSE decrease…</a:t>
            </a:r>
            <a:r>
              <a:rPr lang="en-US" dirty="0">
                <a:latin typeface="+mj-lt"/>
              </a:rPr>
              <a:t> but the </a:t>
            </a:r>
            <a:r>
              <a:rPr lang="en-US" b="1" dirty="0">
                <a:latin typeface="+mj-lt"/>
              </a:rPr>
              <a:t>test MSE may not!</a:t>
            </a:r>
            <a:endParaRPr lang="en-US" dirty="0">
              <a:latin typeface="+mj-lt"/>
            </a:endParaRPr>
          </a:p>
          <a:p>
            <a:endParaRPr lang="en-US" dirty="0">
              <a:latin typeface="+mj-lt"/>
            </a:endParaRPr>
          </a:p>
          <a:p>
            <a:r>
              <a:rPr lang="en-US" dirty="0">
                <a:latin typeface="+mj-lt"/>
              </a:rPr>
              <a:t>When MSE is small in training but large MSE in test, the model is </a:t>
            </a:r>
            <a:r>
              <a:rPr lang="en-US" b="1" i="1" u="sng" dirty="0">
                <a:latin typeface="+mj-lt"/>
              </a:rPr>
              <a:t>overfitting</a:t>
            </a:r>
            <a:r>
              <a:rPr lang="en-US" i="1" dirty="0">
                <a:latin typeface="+mj-lt"/>
              </a:rPr>
              <a:t>.</a:t>
            </a:r>
          </a:p>
          <a:p>
            <a:endParaRPr lang="en-US" i="1" dirty="0">
              <a:latin typeface="+mj-lt"/>
            </a:endParaRPr>
          </a:p>
          <a:p>
            <a:r>
              <a:rPr lang="en-US" dirty="0">
                <a:latin typeface="+mj-lt"/>
              </a:rPr>
              <a:t>The </a:t>
            </a:r>
            <a:r>
              <a:rPr lang="en-US" i="1" dirty="0">
                <a:latin typeface="+mj-lt"/>
              </a:rPr>
              <a:t>U-shape</a:t>
            </a:r>
            <a:r>
              <a:rPr lang="en-US" dirty="0">
                <a:latin typeface="+mj-lt"/>
              </a:rPr>
              <a:t> is common to any dataset and any method! </a:t>
            </a:r>
            <a:r>
              <a:rPr lang="en-US" b="1" dirty="0">
                <a:latin typeface="+mj-lt"/>
              </a:rPr>
              <a:t>There is a trade-off between hitting the nail on the head and generalize results</a:t>
            </a:r>
          </a:p>
        </p:txBody>
      </p:sp>
      <p:sp>
        <p:nvSpPr>
          <p:cNvPr id="12" name="TextBox 11">
            <a:extLst>
              <a:ext uri="{FF2B5EF4-FFF2-40B4-BE49-F238E27FC236}">
                <a16:creationId xmlns:a16="http://schemas.microsoft.com/office/drawing/2014/main" id="{ED7B3CDE-8B4F-8C89-8FEA-4DE24A8B4509}"/>
              </a:ext>
            </a:extLst>
          </p:cNvPr>
          <p:cNvSpPr txBox="1"/>
          <p:nvPr/>
        </p:nvSpPr>
        <p:spPr>
          <a:xfrm>
            <a:off x="7321090" y="4975995"/>
            <a:ext cx="985421" cy="369332"/>
          </a:xfrm>
          <a:prstGeom prst="rect">
            <a:avLst/>
          </a:prstGeom>
          <a:noFill/>
        </p:spPr>
        <p:txBody>
          <a:bodyPr wrap="square" rtlCol="0">
            <a:spAutoFit/>
          </a:bodyPr>
          <a:lstStyle/>
          <a:p>
            <a:pPr algn="ctr"/>
            <a:r>
              <a:rPr lang="en-US" dirty="0">
                <a:solidFill>
                  <a:schemeClr val="bg1">
                    <a:lumMod val="50000"/>
                  </a:schemeClr>
                </a:solidFill>
              </a:rPr>
              <a:t>training</a:t>
            </a:r>
          </a:p>
        </p:txBody>
      </p:sp>
      <p:sp>
        <p:nvSpPr>
          <p:cNvPr id="16" name="TextBox 15">
            <a:extLst>
              <a:ext uri="{FF2B5EF4-FFF2-40B4-BE49-F238E27FC236}">
                <a16:creationId xmlns:a16="http://schemas.microsoft.com/office/drawing/2014/main" id="{F4A8EB18-B4BF-B5A3-14DF-D02854E467E4}"/>
              </a:ext>
            </a:extLst>
          </p:cNvPr>
          <p:cNvSpPr txBox="1"/>
          <p:nvPr/>
        </p:nvSpPr>
        <p:spPr>
          <a:xfrm>
            <a:off x="7321089" y="2061401"/>
            <a:ext cx="985421" cy="369332"/>
          </a:xfrm>
          <a:prstGeom prst="rect">
            <a:avLst/>
          </a:prstGeom>
          <a:noFill/>
        </p:spPr>
        <p:txBody>
          <a:bodyPr wrap="square" rtlCol="0">
            <a:spAutoFit/>
          </a:bodyPr>
          <a:lstStyle/>
          <a:p>
            <a:r>
              <a:rPr lang="en-US" dirty="0">
                <a:solidFill>
                  <a:srgbClr val="C00000"/>
                </a:solidFill>
              </a:rPr>
              <a:t>testing</a:t>
            </a:r>
          </a:p>
        </p:txBody>
      </p:sp>
      <p:sp>
        <p:nvSpPr>
          <p:cNvPr id="17" name="TextBox 16">
            <a:extLst>
              <a:ext uri="{FF2B5EF4-FFF2-40B4-BE49-F238E27FC236}">
                <a16:creationId xmlns:a16="http://schemas.microsoft.com/office/drawing/2014/main" id="{E5ABE6DD-B491-5DE3-7058-1837AEBD892B}"/>
              </a:ext>
            </a:extLst>
          </p:cNvPr>
          <p:cNvSpPr txBox="1"/>
          <p:nvPr/>
        </p:nvSpPr>
        <p:spPr>
          <a:xfrm>
            <a:off x="3902452" y="6068955"/>
            <a:ext cx="2107949" cy="276999"/>
          </a:xfrm>
          <a:prstGeom prst="rect">
            <a:avLst/>
          </a:prstGeom>
          <a:noFill/>
        </p:spPr>
        <p:txBody>
          <a:bodyPr wrap="square" rtlCol="0">
            <a:spAutoFit/>
          </a:bodyPr>
          <a:lstStyle/>
          <a:p>
            <a:r>
              <a:rPr lang="en-US" sz="1200" dirty="0"/>
              <a:t>Source: James, G. et al. (2019)</a:t>
            </a:r>
          </a:p>
        </p:txBody>
      </p:sp>
    </p:spTree>
    <p:extLst>
      <p:ext uri="{BB962C8B-B14F-4D97-AF65-F5344CB8AC3E}">
        <p14:creationId xmlns:p14="http://schemas.microsoft.com/office/powerpoint/2010/main" val="336397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Accuracy-Flexibility</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Then, why using a more restrictive model? Because of </a:t>
            </a:r>
            <a:r>
              <a:rPr lang="en-US" sz="2400" b="1" dirty="0">
                <a:latin typeface="+mj-lt"/>
              </a:rPr>
              <a:t>Inference</a:t>
            </a:r>
            <a:r>
              <a:rPr lang="en-US" sz="2400" dirty="0">
                <a:latin typeface="+mj-lt"/>
              </a:rPr>
              <a:t>: restrictive, simpler, models are more </a:t>
            </a:r>
            <a:r>
              <a:rPr lang="en-US" sz="2400" b="1" dirty="0">
                <a:latin typeface="+mj-lt"/>
              </a:rPr>
              <a:t>interpretable</a:t>
            </a:r>
            <a:endParaRPr lang="en-US" sz="2000" b="1" dirty="0">
              <a:latin typeface="+mj-lt"/>
            </a:endParaRPr>
          </a:p>
          <a:p>
            <a:pPr>
              <a:lnSpc>
                <a:spcPct val="100000"/>
              </a:lnSpc>
              <a:buFont typeface="Wingdings" panose="05000000000000000000" pitchFamily="2" charset="2"/>
              <a:buChar char="§"/>
            </a:pPr>
            <a:r>
              <a:rPr lang="en-US" sz="2400" dirty="0">
                <a:latin typeface="+mj-lt"/>
              </a:rPr>
              <a:t>When prediction (forecasting) is the goal, interpretability is not important, and very flexible algorithms are preferred….</a:t>
            </a:r>
          </a:p>
          <a:p>
            <a:pPr>
              <a:lnSpc>
                <a:spcPct val="100000"/>
              </a:lnSpc>
              <a:buFont typeface="Wingdings" panose="05000000000000000000" pitchFamily="2" charset="2"/>
              <a:buChar char="§"/>
            </a:pPr>
            <a:r>
              <a:rPr lang="en-US" sz="2400" dirty="0">
                <a:latin typeface="+mj-lt"/>
              </a:rPr>
              <a:t>... funny enough, that’s not always the case because of the </a:t>
            </a:r>
            <a:r>
              <a:rPr lang="en-US" sz="2400" b="1" dirty="0">
                <a:latin typeface="+mj-lt"/>
              </a:rPr>
              <a:t>bias-variance trade-off</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0357A89D-C61E-7869-022A-3EEB3E358E24}"/>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23B2500B-ABB3-76BC-F8C9-6744E233F562}"/>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33A45DD1-FEDE-546C-A86D-49B731BF2C70}"/>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82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Bias-Variance</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Since the training data are used to fit the algorithm, different training datasets will result in different fittings. </a:t>
            </a:r>
          </a:p>
          <a:p>
            <a:pPr>
              <a:lnSpc>
                <a:spcPct val="100000"/>
              </a:lnSpc>
              <a:buFont typeface="Wingdings" panose="05000000000000000000" pitchFamily="2" charset="2"/>
              <a:buChar char="§"/>
            </a:pPr>
            <a:r>
              <a:rPr lang="en-US" sz="2400" dirty="0">
                <a:latin typeface="+mj-lt"/>
              </a:rPr>
              <a:t>In this context, </a:t>
            </a:r>
            <a:r>
              <a:rPr lang="en-US" sz="2400" b="1" i="1" dirty="0">
                <a:latin typeface="+mj-lt"/>
              </a:rPr>
              <a:t>variance</a:t>
            </a:r>
            <a:r>
              <a:rPr lang="en-US" sz="2400" dirty="0">
                <a:latin typeface="+mj-lt"/>
              </a:rPr>
              <a:t> means to what extent the fitting would change if a different dataset was used. Ideally, the estimate should not vary too much between datasets. However, if a method has high variance, small changes in the training data can result in large changes in the fitting. </a:t>
            </a:r>
          </a:p>
          <a:p>
            <a:pPr>
              <a:lnSpc>
                <a:spcPct val="100000"/>
              </a:lnSpc>
              <a:buFont typeface="Wingdings" panose="05000000000000000000" pitchFamily="2" charset="2"/>
              <a:buChar char="§"/>
            </a:pPr>
            <a:r>
              <a:rPr lang="en-US" sz="2400" dirty="0">
                <a:latin typeface="+mj-lt"/>
              </a:rPr>
              <a:t>In general, more flexible statistical methods have higher variance.</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46B1BBEF-C13C-CEEF-EA18-F4CC162ED894}"/>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EFA0CE6C-BF5E-8EFC-B4EF-81861D26658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E024DCD5-22E9-3837-3A64-85E74FA5EA7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0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Bias-Variance</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On the other hand, </a:t>
            </a:r>
            <a:r>
              <a:rPr lang="en-US" sz="2400" b="1" i="1" dirty="0">
                <a:latin typeface="+mj-lt"/>
              </a:rPr>
              <a:t>bias</a:t>
            </a:r>
            <a:r>
              <a:rPr lang="en-US" sz="2400" dirty="0">
                <a:latin typeface="+mj-lt"/>
              </a:rPr>
              <a:t> refers to the error made approximating a real-life problem. For instance, a linear regression used to approximate any real-life relationship will incur in a large bias (nothing relates so simply!).</a:t>
            </a:r>
          </a:p>
          <a:p>
            <a:pPr>
              <a:lnSpc>
                <a:spcPct val="100000"/>
              </a:lnSpc>
              <a:buFont typeface="Wingdings" panose="05000000000000000000" pitchFamily="2" charset="2"/>
              <a:buChar char="§"/>
            </a:pPr>
            <a:r>
              <a:rPr lang="en-US" sz="2400" dirty="0">
                <a:latin typeface="+mj-lt"/>
              </a:rPr>
              <a:t>In other words, if a relationship is not linear, no matter how many observations we provide, the model will significantly fail. It won’t be accurate.</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3CAA3BD2-877A-979A-64AE-779091F407CE}"/>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3890535A-34D1-F53F-AE51-45F0E825085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2F0BFD88-1535-8C7A-B448-BCEDD7C359DC}"/>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21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Bias-Variance</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As a general rule (it can be proven mathematically), the more flexible the method, the more variance and the less bias. And vice versa.</a:t>
            </a:r>
          </a:p>
          <a:p>
            <a:pPr>
              <a:lnSpc>
                <a:spcPct val="100000"/>
              </a:lnSpc>
              <a:buFont typeface="Wingdings" panose="05000000000000000000" pitchFamily="2" charset="2"/>
              <a:buChar char="§"/>
            </a:pPr>
            <a:r>
              <a:rPr lang="en-US" sz="2400" dirty="0">
                <a:latin typeface="+mj-lt"/>
              </a:rPr>
              <a:t>In other words, accurate models do not generalize well. Flexible models miss a lot in new observations.</a:t>
            </a:r>
          </a:p>
          <a:p>
            <a:pPr>
              <a:lnSpc>
                <a:spcPct val="100000"/>
              </a:lnSpc>
              <a:buFont typeface="Wingdings" panose="05000000000000000000" pitchFamily="2" charset="2"/>
              <a:buChar char="§"/>
            </a:pPr>
            <a:endParaRPr lang="en-US" sz="2400" dirty="0">
              <a:latin typeface="+mj-lt"/>
            </a:endParaRPr>
          </a:p>
          <a:p>
            <a:pPr marL="0" indent="0" algn="ctr">
              <a:lnSpc>
                <a:spcPct val="100000"/>
              </a:lnSpc>
              <a:buNone/>
            </a:pPr>
            <a:r>
              <a:rPr lang="en-US" sz="2400" i="1" dirty="0">
                <a:latin typeface="+mj-lt"/>
              </a:rPr>
              <a:t>A tailor-made suit fits you perfectly, but probably won’t fit anybody else well. A general cheap suit, will fit everybody.</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2D452C83-A2F9-2908-46B1-0DCFA9342F79}"/>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4730D885-E7EB-E846-1C03-40A873EC320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FAB3B03A-558F-7DDE-F946-6CF9F25B0574}"/>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625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latin typeface="+mj-lt"/>
              </a:rPr>
              <a:t>Main</a:t>
            </a:r>
            <a:r>
              <a:rPr lang="es-ES" sz="4000" dirty="0">
                <a:latin typeface="+mj-lt"/>
              </a:rPr>
              <a:t> </a:t>
            </a:r>
            <a:r>
              <a:rPr lang="es-ES" sz="4000" dirty="0" err="1">
                <a:latin typeface="+mj-lt"/>
              </a:rPr>
              <a:t>challenges</a:t>
            </a:r>
            <a:r>
              <a:rPr lang="es-ES" sz="4000" dirty="0">
                <a:latin typeface="+mj-lt"/>
              </a:rPr>
              <a:t> in Machine </a:t>
            </a:r>
            <a:r>
              <a:rPr lang="es-ES" sz="4000" dirty="0" err="1">
                <a:latin typeface="+mj-lt"/>
              </a:rPr>
              <a:t>Learning</a:t>
            </a:r>
            <a:r>
              <a:rPr lang="es-ES" sz="4000" dirty="0">
                <a:latin typeface="+mj-lt"/>
              </a:rPr>
              <a:t> </a:t>
            </a:r>
            <a:r>
              <a:rPr lang="es-ES" sz="4000" dirty="0" err="1">
                <a:latin typeface="+mj-lt"/>
              </a:rPr>
              <a:t>practice</a:t>
            </a:r>
            <a:endParaRPr lang="es-ES" sz="4000" dirty="0">
              <a:latin typeface="+mj-lt"/>
            </a:endParaRPr>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Insufficient quantity of training data</a:t>
            </a:r>
          </a:p>
          <a:p>
            <a:pPr>
              <a:lnSpc>
                <a:spcPct val="100000"/>
              </a:lnSpc>
              <a:buFont typeface="Wingdings" panose="05000000000000000000" pitchFamily="2" charset="2"/>
              <a:buChar char="§"/>
            </a:pPr>
            <a:r>
              <a:rPr lang="en-US" sz="2400" dirty="0">
                <a:latin typeface="+mj-lt"/>
              </a:rPr>
              <a:t>Non-representative training data</a:t>
            </a:r>
          </a:p>
          <a:p>
            <a:pPr>
              <a:lnSpc>
                <a:spcPct val="100000"/>
              </a:lnSpc>
              <a:buFont typeface="Wingdings" panose="05000000000000000000" pitchFamily="2" charset="2"/>
              <a:buChar char="§"/>
            </a:pPr>
            <a:r>
              <a:rPr lang="en-US" sz="2400" dirty="0">
                <a:latin typeface="+mj-lt"/>
              </a:rPr>
              <a:t>Poor quality data</a:t>
            </a:r>
          </a:p>
          <a:p>
            <a:pPr>
              <a:lnSpc>
                <a:spcPct val="100000"/>
              </a:lnSpc>
              <a:buFont typeface="Wingdings" panose="05000000000000000000" pitchFamily="2" charset="2"/>
              <a:buChar char="§"/>
            </a:pPr>
            <a:r>
              <a:rPr lang="en-US" sz="2400" dirty="0">
                <a:latin typeface="+mj-lt"/>
              </a:rPr>
              <a:t>Irrelevant features</a:t>
            </a:r>
          </a:p>
          <a:p>
            <a:pPr>
              <a:lnSpc>
                <a:spcPct val="100000"/>
              </a:lnSpc>
              <a:buFont typeface="Wingdings" panose="05000000000000000000" pitchFamily="2" charset="2"/>
              <a:buChar char="§"/>
            </a:pPr>
            <a:r>
              <a:rPr lang="en-US" sz="2400" dirty="0">
                <a:latin typeface="+mj-lt"/>
              </a:rPr>
              <a:t>Overfitting training data</a:t>
            </a:r>
          </a:p>
          <a:p>
            <a:pPr>
              <a:lnSpc>
                <a:spcPct val="100000"/>
              </a:lnSpc>
              <a:buFont typeface="Wingdings" panose="05000000000000000000" pitchFamily="2" charset="2"/>
              <a:buChar char="§"/>
            </a:pPr>
            <a:r>
              <a:rPr lang="en-US" sz="2400" dirty="0">
                <a:latin typeface="+mj-lt"/>
              </a:rPr>
              <a:t>Underfitting training data</a:t>
            </a:r>
          </a:p>
        </p:txBody>
      </p:sp>
      <p:sp>
        <p:nvSpPr>
          <p:cNvPr id="4" name="Rectángulo 3">
            <a:extLst>
              <a:ext uri="{FF2B5EF4-FFF2-40B4-BE49-F238E27FC236}">
                <a16:creationId xmlns:a16="http://schemas.microsoft.com/office/drawing/2014/main" id="{5DAC2914-F39C-9DDE-8CAB-366E020DC542}"/>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72017319-F9EB-9CD5-7CB1-F4297781A877}"/>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4E9B57FF-F28C-B1C4-E77A-2CCD305C189C}"/>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70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Take</a:t>
            </a:r>
            <a:r>
              <a:rPr lang="es-ES" sz="4000" dirty="0"/>
              <a:t>-home </a:t>
            </a:r>
            <a:r>
              <a:rPr lang="es-ES" sz="4000" dirty="0" err="1"/>
              <a:t>messages</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fontScale="92500" lnSpcReduction="20000"/>
          </a:bodyPr>
          <a:lstStyle/>
          <a:p>
            <a:pPr>
              <a:lnSpc>
                <a:spcPct val="120000"/>
              </a:lnSpc>
              <a:buFont typeface="Wingdings" panose="05000000000000000000" pitchFamily="2" charset="2"/>
              <a:buChar char="§"/>
            </a:pPr>
            <a:r>
              <a:rPr lang="en-US" sz="2000" dirty="0">
                <a:latin typeface="+mj-lt"/>
              </a:rPr>
              <a:t>ML is about making computers getting better at some tasks by </a:t>
            </a:r>
            <a:r>
              <a:rPr lang="en-US" sz="2000" b="1" dirty="0">
                <a:latin typeface="+mj-lt"/>
              </a:rPr>
              <a:t>learning from data </a:t>
            </a:r>
            <a:r>
              <a:rPr lang="en-US" sz="2000" dirty="0">
                <a:latin typeface="+mj-lt"/>
              </a:rPr>
              <a:t>instead of coding specific rules</a:t>
            </a:r>
          </a:p>
          <a:p>
            <a:pPr>
              <a:lnSpc>
                <a:spcPct val="120000"/>
              </a:lnSpc>
              <a:buFont typeface="Wingdings" panose="05000000000000000000" pitchFamily="2" charset="2"/>
              <a:buChar char="§"/>
            </a:pPr>
            <a:r>
              <a:rPr lang="en-US" sz="2000" dirty="0">
                <a:latin typeface="+mj-lt"/>
              </a:rPr>
              <a:t>There are many different ML systems: supervised or not, batch or online, instance-based or model-based</a:t>
            </a:r>
          </a:p>
          <a:p>
            <a:pPr>
              <a:lnSpc>
                <a:spcPct val="120000"/>
              </a:lnSpc>
              <a:buFont typeface="Wingdings" panose="05000000000000000000" pitchFamily="2" charset="2"/>
              <a:buChar char="§"/>
            </a:pPr>
            <a:r>
              <a:rPr lang="en-US" sz="2000" b="1" dirty="0">
                <a:latin typeface="+mj-lt"/>
              </a:rPr>
              <a:t>Non-parametric</a:t>
            </a:r>
            <a:r>
              <a:rPr lang="en-US" sz="2000" dirty="0">
                <a:latin typeface="+mj-lt"/>
              </a:rPr>
              <a:t> models have parameters that cannot be learnt from the data. These methods need to be </a:t>
            </a:r>
            <a:r>
              <a:rPr lang="en-US" sz="2000" b="1" dirty="0">
                <a:latin typeface="+mj-lt"/>
              </a:rPr>
              <a:t>tuned</a:t>
            </a:r>
            <a:endParaRPr lang="en-US" sz="2000" dirty="0">
              <a:latin typeface="+mj-lt"/>
            </a:endParaRPr>
          </a:p>
          <a:p>
            <a:pPr>
              <a:lnSpc>
                <a:spcPct val="120000"/>
              </a:lnSpc>
              <a:buFont typeface="Wingdings" panose="05000000000000000000" pitchFamily="2" charset="2"/>
              <a:buChar char="§"/>
            </a:pPr>
            <a:r>
              <a:rPr lang="en-US" sz="2000" dirty="0">
                <a:latin typeface="+mj-lt"/>
              </a:rPr>
              <a:t>Algorithms learn from a </a:t>
            </a:r>
            <a:r>
              <a:rPr lang="en-US" sz="2000" b="1" dirty="0">
                <a:latin typeface="+mj-lt"/>
              </a:rPr>
              <a:t>training dataset</a:t>
            </a:r>
            <a:r>
              <a:rPr lang="en-US" sz="2000" dirty="0">
                <a:latin typeface="+mj-lt"/>
              </a:rPr>
              <a:t>. They are evaluated on new data, a </a:t>
            </a:r>
            <a:r>
              <a:rPr lang="en-US" sz="2000" b="1" dirty="0">
                <a:latin typeface="+mj-lt"/>
              </a:rPr>
              <a:t>testing dataset</a:t>
            </a:r>
            <a:endParaRPr lang="en-US" sz="2000" dirty="0">
              <a:latin typeface="+mj-lt"/>
            </a:endParaRPr>
          </a:p>
          <a:p>
            <a:pPr>
              <a:lnSpc>
                <a:spcPct val="120000"/>
              </a:lnSpc>
              <a:buFont typeface="Wingdings" panose="05000000000000000000" pitchFamily="2" charset="2"/>
              <a:buChar char="§"/>
            </a:pPr>
            <a:r>
              <a:rPr lang="en-US" sz="2000" b="1" dirty="0">
                <a:latin typeface="+mj-lt"/>
              </a:rPr>
              <a:t>Flexible </a:t>
            </a:r>
            <a:r>
              <a:rPr lang="en-US" sz="2000" dirty="0">
                <a:latin typeface="+mj-lt"/>
              </a:rPr>
              <a:t>models can adapt better to any data structure but are less </a:t>
            </a:r>
            <a:r>
              <a:rPr lang="en-US" sz="2000" b="1" dirty="0">
                <a:latin typeface="+mj-lt"/>
              </a:rPr>
              <a:t>accurate</a:t>
            </a:r>
            <a:r>
              <a:rPr lang="en-US" sz="2000" dirty="0">
                <a:latin typeface="+mj-lt"/>
              </a:rPr>
              <a:t>. However, less flexible models are more </a:t>
            </a:r>
            <a:r>
              <a:rPr lang="en-US" sz="2000" b="1" dirty="0">
                <a:latin typeface="+mj-lt"/>
              </a:rPr>
              <a:t>interpretable</a:t>
            </a:r>
            <a:endParaRPr lang="en-US" sz="2000" dirty="0">
              <a:latin typeface="+mj-lt"/>
            </a:endParaRPr>
          </a:p>
          <a:p>
            <a:pPr>
              <a:lnSpc>
                <a:spcPct val="120000"/>
              </a:lnSpc>
              <a:buFont typeface="Wingdings" panose="05000000000000000000" pitchFamily="2" charset="2"/>
              <a:buChar char="§"/>
            </a:pPr>
            <a:r>
              <a:rPr lang="en-US" sz="2000" b="1" dirty="0">
                <a:latin typeface="+mj-lt"/>
              </a:rPr>
              <a:t>Variance </a:t>
            </a:r>
            <a:r>
              <a:rPr lang="en-US" sz="2000" dirty="0">
                <a:latin typeface="+mj-lt"/>
              </a:rPr>
              <a:t>in a model is a bad thing, but one cannot reduce it without increasing its </a:t>
            </a:r>
            <a:r>
              <a:rPr lang="en-US" sz="2000" b="1" dirty="0">
                <a:latin typeface="+mj-lt"/>
              </a:rPr>
              <a:t>bias </a:t>
            </a:r>
            <a:r>
              <a:rPr lang="en-US" sz="2000" dirty="0">
                <a:latin typeface="+mj-lt"/>
              </a:rPr>
              <a:t>(making more error)</a:t>
            </a:r>
          </a:p>
          <a:p>
            <a:pPr>
              <a:lnSpc>
                <a:spcPct val="120000"/>
              </a:lnSpc>
              <a:buFont typeface="Wingdings" panose="05000000000000000000" pitchFamily="2" charset="2"/>
              <a:buChar char="§"/>
            </a:pPr>
            <a:r>
              <a:rPr lang="en-US" sz="2000" dirty="0">
                <a:latin typeface="+mj-lt"/>
              </a:rPr>
              <a:t>Challenges in ML practice are mainly related to data, and not that much to the methods</a:t>
            </a:r>
          </a:p>
          <a:p>
            <a:pPr>
              <a:lnSpc>
                <a:spcPct val="120000"/>
              </a:lnSpc>
              <a:buFont typeface="Wingdings" panose="05000000000000000000" pitchFamily="2" charset="2"/>
              <a:buChar char="§"/>
            </a:pPr>
            <a:endParaRPr lang="en-US" sz="2000" dirty="0">
              <a:latin typeface="+mj-lt"/>
            </a:endParaRPr>
          </a:p>
        </p:txBody>
      </p:sp>
      <p:sp>
        <p:nvSpPr>
          <p:cNvPr id="4" name="Rectángulo 3">
            <a:extLst>
              <a:ext uri="{FF2B5EF4-FFF2-40B4-BE49-F238E27FC236}">
                <a16:creationId xmlns:a16="http://schemas.microsoft.com/office/drawing/2014/main" id="{A1833D6E-EB66-4B08-6A71-A2490E5ED556}"/>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E26F5452-61B0-92E2-4D42-12B9B3E30BE5}"/>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E8592DDF-2019-6158-2EBA-F8DA5D07FB53}"/>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945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What &amp; Why</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Examples</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Types of Machine Learning methods</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Training, Testing, and Performance</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The Accuracy-Flexibility trade-off</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The Bias-Variance trade-off</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Main challenges in Machine Learning practice</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Take-home messages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EB8F-84C9-2CAF-2ED6-190DE4189386}"/>
              </a:ext>
            </a:extLst>
          </p:cNvPr>
          <p:cNvSpPr>
            <a:spLocks noGrp="1"/>
          </p:cNvSpPr>
          <p:nvPr>
            <p:ph type="title"/>
          </p:nvPr>
        </p:nvSpPr>
        <p:spPr/>
        <p:txBody>
          <a:bodyPr>
            <a:normAutofit/>
          </a:bodyPr>
          <a:lstStyle/>
          <a:p>
            <a:r>
              <a:rPr lang="en-US" sz="4000" dirty="0"/>
              <a:t>What &amp; Why</a:t>
            </a:r>
          </a:p>
        </p:txBody>
      </p:sp>
      <p:sp>
        <p:nvSpPr>
          <p:cNvPr id="3" name="Content Placeholder 2">
            <a:extLst>
              <a:ext uri="{FF2B5EF4-FFF2-40B4-BE49-F238E27FC236}">
                <a16:creationId xmlns:a16="http://schemas.microsoft.com/office/drawing/2014/main" id="{B73165B8-6446-D9C4-EC8C-EDBC59631C39}"/>
              </a:ext>
            </a:extLst>
          </p:cNvPr>
          <p:cNvSpPr>
            <a:spLocks noGrp="1"/>
          </p:cNvSpPr>
          <p:nvPr>
            <p:ph idx="1"/>
          </p:nvPr>
        </p:nvSpPr>
        <p:spPr/>
        <p:txBody>
          <a:bodyPr>
            <a:normAutofit fontScale="92500" lnSpcReduction="20000"/>
          </a:bodyPr>
          <a:lstStyle/>
          <a:p>
            <a:pPr marL="514350" indent="-514350">
              <a:lnSpc>
                <a:spcPct val="150000"/>
              </a:lnSpc>
              <a:buFont typeface="+mj-lt"/>
              <a:buAutoNum type="arabicPeriod"/>
            </a:pPr>
            <a:r>
              <a:rPr lang="en-US" sz="2400" dirty="0">
                <a:latin typeface="+mj-lt"/>
              </a:rPr>
              <a:t>How would you define ML?</a:t>
            </a:r>
          </a:p>
          <a:p>
            <a:pPr marL="514350" indent="-514350">
              <a:lnSpc>
                <a:spcPct val="150000"/>
              </a:lnSpc>
              <a:buFont typeface="+mj-lt"/>
              <a:buAutoNum type="arabicPeriod"/>
            </a:pPr>
            <a:r>
              <a:rPr lang="en-US" sz="2400" dirty="0">
                <a:latin typeface="+mj-lt"/>
              </a:rPr>
              <a:t>Can you name four problems where it shines?</a:t>
            </a:r>
          </a:p>
          <a:p>
            <a:pPr marL="514350" indent="-514350">
              <a:lnSpc>
                <a:spcPct val="150000"/>
              </a:lnSpc>
              <a:buFont typeface="+mj-lt"/>
              <a:buAutoNum type="arabicPeriod"/>
            </a:pPr>
            <a:r>
              <a:rPr lang="en-US" sz="2400" dirty="0">
                <a:latin typeface="+mj-lt"/>
              </a:rPr>
              <a:t>What is a labeled training set?</a:t>
            </a:r>
          </a:p>
          <a:p>
            <a:pPr marL="514350" indent="-514350">
              <a:lnSpc>
                <a:spcPct val="150000"/>
              </a:lnSpc>
              <a:buFont typeface="+mj-lt"/>
              <a:buAutoNum type="arabicPeriod"/>
            </a:pPr>
            <a:r>
              <a:rPr lang="en-US" sz="2400" dirty="0">
                <a:latin typeface="+mj-lt"/>
              </a:rPr>
              <a:t>Can you name four common supervised tasks?</a:t>
            </a:r>
          </a:p>
          <a:p>
            <a:pPr marL="514350" indent="-514350">
              <a:lnSpc>
                <a:spcPct val="150000"/>
              </a:lnSpc>
              <a:buFont typeface="+mj-lt"/>
              <a:buAutoNum type="arabicPeriod"/>
            </a:pPr>
            <a:r>
              <a:rPr lang="en-US" sz="2400" dirty="0">
                <a:latin typeface="+mj-lt"/>
              </a:rPr>
              <a:t>What type of ML algorithm you would use to allow a robot walk in various unknown terrains?</a:t>
            </a:r>
          </a:p>
          <a:p>
            <a:pPr marL="514350" indent="-514350">
              <a:lnSpc>
                <a:spcPct val="150000"/>
              </a:lnSpc>
              <a:buFont typeface="+mj-lt"/>
              <a:buAutoNum type="arabicPeriod"/>
            </a:pPr>
            <a:r>
              <a:rPr lang="en-US" sz="2400" dirty="0">
                <a:latin typeface="+mj-lt"/>
              </a:rPr>
              <a:t>What type of ML algorithm you would use to segment your customers into multiple groups?</a:t>
            </a:r>
          </a:p>
          <a:p>
            <a:pPr marL="514350" indent="-514350">
              <a:lnSpc>
                <a:spcPct val="150000"/>
              </a:lnSpc>
              <a:buFont typeface="+mj-lt"/>
              <a:buAutoNum type="arabicPeriod"/>
            </a:pPr>
            <a:endParaRPr lang="en-US" sz="2400" dirty="0">
              <a:latin typeface="+mj-lt"/>
            </a:endParaRPr>
          </a:p>
        </p:txBody>
      </p:sp>
      <p:sp>
        <p:nvSpPr>
          <p:cNvPr id="4" name="Rectángulo 3">
            <a:extLst>
              <a:ext uri="{FF2B5EF4-FFF2-40B4-BE49-F238E27FC236}">
                <a16:creationId xmlns:a16="http://schemas.microsoft.com/office/drawing/2014/main" id="{C8B4BFD2-13A6-9762-03F2-96F231EED78A}"/>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6233C7E1-142D-9D14-D84B-E286EA0719E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AE3D82C8-CDEF-4CAB-EC84-C3C1D17ADD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63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EB8F-84C9-2CAF-2ED6-190DE4189386}"/>
              </a:ext>
            </a:extLst>
          </p:cNvPr>
          <p:cNvSpPr>
            <a:spLocks noGrp="1"/>
          </p:cNvSpPr>
          <p:nvPr>
            <p:ph type="title"/>
          </p:nvPr>
        </p:nvSpPr>
        <p:spPr/>
        <p:txBody>
          <a:bodyPr>
            <a:normAutofit/>
          </a:bodyPr>
          <a:lstStyle/>
          <a:p>
            <a:r>
              <a:rPr lang="en-US" sz="4000" dirty="0"/>
              <a:t>What &amp; Why</a:t>
            </a:r>
          </a:p>
        </p:txBody>
      </p:sp>
      <p:sp>
        <p:nvSpPr>
          <p:cNvPr id="3" name="Content Placeholder 2">
            <a:extLst>
              <a:ext uri="{FF2B5EF4-FFF2-40B4-BE49-F238E27FC236}">
                <a16:creationId xmlns:a16="http://schemas.microsoft.com/office/drawing/2014/main" id="{B73165B8-6446-D9C4-EC8C-EDBC59631C39}"/>
              </a:ext>
            </a:extLst>
          </p:cNvPr>
          <p:cNvSpPr>
            <a:spLocks noGrp="1"/>
          </p:cNvSpPr>
          <p:nvPr>
            <p:ph idx="1"/>
          </p:nvPr>
        </p:nvSpPr>
        <p:spPr/>
        <p:txBody>
          <a:bodyPr>
            <a:normAutofit fontScale="92500" lnSpcReduction="20000"/>
          </a:bodyPr>
          <a:lstStyle/>
          <a:p>
            <a:pPr marL="514350" indent="-514350">
              <a:lnSpc>
                <a:spcPct val="150000"/>
              </a:lnSpc>
              <a:buFont typeface="+mj-lt"/>
              <a:buAutoNum type="arabicPeriod" startAt="7"/>
            </a:pPr>
            <a:r>
              <a:rPr lang="en-US" sz="2400" dirty="0">
                <a:latin typeface="+mj-lt"/>
              </a:rPr>
              <a:t>Would you frame the problem of spam detection as a supervised or unsupervised learning problem?</a:t>
            </a:r>
          </a:p>
          <a:p>
            <a:pPr marL="514350" indent="-514350">
              <a:lnSpc>
                <a:spcPct val="150000"/>
              </a:lnSpc>
              <a:buFont typeface="+mj-lt"/>
              <a:buAutoNum type="arabicPeriod" startAt="7"/>
            </a:pPr>
            <a:r>
              <a:rPr lang="en-US" sz="2400" dirty="0">
                <a:latin typeface="+mj-lt"/>
              </a:rPr>
              <a:t>What is the difference between a model parameter and a learning algorithm’s hyperparameter?</a:t>
            </a:r>
          </a:p>
          <a:p>
            <a:pPr marL="514350" indent="-514350">
              <a:lnSpc>
                <a:spcPct val="150000"/>
              </a:lnSpc>
              <a:buFont typeface="+mj-lt"/>
              <a:buAutoNum type="arabicPeriod" startAt="7"/>
            </a:pPr>
            <a:r>
              <a:rPr lang="en-US" sz="2400" dirty="0">
                <a:latin typeface="+mj-lt"/>
              </a:rPr>
              <a:t>Can you name four of the main challenges in Machine Learning?</a:t>
            </a:r>
          </a:p>
          <a:p>
            <a:pPr marL="514350" indent="-514350">
              <a:lnSpc>
                <a:spcPct val="150000"/>
              </a:lnSpc>
              <a:buFont typeface="+mj-lt"/>
              <a:buAutoNum type="arabicPeriod" startAt="7"/>
            </a:pPr>
            <a:r>
              <a:rPr lang="en-US" sz="2400" dirty="0">
                <a:latin typeface="+mj-lt"/>
              </a:rPr>
              <a:t>If your model performs great on the training data but generalizes poorly to new instances, what is happening?</a:t>
            </a:r>
          </a:p>
          <a:p>
            <a:pPr marL="514350" indent="-514350">
              <a:lnSpc>
                <a:spcPct val="150000"/>
              </a:lnSpc>
              <a:buFont typeface="+mj-lt"/>
              <a:buAutoNum type="arabicPeriod" startAt="7"/>
            </a:pPr>
            <a:r>
              <a:rPr lang="en-US" sz="2400" dirty="0">
                <a:latin typeface="+mj-lt"/>
              </a:rPr>
              <a:t>What is a test set?</a:t>
            </a:r>
          </a:p>
          <a:p>
            <a:pPr marL="514350" indent="-514350">
              <a:lnSpc>
                <a:spcPct val="150000"/>
              </a:lnSpc>
              <a:buFont typeface="+mj-lt"/>
              <a:buAutoNum type="arabicPeriod" startAt="7"/>
            </a:pPr>
            <a:endParaRPr lang="en-US" sz="2400" dirty="0">
              <a:latin typeface="+mj-lt"/>
            </a:endParaRPr>
          </a:p>
        </p:txBody>
      </p:sp>
      <p:sp>
        <p:nvSpPr>
          <p:cNvPr id="4" name="Rectángulo 3">
            <a:extLst>
              <a:ext uri="{FF2B5EF4-FFF2-40B4-BE49-F238E27FC236}">
                <a16:creationId xmlns:a16="http://schemas.microsoft.com/office/drawing/2014/main" id="{C8B4BFD2-13A6-9762-03F2-96F231EED78A}"/>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6233C7E1-142D-9D14-D84B-E286EA0719E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AE3D82C8-CDEF-4CAB-EC84-C3C1D17ADD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433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130A-7A1A-CC83-1537-FB7DF52A0AC8}"/>
              </a:ext>
            </a:extLst>
          </p:cNvPr>
          <p:cNvSpPr>
            <a:spLocks noGrp="1"/>
          </p:cNvSpPr>
          <p:nvPr>
            <p:ph type="title"/>
          </p:nvPr>
        </p:nvSpPr>
        <p:spPr/>
        <p:txBody>
          <a:bodyPr>
            <a:normAutofit/>
          </a:bodyPr>
          <a:lstStyle/>
          <a:p>
            <a:r>
              <a:rPr lang="es-ES" sz="4000" dirty="0" err="1"/>
              <a:t>What</a:t>
            </a:r>
            <a:r>
              <a:rPr lang="es-ES" sz="4000" dirty="0"/>
              <a:t> &amp; </a:t>
            </a:r>
            <a:r>
              <a:rPr lang="es-ES" sz="4000" dirty="0" err="1"/>
              <a:t>Why</a:t>
            </a:r>
            <a:endParaRPr lang="en-US" sz="4000" dirty="0"/>
          </a:p>
        </p:txBody>
      </p:sp>
      <p:sp>
        <p:nvSpPr>
          <p:cNvPr id="3" name="Content Placeholder 2">
            <a:extLst>
              <a:ext uri="{FF2B5EF4-FFF2-40B4-BE49-F238E27FC236}">
                <a16:creationId xmlns:a16="http://schemas.microsoft.com/office/drawing/2014/main" id="{8247397B-AC22-78CC-1A6D-53E25A92F4B9}"/>
              </a:ext>
            </a:extLst>
          </p:cNvPr>
          <p:cNvSpPr>
            <a:spLocks noGrp="1"/>
          </p:cNvSpPr>
          <p:nvPr>
            <p:ph idx="1"/>
          </p:nvPr>
        </p:nvSpPr>
        <p:spPr/>
        <p:txBody>
          <a:bodyPr>
            <a:normAutofit fontScale="92500" lnSpcReduction="10000"/>
          </a:bodyPr>
          <a:lstStyle/>
          <a:p>
            <a:pPr>
              <a:lnSpc>
                <a:spcPct val="150000"/>
              </a:lnSpc>
              <a:buFont typeface="Wingdings" panose="05000000000000000000" pitchFamily="2" charset="2"/>
              <a:buChar char="§"/>
            </a:pPr>
            <a:r>
              <a:rPr lang="en-US" sz="2400" dirty="0">
                <a:latin typeface="+mj-lt"/>
              </a:rPr>
              <a:t>Artificial intelligence (AI) is the general concept that machines can carry out tasks usually performed by humans, or the general idea that machines can behave like humans. </a:t>
            </a:r>
          </a:p>
          <a:p>
            <a:pPr>
              <a:lnSpc>
                <a:spcPct val="150000"/>
              </a:lnSpc>
              <a:buFont typeface="Wingdings" panose="05000000000000000000" pitchFamily="2" charset="2"/>
              <a:buChar char="§"/>
            </a:pPr>
            <a:r>
              <a:rPr lang="en-US" sz="2400" dirty="0">
                <a:latin typeface="+mj-lt"/>
              </a:rPr>
              <a:t>Machine Learning (ML) comprises the </a:t>
            </a:r>
            <a:r>
              <a:rPr lang="en-US" sz="2400" b="1" dirty="0">
                <a:latin typeface="+mj-lt"/>
              </a:rPr>
              <a:t>specific processes </a:t>
            </a:r>
            <a:r>
              <a:rPr lang="en-US" sz="2400" dirty="0">
                <a:latin typeface="+mj-lt"/>
              </a:rPr>
              <a:t>by which </a:t>
            </a:r>
            <a:r>
              <a:rPr lang="en-US" sz="2400" b="1" dirty="0">
                <a:latin typeface="+mj-lt"/>
              </a:rPr>
              <a:t>a machine can learn from data</a:t>
            </a:r>
            <a:r>
              <a:rPr lang="en-US" sz="2400" dirty="0">
                <a:latin typeface="+mj-lt"/>
              </a:rPr>
              <a:t>.</a:t>
            </a:r>
          </a:p>
          <a:p>
            <a:pPr>
              <a:lnSpc>
                <a:spcPct val="150000"/>
              </a:lnSpc>
              <a:buFont typeface="Wingdings" panose="05000000000000000000" pitchFamily="2" charset="2"/>
              <a:buChar char="§"/>
            </a:pPr>
            <a:r>
              <a:rPr lang="en-US" sz="2400" dirty="0">
                <a:latin typeface="+mj-lt"/>
              </a:rPr>
              <a:t>Learning from data is actually a </a:t>
            </a:r>
            <a:r>
              <a:rPr lang="en-US" sz="2400" b="1" dirty="0">
                <a:latin typeface="+mj-lt"/>
              </a:rPr>
              <a:t>statistical learning</a:t>
            </a:r>
            <a:r>
              <a:rPr lang="en-US" sz="2400" dirty="0">
                <a:latin typeface="+mj-lt"/>
              </a:rPr>
              <a:t>, in opposition to a learning based on rules.</a:t>
            </a:r>
            <a:endParaRPr lang="en-US" sz="2400" b="1" dirty="0">
              <a:latin typeface="+mj-lt"/>
            </a:endParaRPr>
          </a:p>
          <a:p>
            <a:pPr>
              <a:lnSpc>
                <a:spcPct val="150000"/>
              </a:lnSpc>
              <a:buFont typeface="Wingdings" panose="05000000000000000000" pitchFamily="2" charset="2"/>
              <a:buChar char="§"/>
            </a:pPr>
            <a:r>
              <a:rPr lang="en-US" sz="2400" dirty="0">
                <a:latin typeface="+mj-lt"/>
              </a:rPr>
              <a:t>ML tools are usually called algorithms, and their approach is different from traditional models (</a:t>
            </a:r>
            <a:r>
              <a:rPr lang="en-US" sz="2400" b="1" dirty="0">
                <a:latin typeface="+mj-lt"/>
              </a:rPr>
              <a:t>parametric vs non-parametric</a:t>
            </a:r>
            <a:r>
              <a:rPr lang="en-US" sz="2400" dirty="0">
                <a:latin typeface="+mj-lt"/>
              </a:rPr>
              <a:t>).</a:t>
            </a:r>
          </a:p>
        </p:txBody>
      </p:sp>
      <p:sp>
        <p:nvSpPr>
          <p:cNvPr id="4" name="Rectángulo 3">
            <a:extLst>
              <a:ext uri="{FF2B5EF4-FFF2-40B4-BE49-F238E27FC236}">
                <a16:creationId xmlns:a16="http://schemas.microsoft.com/office/drawing/2014/main" id="{0CB4C78A-EF01-4562-3D32-5FBEF62C2574}"/>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17D77914-F517-23EA-F615-B6C3246C8125}"/>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52746558-B1EF-C02F-4529-D897D591EF9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17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5D28-8A5B-4D7F-8196-E32A26D5B93C}"/>
              </a:ext>
            </a:extLst>
          </p:cNvPr>
          <p:cNvSpPr>
            <a:spLocks noGrp="1"/>
          </p:cNvSpPr>
          <p:nvPr>
            <p:ph type="title"/>
          </p:nvPr>
        </p:nvSpPr>
        <p:spPr/>
        <p:txBody>
          <a:bodyPr>
            <a:normAutofit/>
          </a:bodyPr>
          <a:lstStyle/>
          <a:p>
            <a:r>
              <a:rPr lang="en-US" sz="4000" dirty="0"/>
              <a:t>W&amp;W - Parametric Vs non-parametric models</a:t>
            </a:r>
          </a:p>
        </p:txBody>
      </p:sp>
      <p:sp>
        <p:nvSpPr>
          <p:cNvPr id="3" name="Rectángulo 3">
            <a:extLst>
              <a:ext uri="{FF2B5EF4-FFF2-40B4-BE49-F238E27FC236}">
                <a16:creationId xmlns:a16="http://schemas.microsoft.com/office/drawing/2014/main" id="{6D71B334-E5C6-7E6A-953F-BDBA1759AA0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FDB033FA-73B8-BC6A-485C-0E12416B64D0}"/>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775D73F4-250E-37DA-CA6B-D01B1401D3D6}"/>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0361B0F-5FC5-C14E-D44C-69B3319D5C1F}"/>
              </a:ext>
            </a:extLst>
          </p:cNvPr>
          <p:cNvPicPr>
            <a:picLocks noChangeAspect="1"/>
          </p:cNvPicPr>
          <p:nvPr/>
        </p:nvPicPr>
        <p:blipFill>
          <a:blip r:embed="rId2"/>
          <a:stretch>
            <a:fillRect/>
          </a:stretch>
        </p:blipFill>
        <p:spPr>
          <a:xfrm>
            <a:off x="1044611" y="1610869"/>
            <a:ext cx="4781006" cy="3824152"/>
          </a:xfrm>
          <a:prstGeom prst="rect">
            <a:avLst/>
          </a:prstGeom>
        </p:spPr>
      </p:pic>
      <p:pic>
        <p:nvPicPr>
          <p:cNvPr id="21" name="Picture 20">
            <a:extLst>
              <a:ext uri="{FF2B5EF4-FFF2-40B4-BE49-F238E27FC236}">
                <a16:creationId xmlns:a16="http://schemas.microsoft.com/office/drawing/2014/main" id="{33D6EC87-B95B-B0BA-5486-2EAF762C96F2}"/>
              </a:ext>
            </a:extLst>
          </p:cNvPr>
          <p:cNvPicPr>
            <a:picLocks noChangeAspect="1"/>
          </p:cNvPicPr>
          <p:nvPr/>
        </p:nvPicPr>
        <p:blipFill>
          <a:blip r:embed="rId3"/>
          <a:stretch>
            <a:fillRect/>
          </a:stretch>
        </p:blipFill>
        <p:spPr>
          <a:xfrm>
            <a:off x="6841835" y="1623933"/>
            <a:ext cx="4781006" cy="3811088"/>
          </a:xfrm>
          <a:prstGeom prst="rect">
            <a:avLst/>
          </a:prstGeom>
        </p:spPr>
      </p:pic>
      <p:sp>
        <p:nvSpPr>
          <p:cNvPr id="22" name="TextBox 21">
            <a:extLst>
              <a:ext uri="{FF2B5EF4-FFF2-40B4-BE49-F238E27FC236}">
                <a16:creationId xmlns:a16="http://schemas.microsoft.com/office/drawing/2014/main" id="{E7259BD8-F77A-F7FE-BBE1-E9C17C267069}"/>
              </a:ext>
            </a:extLst>
          </p:cNvPr>
          <p:cNvSpPr txBox="1"/>
          <p:nvPr/>
        </p:nvSpPr>
        <p:spPr>
          <a:xfrm>
            <a:off x="1941534" y="5530241"/>
            <a:ext cx="8893480" cy="461665"/>
          </a:xfrm>
          <a:prstGeom prst="rect">
            <a:avLst/>
          </a:prstGeom>
          <a:noFill/>
        </p:spPr>
        <p:txBody>
          <a:bodyPr wrap="square" rtlCol="0">
            <a:spAutoFit/>
          </a:bodyPr>
          <a:lstStyle/>
          <a:p>
            <a:r>
              <a:rPr lang="en-US" sz="1200" dirty="0"/>
              <a:t>Source: James, G., Witten, D., Hastie, T., &amp; </a:t>
            </a:r>
            <a:r>
              <a:rPr lang="en-US" sz="1200" dirty="0" err="1"/>
              <a:t>Tibshirani</a:t>
            </a:r>
            <a:r>
              <a:rPr lang="en-US" sz="1200" dirty="0"/>
              <a:t>, R. (2013). </a:t>
            </a:r>
            <a:r>
              <a:rPr lang="en-US" sz="1200" i="1" dirty="0"/>
              <a:t>An introduction to statistical learning</a:t>
            </a:r>
            <a:r>
              <a:rPr lang="en-US" sz="1200" dirty="0"/>
              <a:t> (Vol. 112, p. 18). New York: springer.</a:t>
            </a:r>
          </a:p>
          <a:p>
            <a:endParaRPr lang="en-US" sz="1200" dirty="0"/>
          </a:p>
        </p:txBody>
      </p:sp>
    </p:spTree>
    <p:extLst>
      <p:ext uri="{BB962C8B-B14F-4D97-AF65-F5344CB8AC3E}">
        <p14:creationId xmlns:p14="http://schemas.microsoft.com/office/powerpoint/2010/main" val="77053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s-ES" sz="4000" dirty="0" err="1"/>
              <a:t>Examples</a:t>
            </a:r>
            <a:endParaRPr lang="en-US" sz="4000" dirty="0"/>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dirty="0">
                <a:latin typeface="+mj-lt"/>
              </a:rPr>
              <a:t>Identify risk factors for lung cancer</a:t>
            </a:r>
          </a:p>
          <a:p>
            <a:pPr>
              <a:lnSpc>
                <a:spcPct val="150000"/>
              </a:lnSpc>
              <a:buFont typeface="Wingdings" panose="05000000000000000000" pitchFamily="2" charset="2"/>
              <a:buChar char="§"/>
            </a:pPr>
            <a:r>
              <a:rPr lang="en-US" dirty="0">
                <a:latin typeface="+mj-lt"/>
              </a:rPr>
              <a:t>Predict whether someone will have a heart attack on the basis of demographic, diet and clinical measurements</a:t>
            </a:r>
          </a:p>
          <a:p>
            <a:pPr>
              <a:lnSpc>
                <a:spcPct val="150000"/>
              </a:lnSpc>
              <a:buFont typeface="Wingdings" panose="05000000000000000000" pitchFamily="2" charset="2"/>
              <a:buChar char="§"/>
            </a:pPr>
            <a:r>
              <a:rPr lang="en-US" dirty="0">
                <a:latin typeface="+mj-lt"/>
              </a:rPr>
              <a:t>Design an email spam detection system</a:t>
            </a:r>
          </a:p>
          <a:p>
            <a:pPr>
              <a:lnSpc>
                <a:spcPct val="150000"/>
              </a:lnSpc>
              <a:buFont typeface="Wingdings" panose="05000000000000000000" pitchFamily="2" charset="2"/>
              <a:buChar char="§"/>
            </a:pPr>
            <a:r>
              <a:rPr lang="en-US" dirty="0">
                <a:latin typeface="+mj-lt"/>
              </a:rPr>
              <a:t>Identify handwritten zip codes</a:t>
            </a:r>
          </a:p>
          <a:p>
            <a:pPr>
              <a:lnSpc>
                <a:spcPct val="150000"/>
              </a:lnSpc>
              <a:buFont typeface="Wingdings" panose="05000000000000000000" pitchFamily="2" charset="2"/>
              <a:buChar char="§"/>
            </a:pPr>
            <a:r>
              <a:rPr lang="en-US" dirty="0">
                <a:latin typeface="+mj-lt"/>
              </a:rPr>
              <a:t>Identify crop diseases through satellite image analysis</a:t>
            </a:r>
          </a:p>
        </p:txBody>
      </p:sp>
      <p:sp>
        <p:nvSpPr>
          <p:cNvPr id="4" name="Rectángulo 3">
            <a:extLst>
              <a:ext uri="{FF2B5EF4-FFF2-40B4-BE49-F238E27FC236}">
                <a16:creationId xmlns:a16="http://schemas.microsoft.com/office/drawing/2014/main" id="{9A664611-E6B5-0C4E-510D-5B57CC172A07}"/>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50BF66AF-F940-66DE-A9D7-1640F4A511C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2F1D2F43-E425-F644-AF1B-FBBAF17EDFD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772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s-ES" sz="4000" dirty="0" err="1"/>
              <a:t>Types</a:t>
            </a:r>
            <a:r>
              <a:rPr lang="es-ES" sz="4000" dirty="0"/>
              <a:t> </a:t>
            </a:r>
            <a:r>
              <a:rPr lang="es-ES" sz="4000" dirty="0" err="1"/>
              <a:t>of</a:t>
            </a:r>
            <a:r>
              <a:rPr lang="es-ES" sz="4000" dirty="0"/>
              <a:t> ML </a:t>
            </a:r>
            <a:r>
              <a:rPr lang="es-ES" sz="4000" dirty="0" err="1"/>
              <a:t>methods</a:t>
            </a:r>
            <a:r>
              <a:rPr lang="es-ES" sz="4000" dirty="0"/>
              <a:t>	</a:t>
            </a:r>
            <a:endParaRPr lang="en-US" sz="4000" dirty="0"/>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400" dirty="0">
                <a:latin typeface="+mj-lt"/>
              </a:rPr>
              <a:t>Whether or not they are trained knowing the </a:t>
            </a:r>
            <a:r>
              <a:rPr lang="en-US" sz="2400" i="1" dirty="0">
                <a:latin typeface="+mj-lt"/>
              </a:rPr>
              <a:t>labels</a:t>
            </a:r>
          </a:p>
          <a:p>
            <a:pPr lvl="1">
              <a:lnSpc>
                <a:spcPct val="150000"/>
              </a:lnSpc>
              <a:buFont typeface="Wingdings" panose="05000000000000000000" pitchFamily="2" charset="2"/>
              <a:buChar char="§"/>
            </a:pPr>
            <a:r>
              <a:rPr lang="en-US" sz="2000" b="1" dirty="0">
                <a:latin typeface="+mj-lt"/>
              </a:rPr>
              <a:t>Supervised learning </a:t>
            </a:r>
            <a:r>
              <a:rPr lang="en-US" sz="2000" dirty="0">
                <a:latin typeface="+mj-lt"/>
              </a:rPr>
              <a:t>(k-NN, Linear or Logistic regressions, SVM, DT and RF, NN…)</a:t>
            </a:r>
          </a:p>
          <a:p>
            <a:pPr lvl="1">
              <a:lnSpc>
                <a:spcPct val="150000"/>
              </a:lnSpc>
              <a:buFont typeface="Wingdings" panose="05000000000000000000" pitchFamily="2" charset="2"/>
              <a:buChar char="§"/>
            </a:pPr>
            <a:r>
              <a:rPr lang="en-US" sz="2000" b="1" dirty="0">
                <a:latin typeface="+mj-lt"/>
              </a:rPr>
              <a:t>Unsupervised learning </a:t>
            </a:r>
            <a:r>
              <a:rPr lang="en-US" sz="2000" dirty="0">
                <a:latin typeface="+mj-lt"/>
              </a:rPr>
              <a:t>(k-Means, PCA…)</a:t>
            </a:r>
          </a:p>
          <a:p>
            <a:pPr lvl="1">
              <a:lnSpc>
                <a:spcPct val="150000"/>
              </a:lnSpc>
              <a:buFont typeface="Wingdings" panose="05000000000000000000" pitchFamily="2" charset="2"/>
              <a:buChar char="§"/>
            </a:pPr>
            <a:r>
              <a:rPr lang="en-US" sz="2000" dirty="0">
                <a:latin typeface="+mj-lt"/>
              </a:rPr>
              <a:t>Semi-supervised learning (partially labeled)</a:t>
            </a:r>
          </a:p>
          <a:p>
            <a:pPr lvl="1">
              <a:lnSpc>
                <a:spcPct val="150000"/>
              </a:lnSpc>
              <a:buFont typeface="Wingdings" panose="05000000000000000000" pitchFamily="2" charset="2"/>
              <a:buChar char="§"/>
            </a:pPr>
            <a:r>
              <a:rPr lang="en-US" sz="2000" dirty="0">
                <a:latin typeface="+mj-lt"/>
              </a:rPr>
              <a:t>Reinforcement learning (the algorithm gets rewards/penalties)</a:t>
            </a:r>
          </a:p>
          <a:p>
            <a:pPr>
              <a:lnSpc>
                <a:spcPct val="150000"/>
              </a:lnSpc>
              <a:buFont typeface="Wingdings" panose="05000000000000000000" pitchFamily="2" charset="2"/>
              <a:buChar char="§"/>
            </a:pPr>
            <a:r>
              <a:rPr lang="en-US" sz="2400" dirty="0">
                <a:latin typeface="+mj-lt"/>
              </a:rPr>
              <a:t>Whether or not they learn on the fly</a:t>
            </a:r>
          </a:p>
          <a:p>
            <a:pPr lvl="1">
              <a:lnSpc>
                <a:spcPct val="150000"/>
              </a:lnSpc>
              <a:buFont typeface="Wingdings" panose="05000000000000000000" pitchFamily="2" charset="2"/>
              <a:buChar char="§"/>
            </a:pPr>
            <a:r>
              <a:rPr lang="en-US" sz="2000" dirty="0">
                <a:latin typeface="+mj-lt"/>
              </a:rPr>
              <a:t>Online learning</a:t>
            </a:r>
          </a:p>
          <a:p>
            <a:pPr lvl="1">
              <a:lnSpc>
                <a:spcPct val="150000"/>
              </a:lnSpc>
              <a:buFont typeface="Wingdings" panose="05000000000000000000" pitchFamily="2" charset="2"/>
              <a:buChar char="§"/>
            </a:pPr>
            <a:r>
              <a:rPr lang="en-US" sz="2000" dirty="0">
                <a:latin typeface="+mj-lt"/>
              </a:rPr>
              <a:t>Batch learning</a:t>
            </a:r>
          </a:p>
        </p:txBody>
      </p:sp>
      <p:sp>
        <p:nvSpPr>
          <p:cNvPr id="4" name="Rectángulo 3">
            <a:extLst>
              <a:ext uri="{FF2B5EF4-FFF2-40B4-BE49-F238E27FC236}">
                <a16:creationId xmlns:a16="http://schemas.microsoft.com/office/drawing/2014/main" id="{F82ABC24-BCCD-9200-EB07-41E67544D519}"/>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D1CB1FDD-69DF-4E1D-EF4F-5D98E5EBDBA7}"/>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8EDD1C6B-6043-370D-3A16-2ECD1ED106A7}"/>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599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n-US" sz="4000" dirty="0"/>
              <a:t>Training, Testing, and Performance</a:t>
            </a:r>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a:xfrm>
            <a:off x="838200" y="1825625"/>
            <a:ext cx="10515600" cy="4351338"/>
          </a:xfrm>
        </p:spPr>
        <p:txBody>
          <a:bodyPr>
            <a:normAutofit/>
          </a:bodyPr>
          <a:lstStyle/>
          <a:p>
            <a:pPr>
              <a:lnSpc>
                <a:spcPct val="150000"/>
              </a:lnSpc>
              <a:buFont typeface="Wingdings" panose="05000000000000000000" pitchFamily="2" charset="2"/>
              <a:buChar char="§"/>
            </a:pPr>
            <a:r>
              <a:rPr lang="en-US" sz="2400" dirty="0">
                <a:latin typeface="+mj-lt"/>
              </a:rPr>
              <a:t>What makes a model ‘good’? Quality of </a:t>
            </a:r>
            <a:r>
              <a:rPr lang="en-US" sz="2400" b="1" dirty="0">
                <a:latin typeface="+mj-lt"/>
              </a:rPr>
              <a:t>fit</a:t>
            </a:r>
            <a:r>
              <a:rPr lang="en-US" sz="2400" dirty="0">
                <a:latin typeface="+mj-lt"/>
              </a:rPr>
              <a:t> is important, but also </a:t>
            </a:r>
            <a:r>
              <a:rPr lang="en-US" sz="2400" b="1" dirty="0">
                <a:latin typeface="+mj-lt"/>
              </a:rPr>
              <a:t>generalization</a:t>
            </a:r>
            <a:r>
              <a:rPr lang="en-US" sz="2400" dirty="0">
                <a:latin typeface="+mj-lt"/>
              </a:rPr>
              <a:t>. </a:t>
            </a:r>
          </a:p>
          <a:p>
            <a:pPr>
              <a:lnSpc>
                <a:spcPct val="150000"/>
              </a:lnSpc>
              <a:buFont typeface="Wingdings" panose="05000000000000000000" pitchFamily="2" charset="2"/>
              <a:buChar char="§"/>
            </a:pPr>
            <a:r>
              <a:rPr lang="en-US" sz="2400" dirty="0">
                <a:latin typeface="+mj-lt"/>
              </a:rPr>
              <a:t>If we would train a model in a </a:t>
            </a:r>
            <a:r>
              <a:rPr lang="en-US" sz="2400" b="1" dirty="0">
                <a:latin typeface="+mj-lt"/>
              </a:rPr>
              <a:t>whole set of data</a:t>
            </a:r>
            <a:r>
              <a:rPr lang="en-US" sz="2400" dirty="0">
                <a:latin typeface="+mj-lt"/>
              </a:rPr>
              <a:t>, we could not know if it is actually good; it might be in that particular dataset, but what about when we receive more data? What about in the real word? </a:t>
            </a:r>
          </a:p>
          <a:p>
            <a:pPr>
              <a:lnSpc>
                <a:spcPct val="150000"/>
              </a:lnSpc>
              <a:buFont typeface="Wingdings" panose="05000000000000000000" pitchFamily="2" charset="2"/>
              <a:buChar char="§"/>
            </a:pPr>
            <a:r>
              <a:rPr lang="en-US" sz="2400" dirty="0">
                <a:latin typeface="+mj-lt"/>
              </a:rPr>
              <a:t>In short, </a:t>
            </a:r>
            <a:r>
              <a:rPr lang="en-US" sz="2400" b="1" dirty="0">
                <a:latin typeface="+mj-lt"/>
              </a:rPr>
              <a:t>a model is not good because it fits some data well, it is good because that model, which has been trained with those data, is also good when applied to totally new information that was not used for training it</a:t>
            </a:r>
            <a:r>
              <a:rPr lang="en-US" sz="2400" dirty="0">
                <a:latin typeface="+mj-lt"/>
              </a:rPr>
              <a:t>.</a:t>
            </a:r>
          </a:p>
        </p:txBody>
      </p:sp>
      <p:sp>
        <p:nvSpPr>
          <p:cNvPr id="4" name="Rectángulo 3">
            <a:extLst>
              <a:ext uri="{FF2B5EF4-FFF2-40B4-BE49-F238E27FC236}">
                <a16:creationId xmlns:a16="http://schemas.microsoft.com/office/drawing/2014/main" id="{C4D882D7-28DD-26C6-B183-6B70E45BAF4B}"/>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A26E7269-1DA9-7668-974E-5D5116E5A7D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E99CAB90-4003-3A8D-83DF-F623F6A3EC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72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5205</TotalTime>
  <Words>1411</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Introduction to Machine Learning Topic 1 – What is Machine Learning?  (HO Ch. 1 / ISL Ch. 2)</vt:lpstr>
      <vt:lpstr>PowerPoint Presentation</vt:lpstr>
      <vt:lpstr>What &amp; Why</vt:lpstr>
      <vt:lpstr>What &amp; Why</vt:lpstr>
      <vt:lpstr>What &amp; Why</vt:lpstr>
      <vt:lpstr>W&amp;W - Parametric Vs non-parametric models</vt:lpstr>
      <vt:lpstr>Examples</vt:lpstr>
      <vt:lpstr>Types of ML methods </vt:lpstr>
      <vt:lpstr>Training, Testing, and Performance</vt:lpstr>
      <vt:lpstr>Training, Testing, and Performance</vt:lpstr>
      <vt:lpstr>The Accuracy-Flexibility trade-off</vt:lpstr>
      <vt:lpstr>The Accuracy-Flexibility trade-off</vt:lpstr>
      <vt:lpstr>The Accuracy-Flexibility trade-off</vt:lpstr>
      <vt:lpstr>The Bias-Variance trade-off</vt:lpstr>
      <vt:lpstr>The Bias-Variance trade-off</vt:lpstr>
      <vt:lpstr>The Bias-Variance trade-off</vt:lpstr>
      <vt:lpstr>Main challenges in Machine Learning practice</vt:lpstr>
      <vt:lpstr>Take-home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Bas Vicente Javier</cp:lastModifiedBy>
  <cp:revision>11</cp:revision>
  <dcterms:created xsi:type="dcterms:W3CDTF">2022-09-11T13:53:20Z</dcterms:created>
  <dcterms:modified xsi:type="dcterms:W3CDTF">2022-10-18T14:27:01Z</dcterms:modified>
</cp:coreProperties>
</file>