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8" r:id="rId2"/>
    <p:sldId id="279" r:id="rId3"/>
    <p:sldId id="258" r:id="rId4"/>
    <p:sldId id="280" r:id="rId5"/>
    <p:sldId id="281" r:id="rId6"/>
    <p:sldId id="282" r:id="rId7"/>
    <p:sldId id="283" r:id="rId8"/>
    <p:sldId id="284" r:id="rId9"/>
    <p:sldId id="286" r:id="rId10"/>
    <p:sldId id="287" r:id="rId11"/>
    <p:sldId id="288" r:id="rId12"/>
    <p:sldId id="290" r:id="rId13"/>
    <p:sldId id="291"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7 – Dimensionality reduction</a:t>
            </a:r>
            <a:br>
              <a:rPr lang="en-US" sz="4000" dirty="0"/>
            </a:br>
            <a:r>
              <a:rPr lang="en-US" sz="3200" dirty="0"/>
              <a:t>(HOML Ch. 8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Suppose we want to visualize </a:t>
                </a:r>
                <a:r>
                  <a:rPr lang="en-US" sz="2000" i="1" dirty="0">
                    <a:latin typeface="+mj-lt"/>
                  </a:rPr>
                  <a:t>n</a:t>
                </a:r>
                <a:r>
                  <a:rPr lang="en-US" sz="2000" dirty="0">
                    <a:latin typeface="+mj-lt"/>
                  </a:rPr>
                  <a:t> observations describe by a set of </a:t>
                </a:r>
                <a:r>
                  <a:rPr lang="en-US" sz="2000" i="1" dirty="0">
                    <a:latin typeface="+mj-lt"/>
                  </a:rPr>
                  <a:t>p</a:t>
                </a:r>
                <a:r>
                  <a:rPr lang="en-US" sz="2000" dirty="0">
                    <a:latin typeface="+mj-lt"/>
                  </a:rPr>
                  <a:t> features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using scatterplots. This task may become infeasible since there are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−1)/2</m:t>
                    </m:r>
                  </m:oMath>
                </a14:m>
                <a:r>
                  <a:rPr lang="en-US" sz="2000" dirty="0">
                    <a:latin typeface="+mj-lt"/>
                  </a:rPr>
                  <a:t> scatterplots. If p =10, there would be 45 plots</a:t>
                </a:r>
              </a:p>
              <a:p>
                <a:pPr marL="285750" indent="-285750">
                  <a:lnSpc>
                    <a:spcPct val="150000"/>
                  </a:lnSpc>
                  <a:buFont typeface="Wingdings" panose="05000000000000000000" pitchFamily="2" charset="2"/>
                  <a:buChar char="§"/>
                </a:pPr>
                <a:r>
                  <a:rPr lang="en-US" sz="2000" dirty="0">
                    <a:latin typeface="+mj-lt"/>
                  </a:rPr>
                  <a:t>It would be great if could capture a low-dimensional representation of the data that captures as much information as possible. This is precisely what PCA does</a:t>
                </a:r>
              </a:p>
              <a:p>
                <a:pPr marL="285750" indent="-285750">
                  <a:lnSpc>
                    <a:spcPct val="150000"/>
                  </a:lnSpc>
                  <a:buFont typeface="Wingdings" panose="05000000000000000000" pitchFamily="2" charset="2"/>
                  <a:buChar char="§"/>
                </a:pPr>
                <a:r>
                  <a:rPr lang="en-US" sz="2000" dirty="0">
                    <a:latin typeface="+mj-lt"/>
                  </a:rPr>
                  <a:t>Again, the idea is that the </a:t>
                </a:r>
                <a:r>
                  <a:rPr lang="en-US" sz="2000" i="1" dirty="0">
                    <a:latin typeface="+mj-lt"/>
                  </a:rPr>
                  <a:t>n</a:t>
                </a:r>
                <a:r>
                  <a:rPr lang="en-US" sz="2000" dirty="0">
                    <a:latin typeface="+mj-lt"/>
                  </a:rPr>
                  <a:t> observations live in a </a:t>
                </a:r>
                <a:r>
                  <a:rPr lang="en-US" sz="2000" i="1" dirty="0">
                    <a:latin typeface="+mj-lt"/>
                  </a:rPr>
                  <a:t>p</a:t>
                </a:r>
                <a:r>
                  <a:rPr lang="en-US" sz="2000" dirty="0">
                    <a:latin typeface="+mj-lt"/>
                  </a:rPr>
                  <a:t>-dimensional space, but not all dimensions are equally interesting (a way of referring to the amount that the observations vary along each dimension)</a:t>
                </a: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b="-1939"/>
                </a:stretch>
              </a:blipFill>
            </p:spPr>
            <p:txBody>
              <a:bodyPr/>
              <a:lstStyle/>
              <a:p>
                <a:r>
                  <a:rPr lang="en-US">
                    <a:noFill/>
                  </a:rPr>
                  <a:t> </a:t>
                </a:r>
              </a:p>
            </p:txBody>
          </p:sp>
        </mc:Fallback>
      </mc:AlternateContent>
    </p:spTree>
    <p:extLst>
      <p:ext uri="{BB962C8B-B14F-4D97-AF65-F5344CB8AC3E}">
        <p14:creationId xmlns:p14="http://schemas.microsoft.com/office/powerpoint/2010/main" val="346840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583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Each of the dimensions found by PCA is a </a:t>
                </a:r>
                <a:r>
                  <a:rPr lang="en-US" sz="2000" b="1" dirty="0">
                    <a:latin typeface="+mj-lt"/>
                  </a:rPr>
                  <a:t>linear combination of the </a:t>
                </a:r>
                <a:r>
                  <a:rPr lang="en-US" sz="2000" b="1" i="1" dirty="0">
                    <a:latin typeface="+mj-lt"/>
                  </a:rPr>
                  <a:t>p</a:t>
                </a:r>
                <a:r>
                  <a:rPr lang="en-US" sz="2000" b="1" dirty="0">
                    <a:latin typeface="+mj-lt"/>
                  </a:rPr>
                  <a:t> features</a:t>
                </a:r>
              </a:p>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𝒛</m:t>
                        </m:r>
                      </m:e>
                      <m:sub>
                        <m:r>
                          <a:rPr lang="es-ES" sz="2000" b="1" i="1" smtClean="0">
                            <a:latin typeface="Cambria Math" panose="02040503050406030204" pitchFamily="18" charset="0"/>
                          </a:rPr>
                          <m:t>𝒊</m:t>
                        </m:r>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𝒊𝒋</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58345"/>
              </a:xfrm>
              <a:prstGeom prst="rect">
                <a:avLst/>
              </a:prstGeom>
              <a:blipFill>
                <a:blip r:embed="rId2"/>
                <a:stretch>
                  <a:fillRect l="-5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78D6BB9-A238-FD33-A925-FB07E58A7116}"/>
              </a:ext>
            </a:extLst>
          </p:cNvPr>
          <p:cNvCxnSpPr/>
          <p:nvPr/>
        </p:nvCxnSpPr>
        <p:spPr>
          <a:xfrm>
            <a:off x="2341916" y="4808820"/>
            <a:ext cx="1526193" cy="22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D52BA1-913E-8452-C64A-2852B1BC2DA8}"/>
              </a:ext>
            </a:extLst>
          </p:cNvPr>
          <p:cNvSpPr txBox="1"/>
          <p:nvPr/>
        </p:nvSpPr>
        <p:spPr>
          <a:xfrm>
            <a:off x="653456" y="4486477"/>
            <a:ext cx="1576627" cy="523220"/>
          </a:xfrm>
          <a:prstGeom prst="rect">
            <a:avLst/>
          </a:prstGeom>
          <a:noFill/>
        </p:spPr>
        <p:txBody>
          <a:bodyPr wrap="square" rtlCol="0">
            <a:spAutoFit/>
          </a:bodyPr>
          <a:lstStyle/>
          <a:p>
            <a:pPr algn="ctr"/>
            <a:r>
              <a:rPr lang="es-ES" sz="1400" dirty="0" err="1">
                <a:solidFill>
                  <a:srgbClr val="FF0000"/>
                </a:solidFill>
              </a:rPr>
              <a:t>sample</a:t>
            </a:r>
            <a:r>
              <a:rPr lang="es-ES" sz="1400" dirty="0">
                <a:solidFill>
                  <a:srgbClr val="FF0000"/>
                </a:solidFill>
              </a:rPr>
              <a:t> </a:t>
            </a:r>
            <a:r>
              <a:rPr lang="es-ES" sz="1400" dirty="0" err="1">
                <a:solidFill>
                  <a:srgbClr val="FF0000"/>
                </a:solidFill>
              </a:rPr>
              <a:t>variance</a:t>
            </a:r>
            <a:r>
              <a:rPr lang="es-ES" sz="1400" dirty="0">
                <a:solidFill>
                  <a:srgbClr val="FF0000"/>
                </a:solidFill>
              </a:rPr>
              <a:t> </a:t>
            </a:r>
            <a:r>
              <a:rPr lang="es-ES" sz="1400" dirty="0" err="1">
                <a:solidFill>
                  <a:srgbClr val="FF0000"/>
                </a:solidFill>
              </a:rPr>
              <a:t>of</a:t>
            </a:r>
            <a:r>
              <a:rPr lang="es-ES" sz="1400" dirty="0">
                <a:solidFill>
                  <a:srgbClr val="FF0000"/>
                </a:solidFill>
              </a:rPr>
              <a:t> </a:t>
            </a:r>
            <a:r>
              <a:rPr lang="es-ES" sz="1400" dirty="0" err="1">
                <a:solidFill>
                  <a:srgbClr val="FF0000"/>
                </a:solidFill>
              </a:rPr>
              <a:t>the</a:t>
            </a:r>
            <a:r>
              <a:rPr lang="es-ES" sz="1400" dirty="0">
                <a:solidFill>
                  <a:srgbClr val="FF0000"/>
                </a:solidFill>
              </a:rPr>
              <a:t> n </a:t>
            </a:r>
            <a:r>
              <a:rPr lang="es-ES" sz="1400" dirty="0" err="1">
                <a:solidFill>
                  <a:srgbClr val="FF0000"/>
                </a:solidFill>
              </a:rPr>
              <a:t>values</a:t>
            </a:r>
            <a:r>
              <a:rPr lang="es-ES" sz="1400" dirty="0">
                <a:solidFill>
                  <a:srgbClr val="FF0000"/>
                </a:solidFill>
              </a:rPr>
              <a:t> </a:t>
            </a:r>
            <a:r>
              <a:rPr lang="es-ES" sz="1400" dirty="0" err="1">
                <a:solidFill>
                  <a:srgbClr val="FF0000"/>
                </a:solidFill>
              </a:rPr>
              <a:t>of</a:t>
            </a:r>
            <a:r>
              <a:rPr lang="es-ES" sz="1400" dirty="0">
                <a:solidFill>
                  <a:srgbClr val="FF0000"/>
                </a:solidFill>
              </a:rPr>
              <a:t> zi1</a:t>
            </a:r>
            <a:endParaRPr lang="en-US" sz="1400" dirty="0">
              <a:solidFill>
                <a:srgbClr val="FF0000"/>
              </a:solidFill>
            </a:endParaRPr>
          </a:p>
        </p:txBody>
      </p:sp>
    </p:spTree>
    <p:extLst>
      <p:ext uri="{BB962C8B-B14F-4D97-AF65-F5344CB8AC3E}">
        <p14:creationId xmlns:p14="http://schemas.microsoft.com/office/powerpoint/2010/main" val="14443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We refer to</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1</m:t>
                        </m:r>
                      </m:sub>
                    </m:sSub>
                  </m:oMath>
                </a14:m>
                <a:r>
                  <a:rPr lang="en-US" sz="2000" b="1" dirty="0">
                    <a:latin typeface="+mj-lt"/>
                  </a:rPr>
                  <a:t> </a:t>
                </a:r>
                <a:r>
                  <a:rPr lang="en-US" sz="2000" dirty="0">
                    <a:latin typeface="+mj-lt"/>
                  </a:rPr>
                  <a:t>as the scores of the first principal component</a:t>
                </a:r>
              </a:p>
              <a:p>
                <a:pPr marL="285750" indent="-285750">
                  <a:lnSpc>
                    <a:spcPct val="150000"/>
                  </a:lnSpc>
                  <a:buFont typeface="Wingdings" panose="05000000000000000000" pitchFamily="2" charset="2"/>
                  <a:buChar char="§"/>
                </a:pPr>
                <a:r>
                  <a:rPr lang="en-US" sz="2000" dirty="0">
                    <a:latin typeface="+mj-lt"/>
                  </a:rPr>
                  <a:t>After the first principal component is determined, the second can be found. It is composed of the linear combination of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𝑝</m:t>
                        </m:r>
                      </m:sub>
                    </m:sSub>
                  </m:oMath>
                </a14:m>
                <a:r>
                  <a:rPr lang="en-US" sz="2000" dirty="0">
                    <a:latin typeface="+mj-lt"/>
                  </a:rPr>
                  <a:t> that has maximal variance out of all linear combinations that </a:t>
                </a:r>
                <a:r>
                  <a:rPr lang="en-US" sz="2000" b="1" u="sng" dirty="0">
                    <a:latin typeface="+mj-lt"/>
                  </a:rPr>
                  <a:t>are uncorrelated with </a:t>
                </a:r>
                <a14:m>
                  <m:oMath xmlns:m="http://schemas.openxmlformats.org/officeDocument/2006/math">
                    <m:sSub>
                      <m:sSubPr>
                        <m:ctrlPr>
                          <a:rPr lang="en-US" sz="2000" b="1" i="1" u="sng">
                            <a:latin typeface="Cambria Math" panose="02040503050406030204" pitchFamily="18" charset="0"/>
                          </a:rPr>
                        </m:ctrlPr>
                      </m:sSubPr>
                      <m:e>
                        <m:r>
                          <a:rPr lang="es-ES" sz="2000" b="1" i="1" u="sng" smtClean="0">
                            <a:latin typeface="Cambria Math" panose="02040503050406030204" pitchFamily="18" charset="0"/>
                          </a:rPr>
                          <m:t>𝒛</m:t>
                        </m:r>
                      </m:e>
                      <m:sub>
                        <m:r>
                          <a:rPr lang="en-US" sz="2000" b="1" i="1" u="sng">
                            <a:latin typeface="Cambria Math" panose="02040503050406030204" pitchFamily="18" charset="0"/>
                          </a:rPr>
                          <m:t>𝟏</m:t>
                        </m:r>
                      </m:sub>
                    </m:sSub>
                  </m:oMath>
                </a14:m>
                <a:endParaRPr lang="en-US" sz="2000" b="1" u="sng" dirty="0">
                  <a:latin typeface="+mj-lt"/>
                </a:endParaRPr>
              </a:p>
              <a:p>
                <a:pPr marL="285750" indent="-285750">
                  <a:lnSpc>
                    <a:spcPct val="150000"/>
                  </a:lnSpc>
                  <a:buFont typeface="Wingdings" panose="05000000000000000000" pitchFamily="2" charset="2"/>
                  <a:buChar char="§"/>
                </a:pPr>
                <a:r>
                  <a:rPr lang="en-US" sz="2000" dirty="0">
                    <a:latin typeface="+mj-lt"/>
                  </a:rPr>
                  <a:t>Constraining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2</m:t>
                        </m:r>
                      </m:sub>
                    </m:sSub>
                  </m:oMath>
                </a14:m>
                <a:r>
                  <a:rPr lang="en-US" sz="2000" dirty="0">
                    <a:latin typeface="+mj-lt"/>
                  </a:rPr>
                  <a:t> to be uncorrelated with </a:t>
                </a:r>
                <a14:m>
                  <m:oMath xmlns:m="http://schemas.openxmlformats.org/officeDocument/2006/math">
                    <m:sSub>
                      <m:sSubPr>
                        <m:ctrlPr>
                          <a:rPr lang="en-US" sz="2000" i="1">
                            <a:latin typeface="Cambria Math" panose="02040503050406030204" pitchFamily="18" charset="0"/>
                          </a:rPr>
                        </m:ctrlPr>
                      </m:sSubPr>
                      <m:e>
                        <m:r>
                          <a:rPr lang="es-ES" sz="2000" b="0" i="1" smtClean="0">
                            <a:latin typeface="Cambria Math" panose="02040503050406030204" pitchFamily="18" charset="0"/>
                          </a:rPr>
                          <m:t>𝑧</m:t>
                        </m:r>
                      </m:e>
                      <m:sub>
                        <m:r>
                          <a:rPr lang="en-US" sz="2000" b="0" i="1">
                            <a:latin typeface="Cambria Math" panose="02040503050406030204" pitchFamily="18" charset="0"/>
                          </a:rPr>
                          <m:t>1</m:t>
                        </m:r>
                      </m:sub>
                    </m:sSub>
                  </m:oMath>
                </a14:m>
                <a:r>
                  <a:rPr lang="en-US" sz="2000" dirty="0">
                    <a:latin typeface="+mj-lt"/>
                  </a:rPr>
                  <a:t> is equivalent to constraining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m:t>
                        </m:r>
                      </m:sub>
                    </m:sSub>
                  </m:oMath>
                </a14:m>
                <a:r>
                  <a:rPr lang="en-US" sz="2000" dirty="0">
                    <a:latin typeface="+mj-lt"/>
                  </a:rPr>
                  <a:t> to be </a:t>
                </a:r>
                <a:r>
                  <a:rPr lang="en-US" sz="2000" b="1" dirty="0">
                    <a:latin typeface="+mj-lt"/>
                  </a:rPr>
                  <a:t>orthogonal </a:t>
                </a:r>
                <a:r>
                  <a:rPr lang="en-US" sz="2000" dirty="0">
                    <a:latin typeface="+mj-lt"/>
                  </a:rPr>
                  <a:t>(perpendicular) to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𝟐</m:t>
                        </m:r>
                      </m:sub>
                    </m:sSub>
                  </m:oMath>
                </a14:m>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Once the principal components are computed, we can plot them against each other to have a low-dimensional view of the data.</a:t>
                </a: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70341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FA37D29-40C9-38A9-3512-4DA97C452353}"/>
              </a:ext>
            </a:extLst>
          </p:cNvPr>
          <p:cNvPicPr>
            <a:picLocks noChangeAspect="1"/>
          </p:cNvPicPr>
          <p:nvPr/>
        </p:nvPicPr>
        <p:blipFill>
          <a:blip r:embed="rId2"/>
          <a:stretch>
            <a:fillRect/>
          </a:stretch>
        </p:blipFill>
        <p:spPr>
          <a:xfrm>
            <a:off x="2926080" y="1920898"/>
            <a:ext cx="6339840" cy="3849189"/>
          </a:xfrm>
          <a:prstGeom prst="rect">
            <a:avLst/>
          </a:prstGeom>
        </p:spPr>
      </p:pic>
    </p:spTree>
    <p:extLst>
      <p:ext uri="{BB962C8B-B14F-4D97-AF65-F5344CB8AC3E}">
        <p14:creationId xmlns:p14="http://schemas.microsoft.com/office/powerpoint/2010/main" val="170002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is important to scale each variable individually before computing PCA </a:t>
            </a:r>
          </a:p>
          <a:p>
            <a:pPr marL="285750" indent="-285750">
              <a:lnSpc>
                <a:spcPct val="150000"/>
              </a:lnSpc>
              <a:buFont typeface="Wingdings" panose="05000000000000000000" pitchFamily="2" charset="2"/>
              <a:buChar char="§"/>
            </a:pPr>
            <a:r>
              <a:rPr lang="en-US" sz="2000" dirty="0">
                <a:latin typeface="+mj-lt"/>
              </a:rPr>
              <a:t>Each vector (loading vector) composing the principal component is unique</a:t>
            </a:r>
          </a:p>
          <a:p>
            <a:pPr marL="285750" indent="-285750">
              <a:lnSpc>
                <a:spcPct val="150000"/>
              </a:lnSpc>
              <a:buFont typeface="Wingdings" panose="05000000000000000000" pitchFamily="2" charset="2"/>
              <a:buChar char="§"/>
            </a:pPr>
            <a:r>
              <a:rPr lang="en-US" sz="2000" dirty="0">
                <a:latin typeface="+mj-lt"/>
              </a:rPr>
              <a:t>A question that follows naturally is… How much information is lost by projecting the observations onto the first few principal components?</a:t>
            </a:r>
          </a:p>
          <a:p>
            <a:pPr marL="285750" indent="-285750">
              <a:lnSpc>
                <a:spcPct val="150000"/>
              </a:lnSpc>
              <a:buFont typeface="Wingdings" panose="05000000000000000000" pitchFamily="2" charset="2"/>
              <a:buChar char="§"/>
            </a:pPr>
            <a:r>
              <a:rPr lang="en-US" sz="2000" dirty="0">
                <a:latin typeface="+mj-lt"/>
              </a:rPr>
              <a:t>We are interested in knowing the </a:t>
            </a:r>
            <a:r>
              <a:rPr lang="en-US" sz="2000" i="1" dirty="0">
                <a:latin typeface="+mj-lt"/>
              </a:rPr>
              <a:t>proportion of variance explained </a:t>
            </a:r>
            <a:r>
              <a:rPr lang="en-US" sz="2000" dirty="0">
                <a:latin typeface="+mj-lt"/>
              </a:rPr>
              <a:t>(PVE) by each principal component (al PVEs sum up to 1)…</a:t>
            </a:r>
          </a:p>
          <a:p>
            <a:pPr marL="285750" indent="-285750">
              <a:lnSpc>
                <a:spcPct val="150000"/>
              </a:lnSpc>
              <a:buFont typeface="Wingdings" panose="05000000000000000000" pitchFamily="2" charset="2"/>
              <a:buChar char="§"/>
            </a:pPr>
            <a:r>
              <a:rPr lang="en-US" sz="2000" dirty="0">
                <a:latin typeface="+mj-lt"/>
              </a:rPr>
              <a:t>… and keeping a number of PC that gather a reasonable amount of variance</a:t>
            </a:r>
          </a:p>
        </p:txBody>
      </p:sp>
    </p:spTree>
    <p:extLst>
      <p:ext uri="{BB962C8B-B14F-4D97-AF65-F5344CB8AC3E}">
        <p14:creationId xmlns:p14="http://schemas.microsoft.com/office/powerpoint/2010/main" val="391286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58F87AC-B886-CCE2-3D5A-3A8D2C5D444C}"/>
              </a:ext>
            </a:extLst>
          </p:cNvPr>
          <p:cNvPicPr>
            <a:picLocks noChangeAspect="1"/>
          </p:cNvPicPr>
          <p:nvPr/>
        </p:nvPicPr>
        <p:blipFill>
          <a:blip r:embed="rId2"/>
          <a:stretch>
            <a:fillRect/>
          </a:stretch>
        </p:blipFill>
        <p:spPr>
          <a:xfrm>
            <a:off x="2281646" y="2018908"/>
            <a:ext cx="7628708" cy="3621024"/>
          </a:xfrm>
          <a:prstGeom prst="rect">
            <a:avLst/>
          </a:prstGeom>
        </p:spPr>
      </p:pic>
      <p:sp>
        <p:nvSpPr>
          <p:cNvPr id="5" name="TextBox 4">
            <a:extLst>
              <a:ext uri="{FF2B5EF4-FFF2-40B4-BE49-F238E27FC236}">
                <a16:creationId xmlns:a16="http://schemas.microsoft.com/office/drawing/2014/main" id="{966B6BCB-8957-5CA3-3E45-E42D90D2AE2D}"/>
              </a:ext>
            </a:extLst>
          </p:cNvPr>
          <p:cNvSpPr txBox="1"/>
          <p:nvPr/>
        </p:nvSpPr>
        <p:spPr>
          <a:xfrm>
            <a:off x="3721739" y="2479068"/>
            <a:ext cx="1049258" cy="363099"/>
          </a:xfrm>
          <a:prstGeom prst="rect">
            <a:avLst/>
          </a:prstGeom>
          <a:noFill/>
        </p:spPr>
        <p:txBody>
          <a:bodyPr wrap="square" rtlCol="0">
            <a:spAutoFit/>
          </a:bodyPr>
          <a:lstStyle/>
          <a:p>
            <a:r>
              <a:rPr lang="en-US" sz="1600" dirty="0">
                <a:solidFill>
                  <a:srgbClr val="FF0000"/>
                </a:solidFill>
              </a:rPr>
              <a:t>scree plot</a:t>
            </a:r>
          </a:p>
        </p:txBody>
      </p:sp>
      <p:cxnSp>
        <p:nvCxnSpPr>
          <p:cNvPr id="10" name="Straight Arrow Connector 9">
            <a:extLst>
              <a:ext uri="{FF2B5EF4-FFF2-40B4-BE49-F238E27FC236}">
                <a16:creationId xmlns:a16="http://schemas.microsoft.com/office/drawing/2014/main" id="{9E8D4305-5202-0031-4035-AF5C0AD87CBB}"/>
              </a:ext>
            </a:extLst>
          </p:cNvPr>
          <p:cNvCxnSpPr>
            <a:cxnSpLocks/>
          </p:cNvCxnSpPr>
          <p:nvPr/>
        </p:nvCxnSpPr>
        <p:spPr>
          <a:xfrm flipV="1">
            <a:off x="1802486" y="4295706"/>
            <a:ext cx="1919253" cy="823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4CB50A-64D2-6B4E-5A0E-EDF322FADF26}"/>
              </a:ext>
            </a:extLst>
          </p:cNvPr>
          <p:cNvSpPr txBox="1"/>
          <p:nvPr/>
        </p:nvSpPr>
        <p:spPr>
          <a:xfrm>
            <a:off x="1232388" y="5107195"/>
            <a:ext cx="1049258" cy="338554"/>
          </a:xfrm>
          <a:prstGeom prst="rect">
            <a:avLst/>
          </a:prstGeom>
          <a:noFill/>
        </p:spPr>
        <p:txBody>
          <a:bodyPr wrap="square" rtlCol="0">
            <a:spAutoFit/>
          </a:bodyPr>
          <a:lstStyle/>
          <a:p>
            <a:r>
              <a:rPr lang="en-US" sz="1600" dirty="0">
                <a:solidFill>
                  <a:srgbClr val="FF0000"/>
                </a:solidFill>
              </a:rPr>
              <a:t>elbow</a:t>
            </a:r>
          </a:p>
        </p:txBody>
      </p:sp>
    </p:spTree>
    <p:extLst>
      <p:ext uri="{BB962C8B-B14F-4D97-AF65-F5344CB8AC3E}">
        <p14:creationId xmlns:p14="http://schemas.microsoft.com/office/powerpoint/2010/main" val="21080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Dimensionality reduction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Curse of dimensionality</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Projection and Manifold</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Principal Component Analysis (PCA)</a:t>
            </a:r>
            <a:endParaRPr lang="en-US" dirty="0">
              <a:latin typeface="+mj-lt"/>
              <a:cs typeface="Times New Roman" panose="02020603050405020304" pitchFamily="18" charset="0"/>
            </a:endParaRP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Kernel Principal Component Analysis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dimensionality reduction techniques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dirty="0">
                <a:latin typeface="+mj-lt"/>
              </a:rPr>
              <a:t>It is common to count with datasets with hundreds (or even thousands) of features</a:t>
            </a:r>
          </a:p>
          <a:p>
            <a:pPr>
              <a:lnSpc>
                <a:spcPct val="150000"/>
              </a:lnSpc>
              <a:buFont typeface="Wingdings" panose="05000000000000000000" pitchFamily="2" charset="2"/>
              <a:buChar char="§"/>
            </a:pPr>
            <a:r>
              <a:rPr lang="en-US" sz="1800" dirty="0">
                <a:latin typeface="+mj-lt"/>
              </a:rPr>
              <a:t>This makes training super slow, but also incurs in the so-called </a:t>
            </a:r>
            <a:r>
              <a:rPr lang="en-US" sz="1800" i="1" dirty="0">
                <a:latin typeface="+mj-lt"/>
              </a:rPr>
              <a:t>Curse of dimensionality, </a:t>
            </a:r>
            <a:r>
              <a:rPr lang="en-US" sz="1800" dirty="0">
                <a:latin typeface="+mj-lt"/>
              </a:rPr>
              <a:t>which can be understood in several ways:</a:t>
            </a:r>
          </a:p>
          <a:p>
            <a:pPr lvl="1">
              <a:lnSpc>
                <a:spcPct val="150000"/>
              </a:lnSpc>
              <a:buFont typeface="Wingdings" panose="05000000000000000000" pitchFamily="2" charset="2"/>
              <a:buChar char="§"/>
            </a:pPr>
            <a:r>
              <a:rPr lang="en-US" sz="1600" dirty="0">
                <a:latin typeface="+mj-lt"/>
              </a:rPr>
              <a:t>The ratio between observations and features may be too small, meaning lots of features for just ‘a few’ observations. Thus, the more dimensions, the more overfitting</a:t>
            </a:r>
          </a:p>
          <a:p>
            <a:pPr lvl="1">
              <a:lnSpc>
                <a:spcPct val="150000"/>
              </a:lnSpc>
              <a:buFont typeface="Wingdings" panose="05000000000000000000" pitchFamily="2" charset="2"/>
              <a:buChar char="§"/>
            </a:pPr>
            <a:r>
              <a:rPr lang="en-US" sz="1600" dirty="0">
                <a:latin typeface="+mj-lt"/>
              </a:rPr>
              <a:t>In high-dimensional datasets it is more probable that the observations are ‘far away’ from each other, because they can differ in more aspects (data become sparse). Therefore, it will be difficult to predict new instances because any new instance will be far away from an already known (training) one</a:t>
            </a:r>
          </a:p>
          <a:p>
            <a:pPr>
              <a:lnSpc>
                <a:spcPct val="150000"/>
              </a:lnSpc>
              <a:buFont typeface="Wingdings" panose="05000000000000000000" pitchFamily="2" charset="2"/>
              <a:buChar char="§"/>
            </a:pPr>
            <a:r>
              <a:rPr lang="en-US" sz="1800" dirty="0">
                <a:latin typeface="+mj-lt"/>
              </a:rPr>
              <a:t>One solution could be to increase the size of the dataset. But we quickly realize that the number of instances required to reach a given density grows exponentially with the number of dimensions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pic>
        <p:nvPicPr>
          <p:cNvPr id="8" name="Content Placeholder 7" descr="A picture containing text&#10;&#10;Description automatically generated">
            <a:extLst>
              <a:ext uri="{FF2B5EF4-FFF2-40B4-BE49-F238E27FC236}">
                <a16:creationId xmlns:a16="http://schemas.microsoft.com/office/drawing/2014/main" id="{E08E3F8B-63EF-AC63-2912-CEBA70650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5216" y="2273700"/>
            <a:ext cx="5055752" cy="345518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9" name="Content Placeholder 2">
            <a:extLst>
              <a:ext uri="{FF2B5EF4-FFF2-40B4-BE49-F238E27FC236}">
                <a16:creationId xmlns:a16="http://schemas.microsoft.com/office/drawing/2014/main" id="{60273A79-2708-04C0-4053-0AE2454427BC}"/>
              </a:ext>
            </a:extLst>
          </p:cNvPr>
          <p:cNvSpPr txBox="1">
            <a:spLocks/>
          </p:cNvSpPr>
          <p:nvPr/>
        </p:nvSpPr>
        <p:spPr>
          <a:xfrm>
            <a:off x="838200" y="1825625"/>
            <a:ext cx="6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a:latin typeface="+mj-lt"/>
              </a:rPr>
              <a:t>Considering the MNIST dataset:</a:t>
            </a:r>
          </a:p>
          <a:p>
            <a:pPr lvl="1">
              <a:lnSpc>
                <a:spcPct val="150000"/>
              </a:lnSpc>
              <a:buFont typeface="Wingdings" panose="05000000000000000000" pitchFamily="2" charset="2"/>
              <a:buChar char="§"/>
            </a:pPr>
            <a:r>
              <a:rPr lang="en-US" sz="1600" dirty="0">
                <a:latin typeface="+mj-lt"/>
              </a:rPr>
              <a:t>Pixels on the image borders are not relevant because they usually are white</a:t>
            </a:r>
          </a:p>
          <a:p>
            <a:pPr lvl="1">
              <a:lnSpc>
                <a:spcPct val="150000"/>
              </a:lnSpc>
              <a:buFont typeface="Wingdings" panose="05000000000000000000" pitchFamily="2" charset="2"/>
              <a:buChar char="§"/>
            </a:pPr>
            <a:r>
              <a:rPr lang="en-US" sz="1600" dirty="0">
                <a:latin typeface="+mj-lt"/>
              </a:rPr>
              <a:t>Two neighbor pixels are often high correlated, we could merge them into a single one (taking the mean, for instance)</a:t>
            </a:r>
          </a:p>
          <a:p>
            <a:pPr>
              <a:lnSpc>
                <a:spcPct val="150000"/>
              </a:lnSpc>
              <a:buFont typeface="Wingdings" panose="05000000000000000000" pitchFamily="2" charset="2"/>
              <a:buChar char="§"/>
            </a:pPr>
            <a:r>
              <a:rPr lang="en-US" sz="1800" dirty="0">
                <a:latin typeface="+mj-lt"/>
              </a:rPr>
              <a:t>Therefore, all </a:t>
            </a:r>
            <a:r>
              <a:rPr lang="en-US" sz="1800" b="1" dirty="0">
                <a:latin typeface="+mj-lt"/>
              </a:rPr>
              <a:t>training instances may lie within a much lower-dimensional subspace</a:t>
            </a:r>
            <a:r>
              <a:rPr lang="en-US" sz="1800" dirty="0">
                <a:latin typeface="+mj-lt"/>
              </a:rPr>
              <a:t> of the high-dimensional space, </a:t>
            </a:r>
            <a:r>
              <a:rPr lang="en-US" sz="1800" b="1" dirty="0">
                <a:latin typeface="+mj-lt"/>
              </a:rPr>
              <a:t>without loosing much information</a:t>
            </a:r>
            <a:endParaRPr lang="en-US" sz="1800" dirty="0">
              <a:latin typeface="+mj-lt"/>
            </a:endParaRPr>
          </a:p>
          <a:p>
            <a:pPr lvl="1">
              <a:lnSpc>
                <a:spcPct val="150000"/>
              </a:lnSpc>
              <a:buFont typeface="Wingdings" panose="05000000000000000000" pitchFamily="2" charset="2"/>
              <a:buChar char="§"/>
            </a:pPr>
            <a:endParaRPr lang="en-US" sz="1400" dirty="0">
              <a:latin typeface="+mj-lt"/>
            </a:endParaRPr>
          </a:p>
        </p:txBody>
      </p:sp>
    </p:spTree>
    <p:extLst>
      <p:ext uri="{BB962C8B-B14F-4D97-AF65-F5344CB8AC3E}">
        <p14:creationId xmlns:p14="http://schemas.microsoft.com/office/powerpoint/2010/main" val="33938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scatter chart&#10;&#10;Description automatically generated">
            <a:extLst>
              <a:ext uri="{FF2B5EF4-FFF2-40B4-BE49-F238E27FC236}">
                <a16:creationId xmlns:a16="http://schemas.microsoft.com/office/drawing/2014/main" id="{F32F3845-2297-96B3-25B8-A016A7C0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77" y="2531875"/>
            <a:ext cx="4389129" cy="2855982"/>
          </a:xfrm>
          <a:prstGeom prst="rect">
            <a:avLst/>
          </a:prstGeom>
        </p:spPr>
      </p:pic>
      <p:pic>
        <p:nvPicPr>
          <p:cNvPr id="13" name="Picture 12" descr="Chart, scatter chart&#10;&#10;Description automatically generated">
            <a:extLst>
              <a:ext uri="{FF2B5EF4-FFF2-40B4-BE49-F238E27FC236}">
                <a16:creationId xmlns:a16="http://schemas.microsoft.com/office/drawing/2014/main" id="{1290990F-372D-1A3D-959B-D22AA56E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499" y="2470685"/>
            <a:ext cx="3511391" cy="2978363"/>
          </a:xfrm>
          <a:prstGeom prst="rect">
            <a:avLst/>
          </a:prstGeom>
        </p:spPr>
      </p:pic>
      <p:sp>
        <p:nvSpPr>
          <p:cNvPr id="16" name="TextBox 15">
            <a:extLst>
              <a:ext uri="{FF2B5EF4-FFF2-40B4-BE49-F238E27FC236}">
                <a16:creationId xmlns:a16="http://schemas.microsoft.com/office/drawing/2014/main" id="{BAC32C6D-ECA0-4721-80B6-3F6ECFCC367C}"/>
              </a:ext>
            </a:extLst>
          </p:cNvPr>
          <p:cNvSpPr txBox="1"/>
          <p:nvPr/>
        </p:nvSpPr>
        <p:spPr>
          <a:xfrm>
            <a:off x="927557" y="1920898"/>
            <a:ext cx="10610987"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Projection (drop one dimension)</a:t>
            </a:r>
          </a:p>
        </p:txBody>
      </p:sp>
      <p:sp>
        <p:nvSpPr>
          <p:cNvPr id="17" name="TextBox 16">
            <a:extLst>
              <a:ext uri="{FF2B5EF4-FFF2-40B4-BE49-F238E27FC236}">
                <a16:creationId xmlns:a16="http://schemas.microsoft.com/office/drawing/2014/main" id="{244D8090-B349-5945-C647-12C1D9809D40}"/>
              </a:ext>
            </a:extLst>
          </p:cNvPr>
          <p:cNvSpPr txBox="1"/>
          <p:nvPr/>
        </p:nvSpPr>
        <p:spPr>
          <a:xfrm>
            <a:off x="2009411" y="5762694"/>
            <a:ext cx="4210778" cy="338554"/>
          </a:xfrm>
          <a:prstGeom prst="rect">
            <a:avLst/>
          </a:prstGeom>
          <a:noFill/>
        </p:spPr>
        <p:txBody>
          <a:bodyPr wrap="square" rtlCol="0">
            <a:spAutoFit/>
          </a:bodyPr>
          <a:lstStyle/>
          <a:p>
            <a:r>
              <a:rPr lang="en-US" sz="1600" b="1" dirty="0">
                <a:solidFill>
                  <a:srgbClr val="FF0000"/>
                </a:solidFill>
                <a:latin typeface="+mj-lt"/>
              </a:rPr>
              <a:t>all instances seem to lie close to a plane</a:t>
            </a:r>
          </a:p>
        </p:txBody>
      </p:sp>
    </p:spTree>
    <p:extLst>
      <p:ext uri="{BB962C8B-B14F-4D97-AF65-F5344CB8AC3E}">
        <p14:creationId xmlns:p14="http://schemas.microsoft.com/office/powerpoint/2010/main" val="1305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Manifold (unroll the dataset)</a:t>
            </a:r>
          </a:p>
        </p:txBody>
      </p:sp>
      <p:pic>
        <p:nvPicPr>
          <p:cNvPr id="8" name="Picture 7" descr="Chart, scatter chart&#10;&#10;Description automatically generated">
            <a:extLst>
              <a:ext uri="{FF2B5EF4-FFF2-40B4-BE49-F238E27FC236}">
                <a16:creationId xmlns:a16="http://schemas.microsoft.com/office/drawing/2014/main" id="{FABEA595-558B-FAA9-6BAD-25C57747E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65" y="2672936"/>
            <a:ext cx="4388965" cy="3380397"/>
          </a:xfrm>
          <a:prstGeom prst="rect">
            <a:avLst/>
          </a:prstGeom>
        </p:spPr>
      </p:pic>
      <p:pic>
        <p:nvPicPr>
          <p:cNvPr id="10" name="Picture 9" descr="Chart, scatter chart&#10;&#10;Description automatically generated">
            <a:extLst>
              <a:ext uri="{FF2B5EF4-FFF2-40B4-BE49-F238E27FC236}">
                <a16:creationId xmlns:a16="http://schemas.microsoft.com/office/drawing/2014/main" id="{629B76B9-77C6-5284-3141-79CB39BE6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447" y="3187237"/>
            <a:ext cx="6579122" cy="2231141"/>
          </a:xfrm>
          <a:prstGeom prst="rect">
            <a:avLst/>
          </a:prstGeom>
        </p:spPr>
      </p:pic>
      <p:sp>
        <p:nvSpPr>
          <p:cNvPr id="15" name="TextBox 14">
            <a:extLst>
              <a:ext uri="{FF2B5EF4-FFF2-40B4-BE49-F238E27FC236}">
                <a16:creationId xmlns:a16="http://schemas.microsoft.com/office/drawing/2014/main" id="{2991CF89-8DCD-147B-9944-E4FA70756941}"/>
              </a:ext>
            </a:extLst>
          </p:cNvPr>
          <p:cNvSpPr txBox="1"/>
          <p:nvPr/>
        </p:nvSpPr>
        <p:spPr>
          <a:xfrm>
            <a:off x="5681810" y="5884056"/>
            <a:ext cx="2876018" cy="338554"/>
          </a:xfrm>
          <a:prstGeom prst="rect">
            <a:avLst/>
          </a:prstGeom>
          <a:noFill/>
        </p:spPr>
        <p:txBody>
          <a:bodyPr wrap="square" rtlCol="0">
            <a:spAutoFit/>
          </a:bodyPr>
          <a:lstStyle/>
          <a:p>
            <a:r>
              <a:rPr lang="en-US" sz="1600" b="1" dirty="0">
                <a:solidFill>
                  <a:srgbClr val="FF0000"/>
                </a:solidFill>
                <a:latin typeface="+mj-lt"/>
              </a:rPr>
              <a:t>the subspace seems to twist/turn</a:t>
            </a:r>
          </a:p>
        </p:txBody>
      </p:sp>
    </p:spTree>
    <p:extLst>
      <p:ext uri="{BB962C8B-B14F-4D97-AF65-F5344CB8AC3E}">
        <p14:creationId xmlns:p14="http://schemas.microsoft.com/office/powerpoint/2010/main" val="30514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Lots of high-dimensional datasets lie close to a much lower-dimensional manifold (this is the </a:t>
            </a:r>
            <a:r>
              <a:rPr lang="en-US" sz="2000" b="1" i="1" dirty="0">
                <a:latin typeface="+mj-lt"/>
              </a:rPr>
              <a:t>manifold hypothesis</a:t>
            </a:r>
            <a:r>
              <a:rPr lang="en-US" sz="2000" i="1" dirty="0">
                <a:latin typeface="+mj-lt"/>
              </a:rPr>
              <a:t>). </a:t>
            </a:r>
            <a:r>
              <a:rPr lang="en-US" sz="2000" dirty="0">
                <a:latin typeface="+mj-lt"/>
              </a:rPr>
              <a:t>Which is equivalent to say that </a:t>
            </a:r>
            <a:r>
              <a:rPr lang="en-US" sz="2000" b="1" dirty="0">
                <a:latin typeface="+mj-lt"/>
              </a:rPr>
              <a:t>a problem can be better explained in lower dimensions. </a:t>
            </a:r>
            <a:r>
              <a:rPr lang="en-US" sz="2000" dirty="0">
                <a:latin typeface="+mj-lt"/>
              </a:rPr>
              <a:t>But that might not be always the case, of course.</a:t>
            </a:r>
          </a:p>
        </p:txBody>
      </p:sp>
      <p:pic>
        <p:nvPicPr>
          <p:cNvPr id="9" name="Picture 8" descr="Scatter chart&#10;&#10;Description automatically generated">
            <a:extLst>
              <a:ext uri="{FF2B5EF4-FFF2-40B4-BE49-F238E27FC236}">
                <a16:creationId xmlns:a16="http://schemas.microsoft.com/office/drawing/2014/main" id="{1811B176-CECD-0685-EC46-2A5CC75FD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961" y="3087880"/>
            <a:ext cx="4392177" cy="3310135"/>
          </a:xfrm>
          <a:prstGeom prst="rect">
            <a:avLst/>
          </a:prstGeom>
        </p:spPr>
      </p:pic>
    </p:spTree>
    <p:extLst>
      <p:ext uri="{BB962C8B-B14F-4D97-AF65-F5344CB8AC3E}">
        <p14:creationId xmlns:p14="http://schemas.microsoft.com/office/powerpoint/2010/main" val="198945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323439"/>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In a nutshell, PCA identifies a hyperplane that lies closest to the data, and then projects the data onto it</a:t>
            </a:r>
          </a:p>
          <a:p>
            <a:pPr marL="285750" indent="-285750">
              <a:buFont typeface="Wingdings" panose="05000000000000000000" pitchFamily="2" charset="2"/>
              <a:buChar char="§"/>
            </a:pPr>
            <a:r>
              <a:rPr lang="en-US" sz="2000" dirty="0">
                <a:latin typeface="+mj-lt"/>
              </a:rPr>
              <a:t>How to select the best hyperplane? The one that keeps the highest variance in the data (or minimizes the mean squared distance between the actual data and its projection)</a:t>
            </a:r>
          </a:p>
        </p:txBody>
      </p:sp>
      <p:pic>
        <p:nvPicPr>
          <p:cNvPr id="8" name="Picture 7" descr="Chart, scatter chart&#10;&#10;Description automatically generated">
            <a:extLst>
              <a:ext uri="{FF2B5EF4-FFF2-40B4-BE49-F238E27FC236}">
                <a16:creationId xmlns:a16="http://schemas.microsoft.com/office/drawing/2014/main" id="{C1D92CFA-299F-E4CC-1F57-4634565E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58" y="3549084"/>
            <a:ext cx="6144781" cy="2893167"/>
          </a:xfrm>
          <a:prstGeom prst="rect">
            <a:avLst/>
          </a:prstGeom>
        </p:spPr>
      </p:pic>
    </p:spTree>
    <p:extLst>
      <p:ext uri="{BB962C8B-B14F-4D97-AF65-F5344CB8AC3E}">
        <p14:creationId xmlns:p14="http://schemas.microsoft.com/office/powerpoint/2010/main" val="19096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More formally, the principal component directions are directions in the feature space along which the original data are highly variable. They also define lines and subspaces that are as close as possible to the data cloud</a:t>
            </a:r>
          </a:p>
          <a:p>
            <a:pPr marL="285750" indent="-285750">
              <a:lnSpc>
                <a:spcPct val="150000"/>
              </a:lnSpc>
              <a:buFont typeface="Wingdings" panose="05000000000000000000" pitchFamily="2" charset="2"/>
              <a:buChar char="§"/>
            </a:pPr>
            <a:r>
              <a:rPr lang="en-US" sz="2000" dirty="0">
                <a:latin typeface="+mj-lt"/>
              </a:rPr>
              <a:t>Principal Component </a:t>
            </a:r>
            <a:r>
              <a:rPr lang="en-US" sz="2000" b="1" dirty="0">
                <a:latin typeface="+mj-lt"/>
              </a:rPr>
              <a:t>Analysis </a:t>
            </a:r>
            <a:r>
              <a:rPr lang="en-US" sz="2000" dirty="0">
                <a:latin typeface="+mj-lt"/>
              </a:rPr>
              <a:t>refers to the process by which principal components are computed</a:t>
            </a:r>
          </a:p>
          <a:p>
            <a:pPr marL="285750" indent="-285750">
              <a:lnSpc>
                <a:spcPct val="150000"/>
              </a:lnSpc>
              <a:buFont typeface="Wingdings" panose="05000000000000000000" pitchFamily="2" charset="2"/>
              <a:buChar char="§"/>
            </a:pPr>
            <a:r>
              <a:rPr lang="en-US" sz="2000" dirty="0">
                <a:latin typeface="+mj-lt"/>
              </a:rPr>
              <a:t>PCA is an unsupervised method since it only involves the features, making no use of the response</a:t>
            </a:r>
          </a:p>
          <a:p>
            <a:pPr marL="285750" indent="-285750">
              <a:lnSpc>
                <a:spcPct val="150000"/>
              </a:lnSpc>
              <a:buFont typeface="Wingdings" panose="05000000000000000000" pitchFamily="2" charset="2"/>
              <a:buChar char="§"/>
            </a:pPr>
            <a:r>
              <a:rPr lang="en-US" sz="2000" dirty="0">
                <a:latin typeface="+mj-lt"/>
              </a:rPr>
              <a:t>PCA is also a tool for data visualization since makes possible to plot in 2D or 3D much higher-dimensional information</a:t>
            </a:r>
          </a:p>
        </p:txBody>
      </p:sp>
    </p:spTree>
    <p:extLst>
      <p:ext uri="{BB962C8B-B14F-4D97-AF65-F5344CB8AC3E}">
        <p14:creationId xmlns:p14="http://schemas.microsoft.com/office/powerpoint/2010/main" val="64068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15444</TotalTime>
  <Words>1078</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Introduction to Machine Learning Topic 7 – Dimensionality reduction (HOML Ch. 8 / ISL Ch.10)</vt:lpstr>
      <vt:lpstr>PowerPoint Presentation</vt:lpstr>
      <vt:lpstr>Dimensionality Reduction</vt:lpstr>
      <vt:lpstr>Dimensionality Reduction</vt:lpstr>
      <vt:lpstr>Dimensionality Reduction</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57</cp:revision>
  <dcterms:created xsi:type="dcterms:W3CDTF">2022-09-11T13:53:20Z</dcterms:created>
  <dcterms:modified xsi:type="dcterms:W3CDTF">2022-11-08T17:45:34Z</dcterms:modified>
</cp:coreProperties>
</file>