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240"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11/15/2022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11/15/2022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 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well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us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up to the trunk</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523220"/>
          </a:xfrm>
          <a:prstGeom prst="rect">
            <a:avLst/>
          </a:prstGeom>
          <a:noFill/>
        </p:spPr>
        <p:txBody>
          <a:bodyPr wrap="square" rtlCol="0">
            <a:spAutoFit/>
          </a:bodyPr>
          <a:lstStyle/>
          <a:p>
            <a:pPr algn="ctr"/>
            <a:r>
              <a:rPr lang="en-US" sz="1400" dirty="0">
                <a:solidFill>
                  <a:srgbClr val="FF0000"/>
                </a:solidFill>
              </a:rPr>
              <a:t>Clusters painted in colors for you. They are not passed to the algorithm!</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273960" y="5919251"/>
            <a:ext cx="3597869" cy="307777"/>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(complete, single,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DBSCAN</a:t>
            </a:r>
          </a:p>
          <a:p>
            <a:pPr>
              <a:lnSpc>
                <a:spcPct val="150000"/>
              </a:lnSpc>
              <a:buFont typeface="Wingdings" panose="05000000000000000000" pitchFamily="2" charset="2"/>
              <a:buChar char="§"/>
            </a:pPr>
            <a:r>
              <a:rPr lang="en-US" sz="2000" dirty="0">
                <a:latin typeface="+mj-lt"/>
              </a:rPr>
              <a:t>BIRCH</a:t>
            </a:r>
          </a:p>
          <a:p>
            <a:pPr>
              <a:lnSpc>
                <a:spcPct val="150000"/>
              </a:lnSpc>
              <a:buFont typeface="Wingdings" panose="05000000000000000000" pitchFamily="2" charset="2"/>
              <a:buChar char="§"/>
            </a:pPr>
            <a:r>
              <a:rPr lang="en-US" sz="2000" dirty="0">
                <a:latin typeface="+mj-lt"/>
              </a:rPr>
              <a:t>Mean-shift</a:t>
            </a:r>
          </a:p>
          <a:p>
            <a:pPr>
              <a:lnSpc>
                <a:spcPct val="150000"/>
              </a:lnSpc>
              <a:buFont typeface="Wingdings" panose="05000000000000000000" pitchFamily="2" charset="2"/>
              <a:buChar char="§"/>
            </a:pPr>
            <a:r>
              <a:rPr lang="en-US" sz="2000" dirty="0">
                <a:latin typeface="+mj-lt"/>
              </a:rPr>
              <a:t>Affinity propagation</a:t>
            </a:r>
          </a:p>
          <a:p>
            <a:pPr>
              <a:lnSpc>
                <a:spcPct val="150000"/>
              </a:lnSpc>
              <a:buFont typeface="Wingdings" panose="05000000000000000000" pitchFamily="2" charset="2"/>
              <a:buChar char="§"/>
            </a:pPr>
            <a:r>
              <a:rPr lang="en-US" sz="2000" dirty="0">
                <a:latin typeface="+mj-lt"/>
              </a:rPr>
              <a:t>Spectral clustering</a:t>
            </a: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similar 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a:t>
                </a:r>
                <a:r>
                  <a:rPr lang="en-US" sz="1800" b="1" dirty="0">
                    <a:latin typeface="+mj-lt"/>
                  </a:rPr>
                  <a:t>non-overlapping</a:t>
                </a:r>
                <a:r>
                  <a:rPr lang="en-US" sz="1800" dirty="0">
                    <a:latin typeface="+mj-lt"/>
                  </a:rPr>
                  <a:t>,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endParaRPr lang="en-US" sz="1800" b="1" dirty="0">
                  <a:latin typeface="+mj-lt"/>
                </a:endParaRP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 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is guaranteed to converge, to find a solution. Although it may not be global (not the best one but a local optimum)</a:t>
            </a:r>
          </a:p>
          <a:p>
            <a:pPr>
              <a:lnSpc>
                <a:spcPct val="150000"/>
              </a:lnSpc>
              <a:buFont typeface="Wingdings" panose="05000000000000000000" pitchFamily="2" charset="2"/>
              <a:buChar char="§"/>
            </a:pPr>
            <a:r>
              <a:rPr lang="en-US" sz="2000" dirty="0">
                <a:latin typeface="+mj-lt"/>
              </a:rPr>
              <a:t>The algorithm is actually sensitive to the first random initialization. We can mitigate this by:</a:t>
            </a:r>
          </a:p>
          <a:p>
            <a:pPr lvl="1">
              <a:lnSpc>
                <a:spcPct val="150000"/>
              </a:lnSpc>
              <a:buFont typeface="Wingdings" panose="05000000000000000000" pitchFamily="2" charset="2"/>
              <a:buChar char="§"/>
            </a:pPr>
            <a:r>
              <a:rPr lang="en-US" sz="1600" dirty="0">
                <a:latin typeface="+mj-lt"/>
              </a:rPr>
              <a:t>If we happen to know approximately where the centroids should be, we can indicate them using the </a:t>
            </a:r>
            <a:r>
              <a:rPr lang="en-US" sz="1600" i="1" dirty="0" err="1">
                <a:latin typeface="+mj-lt"/>
              </a:rPr>
              <a:t>init</a:t>
            </a:r>
            <a:r>
              <a:rPr lang="en-US" sz="1600" dirty="0">
                <a:latin typeface="+mj-lt"/>
              </a:rPr>
              <a:t> hyperparameter</a:t>
            </a:r>
          </a:p>
          <a:p>
            <a:pPr lvl="1">
              <a:lnSpc>
                <a:spcPct val="150000"/>
              </a:lnSpc>
              <a:buFont typeface="Wingdings" panose="05000000000000000000" pitchFamily="2" charset="2"/>
              <a:buChar char="§"/>
            </a:pPr>
            <a:r>
              <a:rPr lang="en-US" sz="1600" dirty="0">
                <a:latin typeface="+mj-lt"/>
              </a:rPr>
              <a:t>Run the algorithm several times, using the </a:t>
            </a:r>
            <a:r>
              <a:rPr lang="en-US" sz="1600" i="1" dirty="0" err="1">
                <a:latin typeface="+mj-lt"/>
              </a:rPr>
              <a:t>n_init</a:t>
            </a:r>
            <a:r>
              <a:rPr lang="en-US" sz="1600" i="1" dirty="0">
                <a:latin typeface="+mj-lt"/>
              </a:rPr>
              <a:t> </a:t>
            </a:r>
            <a:r>
              <a:rPr lang="en-US" sz="1600" dirty="0">
                <a:latin typeface="+mj-lt"/>
              </a:rPr>
              <a:t>hyperparameter (be </a:t>
            </a:r>
            <a:r>
              <a:rPr lang="en-US" sz="1600" dirty="0" err="1">
                <a:latin typeface="+mj-lt"/>
              </a:rPr>
              <a:t>carefull</a:t>
            </a:r>
            <a:r>
              <a:rPr lang="en-US" sz="1600" dirty="0">
                <a:latin typeface="+mj-lt"/>
              </a:rPr>
              <a:t>, their names are similar)</a:t>
            </a:r>
          </a:p>
          <a:p>
            <a:pPr>
              <a:lnSpc>
                <a:spcPct val="150000"/>
              </a:lnSpc>
              <a:buFont typeface="Wingdings" panose="05000000000000000000" pitchFamily="2" charset="2"/>
              <a:buChar char="§"/>
            </a:pPr>
            <a:r>
              <a:rPr lang="en-US" sz="2000" dirty="0">
                <a:latin typeface="+mj-lt"/>
              </a:rPr>
              <a:t>By default, </a:t>
            </a:r>
            <a:r>
              <a:rPr lang="en-US" sz="2000" dirty="0" err="1">
                <a:latin typeface="+mj-lt"/>
              </a:rPr>
              <a:t>sklearn</a:t>
            </a:r>
            <a:r>
              <a:rPr lang="en-US" sz="2000" dirty="0">
                <a:latin typeface="+mj-lt"/>
              </a:rPr>
              <a:t> uses </a:t>
            </a:r>
            <a:r>
              <a:rPr lang="en-US" sz="2000" i="1" dirty="0" err="1">
                <a:latin typeface="+mj-lt"/>
              </a:rPr>
              <a:t>n_init</a:t>
            </a:r>
            <a:r>
              <a:rPr lang="en-US" sz="2000" i="1" dirty="0">
                <a:latin typeface="+mj-lt"/>
              </a:rPr>
              <a:t> </a:t>
            </a:r>
            <a:r>
              <a:rPr lang="en-US" sz="2000" dirty="0">
                <a:latin typeface="+mj-lt"/>
              </a:rPr>
              <a:t>= 10</a:t>
            </a:r>
            <a:r>
              <a:rPr lang="en-US" sz="2000" i="1" dirty="0">
                <a:latin typeface="+mj-lt"/>
              </a:rPr>
              <a:t>, </a:t>
            </a:r>
            <a:r>
              <a:rPr lang="en-US" sz="2000" dirty="0">
                <a:latin typeface="+mj-lt"/>
              </a:rPr>
              <a:t>keeping the best solution. The best solution is that with the lowest </a:t>
            </a:r>
            <a:r>
              <a:rPr lang="en-US" sz="2000" b="1" i="1" dirty="0">
                <a:latin typeface="+mj-lt"/>
              </a:rPr>
              <a:t>inertia</a:t>
            </a:r>
          </a:p>
          <a:p>
            <a:pPr>
              <a:lnSpc>
                <a:spcPct val="150000"/>
              </a:lnSpc>
              <a:buFont typeface="Wingdings" panose="05000000000000000000" pitchFamily="2" charset="2"/>
              <a:buChar char="§"/>
            </a:pPr>
            <a:r>
              <a:rPr lang="en-US" sz="2000" dirty="0">
                <a:latin typeface="+mj-lt"/>
              </a:rPr>
              <a:t>Inertia is the mean squared distance between each instance and </a:t>
            </a:r>
            <a:r>
              <a:rPr lang="en-US" sz="2000" b="1" dirty="0">
                <a:latin typeface="+mj-lt"/>
              </a:rPr>
              <a:t>its closest centroid</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1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How can we know?</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61" y="2670745"/>
            <a:ext cx="6798426" cy="273543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16724</TotalTime>
  <Words>1310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61</cp:revision>
  <dcterms:created xsi:type="dcterms:W3CDTF">2022-09-11T13:53:20Z</dcterms:created>
  <dcterms:modified xsi:type="dcterms:W3CDTF">2022-11-15T17:56:59Z</dcterms:modified>
</cp:coreProperties>
</file>