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8" r:id="rId2"/>
    <p:sldId id="279" r:id="rId3"/>
    <p:sldId id="258" r:id="rId4"/>
    <p:sldId id="301" r:id="rId5"/>
    <p:sldId id="302" r:id="rId6"/>
    <p:sldId id="303" r:id="rId7"/>
    <p:sldId id="304" r:id="rId8"/>
    <p:sldId id="305" r:id="rId9"/>
    <p:sldId id="306" r:id="rId10"/>
    <p:sldId id="307" r:id="rId11"/>
    <p:sldId id="308" r:id="rId12"/>
    <p:sldId id="309" r:id="rId13"/>
    <p:sldId id="311" r:id="rId14"/>
    <p:sldId id="310" r:id="rId15"/>
    <p:sldId id="312" r:id="rId16"/>
    <p:sldId id="313" r:id="rId17"/>
    <p:sldId id="314" r:id="rId18"/>
    <p:sldId id="315" r:id="rId19"/>
    <p:sldId id="317" r:id="rId20"/>
    <p:sldId id="31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63714C-A97E-4EA1-B670-838807D75F02}" v="317" dt="2023-11-08T15:13:34.1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showGuides="1">
      <p:cViewPr varScale="1">
        <p:scale>
          <a:sx n="85" d="100"/>
          <a:sy n="85" d="100"/>
        </p:scale>
        <p:origin x="968" y="80"/>
      </p:cViewPr>
      <p:guideLst>
        <p:guide orient="horz" pos="15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ier Bas Vicente" userId="96bf8a96-3310-496c-8c7e-8a087f977faa" providerId="ADAL" clId="{2663714C-A97E-4EA1-B670-838807D75F02}"/>
    <pc:docChg chg="undo custSel modSld sldOrd">
      <pc:chgData name="Javier Bas Vicente" userId="96bf8a96-3310-496c-8c7e-8a087f977faa" providerId="ADAL" clId="{2663714C-A97E-4EA1-B670-838807D75F02}" dt="2023-11-08T16:53:59.763" v="596" actId="14100"/>
      <pc:docMkLst>
        <pc:docMk/>
      </pc:docMkLst>
      <pc:sldChg chg="delSp modSp mod">
        <pc:chgData name="Javier Bas Vicente" userId="96bf8a96-3310-496c-8c7e-8a087f977faa" providerId="ADAL" clId="{2663714C-A97E-4EA1-B670-838807D75F02}" dt="2023-11-07T09:14:54.535" v="38" actId="6549"/>
        <pc:sldMkLst>
          <pc:docMk/>
          <pc:sldMk cId="3546761773" sldId="306"/>
        </pc:sldMkLst>
        <pc:spChg chg="mod">
          <ac:chgData name="Javier Bas Vicente" userId="96bf8a96-3310-496c-8c7e-8a087f977faa" providerId="ADAL" clId="{2663714C-A97E-4EA1-B670-838807D75F02}" dt="2023-11-07T09:14:54.535" v="38" actId="6549"/>
          <ac:spMkLst>
            <pc:docMk/>
            <pc:sldMk cId="3546761773" sldId="306"/>
            <ac:spMk id="3" creationId="{068F0C39-44FF-99B2-7103-C6D38F774B5B}"/>
          </ac:spMkLst>
        </pc:spChg>
        <pc:spChg chg="del">
          <ac:chgData name="Javier Bas Vicente" userId="96bf8a96-3310-496c-8c7e-8a087f977faa" providerId="ADAL" clId="{2663714C-A97E-4EA1-B670-838807D75F02}" dt="2023-11-07T09:13:55.675" v="0" actId="478"/>
          <ac:spMkLst>
            <pc:docMk/>
            <pc:sldMk cId="3546761773" sldId="306"/>
            <ac:spMk id="9" creationId="{CFD1666B-DB69-21F2-DAD7-1D99FE0F64A0}"/>
          </ac:spMkLst>
        </pc:spChg>
        <pc:spChg chg="mod">
          <ac:chgData name="Javier Bas Vicente" userId="96bf8a96-3310-496c-8c7e-8a087f977faa" providerId="ADAL" clId="{2663714C-A97E-4EA1-B670-838807D75F02}" dt="2023-11-07T09:14:19.443" v="2" actId="20577"/>
          <ac:spMkLst>
            <pc:docMk/>
            <pc:sldMk cId="3546761773" sldId="306"/>
            <ac:spMk id="14" creationId="{BE14FEB2-BA14-D3CC-0354-74D6D463469B}"/>
          </ac:spMkLst>
        </pc:spChg>
      </pc:sldChg>
      <pc:sldChg chg="modSp mod">
        <pc:chgData name="Javier Bas Vicente" userId="96bf8a96-3310-496c-8c7e-8a087f977faa" providerId="ADAL" clId="{2663714C-A97E-4EA1-B670-838807D75F02}" dt="2023-11-08T15:01:10.795" v="77" actId="113"/>
        <pc:sldMkLst>
          <pc:docMk/>
          <pc:sldMk cId="987719443" sldId="307"/>
        </pc:sldMkLst>
        <pc:spChg chg="mod">
          <ac:chgData name="Javier Bas Vicente" userId="96bf8a96-3310-496c-8c7e-8a087f977faa" providerId="ADAL" clId="{2663714C-A97E-4EA1-B670-838807D75F02}" dt="2023-11-08T15:01:10.795" v="77" actId="113"/>
          <ac:spMkLst>
            <pc:docMk/>
            <pc:sldMk cId="987719443" sldId="307"/>
            <ac:spMk id="3" creationId="{068F0C39-44FF-99B2-7103-C6D38F774B5B}"/>
          </ac:spMkLst>
        </pc:spChg>
      </pc:sldChg>
      <pc:sldChg chg="modSp mod">
        <pc:chgData name="Javier Bas Vicente" userId="96bf8a96-3310-496c-8c7e-8a087f977faa" providerId="ADAL" clId="{2663714C-A97E-4EA1-B670-838807D75F02}" dt="2023-11-08T15:13:34.105" v="440" actId="6549"/>
        <pc:sldMkLst>
          <pc:docMk/>
          <pc:sldMk cId="2282024717" sldId="308"/>
        </pc:sldMkLst>
        <pc:spChg chg="mod">
          <ac:chgData name="Javier Bas Vicente" userId="96bf8a96-3310-496c-8c7e-8a087f977faa" providerId="ADAL" clId="{2663714C-A97E-4EA1-B670-838807D75F02}" dt="2023-11-08T15:13:34.105" v="440" actId="6549"/>
          <ac:spMkLst>
            <pc:docMk/>
            <pc:sldMk cId="2282024717" sldId="308"/>
            <ac:spMk id="3" creationId="{068F0C39-44FF-99B2-7103-C6D38F774B5B}"/>
          </ac:spMkLst>
        </pc:spChg>
      </pc:sldChg>
      <pc:sldChg chg="modSp mod">
        <pc:chgData name="Javier Bas Vicente" userId="96bf8a96-3310-496c-8c7e-8a087f977faa" providerId="ADAL" clId="{2663714C-A97E-4EA1-B670-838807D75F02}" dt="2023-11-07T09:18:05.278" v="42" actId="113"/>
        <pc:sldMkLst>
          <pc:docMk/>
          <pc:sldMk cId="1397500234" sldId="311"/>
        </pc:sldMkLst>
        <pc:spChg chg="mod">
          <ac:chgData name="Javier Bas Vicente" userId="96bf8a96-3310-496c-8c7e-8a087f977faa" providerId="ADAL" clId="{2663714C-A97E-4EA1-B670-838807D75F02}" dt="2023-11-07T09:18:05.278" v="42" actId="113"/>
          <ac:spMkLst>
            <pc:docMk/>
            <pc:sldMk cId="1397500234" sldId="311"/>
            <ac:spMk id="3" creationId="{068F0C39-44FF-99B2-7103-C6D38F774B5B}"/>
          </ac:spMkLst>
        </pc:spChg>
      </pc:sldChg>
      <pc:sldChg chg="modSp mod ord">
        <pc:chgData name="Javier Bas Vicente" userId="96bf8a96-3310-496c-8c7e-8a087f977faa" providerId="ADAL" clId="{2663714C-A97E-4EA1-B670-838807D75F02}" dt="2023-11-08T15:24:59.115" v="453" actId="20577"/>
        <pc:sldMkLst>
          <pc:docMk/>
          <pc:sldMk cId="1472489950" sldId="312"/>
        </pc:sldMkLst>
        <pc:spChg chg="mod">
          <ac:chgData name="Javier Bas Vicente" userId="96bf8a96-3310-496c-8c7e-8a087f977faa" providerId="ADAL" clId="{2663714C-A97E-4EA1-B670-838807D75F02}" dt="2023-11-08T15:24:59.115" v="453" actId="20577"/>
          <ac:spMkLst>
            <pc:docMk/>
            <pc:sldMk cId="1472489950" sldId="312"/>
            <ac:spMk id="2" creationId="{31C29F6F-54A2-5964-F2B2-982952460386}"/>
          </ac:spMkLst>
        </pc:spChg>
      </pc:sldChg>
      <pc:sldChg chg="modSp">
        <pc:chgData name="Javier Bas Vicente" userId="96bf8a96-3310-496c-8c7e-8a087f977faa" providerId="ADAL" clId="{2663714C-A97E-4EA1-B670-838807D75F02}" dt="2023-11-07T09:22:58.011" v="69" actId="20577"/>
        <pc:sldMkLst>
          <pc:docMk/>
          <pc:sldMk cId="2121924901" sldId="313"/>
        </pc:sldMkLst>
        <pc:spChg chg="mod">
          <ac:chgData name="Javier Bas Vicente" userId="96bf8a96-3310-496c-8c7e-8a087f977faa" providerId="ADAL" clId="{2663714C-A97E-4EA1-B670-838807D75F02}" dt="2023-11-07T09:22:58.011" v="69" actId="20577"/>
          <ac:spMkLst>
            <pc:docMk/>
            <pc:sldMk cId="2121924901" sldId="313"/>
            <ac:spMk id="3" creationId="{068F0C39-44FF-99B2-7103-C6D38F774B5B}"/>
          </ac:spMkLst>
        </pc:spChg>
      </pc:sldChg>
      <pc:sldChg chg="addSp modSp mod">
        <pc:chgData name="Javier Bas Vicente" userId="96bf8a96-3310-496c-8c7e-8a087f977faa" providerId="ADAL" clId="{2663714C-A97E-4EA1-B670-838807D75F02}" dt="2023-11-08T16:53:59.763" v="596" actId="14100"/>
        <pc:sldMkLst>
          <pc:docMk/>
          <pc:sldMk cId="2359205037" sldId="314"/>
        </pc:sldMkLst>
        <pc:spChg chg="mod">
          <ac:chgData name="Javier Bas Vicente" userId="96bf8a96-3310-496c-8c7e-8a087f977faa" providerId="ADAL" clId="{2663714C-A97E-4EA1-B670-838807D75F02}" dt="2023-11-08T15:33:13.501" v="480" actId="20577"/>
          <ac:spMkLst>
            <pc:docMk/>
            <pc:sldMk cId="2359205037" sldId="314"/>
            <ac:spMk id="3" creationId="{068F0C39-44FF-99B2-7103-C6D38F774B5B}"/>
          </ac:spMkLst>
        </pc:spChg>
        <pc:picChg chg="add mod">
          <ac:chgData name="Javier Bas Vicente" userId="96bf8a96-3310-496c-8c7e-8a087f977faa" providerId="ADAL" clId="{2663714C-A97E-4EA1-B670-838807D75F02}" dt="2023-11-08T16:53:59.763" v="596" actId="14100"/>
          <ac:picMkLst>
            <pc:docMk/>
            <pc:sldMk cId="2359205037" sldId="314"/>
            <ac:picMk id="8" creationId="{86D6BCA9-A48D-3E88-FA10-49A51DCD4E4C}"/>
          </ac:picMkLst>
        </pc:picChg>
      </pc:sldChg>
      <pc:sldChg chg="modSp mod">
        <pc:chgData name="Javier Bas Vicente" userId="96bf8a96-3310-496c-8c7e-8a087f977faa" providerId="ADAL" clId="{2663714C-A97E-4EA1-B670-838807D75F02}" dt="2023-11-08T15:49:20.929" v="594" actId="20577"/>
        <pc:sldMkLst>
          <pc:docMk/>
          <pc:sldMk cId="1124763270" sldId="316"/>
        </pc:sldMkLst>
        <pc:spChg chg="mod">
          <ac:chgData name="Javier Bas Vicente" userId="96bf8a96-3310-496c-8c7e-8a087f977faa" providerId="ADAL" clId="{2663714C-A97E-4EA1-B670-838807D75F02}" dt="2023-11-08T15:49:20.929" v="594" actId="20577"/>
          <ac:spMkLst>
            <pc:docMk/>
            <pc:sldMk cId="1124763270" sldId="316"/>
            <ac:spMk id="3" creationId="{068F0C39-44FF-99B2-7103-C6D38F774B5B}"/>
          </ac:spMkLst>
        </pc:spChg>
      </pc:sldChg>
      <pc:sldChg chg="modSp mod">
        <pc:chgData name="Javier Bas Vicente" userId="96bf8a96-3310-496c-8c7e-8a087f977faa" providerId="ADAL" clId="{2663714C-A97E-4EA1-B670-838807D75F02}" dt="2023-11-08T15:39:52.750" v="481" actId="113"/>
        <pc:sldMkLst>
          <pc:docMk/>
          <pc:sldMk cId="3065630727" sldId="317"/>
        </pc:sldMkLst>
        <pc:spChg chg="mod">
          <ac:chgData name="Javier Bas Vicente" userId="96bf8a96-3310-496c-8c7e-8a087f977faa" providerId="ADAL" clId="{2663714C-A97E-4EA1-B670-838807D75F02}" dt="2023-11-08T15:39:52.750" v="481" actId="113"/>
          <ac:spMkLst>
            <pc:docMk/>
            <pc:sldMk cId="3065630727" sldId="317"/>
            <ac:spMk id="3" creationId="{068F0C39-44FF-99B2-7103-C6D38F774B5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1DC7F-8587-4047-9A5D-1FCB6614CAE0}" type="datetimeFigureOut">
              <a:rPr lang="en-US" smtClean="0"/>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6AEDD-6B56-43B5-878A-7BCE1BA73965}" type="slidenum">
              <a:rPr lang="en-US" smtClean="0"/>
              <a:t>‹#›</a:t>
            </a:fld>
            <a:endParaRPr lang="en-US"/>
          </a:p>
        </p:txBody>
      </p:sp>
    </p:spTree>
    <p:extLst>
      <p:ext uri="{BB962C8B-B14F-4D97-AF65-F5344CB8AC3E}">
        <p14:creationId xmlns:p14="http://schemas.microsoft.com/office/powerpoint/2010/main" val="217398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2BDD-A577-8320-05F1-D8C684D42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CB873-F071-BBE2-FAE8-2AA24D048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0B397E-9564-C464-F9C0-30AA100F77A1}"/>
              </a:ext>
            </a:extLst>
          </p:cNvPr>
          <p:cNvSpPr>
            <a:spLocks noGrp="1"/>
          </p:cNvSpPr>
          <p:nvPr>
            <p:ph type="dt" sz="half" idx="10"/>
          </p:nvPr>
        </p:nvSpPr>
        <p:spPr/>
        <p:txBody>
          <a:bodyPr/>
          <a:lstStyle/>
          <a:p>
            <a:fld id="{A7DB5662-7327-465C-9A70-AD96B7A8D67A}" type="datetimeFigureOut">
              <a:rPr lang="en-US" smtClean="0"/>
              <a:t>11/7/2023</a:t>
            </a:fld>
            <a:endParaRPr lang="en-US"/>
          </a:p>
        </p:txBody>
      </p:sp>
      <p:sp>
        <p:nvSpPr>
          <p:cNvPr id="5" name="Footer Placeholder 4">
            <a:extLst>
              <a:ext uri="{FF2B5EF4-FFF2-40B4-BE49-F238E27FC236}">
                <a16:creationId xmlns:a16="http://schemas.microsoft.com/office/drawing/2014/main" id="{15D0B54A-1C10-8CB1-5335-07A7FF063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C7985-4729-FFBA-B63B-466A3B746499}"/>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1964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66D5-DCFC-1AC7-5DD7-498BD19FD3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8E0DA1-AE8F-711A-E5C2-9B946DB2B3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5E48D-CAD5-FF6B-A2B9-E4E79CA640E2}"/>
              </a:ext>
            </a:extLst>
          </p:cNvPr>
          <p:cNvSpPr>
            <a:spLocks noGrp="1"/>
          </p:cNvSpPr>
          <p:nvPr>
            <p:ph type="dt" sz="half" idx="10"/>
          </p:nvPr>
        </p:nvSpPr>
        <p:spPr/>
        <p:txBody>
          <a:bodyPr/>
          <a:lstStyle/>
          <a:p>
            <a:fld id="{A7DB5662-7327-465C-9A70-AD96B7A8D67A}" type="datetimeFigureOut">
              <a:rPr lang="en-US" smtClean="0"/>
              <a:t>11/7/2023</a:t>
            </a:fld>
            <a:endParaRPr lang="en-US"/>
          </a:p>
        </p:txBody>
      </p:sp>
      <p:sp>
        <p:nvSpPr>
          <p:cNvPr id="5" name="Footer Placeholder 4">
            <a:extLst>
              <a:ext uri="{FF2B5EF4-FFF2-40B4-BE49-F238E27FC236}">
                <a16:creationId xmlns:a16="http://schemas.microsoft.com/office/drawing/2014/main" id="{4662AF55-B3C5-5CB9-2EDD-3E4782B23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9A5A9-CEFF-D9E8-BAF2-8FE419E7E9C6}"/>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5352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EB239-CAF4-8824-976E-375AD4B11F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DF18FF-E6CD-502C-3F58-5188BA3698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33DCF-C49E-BC2A-89E1-7D22AD3C19C4}"/>
              </a:ext>
            </a:extLst>
          </p:cNvPr>
          <p:cNvSpPr>
            <a:spLocks noGrp="1"/>
          </p:cNvSpPr>
          <p:nvPr>
            <p:ph type="dt" sz="half" idx="10"/>
          </p:nvPr>
        </p:nvSpPr>
        <p:spPr/>
        <p:txBody>
          <a:bodyPr/>
          <a:lstStyle/>
          <a:p>
            <a:fld id="{A7DB5662-7327-465C-9A70-AD96B7A8D67A}" type="datetimeFigureOut">
              <a:rPr lang="en-US" smtClean="0"/>
              <a:t>11/7/2023</a:t>
            </a:fld>
            <a:endParaRPr lang="en-US"/>
          </a:p>
        </p:txBody>
      </p:sp>
      <p:sp>
        <p:nvSpPr>
          <p:cNvPr id="5" name="Footer Placeholder 4">
            <a:extLst>
              <a:ext uri="{FF2B5EF4-FFF2-40B4-BE49-F238E27FC236}">
                <a16:creationId xmlns:a16="http://schemas.microsoft.com/office/drawing/2014/main" id="{E22E4634-02FB-989D-090A-BFBE4B41B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9A69D-9E1A-C98D-6F1A-5C1EF71BE077}"/>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44607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901A-C95C-4DD5-99CB-6A51B174F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7465F-2E52-7FD6-A179-6D96FAC6DB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0DA88-DB78-DD18-7D42-B6314DDEDFBF}"/>
              </a:ext>
            </a:extLst>
          </p:cNvPr>
          <p:cNvSpPr>
            <a:spLocks noGrp="1"/>
          </p:cNvSpPr>
          <p:nvPr>
            <p:ph type="dt" sz="half" idx="10"/>
          </p:nvPr>
        </p:nvSpPr>
        <p:spPr/>
        <p:txBody>
          <a:bodyPr/>
          <a:lstStyle/>
          <a:p>
            <a:fld id="{A7DB5662-7327-465C-9A70-AD96B7A8D67A}" type="datetimeFigureOut">
              <a:rPr lang="en-US" smtClean="0"/>
              <a:t>11/7/2023</a:t>
            </a:fld>
            <a:endParaRPr lang="en-US"/>
          </a:p>
        </p:txBody>
      </p:sp>
      <p:sp>
        <p:nvSpPr>
          <p:cNvPr id="5" name="Footer Placeholder 4">
            <a:extLst>
              <a:ext uri="{FF2B5EF4-FFF2-40B4-BE49-F238E27FC236}">
                <a16:creationId xmlns:a16="http://schemas.microsoft.com/office/drawing/2014/main" id="{551E08F6-9014-0850-B26F-3DB9BA155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DA67A-DEEC-D47E-EEB2-DFA43C19004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65684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194C-2CC5-1AF2-FBED-9D7E51CD3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99ADF-1630-CB53-1FFF-0A3A88E28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9E353-09B6-6ACD-13D2-E3826DBF2A9D}"/>
              </a:ext>
            </a:extLst>
          </p:cNvPr>
          <p:cNvSpPr>
            <a:spLocks noGrp="1"/>
          </p:cNvSpPr>
          <p:nvPr>
            <p:ph type="dt" sz="half" idx="10"/>
          </p:nvPr>
        </p:nvSpPr>
        <p:spPr/>
        <p:txBody>
          <a:bodyPr/>
          <a:lstStyle/>
          <a:p>
            <a:fld id="{A7DB5662-7327-465C-9A70-AD96B7A8D67A}" type="datetimeFigureOut">
              <a:rPr lang="en-US" smtClean="0"/>
              <a:t>11/7/2023</a:t>
            </a:fld>
            <a:endParaRPr lang="en-US"/>
          </a:p>
        </p:txBody>
      </p:sp>
      <p:sp>
        <p:nvSpPr>
          <p:cNvPr id="5" name="Footer Placeholder 4">
            <a:extLst>
              <a:ext uri="{FF2B5EF4-FFF2-40B4-BE49-F238E27FC236}">
                <a16:creationId xmlns:a16="http://schemas.microsoft.com/office/drawing/2014/main" id="{75CDC0AE-A4F5-57A2-1BDC-F28BB35F9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6F2B3-3B1D-75CA-5FD0-BE2048C448FB}"/>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89140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30A4-B7A3-46B4-2AB7-2E03D3B43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9E5C4-762C-0938-A190-ED6DBB823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82F8A-1F4E-1238-D382-B3C5EDC806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BF505-AFC2-F5FE-7D2A-93DA64B72E88}"/>
              </a:ext>
            </a:extLst>
          </p:cNvPr>
          <p:cNvSpPr>
            <a:spLocks noGrp="1"/>
          </p:cNvSpPr>
          <p:nvPr>
            <p:ph type="dt" sz="half" idx="10"/>
          </p:nvPr>
        </p:nvSpPr>
        <p:spPr/>
        <p:txBody>
          <a:bodyPr/>
          <a:lstStyle/>
          <a:p>
            <a:fld id="{A7DB5662-7327-465C-9A70-AD96B7A8D67A}" type="datetimeFigureOut">
              <a:rPr lang="en-US" smtClean="0"/>
              <a:t>11/7/2023</a:t>
            </a:fld>
            <a:endParaRPr lang="en-US"/>
          </a:p>
        </p:txBody>
      </p:sp>
      <p:sp>
        <p:nvSpPr>
          <p:cNvPr id="6" name="Footer Placeholder 5">
            <a:extLst>
              <a:ext uri="{FF2B5EF4-FFF2-40B4-BE49-F238E27FC236}">
                <a16:creationId xmlns:a16="http://schemas.microsoft.com/office/drawing/2014/main" id="{133F35C3-4CCA-BEBB-4E4B-BAA82D9A8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F2DD9-1AA7-8E11-7509-9ADD0708C93A}"/>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196698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F399-B76E-D8A4-A45C-85D31BDBD1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465891-A595-E464-93EC-5062A79E0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2ABE-A604-7D71-F9D2-5DF4A3303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2A2168-AAD6-24B5-6E01-81EFF6418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89E86-2912-2C8A-684B-03728D5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633C41-CB66-030D-313E-2D53CDDD284D}"/>
              </a:ext>
            </a:extLst>
          </p:cNvPr>
          <p:cNvSpPr>
            <a:spLocks noGrp="1"/>
          </p:cNvSpPr>
          <p:nvPr>
            <p:ph type="dt" sz="half" idx="10"/>
          </p:nvPr>
        </p:nvSpPr>
        <p:spPr/>
        <p:txBody>
          <a:bodyPr/>
          <a:lstStyle/>
          <a:p>
            <a:fld id="{A7DB5662-7327-465C-9A70-AD96B7A8D67A}" type="datetimeFigureOut">
              <a:rPr lang="en-US" smtClean="0"/>
              <a:t>11/7/2023</a:t>
            </a:fld>
            <a:endParaRPr lang="en-US"/>
          </a:p>
        </p:txBody>
      </p:sp>
      <p:sp>
        <p:nvSpPr>
          <p:cNvPr id="8" name="Footer Placeholder 7">
            <a:extLst>
              <a:ext uri="{FF2B5EF4-FFF2-40B4-BE49-F238E27FC236}">
                <a16:creationId xmlns:a16="http://schemas.microsoft.com/office/drawing/2014/main" id="{857CE38A-BC70-08D9-6E55-DBBDAE2C99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2C894-C836-43BF-7D15-57344C1C5ABD}"/>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4124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0547-8BF2-DF35-D029-111009B227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25CB8B-9E8A-D949-6615-902147925A8C}"/>
              </a:ext>
            </a:extLst>
          </p:cNvPr>
          <p:cNvSpPr>
            <a:spLocks noGrp="1"/>
          </p:cNvSpPr>
          <p:nvPr>
            <p:ph type="dt" sz="half" idx="10"/>
          </p:nvPr>
        </p:nvSpPr>
        <p:spPr/>
        <p:txBody>
          <a:bodyPr/>
          <a:lstStyle/>
          <a:p>
            <a:fld id="{A7DB5662-7327-465C-9A70-AD96B7A8D67A}" type="datetimeFigureOut">
              <a:rPr lang="en-US" smtClean="0"/>
              <a:t>11/7/2023</a:t>
            </a:fld>
            <a:endParaRPr lang="en-US"/>
          </a:p>
        </p:txBody>
      </p:sp>
      <p:sp>
        <p:nvSpPr>
          <p:cNvPr id="4" name="Footer Placeholder 3">
            <a:extLst>
              <a:ext uri="{FF2B5EF4-FFF2-40B4-BE49-F238E27FC236}">
                <a16:creationId xmlns:a16="http://schemas.microsoft.com/office/drawing/2014/main" id="{5D3FF87C-CC42-FBFF-93F0-AEBD62551D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3CE52-22FC-9FBE-3B82-7FC8E287683F}"/>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085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7B9D3-FD3F-6FA2-975A-58859A4525A3}"/>
              </a:ext>
            </a:extLst>
          </p:cNvPr>
          <p:cNvSpPr>
            <a:spLocks noGrp="1"/>
          </p:cNvSpPr>
          <p:nvPr>
            <p:ph type="dt" sz="half" idx="10"/>
          </p:nvPr>
        </p:nvSpPr>
        <p:spPr/>
        <p:txBody>
          <a:bodyPr/>
          <a:lstStyle/>
          <a:p>
            <a:fld id="{A7DB5662-7327-465C-9A70-AD96B7A8D67A}" type="datetimeFigureOut">
              <a:rPr lang="en-US" smtClean="0"/>
              <a:t>11/7/2023</a:t>
            </a:fld>
            <a:endParaRPr lang="en-US"/>
          </a:p>
        </p:txBody>
      </p:sp>
      <p:sp>
        <p:nvSpPr>
          <p:cNvPr id="3" name="Footer Placeholder 2">
            <a:extLst>
              <a:ext uri="{FF2B5EF4-FFF2-40B4-BE49-F238E27FC236}">
                <a16:creationId xmlns:a16="http://schemas.microsoft.com/office/drawing/2014/main" id="{D098D58A-8C4F-B0FF-65CA-1E3B695107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448BD1-6051-9BC4-5F21-9CC9FD6C546C}"/>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4683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95E4-2521-8A51-03FD-FA595B507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EADA7-F9C0-197C-3D86-03E77FCD2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8A7AB-CF14-D3A3-C45E-2B0EC8B62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89645-646E-6819-4993-3E745E2208EB}"/>
              </a:ext>
            </a:extLst>
          </p:cNvPr>
          <p:cNvSpPr>
            <a:spLocks noGrp="1"/>
          </p:cNvSpPr>
          <p:nvPr>
            <p:ph type="dt" sz="half" idx="10"/>
          </p:nvPr>
        </p:nvSpPr>
        <p:spPr/>
        <p:txBody>
          <a:bodyPr/>
          <a:lstStyle/>
          <a:p>
            <a:fld id="{A7DB5662-7327-465C-9A70-AD96B7A8D67A}" type="datetimeFigureOut">
              <a:rPr lang="en-US" smtClean="0"/>
              <a:t>11/7/2023</a:t>
            </a:fld>
            <a:endParaRPr lang="en-US"/>
          </a:p>
        </p:txBody>
      </p:sp>
      <p:sp>
        <p:nvSpPr>
          <p:cNvPr id="6" name="Footer Placeholder 5">
            <a:extLst>
              <a:ext uri="{FF2B5EF4-FFF2-40B4-BE49-F238E27FC236}">
                <a16:creationId xmlns:a16="http://schemas.microsoft.com/office/drawing/2014/main" id="{F4366BD7-6157-85AB-3AD1-623FB79B7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ECBBA-2D34-9A5F-247A-FAC2ECD2E60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7567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B75A-ECBC-EA00-24B3-5C3B824F0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C42B37-7F4E-2961-7AAD-8418E39A4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E3E937-323A-C85B-091D-2C85A120C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9477A-7CBC-00AF-43FF-EDFBD0354078}"/>
              </a:ext>
            </a:extLst>
          </p:cNvPr>
          <p:cNvSpPr>
            <a:spLocks noGrp="1"/>
          </p:cNvSpPr>
          <p:nvPr>
            <p:ph type="dt" sz="half" idx="10"/>
          </p:nvPr>
        </p:nvSpPr>
        <p:spPr/>
        <p:txBody>
          <a:bodyPr/>
          <a:lstStyle/>
          <a:p>
            <a:fld id="{A7DB5662-7327-465C-9A70-AD96B7A8D67A}" type="datetimeFigureOut">
              <a:rPr lang="en-US" smtClean="0"/>
              <a:t>11/7/2023</a:t>
            </a:fld>
            <a:endParaRPr lang="en-US"/>
          </a:p>
        </p:txBody>
      </p:sp>
      <p:sp>
        <p:nvSpPr>
          <p:cNvPr id="6" name="Footer Placeholder 5">
            <a:extLst>
              <a:ext uri="{FF2B5EF4-FFF2-40B4-BE49-F238E27FC236}">
                <a16:creationId xmlns:a16="http://schemas.microsoft.com/office/drawing/2014/main" id="{B1B162F4-75E3-AD6B-359C-BDC375D03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F9B1E-189A-E158-81A7-757FD6FBC484}"/>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0748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B219C-F6C3-F96B-BC4D-6AB39A81D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440BF8-BD76-A2CA-F5B4-9469EE0DB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9074D-D43D-BB4F-1FE5-DDD53641F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B5662-7327-465C-9A70-AD96B7A8D67A}" type="datetimeFigureOut">
              <a:rPr lang="en-US" smtClean="0"/>
              <a:t>11/7/2023</a:t>
            </a:fld>
            <a:endParaRPr lang="en-US"/>
          </a:p>
        </p:txBody>
      </p:sp>
      <p:sp>
        <p:nvSpPr>
          <p:cNvPr id="5" name="Footer Placeholder 4">
            <a:extLst>
              <a:ext uri="{FF2B5EF4-FFF2-40B4-BE49-F238E27FC236}">
                <a16:creationId xmlns:a16="http://schemas.microsoft.com/office/drawing/2014/main" id="{B72B9B2F-6AA1-AFC6-1677-36EB26E78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37F569-EEBD-3123-F84E-F255E4B9C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01CA0-FC53-406F-BA74-44086CB7287D}" type="slidenum">
              <a:rPr lang="en-US" smtClean="0"/>
              <a:t>‹#›</a:t>
            </a:fld>
            <a:endParaRPr lang="en-US"/>
          </a:p>
        </p:txBody>
      </p:sp>
    </p:spTree>
    <p:extLst>
      <p:ext uri="{BB962C8B-B14F-4D97-AF65-F5344CB8AC3E}">
        <p14:creationId xmlns:p14="http://schemas.microsoft.com/office/powerpoint/2010/main" val="117201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89E1-AF61-D990-6400-45A53A4A43AF}"/>
              </a:ext>
            </a:extLst>
          </p:cNvPr>
          <p:cNvSpPr>
            <a:spLocks noGrp="1"/>
          </p:cNvSpPr>
          <p:nvPr>
            <p:ph type="ctrTitle"/>
          </p:nvPr>
        </p:nvSpPr>
        <p:spPr>
          <a:xfrm>
            <a:off x="1524000" y="2124443"/>
            <a:ext cx="9144000" cy="2387600"/>
          </a:xfrm>
        </p:spPr>
        <p:txBody>
          <a:bodyPr>
            <a:normAutofit/>
          </a:bodyPr>
          <a:lstStyle/>
          <a:p>
            <a:pPr algn="l"/>
            <a:r>
              <a:rPr lang="en-US" sz="4800" b="1" dirty="0">
                <a:cs typeface="Times New Roman" panose="02020603050405020304" pitchFamily="18" charset="0"/>
              </a:rPr>
              <a:t>Introduction to Machine Learning</a:t>
            </a:r>
            <a:br>
              <a:rPr lang="en-US" sz="4800" dirty="0">
                <a:cs typeface="Times New Roman" panose="02020603050405020304" pitchFamily="18" charset="0"/>
              </a:rPr>
            </a:br>
            <a:r>
              <a:rPr lang="en-US" sz="4000" dirty="0">
                <a:cs typeface="Times New Roman" panose="02020603050405020304" pitchFamily="18" charset="0"/>
              </a:rPr>
              <a:t>Topic 5 – Tree-based methods</a:t>
            </a:r>
            <a:br>
              <a:rPr lang="en-US" sz="4000" dirty="0"/>
            </a:br>
            <a:r>
              <a:rPr lang="en-US" sz="3200" dirty="0"/>
              <a:t>(HOML Ch. 6 &amp; 7)</a:t>
            </a:r>
            <a:endParaRPr lang="en-US" sz="4800" dirty="0">
              <a:cs typeface="Times New Roman" panose="02020603050405020304" pitchFamily="18" charset="0"/>
            </a:endParaRPr>
          </a:p>
        </p:txBody>
      </p:sp>
      <p:sp>
        <p:nvSpPr>
          <p:cNvPr id="3" name="Subtitle 2">
            <a:extLst>
              <a:ext uri="{FF2B5EF4-FFF2-40B4-BE49-F238E27FC236}">
                <a16:creationId xmlns:a16="http://schemas.microsoft.com/office/drawing/2014/main" id="{6866AA87-E000-52D2-F65D-4B414B00BBE5}"/>
              </a:ext>
            </a:extLst>
          </p:cNvPr>
          <p:cNvSpPr>
            <a:spLocks noGrp="1"/>
          </p:cNvSpPr>
          <p:nvPr>
            <p:ph type="subTitle" idx="1"/>
          </p:nvPr>
        </p:nvSpPr>
        <p:spPr>
          <a:xfrm>
            <a:off x="1524000" y="4604118"/>
            <a:ext cx="9144000" cy="1655762"/>
          </a:xfrm>
        </p:spPr>
        <p:txBody>
          <a:bodyPr anchor="b">
            <a:normAutofit/>
          </a:bodyPr>
          <a:lstStyle/>
          <a:p>
            <a:r>
              <a:rPr lang="en-US" sz="2000" dirty="0">
                <a:latin typeface="+mj-lt"/>
                <a:cs typeface="Times New Roman" panose="02020603050405020304" pitchFamily="18" charset="0"/>
              </a:rPr>
              <a:t>Javier Bas</a:t>
            </a:r>
          </a:p>
          <a:p>
            <a:r>
              <a:rPr lang="en-US" sz="2000" dirty="0">
                <a:latin typeface="+mj-lt"/>
                <a:cs typeface="Times New Roman" panose="02020603050405020304" pitchFamily="18" charset="0"/>
              </a:rPr>
              <a:t>Universidad </a:t>
            </a:r>
            <a:r>
              <a:rPr lang="en-US" sz="2000" dirty="0" err="1">
                <a:latin typeface="+mj-lt"/>
                <a:cs typeface="Times New Roman" panose="02020603050405020304" pitchFamily="18" charset="0"/>
              </a:rPr>
              <a:t>Aut</a:t>
            </a:r>
            <a:r>
              <a:rPr lang="es-ES" sz="2000" dirty="0" err="1">
                <a:latin typeface="+mj-lt"/>
                <a:cs typeface="Times New Roman" panose="02020603050405020304" pitchFamily="18" charset="0"/>
              </a:rPr>
              <a:t>ónoma</a:t>
            </a:r>
            <a:r>
              <a:rPr lang="es-ES" sz="2000" dirty="0">
                <a:latin typeface="+mj-lt"/>
                <a:cs typeface="Times New Roman" panose="02020603050405020304" pitchFamily="18" charset="0"/>
              </a:rPr>
              <a:t> de Madrid</a:t>
            </a:r>
          </a:p>
          <a:p>
            <a:r>
              <a:rPr lang="es-ES" sz="2000" dirty="0">
                <a:latin typeface="+mj-lt"/>
                <a:cs typeface="Times New Roman" panose="02020603050405020304" pitchFamily="18" charset="0"/>
              </a:rPr>
              <a:t>2022/2023</a:t>
            </a:r>
            <a:endParaRPr lang="en-US" sz="2000" dirty="0">
              <a:latin typeface="+mj-lt"/>
              <a:cs typeface="Times New Roman" panose="02020603050405020304" pitchFamily="18" charset="0"/>
            </a:endParaRPr>
          </a:p>
        </p:txBody>
      </p:sp>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grpSp>
        <p:nvGrpSpPr>
          <p:cNvPr id="5" name="Group 137">
            <a:extLst>
              <a:ext uri="{FF2B5EF4-FFF2-40B4-BE49-F238E27FC236}">
                <a16:creationId xmlns:a16="http://schemas.microsoft.com/office/drawing/2014/main" id="{16A436F8-6DE9-4C30-0C00-0E8A5AD58376}"/>
              </a:ext>
            </a:extLst>
          </p:cNvPr>
          <p:cNvGrpSpPr>
            <a:grpSpLocks/>
          </p:cNvGrpSpPr>
          <p:nvPr/>
        </p:nvGrpSpPr>
        <p:grpSpPr bwMode="auto">
          <a:xfrm>
            <a:off x="563390" y="364533"/>
            <a:ext cx="426720" cy="426720"/>
            <a:chOff x="1099" y="8"/>
            <a:chExt cx="672" cy="672"/>
          </a:xfrm>
        </p:grpSpPr>
        <p:grpSp>
          <p:nvGrpSpPr>
            <p:cNvPr id="6" name="Group 142">
              <a:extLst>
                <a:ext uri="{FF2B5EF4-FFF2-40B4-BE49-F238E27FC236}">
                  <a16:creationId xmlns:a16="http://schemas.microsoft.com/office/drawing/2014/main" id="{C6FB1EFD-FCA1-2176-92D1-D9FFCE252E10}"/>
                </a:ext>
              </a:extLst>
            </p:cNvPr>
            <p:cNvGrpSpPr>
              <a:grpSpLocks/>
            </p:cNvGrpSpPr>
            <p:nvPr/>
          </p:nvGrpSpPr>
          <p:grpSpPr bwMode="auto">
            <a:xfrm>
              <a:off x="1109" y="18"/>
              <a:ext cx="652" cy="652"/>
              <a:chOff x="1109" y="18"/>
              <a:chExt cx="652" cy="652"/>
            </a:xfrm>
          </p:grpSpPr>
          <p:sp>
            <p:nvSpPr>
              <p:cNvPr id="11" name="Freeform 143">
                <a:extLst>
                  <a:ext uri="{FF2B5EF4-FFF2-40B4-BE49-F238E27FC236}">
                    <a16:creationId xmlns:a16="http://schemas.microsoft.com/office/drawing/2014/main" id="{66FDFACE-D6E1-6A38-A4DE-EE05FE23771F}"/>
                  </a:ext>
                </a:extLst>
              </p:cNvPr>
              <p:cNvSpPr>
                <a:spLocks/>
              </p:cNvSpPr>
              <p:nvPr/>
            </p:nvSpPr>
            <p:spPr bwMode="auto">
              <a:xfrm>
                <a:off x="1109" y="18"/>
                <a:ext cx="652" cy="652"/>
              </a:xfrm>
              <a:custGeom>
                <a:avLst/>
                <a:gdLst>
                  <a:gd name="T0" fmla="+- 0 1761 1109"/>
                  <a:gd name="T1" fmla="*/ T0 w 652"/>
                  <a:gd name="T2" fmla="+- 0 670 18"/>
                  <a:gd name="T3" fmla="*/ 670 h 652"/>
                  <a:gd name="T4" fmla="+- 0 1109 1109"/>
                  <a:gd name="T5" fmla="*/ T4 w 652"/>
                  <a:gd name="T6" fmla="+- 0 670 18"/>
                  <a:gd name="T7" fmla="*/ 670 h 652"/>
                  <a:gd name="T8" fmla="+- 0 1109 1109"/>
                  <a:gd name="T9" fmla="*/ T8 w 652"/>
                  <a:gd name="T10" fmla="+- 0 18 18"/>
                  <a:gd name="T11" fmla="*/ 18 h 652"/>
                  <a:gd name="T12" fmla="+- 0 1761 1109"/>
                  <a:gd name="T13" fmla="*/ T12 w 652"/>
                  <a:gd name="T14" fmla="+- 0 18 18"/>
                  <a:gd name="T15" fmla="*/ 18 h 652"/>
                  <a:gd name="T16" fmla="+- 0 1761 1109"/>
                  <a:gd name="T17" fmla="*/ T16 w 652"/>
                  <a:gd name="T18" fmla="+- 0 670 18"/>
                  <a:gd name="T19" fmla="*/ 670 h 652"/>
                </a:gdLst>
                <a:ahLst/>
                <a:cxnLst>
                  <a:cxn ang="0">
                    <a:pos x="T1" y="T3"/>
                  </a:cxn>
                  <a:cxn ang="0">
                    <a:pos x="T5" y="T7"/>
                  </a:cxn>
                  <a:cxn ang="0">
                    <a:pos x="T9" y="T11"/>
                  </a:cxn>
                  <a:cxn ang="0">
                    <a:pos x="T13" y="T15"/>
                  </a:cxn>
                  <a:cxn ang="0">
                    <a:pos x="T17" y="T19"/>
                  </a:cxn>
                </a:cxnLst>
                <a:rect l="0" t="0" r="r" b="b"/>
                <a:pathLst>
                  <a:path w="652" h="652">
                    <a:moveTo>
                      <a:pt x="652" y="652"/>
                    </a:moveTo>
                    <a:lnTo>
                      <a:pt x="0" y="652"/>
                    </a:lnTo>
                    <a:lnTo>
                      <a:pt x="0" y="0"/>
                    </a:lnTo>
                    <a:lnTo>
                      <a:pt x="652" y="0"/>
                    </a:lnTo>
                    <a:lnTo>
                      <a:pt x="652" y="652"/>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7" name="Group 6">
              <a:extLst>
                <a:ext uri="{FF2B5EF4-FFF2-40B4-BE49-F238E27FC236}">
                  <a16:creationId xmlns:a16="http://schemas.microsoft.com/office/drawing/2014/main" id="{7483D5F9-6270-5EB6-AB2A-936A52164A6A}"/>
                </a:ext>
              </a:extLst>
            </p:cNvPr>
            <p:cNvGrpSpPr>
              <a:grpSpLocks/>
            </p:cNvGrpSpPr>
            <p:nvPr/>
          </p:nvGrpSpPr>
          <p:grpSpPr bwMode="auto">
            <a:xfrm>
              <a:off x="1109" y="399"/>
              <a:ext cx="272" cy="272"/>
              <a:chOff x="1109" y="399"/>
              <a:chExt cx="272" cy="272"/>
            </a:xfrm>
          </p:grpSpPr>
          <p:sp>
            <p:nvSpPr>
              <p:cNvPr id="10" name="Freeform 141">
                <a:extLst>
                  <a:ext uri="{FF2B5EF4-FFF2-40B4-BE49-F238E27FC236}">
                    <a16:creationId xmlns:a16="http://schemas.microsoft.com/office/drawing/2014/main" id="{5504D982-4935-759A-B461-726FE19C4BF8}"/>
                  </a:ext>
                </a:extLst>
              </p:cNvPr>
              <p:cNvSpPr>
                <a:spLocks/>
              </p:cNvSpPr>
              <p:nvPr/>
            </p:nvSpPr>
            <p:spPr bwMode="auto">
              <a:xfrm>
                <a:off x="1109" y="399"/>
                <a:ext cx="272" cy="272"/>
              </a:xfrm>
              <a:custGeom>
                <a:avLst/>
                <a:gdLst>
                  <a:gd name="T0" fmla="+- 0 1109 1109"/>
                  <a:gd name="T1" fmla="*/ T0 w 272"/>
                  <a:gd name="T2" fmla="+- 0 670 399"/>
                  <a:gd name="T3" fmla="*/ 670 h 272"/>
                  <a:gd name="T4" fmla="+- 0 1381 1109"/>
                  <a:gd name="T5" fmla="*/ T4 w 272"/>
                  <a:gd name="T6" fmla="+- 0 670 399"/>
                  <a:gd name="T7" fmla="*/ 670 h 272"/>
                  <a:gd name="T8" fmla="+- 0 1381 1109"/>
                  <a:gd name="T9" fmla="*/ T8 w 272"/>
                  <a:gd name="T10" fmla="+- 0 399 399"/>
                  <a:gd name="T11" fmla="*/ 399 h 272"/>
                  <a:gd name="T12" fmla="+- 0 1109 1109"/>
                  <a:gd name="T13" fmla="*/ T12 w 272"/>
                  <a:gd name="T14" fmla="+- 0 399 399"/>
                  <a:gd name="T15" fmla="*/ 399 h 272"/>
                  <a:gd name="T16" fmla="+- 0 1109 1109"/>
                  <a:gd name="T17" fmla="*/ T16 w 272"/>
                  <a:gd name="T18" fmla="+- 0 670 399"/>
                  <a:gd name="T19" fmla="*/ 670 h 272"/>
                </a:gdLst>
                <a:ahLst/>
                <a:cxnLst>
                  <a:cxn ang="0">
                    <a:pos x="T1" y="T3"/>
                  </a:cxn>
                  <a:cxn ang="0">
                    <a:pos x="T5" y="T7"/>
                  </a:cxn>
                  <a:cxn ang="0">
                    <a:pos x="T9" y="T11"/>
                  </a:cxn>
                  <a:cxn ang="0">
                    <a:pos x="T13" y="T15"/>
                  </a:cxn>
                  <a:cxn ang="0">
                    <a:pos x="T17" y="T19"/>
                  </a:cxn>
                </a:cxnLst>
                <a:rect l="0" t="0" r="r" b="b"/>
                <a:pathLst>
                  <a:path w="272" h="272">
                    <a:moveTo>
                      <a:pt x="0" y="271"/>
                    </a:moveTo>
                    <a:lnTo>
                      <a:pt x="272" y="271"/>
                    </a:lnTo>
                    <a:lnTo>
                      <a:pt x="272" y="0"/>
                    </a:lnTo>
                    <a:lnTo>
                      <a:pt x="0" y="0"/>
                    </a:lnTo>
                    <a:lnTo>
                      <a:pt x="0" y="2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8" name="Group 138">
              <a:extLst>
                <a:ext uri="{FF2B5EF4-FFF2-40B4-BE49-F238E27FC236}">
                  <a16:creationId xmlns:a16="http://schemas.microsoft.com/office/drawing/2014/main" id="{CEC3F7C3-6C2B-CBE4-4342-54B5F7161EC0}"/>
                </a:ext>
              </a:extLst>
            </p:cNvPr>
            <p:cNvGrpSpPr>
              <a:grpSpLocks/>
            </p:cNvGrpSpPr>
            <p:nvPr/>
          </p:nvGrpSpPr>
          <p:grpSpPr bwMode="auto">
            <a:xfrm>
              <a:off x="1109" y="454"/>
              <a:ext cx="216" cy="216"/>
              <a:chOff x="1109" y="454"/>
              <a:chExt cx="216" cy="216"/>
            </a:xfrm>
          </p:grpSpPr>
          <p:sp>
            <p:nvSpPr>
              <p:cNvPr id="9" name="Freeform 139">
                <a:extLst>
                  <a:ext uri="{FF2B5EF4-FFF2-40B4-BE49-F238E27FC236}">
                    <a16:creationId xmlns:a16="http://schemas.microsoft.com/office/drawing/2014/main" id="{F3CD277D-9BE8-02D4-F4B5-43EF23F3ACEC}"/>
                  </a:ext>
                </a:extLst>
              </p:cNvPr>
              <p:cNvSpPr>
                <a:spLocks/>
              </p:cNvSpPr>
              <p:nvPr/>
            </p:nvSpPr>
            <p:spPr bwMode="auto">
              <a:xfrm>
                <a:off x="1109" y="454"/>
                <a:ext cx="216" cy="216"/>
              </a:xfrm>
              <a:custGeom>
                <a:avLst/>
                <a:gdLst>
                  <a:gd name="T0" fmla="+- 0 1109 1109"/>
                  <a:gd name="T1" fmla="*/ T0 w 216"/>
                  <a:gd name="T2" fmla="+- 0 670 454"/>
                  <a:gd name="T3" fmla="*/ 670 h 216"/>
                  <a:gd name="T4" fmla="+- 0 1325 1109"/>
                  <a:gd name="T5" fmla="*/ T4 w 216"/>
                  <a:gd name="T6" fmla="+- 0 670 454"/>
                  <a:gd name="T7" fmla="*/ 670 h 216"/>
                  <a:gd name="T8" fmla="+- 0 1325 1109"/>
                  <a:gd name="T9" fmla="*/ T8 w 216"/>
                  <a:gd name="T10" fmla="+- 0 454 454"/>
                  <a:gd name="T11" fmla="*/ 454 h 216"/>
                  <a:gd name="T12" fmla="+- 0 1109 1109"/>
                  <a:gd name="T13" fmla="*/ T12 w 216"/>
                  <a:gd name="T14" fmla="+- 0 454 454"/>
                  <a:gd name="T15" fmla="*/ 454 h 216"/>
                  <a:gd name="T16" fmla="+- 0 1109 1109"/>
                  <a:gd name="T17" fmla="*/ T16 w 216"/>
                  <a:gd name="T18" fmla="+- 0 670 454"/>
                  <a:gd name="T19" fmla="*/ 670 h 216"/>
                </a:gdLst>
                <a:ahLst/>
                <a:cxnLst>
                  <a:cxn ang="0">
                    <a:pos x="T1" y="T3"/>
                  </a:cxn>
                  <a:cxn ang="0">
                    <a:pos x="T5" y="T7"/>
                  </a:cxn>
                  <a:cxn ang="0">
                    <a:pos x="T9" y="T11"/>
                  </a:cxn>
                  <a:cxn ang="0">
                    <a:pos x="T13" y="T15"/>
                  </a:cxn>
                  <a:cxn ang="0">
                    <a:pos x="T17" y="T19"/>
                  </a:cxn>
                </a:cxnLst>
                <a:rect l="0" t="0" r="r" b="b"/>
                <a:pathLst>
                  <a:path w="216" h="216">
                    <a:moveTo>
                      <a:pt x="0" y="216"/>
                    </a:moveTo>
                    <a:lnTo>
                      <a:pt x="216" y="216"/>
                    </a:lnTo>
                    <a:lnTo>
                      <a:pt x="216" y="0"/>
                    </a:lnTo>
                    <a:lnTo>
                      <a:pt x="0" y="0"/>
                    </a:lnTo>
                    <a:lnTo>
                      <a:pt x="0" y="21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grpSp>
        <p:nvGrpSpPr>
          <p:cNvPr id="12" name="Group 3">
            <a:extLst>
              <a:ext uri="{FF2B5EF4-FFF2-40B4-BE49-F238E27FC236}">
                <a16:creationId xmlns:a16="http://schemas.microsoft.com/office/drawing/2014/main" id="{DF4AEDBD-5D57-6FCC-4974-3A813E573237}"/>
              </a:ext>
            </a:extLst>
          </p:cNvPr>
          <p:cNvGrpSpPr>
            <a:grpSpLocks/>
          </p:cNvGrpSpPr>
          <p:nvPr/>
        </p:nvGrpSpPr>
        <p:grpSpPr bwMode="auto">
          <a:xfrm>
            <a:off x="1264285" y="369567"/>
            <a:ext cx="3069590" cy="681355"/>
            <a:chOff x="1991" y="-24"/>
            <a:chExt cx="4834" cy="1073"/>
          </a:xfrm>
        </p:grpSpPr>
        <p:pic>
          <p:nvPicPr>
            <p:cNvPr id="13" name="Picture 136">
              <a:extLst>
                <a:ext uri="{FF2B5EF4-FFF2-40B4-BE49-F238E27FC236}">
                  <a16:creationId xmlns:a16="http://schemas.microsoft.com/office/drawing/2014/main" id="{524493D4-31AE-6F76-0848-6F0B4DC2F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 y="-24"/>
              <a:ext cx="3500" cy="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2">
              <a:extLst>
                <a:ext uri="{FF2B5EF4-FFF2-40B4-BE49-F238E27FC236}">
                  <a16:creationId xmlns:a16="http://schemas.microsoft.com/office/drawing/2014/main" id="{AAA36877-A210-F89E-F4B9-47675487EDDD}"/>
                </a:ext>
              </a:extLst>
            </p:cNvPr>
            <p:cNvGrpSpPr>
              <a:grpSpLocks/>
            </p:cNvGrpSpPr>
            <p:nvPr/>
          </p:nvGrpSpPr>
          <p:grpSpPr bwMode="auto">
            <a:xfrm>
              <a:off x="4094" y="12"/>
              <a:ext cx="207" cy="277"/>
              <a:chOff x="4094" y="12"/>
              <a:chExt cx="207" cy="277"/>
            </a:xfrm>
          </p:grpSpPr>
          <p:sp>
            <p:nvSpPr>
              <p:cNvPr id="143" name="Freeform 135">
                <a:extLst>
                  <a:ext uri="{FF2B5EF4-FFF2-40B4-BE49-F238E27FC236}">
                    <a16:creationId xmlns:a16="http://schemas.microsoft.com/office/drawing/2014/main" id="{B3302E69-2E79-4F7C-AB33-CBEEE40638D5}"/>
                  </a:ext>
                </a:extLst>
              </p:cNvPr>
              <p:cNvSpPr>
                <a:spLocks/>
              </p:cNvSpPr>
              <p:nvPr/>
            </p:nvSpPr>
            <p:spPr bwMode="auto">
              <a:xfrm>
                <a:off x="4094" y="12"/>
                <a:ext cx="207" cy="277"/>
              </a:xfrm>
              <a:custGeom>
                <a:avLst/>
                <a:gdLst>
                  <a:gd name="T0" fmla="+- 0 4232 4094"/>
                  <a:gd name="T1" fmla="*/ T0 w 207"/>
                  <a:gd name="T2" fmla="+- 0 12 12"/>
                  <a:gd name="T3" fmla="*/ 12 h 277"/>
                  <a:gd name="T4" fmla="+- 0 4167 4094"/>
                  <a:gd name="T5" fmla="*/ T4 w 207"/>
                  <a:gd name="T6" fmla="+- 0 28 12"/>
                  <a:gd name="T7" fmla="*/ 28 h 277"/>
                  <a:gd name="T8" fmla="+- 0 4120 4094"/>
                  <a:gd name="T9" fmla="*/ T8 w 207"/>
                  <a:gd name="T10" fmla="+- 0 68 12"/>
                  <a:gd name="T11" fmla="*/ 68 h 277"/>
                  <a:gd name="T12" fmla="+- 0 4096 4094"/>
                  <a:gd name="T13" fmla="*/ T12 w 207"/>
                  <a:gd name="T14" fmla="+- 0 132 12"/>
                  <a:gd name="T15" fmla="*/ 132 h 277"/>
                  <a:gd name="T16" fmla="+- 0 4094 4094"/>
                  <a:gd name="T17" fmla="*/ T16 w 207"/>
                  <a:gd name="T18" fmla="+- 0 158 12"/>
                  <a:gd name="T19" fmla="*/ 158 h 277"/>
                  <a:gd name="T20" fmla="+- 0 4096 4094"/>
                  <a:gd name="T21" fmla="*/ T20 w 207"/>
                  <a:gd name="T22" fmla="+- 0 181 12"/>
                  <a:gd name="T23" fmla="*/ 181 h 277"/>
                  <a:gd name="T24" fmla="+- 0 4120 4094"/>
                  <a:gd name="T25" fmla="*/ T24 w 207"/>
                  <a:gd name="T26" fmla="+- 0 239 12"/>
                  <a:gd name="T27" fmla="*/ 239 h 277"/>
                  <a:gd name="T28" fmla="+- 0 4170 4094"/>
                  <a:gd name="T29" fmla="*/ T28 w 207"/>
                  <a:gd name="T30" fmla="+- 0 276 12"/>
                  <a:gd name="T31" fmla="*/ 276 h 277"/>
                  <a:gd name="T32" fmla="+- 0 4245 4094"/>
                  <a:gd name="T33" fmla="*/ T32 w 207"/>
                  <a:gd name="T34" fmla="+- 0 289 12"/>
                  <a:gd name="T35" fmla="*/ 289 h 277"/>
                  <a:gd name="T36" fmla="+- 0 4269 4094"/>
                  <a:gd name="T37" fmla="*/ T36 w 207"/>
                  <a:gd name="T38" fmla="+- 0 287 12"/>
                  <a:gd name="T39" fmla="*/ 287 h 277"/>
                  <a:gd name="T40" fmla="+- 0 4288 4094"/>
                  <a:gd name="T41" fmla="*/ T40 w 207"/>
                  <a:gd name="T42" fmla="+- 0 282 12"/>
                  <a:gd name="T43" fmla="*/ 282 h 277"/>
                  <a:gd name="T44" fmla="+- 0 4301 4094"/>
                  <a:gd name="T45" fmla="*/ T44 w 207"/>
                  <a:gd name="T46" fmla="+- 0 277 12"/>
                  <a:gd name="T47" fmla="*/ 277 h 277"/>
                  <a:gd name="T48" fmla="+- 0 4282 4094"/>
                  <a:gd name="T49" fmla="*/ T48 w 207"/>
                  <a:gd name="T50" fmla="+- 0 249 12"/>
                  <a:gd name="T51" fmla="*/ 249 h 277"/>
                  <a:gd name="T52" fmla="+- 0 4235 4094"/>
                  <a:gd name="T53" fmla="*/ T52 w 207"/>
                  <a:gd name="T54" fmla="+- 0 249 12"/>
                  <a:gd name="T55" fmla="*/ 249 h 277"/>
                  <a:gd name="T56" fmla="+- 0 4212 4094"/>
                  <a:gd name="T57" fmla="*/ T56 w 207"/>
                  <a:gd name="T58" fmla="+- 0 246 12"/>
                  <a:gd name="T59" fmla="*/ 246 h 277"/>
                  <a:gd name="T60" fmla="+- 0 4163 4094"/>
                  <a:gd name="T61" fmla="*/ T60 w 207"/>
                  <a:gd name="T62" fmla="+- 0 211 12"/>
                  <a:gd name="T63" fmla="*/ 211 h 277"/>
                  <a:gd name="T64" fmla="+- 0 4146 4094"/>
                  <a:gd name="T65" fmla="*/ T64 w 207"/>
                  <a:gd name="T66" fmla="+- 0 140 12"/>
                  <a:gd name="T67" fmla="*/ 140 h 277"/>
                  <a:gd name="T68" fmla="+- 0 4150 4094"/>
                  <a:gd name="T69" fmla="*/ T68 w 207"/>
                  <a:gd name="T70" fmla="+- 0 118 12"/>
                  <a:gd name="T71" fmla="*/ 118 h 277"/>
                  <a:gd name="T72" fmla="+- 0 4186 4094"/>
                  <a:gd name="T73" fmla="*/ T72 w 207"/>
                  <a:gd name="T74" fmla="+- 0 69 12"/>
                  <a:gd name="T75" fmla="*/ 69 h 277"/>
                  <a:gd name="T76" fmla="+- 0 4256 4094"/>
                  <a:gd name="T77" fmla="*/ T76 w 207"/>
                  <a:gd name="T78" fmla="+- 0 54 12"/>
                  <a:gd name="T79" fmla="*/ 54 h 277"/>
                  <a:gd name="T80" fmla="+- 0 4293 4094"/>
                  <a:gd name="T81" fmla="*/ T80 w 207"/>
                  <a:gd name="T82" fmla="+- 0 54 12"/>
                  <a:gd name="T83" fmla="*/ 54 h 277"/>
                  <a:gd name="T84" fmla="+- 0 4297 4094"/>
                  <a:gd name="T85" fmla="*/ T84 w 207"/>
                  <a:gd name="T86" fmla="+- 0 21 12"/>
                  <a:gd name="T87" fmla="*/ 21 h 277"/>
                  <a:gd name="T88" fmla="+- 0 4282 4094"/>
                  <a:gd name="T89" fmla="*/ T88 w 207"/>
                  <a:gd name="T90" fmla="+- 0 17 12"/>
                  <a:gd name="T91" fmla="*/ 17 h 277"/>
                  <a:gd name="T92" fmla="+- 0 4260 4094"/>
                  <a:gd name="T93" fmla="*/ T92 w 207"/>
                  <a:gd name="T94" fmla="+- 0 13 12"/>
                  <a:gd name="T95" fmla="*/ 13 h 277"/>
                  <a:gd name="T96" fmla="+- 0 4232 4094"/>
                  <a:gd name="T97" fmla="*/ T96 w 207"/>
                  <a:gd name="T98" fmla="+- 0 12 12"/>
                  <a:gd name="T99" fmla="*/ 12 h 2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207" h="277">
                    <a:moveTo>
                      <a:pt x="138" y="0"/>
                    </a:moveTo>
                    <a:lnTo>
                      <a:pt x="73" y="16"/>
                    </a:lnTo>
                    <a:lnTo>
                      <a:pt x="26" y="56"/>
                    </a:lnTo>
                    <a:lnTo>
                      <a:pt x="2" y="120"/>
                    </a:lnTo>
                    <a:lnTo>
                      <a:pt x="0" y="146"/>
                    </a:lnTo>
                    <a:lnTo>
                      <a:pt x="2" y="169"/>
                    </a:lnTo>
                    <a:lnTo>
                      <a:pt x="26" y="227"/>
                    </a:lnTo>
                    <a:lnTo>
                      <a:pt x="76" y="264"/>
                    </a:lnTo>
                    <a:lnTo>
                      <a:pt x="151" y="277"/>
                    </a:lnTo>
                    <a:lnTo>
                      <a:pt x="175" y="275"/>
                    </a:lnTo>
                    <a:lnTo>
                      <a:pt x="194" y="270"/>
                    </a:lnTo>
                    <a:lnTo>
                      <a:pt x="207" y="265"/>
                    </a:lnTo>
                    <a:lnTo>
                      <a:pt x="188" y="237"/>
                    </a:lnTo>
                    <a:lnTo>
                      <a:pt x="141" y="237"/>
                    </a:lnTo>
                    <a:lnTo>
                      <a:pt x="118" y="234"/>
                    </a:lnTo>
                    <a:lnTo>
                      <a:pt x="69" y="199"/>
                    </a:lnTo>
                    <a:lnTo>
                      <a:pt x="52" y="128"/>
                    </a:lnTo>
                    <a:lnTo>
                      <a:pt x="56" y="106"/>
                    </a:lnTo>
                    <a:lnTo>
                      <a:pt x="92" y="57"/>
                    </a:lnTo>
                    <a:lnTo>
                      <a:pt x="162" y="42"/>
                    </a:lnTo>
                    <a:lnTo>
                      <a:pt x="199" y="42"/>
                    </a:lnTo>
                    <a:lnTo>
                      <a:pt x="203" y="9"/>
                    </a:lnTo>
                    <a:lnTo>
                      <a:pt x="188" y="5"/>
                    </a:lnTo>
                    <a:lnTo>
                      <a:pt x="166" y="1"/>
                    </a:lnTo>
                    <a:lnTo>
                      <a:pt x="13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4" name="Freeform 134">
                <a:extLst>
                  <a:ext uri="{FF2B5EF4-FFF2-40B4-BE49-F238E27FC236}">
                    <a16:creationId xmlns:a16="http://schemas.microsoft.com/office/drawing/2014/main" id="{AD72A581-F28D-3D82-38C1-A7A814DE6F90}"/>
                  </a:ext>
                </a:extLst>
              </p:cNvPr>
              <p:cNvSpPr>
                <a:spLocks/>
              </p:cNvSpPr>
              <p:nvPr/>
            </p:nvSpPr>
            <p:spPr bwMode="auto">
              <a:xfrm>
                <a:off x="4094" y="12"/>
                <a:ext cx="207" cy="277"/>
              </a:xfrm>
              <a:custGeom>
                <a:avLst/>
                <a:gdLst>
                  <a:gd name="T0" fmla="+- 0 4278 4094"/>
                  <a:gd name="T1" fmla="*/ T0 w 207"/>
                  <a:gd name="T2" fmla="+- 0 244 12"/>
                  <a:gd name="T3" fmla="*/ 244 h 277"/>
                  <a:gd name="T4" fmla="+- 0 4258 4094"/>
                  <a:gd name="T5" fmla="*/ T4 w 207"/>
                  <a:gd name="T6" fmla="+- 0 247 12"/>
                  <a:gd name="T7" fmla="*/ 247 h 277"/>
                  <a:gd name="T8" fmla="+- 0 4235 4094"/>
                  <a:gd name="T9" fmla="*/ T8 w 207"/>
                  <a:gd name="T10" fmla="+- 0 249 12"/>
                  <a:gd name="T11" fmla="*/ 249 h 277"/>
                  <a:gd name="T12" fmla="+- 0 4282 4094"/>
                  <a:gd name="T13" fmla="*/ T12 w 207"/>
                  <a:gd name="T14" fmla="+- 0 249 12"/>
                  <a:gd name="T15" fmla="*/ 249 h 277"/>
                  <a:gd name="T16" fmla="+- 0 4278 4094"/>
                  <a:gd name="T17" fmla="*/ T16 w 207"/>
                  <a:gd name="T18" fmla="+- 0 244 12"/>
                  <a:gd name="T19" fmla="*/ 244 h 277"/>
                </a:gdLst>
                <a:ahLst/>
                <a:cxnLst>
                  <a:cxn ang="0">
                    <a:pos x="T1" y="T3"/>
                  </a:cxn>
                  <a:cxn ang="0">
                    <a:pos x="T5" y="T7"/>
                  </a:cxn>
                  <a:cxn ang="0">
                    <a:pos x="T9" y="T11"/>
                  </a:cxn>
                  <a:cxn ang="0">
                    <a:pos x="T13" y="T15"/>
                  </a:cxn>
                  <a:cxn ang="0">
                    <a:pos x="T17" y="T19"/>
                  </a:cxn>
                </a:cxnLst>
                <a:rect l="0" t="0" r="r" b="b"/>
                <a:pathLst>
                  <a:path w="207" h="277">
                    <a:moveTo>
                      <a:pt x="184" y="232"/>
                    </a:moveTo>
                    <a:lnTo>
                      <a:pt x="164" y="235"/>
                    </a:lnTo>
                    <a:lnTo>
                      <a:pt x="141" y="237"/>
                    </a:lnTo>
                    <a:lnTo>
                      <a:pt x="188" y="237"/>
                    </a:lnTo>
                    <a:lnTo>
                      <a:pt x="184" y="23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5" name="Freeform 133">
                <a:extLst>
                  <a:ext uri="{FF2B5EF4-FFF2-40B4-BE49-F238E27FC236}">
                    <a16:creationId xmlns:a16="http://schemas.microsoft.com/office/drawing/2014/main" id="{9F364422-9A32-0FBE-977E-8307332EAB76}"/>
                  </a:ext>
                </a:extLst>
              </p:cNvPr>
              <p:cNvSpPr>
                <a:spLocks/>
              </p:cNvSpPr>
              <p:nvPr/>
            </p:nvSpPr>
            <p:spPr bwMode="auto">
              <a:xfrm>
                <a:off x="4094" y="12"/>
                <a:ext cx="207" cy="277"/>
              </a:xfrm>
              <a:custGeom>
                <a:avLst/>
                <a:gdLst>
                  <a:gd name="T0" fmla="+- 0 4293 4094"/>
                  <a:gd name="T1" fmla="*/ T0 w 207"/>
                  <a:gd name="T2" fmla="+- 0 54 12"/>
                  <a:gd name="T3" fmla="*/ 54 h 277"/>
                  <a:gd name="T4" fmla="+- 0 4256 4094"/>
                  <a:gd name="T5" fmla="*/ T4 w 207"/>
                  <a:gd name="T6" fmla="+- 0 54 12"/>
                  <a:gd name="T7" fmla="*/ 54 h 277"/>
                  <a:gd name="T8" fmla="+- 0 4276 4094"/>
                  <a:gd name="T9" fmla="*/ T8 w 207"/>
                  <a:gd name="T10" fmla="+- 0 57 12"/>
                  <a:gd name="T11" fmla="*/ 57 h 277"/>
                  <a:gd name="T12" fmla="+- 0 4292 4094"/>
                  <a:gd name="T13" fmla="*/ T12 w 207"/>
                  <a:gd name="T14" fmla="+- 0 63 12"/>
                  <a:gd name="T15" fmla="*/ 63 h 277"/>
                  <a:gd name="T16" fmla="+- 0 4293 4094"/>
                  <a:gd name="T17" fmla="*/ T16 w 207"/>
                  <a:gd name="T18" fmla="+- 0 54 12"/>
                  <a:gd name="T19" fmla="*/ 54 h 277"/>
                </a:gdLst>
                <a:ahLst/>
                <a:cxnLst>
                  <a:cxn ang="0">
                    <a:pos x="T1" y="T3"/>
                  </a:cxn>
                  <a:cxn ang="0">
                    <a:pos x="T5" y="T7"/>
                  </a:cxn>
                  <a:cxn ang="0">
                    <a:pos x="T9" y="T11"/>
                  </a:cxn>
                  <a:cxn ang="0">
                    <a:pos x="T13" y="T15"/>
                  </a:cxn>
                  <a:cxn ang="0">
                    <a:pos x="T17" y="T19"/>
                  </a:cxn>
                </a:cxnLst>
                <a:rect l="0" t="0" r="r" b="b"/>
                <a:pathLst>
                  <a:path w="207" h="277">
                    <a:moveTo>
                      <a:pt x="199" y="42"/>
                    </a:moveTo>
                    <a:lnTo>
                      <a:pt x="162" y="42"/>
                    </a:lnTo>
                    <a:lnTo>
                      <a:pt x="182" y="45"/>
                    </a:lnTo>
                    <a:lnTo>
                      <a:pt x="198" y="51"/>
                    </a:lnTo>
                    <a:lnTo>
                      <a:pt x="199" y="4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5" name="Group 129">
              <a:extLst>
                <a:ext uri="{FF2B5EF4-FFF2-40B4-BE49-F238E27FC236}">
                  <a16:creationId xmlns:a16="http://schemas.microsoft.com/office/drawing/2014/main" id="{46EDC0C2-46F6-F5F7-CBCE-F981E4EE0321}"/>
                </a:ext>
              </a:extLst>
            </p:cNvPr>
            <p:cNvGrpSpPr>
              <a:grpSpLocks/>
            </p:cNvGrpSpPr>
            <p:nvPr/>
          </p:nvGrpSpPr>
          <p:grpSpPr bwMode="auto">
            <a:xfrm>
              <a:off x="4337" y="10"/>
              <a:ext cx="52" cy="275"/>
              <a:chOff x="4337" y="10"/>
              <a:chExt cx="52" cy="275"/>
            </a:xfrm>
          </p:grpSpPr>
          <p:sp>
            <p:nvSpPr>
              <p:cNvPr id="141" name="Freeform 131">
                <a:extLst>
                  <a:ext uri="{FF2B5EF4-FFF2-40B4-BE49-F238E27FC236}">
                    <a16:creationId xmlns:a16="http://schemas.microsoft.com/office/drawing/2014/main" id="{335417BD-6A4E-7342-D9DA-9F3525BCE7A2}"/>
                  </a:ext>
                </a:extLst>
              </p:cNvPr>
              <p:cNvSpPr>
                <a:spLocks/>
              </p:cNvSpPr>
              <p:nvPr/>
            </p:nvSpPr>
            <p:spPr bwMode="auto">
              <a:xfrm>
                <a:off x="4337" y="10"/>
                <a:ext cx="52" cy="275"/>
              </a:xfrm>
              <a:custGeom>
                <a:avLst/>
                <a:gdLst>
                  <a:gd name="T0" fmla="+- 0 4389 4337"/>
                  <a:gd name="T1" fmla="*/ T0 w 52"/>
                  <a:gd name="T2" fmla="+- 0 91 10"/>
                  <a:gd name="T3" fmla="*/ 91 h 275"/>
                  <a:gd name="T4" fmla="+- 0 4340 4337"/>
                  <a:gd name="T5" fmla="*/ T4 w 52"/>
                  <a:gd name="T6" fmla="+- 0 91 10"/>
                  <a:gd name="T7" fmla="*/ 91 h 275"/>
                  <a:gd name="T8" fmla="+- 0 4340 4337"/>
                  <a:gd name="T9" fmla="*/ T8 w 52"/>
                  <a:gd name="T10" fmla="+- 0 285 10"/>
                  <a:gd name="T11" fmla="*/ 285 h 275"/>
                  <a:gd name="T12" fmla="+- 0 4389 4337"/>
                  <a:gd name="T13" fmla="*/ T12 w 52"/>
                  <a:gd name="T14" fmla="+- 0 285 10"/>
                  <a:gd name="T15" fmla="*/ 285 h 275"/>
                  <a:gd name="T16" fmla="+- 0 4389 4337"/>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2" name="Freeform 130">
                <a:extLst>
                  <a:ext uri="{FF2B5EF4-FFF2-40B4-BE49-F238E27FC236}">
                    <a16:creationId xmlns:a16="http://schemas.microsoft.com/office/drawing/2014/main" id="{F127D497-C9CC-DB76-3401-886E7AAB7317}"/>
                  </a:ext>
                </a:extLst>
              </p:cNvPr>
              <p:cNvSpPr>
                <a:spLocks/>
              </p:cNvSpPr>
              <p:nvPr/>
            </p:nvSpPr>
            <p:spPr bwMode="auto">
              <a:xfrm>
                <a:off x="4337" y="10"/>
                <a:ext cx="52" cy="275"/>
              </a:xfrm>
              <a:custGeom>
                <a:avLst/>
                <a:gdLst>
                  <a:gd name="T0" fmla="+- 0 4381 4337"/>
                  <a:gd name="T1" fmla="*/ T0 w 52"/>
                  <a:gd name="T2" fmla="+- 0 10 10"/>
                  <a:gd name="T3" fmla="*/ 10 h 275"/>
                  <a:gd name="T4" fmla="+- 0 4348 4337"/>
                  <a:gd name="T5" fmla="*/ T4 w 52"/>
                  <a:gd name="T6" fmla="+- 0 10 10"/>
                  <a:gd name="T7" fmla="*/ 10 h 275"/>
                  <a:gd name="T8" fmla="+- 0 4337 4337"/>
                  <a:gd name="T9" fmla="*/ T8 w 52"/>
                  <a:gd name="T10" fmla="+- 0 22 10"/>
                  <a:gd name="T11" fmla="*/ 22 h 275"/>
                  <a:gd name="T12" fmla="+- 0 4337 4337"/>
                  <a:gd name="T13" fmla="*/ T12 w 52"/>
                  <a:gd name="T14" fmla="+- 0 51 10"/>
                  <a:gd name="T15" fmla="*/ 51 h 275"/>
                  <a:gd name="T16" fmla="+- 0 4348 4337"/>
                  <a:gd name="T17" fmla="*/ T16 w 52"/>
                  <a:gd name="T18" fmla="+- 0 63 10"/>
                  <a:gd name="T19" fmla="*/ 63 h 275"/>
                  <a:gd name="T20" fmla="+- 0 4381 4337"/>
                  <a:gd name="T21" fmla="*/ T20 w 52"/>
                  <a:gd name="T22" fmla="+- 0 63 10"/>
                  <a:gd name="T23" fmla="*/ 63 h 275"/>
                  <a:gd name="T24" fmla="+- 0 4392 4337"/>
                  <a:gd name="T25" fmla="*/ T24 w 52"/>
                  <a:gd name="T26" fmla="+- 0 51 10"/>
                  <a:gd name="T27" fmla="*/ 51 h 275"/>
                  <a:gd name="T28" fmla="+- 0 4392 4337"/>
                  <a:gd name="T29" fmla="*/ T28 w 52"/>
                  <a:gd name="T30" fmla="+- 0 37 10"/>
                  <a:gd name="T31" fmla="*/ 37 h 275"/>
                  <a:gd name="T32" fmla="+- 0 4391 4337"/>
                  <a:gd name="T33" fmla="*/ T32 w 52"/>
                  <a:gd name="T34" fmla="+- 0 22 10"/>
                  <a:gd name="T35" fmla="*/ 22 h 275"/>
                  <a:gd name="T36" fmla="+- 0 4381 4337"/>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1"/>
                    </a:lnTo>
                    <a:lnTo>
                      <a:pt x="11" y="53"/>
                    </a:lnTo>
                    <a:lnTo>
                      <a:pt x="44" y="53"/>
                    </a:lnTo>
                    <a:lnTo>
                      <a:pt x="55" y="41"/>
                    </a:lnTo>
                    <a:lnTo>
                      <a:pt x="55" y="27"/>
                    </a:lnTo>
                    <a:lnTo>
                      <a:pt x="54"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6" name="Group 125">
              <a:extLst>
                <a:ext uri="{FF2B5EF4-FFF2-40B4-BE49-F238E27FC236}">
                  <a16:creationId xmlns:a16="http://schemas.microsoft.com/office/drawing/2014/main" id="{F99C1243-BF87-B453-4D9D-BA2FD06FBAEE}"/>
                </a:ext>
              </a:extLst>
            </p:cNvPr>
            <p:cNvGrpSpPr>
              <a:grpSpLocks/>
            </p:cNvGrpSpPr>
            <p:nvPr/>
          </p:nvGrpSpPr>
          <p:grpSpPr bwMode="auto">
            <a:xfrm>
              <a:off x="4430" y="87"/>
              <a:ext cx="178" cy="202"/>
              <a:chOff x="4430" y="87"/>
              <a:chExt cx="178" cy="202"/>
            </a:xfrm>
          </p:grpSpPr>
          <p:sp>
            <p:nvSpPr>
              <p:cNvPr id="138" name="Freeform 128">
                <a:extLst>
                  <a:ext uri="{FF2B5EF4-FFF2-40B4-BE49-F238E27FC236}">
                    <a16:creationId xmlns:a16="http://schemas.microsoft.com/office/drawing/2014/main" id="{EAB10E77-3905-D7E4-0552-8C39DCAFE11D}"/>
                  </a:ext>
                </a:extLst>
              </p:cNvPr>
              <p:cNvSpPr>
                <a:spLocks/>
              </p:cNvSpPr>
              <p:nvPr/>
            </p:nvSpPr>
            <p:spPr bwMode="auto">
              <a:xfrm>
                <a:off x="4430" y="87"/>
                <a:ext cx="178" cy="202"/>
              </a:xfrm>
              <a:custGeom>
                <a:avLst/>
                <a:gdLst>
                  <a:gd name="T0" fmla="+- 0 4513 4430"/>
                  <a:gd name="T1" fmla="*/ T0 w 178"/>
                  <a:gd name="T2" fmla="+- 0 87 87"/>
                  <a:gd name="T3" fmla="*/ 87 h 202"/>
                  <a:gd name="T4" fmla="+- 0 4457 4430"/>
                  <a:gd name="T5" fmla="*/ T4 w 178"/>
                  <a:gd name="T6" fmla="+- 0 116 87"/>
                  <a:gd name="T7" fmla="*/ 116 h 202"/>
                  <a:gd name="T8" fmla="+- 0 4431 4430"/>
                  <a:gd name="T9" fmla="*/ T8 w 178"/>
                  <a:gd name="T10" fmla="+- 0 176 87"/>
                  <a:gd name="T11" fmla="*/ 176 h 202"/>
                  <a:gd name="T12" fmla="+- 0 4430 4430"/>
                  <a:gd name="T13" fmla="*/ T12 w 178"/>
                  <a:gd name="T14" fmla="+- 0 202 87"/>
                  <a:gd name="T15" fmla="*/ 202 h 202"/>
                  <a:gd name="T16" fmla="+- 0 4433 4430"/>
                  <a:gd name="T17" fmla="*/ T16 w 178"/>
                  <a:gd name="T18" fmla="+- 0 223 87"/>
                  <a:gd name="T19" fmla="*/ 223 h 202"/>
                  <a:gd name="T20" fmla="+- 0 4469 4430"/>
                  <a:gd name="T21" fmla="*/ T20 w 178"/>
                  <a:gd name="T22" fmla="+- 0 272 87"/>
                  <a:gd name="T23" fmla="*/ 272 h 202"/>
                  <a:gd name="T24" fmla="+- 0 4540 4430"/>
                  <a:gd name="T25" fmla="*/ T24 w 178"/>
                  <a:gd name="T26" fmla="+- 0 289 87"/>
                  <a:gd name="T27" fmla="*/ 289 h 202"/>
                  <a:gd name="T28" fmla="+- 0 4562 4430"/>
                  <a:gd name="T29" fmla="*/ T28 w 178"/>
                  <a:gd name="T30" fmla="+- 0 287 87"/>
                  <a:gd name="T31" fmla="*/ 287 h 202"/>
                  <a:gd name="T32" fmla="+- 0 4581 4430"/>
                  <a:gd name="T33" fmla="*/ T32 w 178"/>
                  <a:gd name="T34" fmla="+- 0 283 87"/>
                  <a:gd name="T35" fmla="*/ 283 h 202"/>
                  <a:gd name="T36" fmla="+- 0 4597 4430"/>
                  <a:gd name="T37" fmla="*/ T36 w 178"/>
                  <a:gd name="T38" fmla="+- 0 277 87"/>
                  <a:gd name="T39" fmla="*/ 277 h 202"/>
                  <a:gd name="T40" fmla="+- 0 4583 4430"/>
                  <a:gd name="T41" fmla="*/ T40 w 178"/>
                  <a:gd name="T42" fmla="+- 0 251 87"/>
                  <a:gd name="T43" fmla="*/ 251 h 202"/>
                  <a:gd name="T44" fmla="+- 0 4545 4430"/>
                  <a:gd name="T45" fmla="*/ T44 w 178"/>
                  <a:gd name="T46" fmla="+- 0 251 87"/>
                  <a:gd name="T47" fmla="*/ 251 h 202"/>
                  <a:gd name="T48" fmla="+- 0 4515 4430"/>
                  <a:gd name="T49" fmla="*/ T48 w 178"/>
                  <a:gd name="T50" fmla="+- 0 250 87"/>
                  <a:gd name="T51" fmla="*/ 250 h 202"/>
                  <a:gd name="T52" fmla="+- 0 4496 4430"/>
                  <a:gd name="T53" fmla="*/ T52 w 178"/>
                  <a:gd name="T54" fmla="+- 0 241 87"/>
                  <a:gd name="T55" fmla="*/ 241 h 202"/>
                  <a:gd name="T56" fmla="+- 0 4482 4430"/>
                  <a:gd name="T57" fmla="*/ T56 w 178"/>
                  <a:gd name="T58" fmla="+- 0 225 87"/>
                  <a:gd name="T59" fmla="*/ 225 h 202"/>
                  <a:gd name="T60" fmla="+- 0 4476 4430"/>
                  <a:gd name="T61" fmla="*/ T60 w 178"/>
                  <a:gd name="T62" fmla="+- 0 202 87"/>
                  <a:gd name="T63" fmla="*/ 202 h 202"/>
                  <a:gd name="T64" fmla="+- 0 4607 4430"/>
                  <a:gd name="T65" fmla="*/ T64 w 178"/>
                  <a:gd name="T66" fmla="+- 0 202 87"/>
                  <a:gd name="T67" fmla="*/ 202 h 202"/>
                  <a:gd name="T68" fmla="+- 0 4607 4430"/>
                  <a:gd name="T69" fmla="*/ T68 w 178"/>
                  <a:gd name="T70" fmla="+- 0 198 87"/>
                  <a:gd name="T71" fmla="*/ 198 h 202"/>
                  <a:gd name="T72" fmla="+- 0 4608 4430"/>
                  <a:gd name="T73" fmla="*/ T72 w 178"/>
                  <a:gd name="T74" fmla="+- 0 190 87"/>
                  <a:gd name="T75" fmla="*/ 190 h 202"/>
                  <a:gd name="T76" fmla="+- 0 4607 4430"/>
                  <a:gd name="T77" fmla="*/ T76 w 178"/>
                  <a:gd name="T78" fmla="+- 0 168 87"/>
                  <a:gd name="T79" fmla="*/ 168 h 202"/>
                  <a:gd name="T80" fmla="+- 0 4562 4430"/>
                  <a:gd name="T81" fmla="*/ T80 w 178"/>
                  <a:gd name="T82" fmla="+- 0 168 87"/>
                  <a:gd name="T83" fmla="*/ 168 h 202"/>
                  <a:gd name="T84" fmla="+- 0 4478 4430"/>
                  <a:gd name="T85" fmla="*/ T84 w 178"/>
                  <a:gd name="T86" fmla="+- 0 160 87"/>
                  <a:gd name="T87" fmla="*/ 160 h 202"/>
                  <a:gd name="T88" fmla="+- 0 4485 4430"/>
                  <a:gd name="T89" fmla="*/ T88 w 178"/>
                  <a:gd name="T90" fmla="+- 0 141 87"/>
                  <a:gd name="T91" fmla="*/ 141 h 202"/>
                  <a:gd name="T92" fmla="+- 0 4501 4430"/>
                  <a:gd name="T93" fmla="*/ T92 w 178"/>
                  <a:gd name="T94" fmla="+- 0 126 87"/>
                  <a:gd name="T95" fmla="*/ 126 h 202"/>
                  <a:gd name="T96" fmla="+- 0 4526 4430"/>
                  <a:gd name="T97" fmla="*/ T96 w 178"/>
                  <a:gd name="T98" fmla="+- 0 120 87"/>
                  <a:gd name="T99" fmla="*/ 120 h 202"/>
                  <a:gd name="T100" fmla="+- 0 4590 4430"/>
                  <a:gd name="T101" fmla="*/ T100 w 178"/>
                  <a:gd name="T102" fmla="+- 0 120 87"/>
                  <a:gd name="T103" fmla="*/ 120 h 202"/>
                  <a:gd name="T104" fmla="+- 0 4584 4430"/>
                  <a:gd name="T105" fmla="*/ T104 w 178"/>
                  <a:gd name="T106" fmla="+- 0 112 87"/>
                  <a:gd name="T107" fmla="*/ 112 h 202"/>
                  <a:gd name="T108" fmla="+- 0 4566 4430"/>
                  <a:gd name="T109" fmla="*/ T108 w 178"/>
                  <a:gd name="T110" fmla="+- 0 99 87"/>
                  <a:gd name="T111" fmla="*/ 99 h 202"/>
                  <a:gd name="T112" fmla="+- 0 4543 4430"/>
                  <a:gd name="T113" fmla="*/ T112 w 178"/>
                  <a:gd name="T114" fmla="+- 0 90 87"/>
                  <a:gd name="T115" fmla="*/ 90 h 202"/>
                  <a:gd name="T116" fmla="+- 0 4513 4430"/>
                  <a:gd name="T117" fmla="*/ T116 w 178"/>
                  <a:gd name="T118" fmla="+- 0 87 87"/>
                  <a:gd name="T119"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2"/>
                    </a:lnTo>
                    <a:lnTo>
                      <a:pt x="132" y="200"/>
                    </a:lnTo>
                    <a:lnTo>
                      <a:pt x="151" y="196"/>
                    </a:lnTo>
                    <a:lnTo>
                      <a:pt x="167" y="190"/>
                    </a:lnTo>
                    <a:lnTo>
                      <a:pt x="153" y="164"/>
                    </a:lnTo>
                    <a:lnTo>
                      <a:pt x="115" y="164"/>
                    </a:lnTo>
                    <a:lnTo>
                      <a:pt x="85" y="163"/>
                    </a:lnTo>
                    <a:lnTo>
                      <a:pt x="66" y="154"/>
                    </a:lnTo>
                    <a:lnTo>
                      <a:pt x="52" y="138"/>
                    </a:lnTo>
                    <a:lnTo>
                      <a:pt x="46" y="115"/>
                    </a:lnTo>
                    <a:lnTo>
                      <a:pt x="177" y="115"/>
                    </a:lnTo>
                    <a:lnTo>
                      <a:pt x="177" y="111"/>
                    </a:lnTo>
                    <a:lnTo>
                      <a:pt x="178" y="103"/>
                    </a:lnTo>
                    <a:lnTo>
                      <a:pt x="177" y="81"/>
                    </a:lnTo>
                    <a:lnTo>
                      <a:pt x="132" y="81"/>
                    </a:lnTo>
                    <a:lnTo>
                      <a:pt x="48" y="73"/>
                    </a:lnTo>
                    <a:lnTo>
                      <a:pt x="55" y="54"/>
                    </a:lnTo>
                    <a:lnTo>
                      <a:pt x="71" y="39"/>
                    </a:lnTo>
                    <a:lnTo>
                      <a:pt x="96" y="33"/>
                    </a:lnTo>
                    <a:lnTo>
                      <a:pt x="160" y="33"/>
                    </a:lnTo>
                    <a:lnTo>
                      <a:pt x="154"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9" name="Freeform 127">
                <a:extLst>
                  <a:ext uri="{FF2B5EF4-FFF2-40B4-BE49-F238E27FC236}">
                    <a16:creationId xmlns:a16="http://schemas.microsoft.com/office/drawing/2014/main" id="{06BBFBF0-B88D-0CCF-E727-13C6F680A349}"/>
                  </a:ext>
                </a:extLst>
              </p:cNvPr>
              <p:cNvSpPr>
                <a:spLocks/>
              </p:cNvSpPr>
              <p:nvPr/>
            </p:nvSpPr>
            <p:spPr bwMode="auto">
              <a:xfrm>
                <a:off x="4430" y="87"/>
                <a:ext cx="178" cy="202"/>
              </a:xfrm>
              <a:custGeom>
                <a:avLst/>
                <a:gdLst>
                  <a:gd name="T0" fmla="+- 0 4581 4430"/>
                  <a:gd name="T1" fmla="*/ T0 w 178"/>
                  <a:gd name="T2" fmla="+- 0 247 87"/>
                  <a:gd name="T3" fmla="*/ 247 h 202"/>
                  <a:gd name="T4" fmla="+- 0 4566 4430"/>
                  <a:gd name="T5" fmla="*/ T4 w 178"/>
                  <a:gd name="T6" fmla="+- 0 249 87"/>
                  <a:gd name="T7" fmla="*/ 249 h 202"/>
                  <a:gd name="T8" fmla="+- 0 4545 4430"/>
                  <a:gd name="T9" fmla="*/ T8 w 178"/>
                  <a:gd name="T10" fmla="+- 0 251 87"/>
                  <a:gd name="T11" fmla="*/ 251 h 202"/>
                  <a:gd name="T12" fmla="+- 0 4583 4430"/>
                  <a:gd name="T13" fmla="*/ T12 w 178"/>
                  <a:gd name="T14" fmla="+- 0 251 87"/>
                  <a:gd name="T15" fmla="*/ 251 h 202"/>
                  <a:gd name="T16" fmla="+- 0 4581 4430"/>
                  <a:gd name="T17" fmla="*/ T16 w 178"/>
                  <a:gd name="T18" fmla="+- 0 247 87"/>
                  <a:gd name="T19" fmla="*/ 247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0" name="Freeform 126">
                <a:extLst>
                  <a:ext uri="{FF2B5EF4-FFF2-40B4-BE49-F238E27FC236}">
                    <a16:creationId xmlns:a16="http://schemas.microsoft.com/office/drawing/2014/main" id="{4A89ED27-DAF7-E24C-8AA5-FD545E4DEA81}"/>
                  </a:ext>
                </a:extLst>
              </p:cNvPr>
              <p:cNvSpPr>
                <a:spLocks/>
              </p:cNvSpPr>
              <p:nvPr/>
            </p:nvSpPr>
            <p:spPr bwMode="auto">
              <a:xfrm>
                <a:off x="4430" y="87"/>
                <a:ext cx="178" cy="202"/>
              </a:xfrm>
              <a:custGeom>
                <a:avLst/>
                <a:gdLst>
                  <a:gd name="T0" fmla="+- 0 4590 4430"/>
                  <a:gd name="T1" fmla="*/ T0 w 178"/>
                  <a:gd name="T2" fmla="+- 0 120 87"/>
                  <a:gd name="T3" fmla="*/ 120 h 202"/>
                  <a:gd name="T4" fmla="+- 0 4526 4430"/>
                  <a:gd name="T5" fmla="*/ T4 w 178"/>
                  <a:gd name="T6" fmla="+- 0 120 87"/>
                  <a:gd name="T7" fmla="*/ 120 h 202"/>
                  <a:gd name="T8" fmla="+- 0 4548 4430"/>
                  <a:gd name="T9" fmla="*/ T8 w 178"/>
                  <a:gd name="T10" fmla="+- 0 130 87"/>
                  <a:gd name="T11" fmla="*/ 130 h 202"/>
                  <a:gd name="T12" fmla="+- 0 4559 4430"/>
                  <a:gd name="T13" fmla="*/ T12 w 178"/>
                  <a:gd name="T14" fmla="+- 0 148 87"/>
                  <a:gd name="T15" fmla="*/ 148 h 202"/>
                  <a:gd name="T16" fmla="+- 0 4562 4430"/>
                  <a:gd name="T17" fmla="*/ T16 w 178"/>
                  <a:gd name="T18" fmla="+- 0 168 87"/>
                  <a:gd name="T19" fmla="*/ 168 h 202"/>
                  <a:gd name="T20" fmla="+- 0 4607 4430"/>
                  <a:gd name="T21" fmla="*/ T20 w 178"/>
                  <a:gd name="T22" fmla="+- 0 168 87"/>
                  <a:gd name="T23" fmla="*/ 168 h 202"/>
                  <a:gd name="T24" fmla="+- 0 4607 4430"/>
                  <a:gd name="T25" fmla="*/ T24 w 178"/>
                  <a:gd name="T26" fmla="+- 0 167 87"/>
                  <a:gd name="T27" fmla="*/ 167 h 202"/>
                  <a:gd name="T28" fmla="+- 0 4604 4430"/>
                  <a:gd name="T29" fmla="*/ T28 w 178"/>
                  <a:gd name="T30" fmla="+- 0 148 87"/>
                  <a:gd name="T31" fmla="*/ 148 h 202"/>
                  <a:gd name="T32" fmla="+- 0 4596 4430"/>
                  <a:gd name="T33" fmla="*/ T32 w 178"/>
                  <a:gd name="T34" fmla="+- 0 129 87"/>
                  <a:gd name="T35" fmla="*/ 129 h 202"/>
                  <a:gd name="T36" fmla="+- 0 4590 4430"/>
                  <a:gd name="T37" fmla="*/ T36 w 178"/>
                  <a:gd name="T38" fmla="+- 0 120 87"/>
                  <a:gd name="T39" fmla="*/ 12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8" y="43"/>
                    </a:lnTo>
                    <a:lnTo>
                      <a:pt x="129" y="61"/>
                    </a:lnTo>
                    <a:lnTo>
                      <a:pt x="132" y="81"/>
                    </a:lnTo>
                    <a:lnTo>
                      <a:pt x="177" y="81"/>
                    </a:lnTo>
                    <a:lnTo>
                      <a:pt x="177"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7" name="Group 121">
              <a:extLst>
                <a:ext uri="{FF2B5EF4-FFF2-40B4-BE49-F238E27FC236}">
                  <a16:creationId xmlns:a16="http://schemas.microsoft.com/office/drawing/2014/main" id="{57DC2790-6F98-6C0B-55BA-9F2829AC2CFF}"/>
                </a:ext>
              </a:extLst>
            </p:cNvPr>
            <p:cNvGrpSpPr>
              <a:grpSpLocks/>
            </p:cNvGrpSpPr>
            <p:nvPr/>
          </p:nvGrpSpPr>
          <p:grpSpPr bwMode="auto">
            <a:xfrm>
              <a:off x="4647" y="88"/>
              <a:ext cx="177" cy="198"/>
              <a:chOff x="4647" y="88"/>
              <a:chExt cx="177" cy="198"/>
            </a:xfrm>
          </p:grpSpPr>
          <p:sp>
            <p:nvSpPr>
              <p:cNvPr id="135" name="Freeform 124">
                <a:extLst>
                  <a:ext uri="{FF2B5EF4-FFF2-40B4-BE49-F238E27FC236}">
                    <a16:creationId xmlns:a16="http://schemas.microsoft.com/office/drawing/2014/main" id="{EFC3F131-CB7D-810A-4764-99A6C23C5ADC}"/>
                  </a:ext>
                </a:extLst>
              </p:cNvPr>
              <p:cNvSpPr>
                <a:spLocks/>
              </p:cNvSpPr>
              <p:nvPr/>
            </p:nvSpPr>
            <p:spPr bwMode="auto">
              <a:xfrm>
                <a:off x="4647" y="88"/>
                <a:ext cx="177" cy="198"/>
              </a:xfrm>
              <a:custGeom>
                <a:avLst/>
                <a:gdLst>
                  <a:gd name="T0" fmla="+- 0 4689 4647"/>
                  <a:gd name="T1" fmla="*/ T0 w 177"/>
                  <a:gd name="T2" fmla="+- 0 91 88"/>
                  <a:gd name="T3" fmla="*/ 91 h 198"/>
                  <a:gd name="T4" fmla="+- 0 4647 4647"/>
                  <a:gd name="T5" fmla="*/ T4 w 177"/>
                  <a:gd name="T6" fmla="+- 0 107 88"/>
                  <a:gd name="T7" fmla="*/ 107 h 198"/>
                  <a:gd name="T8" fmla="+- 0 4647 4647"/>
                  <a:gd name="T9" fmla="*/ T8 w 177"/>
                  <a:gd name="T10" fmla="+- 0 127 88"/>
                  <a:gd name="T11" fmla="*/ 127 h 198"/>
                  <a:gd name="T12" fmla="+- 0 4648 4647"/>
                  <a:gd name="T13" fmla="*/ T12 w 177"/>
                  <a:gd name="T14" fmla="+- 0 285 88"/>
                  <a:gd name="T15" fmla="*/ 285 h 198"/>
                  <a:gd name="T16" fmla="+- 0 4697 4647"/>
                  <a:gd name="T17" fmla="*/ T16 w 177"/>
                  <a:gd name="T18" fmla="+- 0 285 88"/>
                  <a:gd name="T19" fmla="*/ 285 h 198"/>
                  <a:gd name="T20" fmla="+- 0 4697 4647"/>
                  <a:gd name="T21" fmla="*/ T20 w 177"/>
                  <a:gd name="T22" fmla="+- 0 166 88"/>
                  <a:gd name="T23" fmla="*/ 166 h 198"/>
                  <a:gd name="T24" fmla="+- 0 4698 4647"/>
                  <a:gd name="T25" fmla="*/ T24 w 177"/>
                  <a:gd name="T26" fmla="+- 0 160 88"/>
                  <a:gd name="T27" fmla="*/ 160 h 198"/>
                  <a:gd name="T28" fmla="+- 0 4703 4647"/>
                  <a:gd name="T29" fmla="*/ T28 w 177"/>
                  <a:gd name="T30" fmla="+- 0 147 88"/>
                  <a:gd name="T31" fmla="*/ 147 h 198"/>
                  <a:gd name="T32" fmla="+- 0 4717 4647"/>
                  <a:gd name="T33" fmla="*/ T32 w 177"/>
                  <a:gd name="T34" fmla="+- 0 132 88"/>
                  <a:gd name="T35" fmla="*/ 132 h 198"/>
                  <a:gd name="T36" fmla="+- 0 4739 4647"/>
                  <a:gd name="T37" fmla="*/ T36 w 177"/>
                  <a:gd name="T38" fmla="+- 0 127 88"/>
                  <a:gd name="T39" fmla="*/ 127 h 198"/>
                  <a:gd name="T40" fmla="+- 0 4815 4647"/>
                  <a:gd name="T41" fmla="*/ T40 w 177"/>
                  <a:gd name="T42" fmla="+- 0 127 88"/>
                  <a:gd name="T43" fmla="*/ 127 h 198"/>
                  <a:gd name="T44" fmla="+- 0 4813 4647"/>
                  <a:gd name="T45" fmla="*/ T44 w 177"/>
                  <a:gd name="T46" fmla="+- 0 122 88"/>
                  <a:gd name="T47" fmla="*/ 122 h 198"/>
                  <a:gd name="T48" fmla="+- 0 4812 4647"/>
                  <a:gd name="T49" fmla="*/ T48 w 177"/>
                  <a:gd name="T50" fmla="+- 0 120 88"/>
                  <a:gd name="T51" fmla="*/ 120 h 198"/>
                  <a:gd name="T52" fmla="+- 0 4692 4647"/>
                  <a:gd name="T53" fmla="*/ T52 w 177"/>
                  <a:gd name="T54" fmla="+- 0 120 88"/>
                  <a:gd name="T55" fmla="*/ 120 h 198"/>
                  <a:gd name="T56" fmla="+- 0 4689 4647"/>
                  <a:gd name="T57" fmla="*/ T56 w 177"/>
                  <a:gd name="T58" fmla="+- 0 91 88"/>
                  <a:gd name="T59" fmla="*/ 91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77" h="198">
                    <a:moveTo>
                      <a:pt x="42" y="3"/>
                    </a:moveTo>
                    <a:lnTo>
                      <a:pt x="0" y="19"/>
                    </a:lnTo>
                    <a:lnTo>
                      <a:pt x="0" y="39"/>
                    </a:lnTo>
                    <a:lnTo>
                      <a:pt x="1" y="197"/>
                    </a:lnTo>
                    <a:lnTo>
                      <a:pt x="50" y="197"/>
                    </a:lnTo>
                    <a:lnTo>
                      <a:pt x="50" y="78"/>
                    </a:lnTo>
                    <a:lnTo>
                      <a:pt x="51" y="72"/>
                    </a:lnTo>
                    <a:lnTo>
                      <a:pt x="56" y="59"/>
                    </a:lnTo>
                    <a:lnTo>
                      <a:pt x="70" y="44"/>
                    </a:lnTo>
                    <a:lnTo>
                      <a:pt x="92" y="39"/>
                    </a:lnTo>
                    <a:lnTo>
                      <a:pt x="168" y="39"/>
                    </a:lnTo>
                    <a:lnTo>
                      <a:pt x="166" y="34"/>
                    </a:lnTo>
                    <a:lnTo>
                      <a:pt x="165" y="32"/>
                    </a:lnTo>
                    <a:lnTo>
                      <a:pt x="45" y="32"/>
                    </a:lnTo>
                    <a:lnTo>
                      <a:pt x="42"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6" name="Freeform 123">
                <a:extLst>
                  <a:ext uri="{FF2B5EF4-FFF2-40B4-BE49-F238E27FC236}">
                    <a16:creationId xmlns:a16="http://schemas.microsoft.com/office/drawing/2014/main" id="{4E7C08CE-42E1-317F-C561-B97C138D876D}"/>
                  </a:ext>
                </a:extLst>
              </p:cNvPr>
              <p:cNvSpPr>
                <a:spLocks/>
              </p:cNvSpPr>
              <p:nvPr/>
            </p:nvSpPr>
            <p:spPr bwMode="auto">
              <a:xfrm>
                <a:off x="4647" y="88"/>
                <a:ext cx="177" cy="198"/>
              </a:xfrm>
              <a:custGeom>
                <a:avLst/>
                <a:gdLst>
                  <a:gd name="T0" fmla="+- 0 4815 4647"/>
                  <a:gd name="T1" fmla="*/ T0 w 177"/>
                  <a:gd name="T2" fmla="+- 0 127 88"/>
                  <a:gd name="T3" fmla="*/ 127 h 198"/>
                  <a:gd name="T4" fmla="+- 0 4739 4647"/>
                  <a:gd name="T5" fmla="*/ T4 w 177"/>
                  <a:gd name="T6" fmla="+- 0 127 88"/>
                  <a:gd name="T7" fmla="*/ 127 h 198"/>
                  <a:gd name="T8" fmla="+- 0 4760 4647"/>
                  <a:gd name="T9" fmla="*/ T8 w 177"/>
                  <a:gd name="T10" fmla="+- 0 134 88"/>
                  <a:gd name="T11" fmla="*/ 134 h 198"/>
                  <a:gd name="T12" fmla="+- 0 4771 4647"/>
                  <a:gd name="T13" fmla="*/ T12 w 177"/>
                  <a:gd name="T14" fmla="+- 0 151 88"/>
                  <a:gd name="T15" fmla="*/ 151 h 198"/>
                  <a:gd name="T16" fmla="+- 0 4775 4647"/>
                  <a:gd name="T17" fmla="*/ T16 w 177"/>
                  <a:gd name="T18" fmla="+- 0 176 88"/>
                  <a:gd name="T19" fmla="*/ 176 h 198"/>
                  <a:gd name="T20" fmla="+- 0 4775 4647"/>
                  <a:gd name="T21" fmla="*/ T20 w 177"/>
                  <a:gd name="T22" fmla="+- 0 285 88"/>
                  <a:gd name="T23" fmla="*/ 285 h 198"/>
                  <a:gd name="T24" fmla="+- 0 4824 4647"/>
                  <a:gd name="T25" fmla="*/ T24 w 177"/>
                  <a:gd name="T26" fmla="+- 0 285 88"/>
                  <a:gd name="T27" fmla="*/ 285 h 198"/>
                  <a:gd name="T28" fmla="+- 0 4821 4647"/>
                  <a:gd name="T29" fmla="*/ T28 w 177"/>
                  <a:gd name="T30" fmla="+- 0 144 88"/>
                  <a:gd name="T31" fmla="*/ 144 h 198"/>
                  <a:gd name="T32" fmla="+- 0 4815 4647"/>
                  <a:gd name="T33" fmla="*/ T32 w 177"/>
                  <a:gd name="T34" fmla="+- 0 127 88"/>
                  <a:gd name="T35" fmla="*/ 127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168" y="39"/>
                    </a:moveTo>
                    <a:lnTo>
                      <a:pt x="92" y="39"/>
                    </a:lnTo>
                    <a:lnTo>
                      <a:pt x="113" y="46"/>
                    </a:lnTo>
                    <a:lnTo>
                      <a:pt x="124" y="63"/>
                    </a:lnTo>
                    <a:lnTo>
                      <a:pt x="128" y="88"/>
                    </a:lnTo>
                    <a:lnTo>
                      <a:pt x="128" y="197"/>
                    </a:lnTo>
                    <a:lnTo>
                      <a:pt x="177" y="197"/>
                    </a:lnTo>
                    <a:lnTo>
                      <a:pt x="174" y="56"/>
                    </a:lnTo>
                    <a:lnTo>
                      <a:pt x="16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7" name="Freeform 122">
                <a:extLst>
                  <a:ext uri="{FF2B5EF4-FFF2-40B4-BE49-F238E27FC236}">
                    <a16:creationId xmlns:a16="http://schemas.microsoft.com/office/drawing/2014/main" id="{6BBA77AC-1D08-D87B-3ED6-17B4AB2C2656}"/>
                  </a:ext>
                </a:extLst>
              </p:cNvPr>
              <p:cNvSpPr>
                <a:spLocks/>
              </p:cNvSpPr>
              <p:nvPr/>
            </p:nvSpPr>
            <p:spPr bwMode="auto">
              <a:xfrm>
                <a:off x="4647" y="88"/>
                <a:ext cx="177" cy="198"/>
              </a:xfrm>
              <a:custGeom>
                <a:avLst/>
                <a:gdLst>
                  <a:gd name="T0" fmla="+- 0 4741 4647"/>
                  <a:gd name="T1" fmla="*/ T0 w 177"/>
                  <a:gd name="T2" fmla="+- 0 88 88"/>
                  <a:gd name="T3" fmla="*/ 88 h 198"/>
                  <a:gd name="T4" fmla="+- 0 4719 4647"/>
                  <a:gd name="T5" fmla="*/ T4 w 177"/>
                  <a:gd name="T6" fmla="+- 0 95 88"/>
                  <a:gd name="T7" fmla="*/ 95 h 198"/>
                  <a:gd name="T8" fmla="+- 0 4703 4647"/>
                  <a:gd name="T9" fmla="*/ T8 w 177"/>
                  <a:gd name="T10" fmla="+- 0 107 88"/>
                  <a:gd name="T11" fmla="*/ 107 h 198"/>
                  <a:gd name="T12" fmla="+- 0 4693 4647"/>
                  <a:gd name="T13" fmla="*/ T12 w 177"/>
                  <a:gd name="T14" fmla="+- 0 120 88"/>
                  <a:gd name="T15" fmla="*/ 120 h 198"/>
                  <a:gd name="T16" fmla="+- 0 4812 4647"/>
                  <a:gd name="T17" fmla="*/ T16 w 177"/>
                  <a:gd name="T18" fmla="+- 0 120 88"/>
                  <a:gd name="T19" fmla="*/ 120 h 198"/>
                  <a:gd name="T20" fmla="+- 0 4801 4647"/>
                  <a:gd name="T21" fmla="*/ T20 w 177"/>
                  <a:gd name="T22" fmla="+- 0 106 88"/>
                  <a:gd name="T23" fmla="*/ 106 h 198"/>
                  <a:gd name="T24" fmla="+- 0 4784 4647"/>
                  <a:gd name="T25" fmla="*/ T24 w 177"/>
                  <a:gd name="T26" fmla="+- 0 95 88"/>
                  <a:gd name="T27" fmla="*/ 95 h 198"/>
                  <a:gd name="T28" fmla="+- 0 4764 4647"/>
                  <a:gd name="T29" fmla="*/ T28 w 177"/>
                  <a:gd name="T30" fmla="+- 0 89 88"/>
                  <a:gd name="T31" fmla="*/ 89 h 198"/>
                  <a:gd name="T32" fmla="+- 0 4741 4647"/>
                  <a:gd name="T33" fmla="*/ T32 w 177"/>
                  <a:gd name="T34" fmla="+- 0 88 88"/>
                  <a:gd name="T35" fmla="*/ 88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94" y="0"/>
                    </a:moveTo>
                    <a:lnTo>
                      <a:pt x="72" y="7"/>
                    </a:lnTo>
                    <a:lnTo>
                      <a:pt x="56" y="19"/>
                    </a:lnTo>
                    <a:lnTo>
                      <a:pt x="46" y="32"/>
                    </a:lnTo>
                    <a:lnTo>
                      <a:pt x="165" y="32"/>
                    </a:lnTo>
                    <a:lnTo>
                      <a:pt x="154" y="18"/>
                    </a:lnTo>
                    <a:lnTo>
                      <a:pt x="137" y="7"/>
                    </a:lnTo>
                    <a:lnTo>
                      <a:pt x="117" y="1"/>
                    </a:lnTo>
                    <a:lnTo>
                      <a:pt x="9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8" name="Group 117">
              <a:extLst>
                <a:ext uri="{FF2B5EF4-FFF2-40B4-BE49-F238E27FC236}">
                  <a16:creationId xmlns:a16="http://schemas.microsoft.com/office/drawing/2014/main" id="{77FEEFAD-4FD8-DAAE-6F78-66B687EC84AD}"/>
                </a:ext>
              </a:extLst>
            </p:cNvPr>
            <p:cNvGrpSpPr>
              <a:grpSpLocks/>
            </p:cNvGrpSpPr>
            <p:nvPr/>
          </p:nvGrpSpPr>
          <p:grpSpPr bwMode="auto">
            <a:xfrm>
              <a:off x="4865" y="87"/>
              <a:ext cx="154" cy="202"/>
              <a:chOff x="4865" y="87"/>
              <a:chExt cx="154" cy="202"/>
            </a:xfrm>
          </p:grpSpPr>
          <p:sp>
            <p:nvSpPr>
              <p:cNvPr id="132" name="Freeform 120">
                <a:extLst>
                  <a:ext uri="{FF2B5EF4-FFF2-40B4-BE49-F238E27FC236}">
                    <a16:creationId xmlns:a16="http://schemas.microsoft.com/office/drawing/2014/main" id="{DC148340-B7B6-CE84-1E0B-D176A777DD80}"/>
                  </a:ext>
                </a:extLst>
              </p:cNvPr>
              <p:cNvSpPr>
                <a:spLocks/>
              </p:cNvSpPr>
              <p:nvPr/>
            </p:nvSpPr>
            <p:spPr bwMode="auto">
              <a:xfrm>
                <a:off x="4865" y="87"/>
                <a:ext cx="154" cy="202"/>
              </a:xfrm>
              <a:custGeom>
                <a:avLst/>
                <a:gdLst>
                  <a:gd name="T0" fmla="+- 0 4967 4865"/>
                  <a:gd name="T1" fmla="*/ T0 w 154"/>
                  <a:gd name="T2" fmla="+- 0 87 87"/>
                  <a:gd name="T3" fmla="*/ 87 h 202"/>
                  <a:gd name="T4" fmla="+- 0 4906 4865"/>
                  <a:gd name="T5" fmla="*/ T4 w 154"/>
                  <a:gd name="T6" fmla="+- 0 107 87"/>
                  <a:gd name="T7" fmla="*/ 107 h 202"/>
                  <a:gd name="T8" fmla="+- 0 4871 4865"/>
                  <a:gd name="T9" fmla="*/ T8 w 154"/>
                  <a:gd name="T10" fmla="+- 0 158 87"/>
                  <a:gd name="T11" fmla="*/ 158 h 202"/>
                  <a:gd name="T12" fmla="+- 0 4865 4865"/>
                  <a:gd name="T13" fmla="*/ T12 w 154"/>
                  <a:gd name="T14" fmla="+- 0 209 87"/>
                  <a:gd name="T15" fmla="*/ 209 h 202"/>
                  <a:gd name="T16" fmla="+- 0 4870 4865"/>
                  <a:gd name="T17" fmla="*/ T16 w 154"/>
                  <a:gd name="T18" fmla="+- 0 229 87"/>
                  <a:gd name="T19" fmla="*/ 229 h 202"/>
                  <a:gd name="T20" fmla="+- 0 4930 4865"/>
                  <a:gd name="T21" fmla="*/ T20 w 154"/>
                  <a:gd name="T22" fmla="+- 0 282 87"/>
                  <a:gd name="T23" fmla="*/ 282 h 202"/>
                  <a:gd name="T24" fmla="+- 0 4984 4865"/>
                  <a:gd name="T25" fmla="*/ T24 w 154"/>
                  <a:gd name="T26" fmla="+- 0 289 87"/>
                  <a:gd name="T27" fmla="*/ 289 h 202"/>
                  <a:gd name="T28" fmla="+- 0 5004 4865"/>
                  <a:gd name="T29" fmla="*/ T28 w 154"/>
                  <a:gd name="T30" fmla="+- 0 285 87"/>
                  <a:gd name="T31" fmla="*/ 285 h 202"/>
                  <a:gd name="T32" fmla="+- 0 5019 4865"/>
                  <a:gd name="T33" fmla="*/ T32 w 154"/>
                  <a:gd name="T34" fmla="+- 0 279 87"/>
                  <a:gd name="T35" fmla="*/ 279 h 202"/>
                  <a:gd name="T36" fmla="+- 0 5006 4865"/>
                  <a:gd name="T37" fmla="*/ T36 w 154"/>
                  <a:gd name="T38" fmla="+- 0 249 87"/>
                  <a:gd name="T39" fmla="*/ 249 h 202"/>
                  <a:gd name="T40" fmla="+- 0 4960 4865"/>
                  <a:gd name="T41" fmla="*/ T40 w 154"/>
                  <a:gd name="T42" fmla="+- 0 249 87"/>
                  <a:gd name="T43" fmla="*/ 249 h 202"/>
                  <a:gd name="T44" fmla="+- 0 4941 4865"/>
                  <a:gd name="T45" fmla="*/ T44 w 154"/>
                  <a:gd name="T46" fmla="+- 0 242 87"/>
                  <a:gd name="T47" fmla="*/ 242 h 202"/>
                  <a:gd name="T48" fmla="+- 0 4927 4865"/>
                  <a:gd name="T49" fmla="*/ T48 w 154"/>
                  <a:gd name="T50" fmla="+- 0 228 87"/>
                  <a:gd name="T51" fmla="*/ 228 h 202"/>
                  <a:gd name="T52" fmla="+- 0 4917 4865"/>
                  <a:gd name="T53" fmla="*/ T52 w 154"/>
                  <a:gd name="T54" fmla="+- 0 207 87"/>
                  <a:gd name="T55" fmla="*/ 207 h 202"/>
                  <a:gd name="T56" fmla="+- 0 4914 4865"/>
                  <a:gd name="T57" fmla="*/ T56 w 154"/>
                  <a:gd name="T58" fmla="+- 0 179 87"/>
                  <a:gd name="T59" fmla="*/ 179 h 202"/>
                  <a:gd name="T60" fmla="+- 0 4920 4865"/>
                  <a:gd name="T61" fmla="*/ T60 w 154"/>
                  <a:gd name="T62" fmla="+- 0 158 87"/>
                  <a:gd name="T63" fmla="*/ 158 h 202"/>
                  <a:gd name="T64" fmla="+- 0 4932 4865"/>
                  <a:gd name="T65" fmla="*/ T64 w 154"/>
                  <a:gd name="T66" fmla="+- 0 140 87"/>
                  <a:gd name="T67" fmla="*/ 140 h 202"/>
                  <a:gd name="T68" fmla="+- 0 4950 4865"/>
                  <a:gd name="T69" fmla="*/ T68 w 154"/>
                  <a:gd name="T70" fmla="+- 0 129 87"/>
                  <a:gd name="T71" fmla="*/ 129 h 202"/>
                  <a:gd name="T72" fmla="+- 0 4973 4865"/>
                  <a:gd name="T73" fmla="*/ T72 w 154"/>
                  <a:gd name="T74" fmla="+- 0 125 87"/>
                  <a:gd name="T75" fmla="*/ 125 h 202"/>
                  <a:gd name="T76" fmla="+- 0 5010 4865"/>
                  <a:gd name="T77" fmla="*/ T76 w 154"/>
                  <a:gd name="T78" fmla="+- 0 125 87"/>
                  <a:gd name="T79" fmla="*/ 125 h 202"/>
                  <a:gd name="T80" fmla="+- 0 5010 4865"/>
                  <a:gd name="T81" fmla="*/ T80 w 154"/>
                  <a:gd name="T82" fmla="+- 0 92 87"/>
                  <a:gd name="T83" fmla="*/ 92 h 202"/>
                  <a:gd name="T84" fmla="+- 0 4990 4865"/>
                  <a:gd name="T85" fmla="*/ T84 w 154"/>
                  <a:gd name="T86" fmla="+- 0 88 87"/>
                  <a:gd name="T87" fmla="*/ 88 h 202"/>
                  <a:gd name="T88" fmla="+- 0 4967 4865"/>
                  <a:gd name="T89" fmla="*/ T88 w 154"/>
                  <a:gd name="T90" fmla="+- 0 87 87"/>
                  <a:gd name="T91"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Lst>
                <a:rect l="0" t="0" r="r" b="b"/>
                <a:pathLst>
                  <a:path w="154" h="202">
                    <a:moveTo>
                      <a:pt x="102" y="0"/>
                    </a:moveTo>
                    <a:lnTo>
                      <a:pt x="41" y="20"/>
                    </a:lnTo>
                    <a:lnTo>
                      <a:pt x="6" y="71"/>
                    </a:lnTo>
                    <a:lnTo>
                      <a:pt x="0" y="122"/>
                    </a:lnTo>
                    <a:lnTo>
                      <a:pt x="5" y="142"/>
                    </a:lnTo>
                    <a:lnTo>
                      <a:pt x="65" y="195"/>
                    </a:lnTo>
                    <a:lnTo>
                      <a:pt x="119" y="202"/>
                    </a:lnTo>
                    <a:lnTo>
                      <a:pt x="139" y="198"/>
                    </a:lnTo>
                    <a:lnTo>
                      <a:pt x="154" y="192"/>
                    </a:lnTo>
                    <a:lnTo>
                      <a:pt x="141" y="162"/>
                    </a:lnTo>
                    <a:lnTo>
                      <a:pt x="95" y="162"/>
                    </a:lnTo>
                    <a:lnTo>
                      <a:pt x="76" y="155"/>
                    </a:lnTo>
                    <a:lnTo>
                      <a:pt x="62" y="141"/>
                    </a:lnTo>
                    <a:lnTo>
                      <a:pt x="52" y="120"/>
                    </a:lnTo>
                    <a:lnTo>
                      <a:pt x="49" y="92"/>
                    </a:lnTo>
                    <a:lnTo>
                      <a:pt x="55" y="71"/>
                    </a:lnTo>
                    <a:lnTo>
                      <a:pt x="67" y="53"/>
                    </a:lnTo>
                    <a:lnTo>
                      <a:pt x="85" y="42"/>
                    </a:lnTo>
                    <a:lnTo>
                      <a:pt x="108" y="38"/>
                    </a:lnTo>
                    <a:lnTo>
                      <a:pt x="145" y="38"/>
                    </a:lnTo>
                    <a:lnTo>
                      <a:pt x="145" y="5"/>
                    </a:lnTo>
                    <a:lnTo>
                      <a:pt x="125" y="1"/>
                    </a:lnTo>
                    <a:lnTo>
                      <a:pt x="102"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3" name="Freeform 119">
                <a:extLst>
                  <a:ext uri="{FF2B5EF4-FFF2-40B4-BE49-F238E27FC236}">
                    <a16:creationId xmlns:a16="http://schemas.microsoft.com/office/drawing/2014/main" id="{9A1C9300-FBC5-AD0F-CD40-67E336E4EC5B}"/>
                  </a:ext>
                </a:extLst>
              </p:cNvPr>
              <p:cNvSpPr>
                <a:spLocks/>
              </p:cNvSpPr>
              <p:nvPr/>
            </p:nvSpPr>
            <p:spPr bwMode="auto">
              <a:xfrm>
                <a:off x="4865" y="87"/>
                <a:ext cx="154" cy="202"/>
              </a:xfrm>
              <a:custGeom>
                <a:avLst/>
                <a:gdLst>
                  <a:gd name="T0" fmla="+- 0 5004 4865"/>
                  <a:gd name="T1" fmla="*/ T0 w 154"/>
                  <a:gd name="T2" fmla="+- 0 246 87"/>
                  <a:gd name="T3" fmla="*/ 246 h 202"/>
                  <a:gd name="T4" fmla="+- 0 4987 4865"/>
                  <a:gd name="T5" fmla="*/ T4 w 154"/>
                  <a:gd name="T6" fmla="+- 0 249 87"/>
                  <a:gd name="T7" fmla="*/ 249 h 202"/>
                  <a:gd name="T8" fmla="+- 0 4960 4865"/>
                  <a:gd name="T9" fmla="*/ T8 w 154"/>
                  <a:gd name="T10" fmla="+- 0 249 87"/>
                  <a:gd name="T11" fmla="*/ 249 h 202"/>
                  <a:gd name="T12" fmla="+- 0 5006 4865"/>
                  <a:gd name="T13" fmla="*/ T12 w 154"/>
                  <a:gd name="T14" fmla="+- 0 249 87"/>
                  <a:gd name="T15" fmla="*/ 249 h 202"/>
                  <a:gd name="T16" fmla="+- 0 5004 4865"/>
                  <a:gd name="T17" fmla="*/ T16 w 154"/>
                  <a:gd name="T18" fmla="+- 0 246 87"/>
                  <a:gd name="T19" fmla="*/ 246 h 202"/>
                </a:gdLst>
                <a:ahLst/>
                <a:cxnLst>
                  <a:cxn ang="0">
                    <a:pos x="T1" y="T3"/>
                  </a:cxn>
                  <a:cxn ang="0">
                    <a:pos x="T5" y="T7"/>
                  </a:cxn>
                  <a:cxn ang="0">
                    <a:pos x="T9" y="T11"/>
                  </a:cxn>
                  <a:cxn ang="0">
                    <a:pos x="T13" y="T15"/>
                  </a:cxn>
                  <a:cxn ang="0">
                    <a:pos x="T17" y="T19"/>
                  </a:cxn>
                </a:cxnLst>
                <a:rect l="0" t="0" r="r" b="b"/>
                <a:pathLst>
                  <a:path w="154" h="202">
                    <a:moveTo>
                      <a:pt x="139" y="159"/>
                    </a:moveTo>
                    <a:lnTo>
                      <a:pt x="122" y="162"/>
                    </a:lnTo>
                    <a:lnTo>
                      <a:pt x="95" y="162"/>
                    </a:lnTo>
                    <a:lnTo>
                      <a:pt x="141" y="162"/>
                    </a:lnTo>
                    <a:lnTo>
                      <a:pt x="139" y="15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4" name="Freeform 118">
                <a:extLst>
                  <a:ext uri="{FF2B5EF4-FFF2-40B4-BE49-F238E27FC236}">
                    <a16:creationId xmlns:a16="http://schemas.microsoft.com/office/drawing/2014/main" id="{9A623B55-3226-CBB4-5493-94ACEF4205BF}"/>
                  </a:ext>
                </a:extLst>
              </p:cNvPr>
              <p:cNvSpPr>
                <a:spLocks/>
              </p:cNvSpPr>
              <p:nvPr/>
            </p:nvSpPr>
            <p:spPr bwMode="auto">
              <a:xfrm>
                <a:off x="4865" y="87"/>
                <a:ext cx="154" cy="202"/>
              </a:xfrm>
              <a:custGeom>
                <a:avLst/>
                <a:gdLst>
                  <a:gd name="T0" fmla="+- 0 5010 4865"/>
                  <a:gd name="T1" fmla="*/ T0 w 154"/>
                  <a:gd name="T2" fmla="+- 0 125 87"/>
                  <a:gd name="T3" fmla="*/ 125 h 202"/>
                  <a:gd name="T4" fmla="+- 0 4991 4865"/>
                  <a:gd name="T5" fmla="*/ T4 w 154"/>
                  <a:gd name="T6" fmla="+- 0 125 87"/>
                  <a:gd name="T7" fmla="*/ 125 h 202"/>
                  <a:gd name="T8" fmla="+- 0 5002 4865"/>
                  <a:gd name="T9" fmla="*/ T8 w 154"/>
                  <a:gd name="T10" fmla="+- 0 129 87"/>
                  <a:gd name="T11" fmla="*/ 129 h 202"/>
                  <a:gd name="T12" fmla="+- 0 5010 4865"/>
                  <a:gd name="T13" fmla="*/ T12 w 154"/>
                  <a:gd name="T14" fmla="+- 0 132 87"/>
                  <a:gd name="T15" fmla="*/ 132 h 202"/>
                  <a:gd name="T16" fmla="+- 0 5010 4865"/>
                  <a:gd name="T17" fmla="*/ T16 w 154"/>
                  <a:gd name="T18" fmla="+- 0 125 87"/>
                  <a:gd name="T19" fmla="*/ 125 h 202"/>
                </a:gdLst>
                <a:ahLst/>
                <a:cxnLst>
                  <a:cxn ang="0">
                    <a:pos x="T1" y="T3"/>
                  </a:cxn>
                  <a:cxn ang="0">
                    <a:pos x="T5" y="T7"/>
                  </a:cxn>
                  <a:cxn ang="0">
                    <a:pos x="T9" y="T11"/>
                  </a:cxn>
                  <a:cxn ang="0">
                    <a:pos x="T13" y="T15"/>
                  </a:cxn>
                  <a:cxn ang="0">
                    <a:pos x="T17" y="T19"/>
                  </a:cxn>
                </a:cxnLst>
                <a:rect l="0" t="0" r="r" b="b"/>
                <a:pathLst>
                  <a:path w="154" h="202">
                    <a:moveTo>
                      <a:pt x="145" y="38"/>
                    </a:moveTo>
                    <a:lnTo>
                      <a:pt x="126" y="38"/>
                    </a:lnTo>
                    <a:lnTo>
                      <a:pt x="137" y="42"/>
                    </a:lnTo>
                    <a:lnTo>
                      <a:pt x="145" y="45"/>
                    </a:lnTo>
                    <a:lnTo>
                      <a:pt x="145" y="38"/>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9" name="Group 114">
              <a:extLst>
                <a:ext uri="{FF2B5EF4-FFF2-40B4-BE49-F238E27FC236}">
                  <a16:creationId xmlns:a16="http://schemas.microsoft.com/office/drawing/2014/main" id="{69AC291B-5F2E-2399-9FC5-F32A6330E3CD}"/>
                </a:ext>
              </a:extLst>
            </p:cNvPr>
            <p:cNvGrpSpPr>
              <a:grpSpLocks/>
            </p:cNvGrpSpPr>
            <p:nvPr/>
          </p:nvGrpSpPr>
          <p:grpSpPr bwMode="auto">
            <a:xfrm>
              <a:off x="5052" y="10"/>
              <a:ext cx="52" cy="275"/>
              <a:chOff x="5052" y="10"/>
              <a:chExt cx="52" cy="275"/>
            </a:xfrm>
          </p:grpSpPr>
          <p:sp>
            <p:nvSpPr>
              <p:cNvPr id="130" name="Freeform 116">
                <a:extLst>
                  <a:ext uri="{FF2B5EF4-FFF2-40B4-BE49-F238E27FC236}">
                    <a16:creationId xmlns:a16="http://schemas.microsoft.com/office/drawing/2014/main" id="{14427AB6-CBC6-4C5B-3C13-A1B78A4CDAEC}"/>
                  </a:ext>
                </a:extLst>
              </p:cNvPr>
              <p:cNvSpPr>
                <a:spLocks/>
              </p:cNvSpPr>
              <p:nvPr/>
            </p:nvSpPr>
            <p:spPr bwMode="auto">
              <a:xfrm>
                <a:off x="5052" y="10"/>
                <a:ext cx="52" cy="275"/>
              </a:xfrm>
              <a:custGeom>
                <a:avLst/>
                <a:gdLst>
                  <a:gd name="T0" fmla="+- 0 5105 5052"/>
                  <a:gd name="T1" fmla="*/ T0 w 52"/>
                  <a:gd name="T2" fmla="+- 0 91 10"/>
                  <a:gd name="T3" fmla="*/ 91 h 275"/>
                  <a:gd name="T4" fmla="+- 0 5055 5052"/>
                  <a:gd name="T5" fmla="*/ T4 w 52"/>
                  <a:gd name="T6" fmla="+- 0 91 10"/>
                  <a:gd name="T7" fmla="*/ 91 h 275"/>
                  <a:gd name="T8" fmla="+- 0 5055 5052"/>
                  <a:gd name="T9" fmla="*/ T8 w 52"/>
                  <a:gd name="T10" fmla="+- 0 285 10"/>
                  <a:gd name="T11" fmla="*/ 285 h 275"/>
                  <a:gd name="T12" fmla="+- 0 5105 5052"/>
                  <a:gd name="T13" fmla="*/ T12 w 52"/>
                  <a:gd name="T14" fmla="+- 0 285 10"/>
                  <a:gd name="T15" fmla="*/ 285 h 275"/>
                  <a:gd name="T16" fmla="+- 0 5105 5052"/>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3" y="81"/>
                    </a:moveTo>
                    <a:lnTo>
                      <a:pt x="3" y="81"/>
                    </a:lnTo>
                    <a:lnTo>
                      <a:pt x="3" y="275"/>
                    </a:lnTo>
                    <a:lnTo>
                      <a:pt x="53" y="275"/>
                    </a:lnTo>
                    <a:lnTo>
                      <a:pt x="53"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1" name="Freeform 115">
                <a:extLst>
                  <a:ext uri="{FF2B5EF4-FFF2-40B4-BE49-F238E27FC236}">
                    <a16:creationId xmlns:a16="http://schemas.microsoft.com/office/drawing/2014/main" id="{020383FB-C325-BEEB-3C28-C2C5C7EE03AA}"/>
                  </a:ext>
                </a:extLst>
              </p:cNvPr>
              <p:cNvSpPr>
                <a:spLocks/>
              </p:cNvSpPr>
              <p:nvPr/>
            </p:nvSpPr>
            <p:spPr bwMode="auto">
              <a:xfrm>
                <a:off x="5052" y="10"/>
                <a:ext cx="52" cy="275"/>
              </a:xfrm>
              <a:custGeom>
                <a:avLst/>
                <a:gdLst>
                  <a:gd name="T0" fmla="+- 0 5097 5052"/>
                  <a:gd name="T1" fmla="*/ T0 w 52"/>
                  <a:gd name="T2" fmla="+- 0 10 10"/>
                  <a:gd name="T3" fmla="*/ 10 h 275"/>
                  <a:gd name="T4" fmla="+- 0 5064 5052"/>
                  <a:gd name="T5" fmla="*/ T4 w 52"/>
                  <a:gd name="T6" fmla="+- 0 10 10"/>
                  <a:gd name="T7" fmla="*/ 10 h 275"/>
                  <a:gd name="T8" fmla="+- 0 5052 5052"/>
                  <a:gd name="T9" fmla="*/ T8 w 52"/>
                  <a:gd name="T10" fmla="+- 0 22 10"/>
                  <a:gd name="T11" fmla="*/ 22 h 275"/>
                  <a:gd name="T12" fmla="+- 0 5052 5052"/>
                  <a:gd name="T13" fmla="*/ T12 w 52"/>
                  <a:gd name="T14" fmla="+- 0 51 10"/>
                  <a:gd name="T15" fmla="*/ 51 h 275"/>
                  <a:gd name="T16" fmla="+- 0 5063 5052"/>
                  <a:gd name="T17" fmla="*/ T16 w 52"/>
                  <a:gd name="T18" fmla="+- 0 63 10"/>
                  <a:gd name="T19" fmla="*/ 63 h 275"/>
                  <a:gd name="T20" fmla="+- 0 5097 5052"/>
                  <a:gd name="T21" fmla="*/ T20 w 52"/>
                  <a:gd name="T22" fmla="+- 0 63 10"/>
                  <a:gd name="T23" fmla="*/ 63 h 275"/>
                  <a:gd name="T24" fmla="+- 0 5107 5052"/>
                  <a:gd name="T25" fmla="*/ T24 w 52"/>
                  <a:gd name="T26" fmla="+- 0 51 10"/>
                  <a:gd name="T27" fmla="*/ 51 h 275"/>
                  <a:gd name="T28" fmla="+- 0 5107 5052"/>
                  <a:gd name="T29" fmla="*/ T28 w 52"/>
                  <a:gd name="T30" fmla="+- 0 37 10"/>
                  <a:gd name="T31" fmla="*/ 37 h 275"/>
                  <a:gd name="T32" fmla="+- 0 5107 5052"/>
                  <a:gd name="T33" fmla="*/ T32 w 52"/>
                  <a:gd name="T34" fmla="+- 0 22 10"/>
                  <a:gd name="T35" fmla="*/ 22 h 275"/>
                  <a:gd name="T36" fmla="+- 0 5097 5052"/>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5" y="0"/>
                    </a:moveTo>
                    <a:lnTo>
                      <a:pt x="12" y="0"/>
                    </a:lnTo>
                    <a:lnTo>
                      <a:pt x="0" y="12"/>
                    </a:lnTo>
                    <a:lnTo>
                      <a:pt x="0" y="41"/>
                    </a:lnTo>
                    <a:lnTo>
                      <a:pt x="11" y="53"/>
                    </a:lnTo>
                    <a:lnTo>
                      <a:pt x="45" y="53"/>
                    </a:lnTo>
                    <a:lnTo>
                      <a:pt x="55" y="41"/>
                    </a:lnTo>
                    <a:lnTo>
                      <a:pt x="55" y="27"/>
                    </a:lnTo>
                    <a:lnTo>
                      <a:pt x="55" y="12"/>
                    </a:lnTo>
                    <a:lnTo>
                      <a:pt x="4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0" name="Group 109">
              <a:extLst>
                <a:ext uri="{FF2B5EF4-FFF2-40B4-BE49-F238E27FC236}">
                  <a16:creationId xmlns:a16="http://schemas.microsoft.com/office/drawing/2014/main" id="{88736582-7D00-31FE-4F6C-BD0DBEE93733}"/>
                </a:ext>
              </a:extLst>
            </p:cNvPr>
            <p:cNvGrpSpPr>
              <a:grpSpLocks/>
            </p:cNvGrpSpPr>
            <p:nvPr/>
          </p:nvGrpSpPr>
          <p:grpSpPr bwMode="auto">
            <a:xfrm>
              <a:off x="5144" y="87"/>
              <a:ext cx="166" cy="202"/>
              <a:chOff x="5144" y="87"/>
              <a:chExt cx="166" cy="202"/>
            </a:xfrm>
          </p:grpSpPr>
          <p:sp>
            <p:nvSpPr>
              <p:cNvPr id="126" name="Freeform 113">
                <a:extLst>
                  <a:ext uri="{FF2B5EF4-FFF2-40B4-BE49-F238E27FC236}">
                    <a16:creationId xmlns:a16="http://schemas.microsoft.com/office/drawing/2014/main" id="{93F6200B-0770-09F7-B541-822203E3F4DF}"/>
                  </a:ext>
                </a:extLst>
              </p:cNvPr>
              <p:cNvSpPr>
                <a:spLocks/>
              </p:cNvSpPr>
              <p:nvPr/>
            </p:nvSpPr>
            <p:spPr bwMode="auto">
              <a:xfrm>
                <a:off x="5144" y="87"/>
                <a:ext cx="166" cy="202"/>
              </a:xfrm>
              <a:custGeom>
                <a:avLst/>
                <a:gdLst>
                  <a:gd name="T0" fmla="+- 0 5298 5144"/>
                  <a:gd name="T1" fmla="*/ T0 w 166"/>
                  <a:gd name="T2" fmla="+- 0 124 87"/>
                  <a:gd name="T3" fmla="*/ 124 h 202"/>
                  <a:gd name="T4" fmla="+- 0 5212 5144"/>
                  <a:gd name="T5" fmla="*/ T4 w 166"/>
                  <a:gd name="T6" fmla="+- 0 124 87"/>
                  <a:gd name="T7" fmla="*/ 124 h 202"/>
                  <a:gd name="T8" fmla="+- 0 5239 5144"/>
                  <a:gd name="T9" fmla="*/ T8 w 166"/>
                  <a:gd name="T10" fmla="+- 0 124 87"/>
                  <a:gd name="T11" fmla="*/ 124 h 202"/>
                  <a:gd name="T12" fmla="+- 0 5255 5144"/>
                  <a:gd name="T13" fmla="*/ T12 w 166"/>
                  <a:gd name="T14" fmla="+- 0 138 87"/>
                  <a:gd name="T15" fmla="*/ 138 h 202"/>
                  <a:gd name="T16" fmla="+- 0 5259 5144"/>
                  <a:gd name="T17" fmla="*/ T16 w 166"/>
                  <a:gd name="T18" fmla="+- 0 155 87"/>
                  <a:gd name="T19" fmla="*/ 155 h 202"/>
                  <a:gd name="T20" fmla="+- 0 5257 5144"/>
                  <a:gd name="T21" fmla="*/ T20 w 166"/>
                  <a:gd name="T22" fmla="+- 0 158 87"/>
                  <a:gd name="T23" fmla="*/ 158 h 202"/>
                  <a:gd name="T24" fmla="+- 0 5229 5144"/>
                  <a:gd name="T25" fmla="*/ T24 w 166"/>
                  <a:gd name="T26" fmla="+- 0 160 87"/>
                  <a:gd name="T27" fmla="*/ 160 h 202"/>
                  <a:gd name="T28" fmla="+- 0 5204 5144"/>
                  <a:gd name="T29" fmla="*/ T28 w 166"/>
                  <a:gd name="T30" fmla="+- 0 165 87"/>
                  <a:gd name="T31" fmla="*/ 165 h 202"/>
                  <a:gd name="T32" fmla="+- 0 5154 5144"/>
                  <a:gd name="T33" fmla="*/ T32 w 166"/>
                  <a:gd name="T34" fmla="+- 0 199 87"/>
                  <a:gd name="T35" fmla="*/ 199 h 202"/>
                  <a:gd name="T36" fmla="+- 0 5144 5144"/>
                  <a:gd name="T37" fmla="*/ T36 w 166"/>
                  <a:gd name="T38" fmla="+- 0 239 87"/>
                  <a:gd name="T39" fmla="*/ 239 h 202"/>
                  <a:gd name="T40" fmla="+- 0 5144 5144"/>
                  <a:gd name="T41" fmla="*/ T40 w 166"/>
                  <a:gd name="T42" fmla="+- 0 239 87"/>
                  <a:gd name="T43" fmla="*/ 239 h 202"/>
                  <a:gd name="T44" fmla="+- 0 5150 5144"/>
                  <a:gd name="T45" fmla="*/ T44 w 166"/>
                  <a:gd name="T46" fmla="+- 0 258 87"/>
                  <a:gd name="T47" fmla="*/ 258 h 202"/>
                  <a:gd name="T48" fmla="+- 0 5163 5144"/>
                  <a:gd name="T49" fmla="*/ T48 w 166"/>
                  <a:gd name="T50" fmla="+- 0 274 87"/>
                  <a:gd name="T51" fmla="*/ 274 h 202"/>
                  <a:gd name="T52" fmla="+- 0 5182 5144"/>
                  <a:gd name="T53" fmla="*/ T52 w 166"/>
                  <a:gd name="T54" fmla="+- 0 286 87"/>
                  <a:gd name="T55" fmla="*/ 286 h 202"/>
                  <a:gd name="T56" fmla="+- 0 5208 5144"/>
                  <a:gd name="T57" fmla="*/ T56 w 166"/>
                  <a:gd name="T58" fmla="+- 0 290 87"/>
                  <a:gd name="T59" fmla="*/ 290 h 202"/>
                  <a:gd name="T60" fmla="+- 0 5230 5144"/>
                  <a:gd name="T61" fmla="*/ T60 w 166"/>
                  <a:gd name="T62" fmla="+- 0 286 87"/>
                  <a:gd name="T63" fmla="*/ 286 h 202"/>
                  <a:gd name="T64" fmla="+- 0 5248 5144"/>
                  <a:gd name="T65" fmla="*/ T64 w 166"/>
                  <a:gd name="T66" fmla="+- 0 277 87"/>
                  <a:gd name="T67" fmla="*/ 277 h 202"/>
                  <a:gd name="T68" fmla="+- 0 5262 5144"/>
                  <a:gd name="T69" fmla="*/ T68 w 166"/>
                  <a:gd name="T70" fmla="+- 0 264 87"/>
                  <a:gd name="T71" fmla="*/ 264 h 202"/>
                  <a:gd name="T72" fmla="+- 0 5309 5144"/>
                  <a:gd name="T73" fmla="*/ T72 w 166"/>
                  <a:gd name="T74" fmla="+- 0 264 87"/>
                  <a:gd name="T75" fmla="*/ 264 h 202"/>
                  <a:gd name="T76" fmla="+- 0 5309 5144"/>
                  <a:gd name="T77" fmla="*/ T76 w 166"/>
                  <a:gd name="T78" fmla="+- 0 261 87"/>
                  <a:gd name="T79" fmla="*/ 261 h 202"/>
                  <a:gd name="T80" fmla="+- 0 5309 5144"/>
                  <a:gd name="T81" fmla="*/ T80 w 166"/>
                  <a:gd name="T82" fmla="+- 0 252 87"/>
                  <a:gd name="T83" fmla="*/ 252 h 202"/>
                  <a:gd name="T84" fmla="+- 0 5208 5144"/>
                  <a:gd name="T85" fmla="*/ T84 w 166"/>
                  <a:gd name="T86" fmla="+- 0 252 87"/>
                  <a:gd name="T87" fmla="*/ 252 h 202"/>
                  <a:gd name="T88" fmla="+- 0 5198 5144"/>
                  <a:gd name="T89" fmla="*/ T88 w 166"/>
                  <a:gd name="T90" fmla="+- 0 239 87"/>
                  <a:gd name="T91" fmla="*/ 239 h 202"/>
                  <a:gd name="T92" fmla="+- 0 5197 5144"/>
                  <a:gd name="T93" fmla="*/ T92 w 166"/>
                  <a:gd name="T94" fmla="+- 0 210 87"/>
                  <a:gd name="T95" fmla="*/ 210 h 202"/>
                  <a:gd name="T96" fmla="+- 0 5212 5144"/>
                  <a:gd name="T97" fmla="*/ T96 w 166"/>
                  <a:gd name="T98" fmla="+- 0 198 87"/>
                  <a:gd name="T99" fmla="*/ 198 h 202"/>
                  <a:gd name="T100" fmla="+- 0 5234 5144"/>
                  <a:gd name="T101" fmla="*/ T100 w 166"/>
                  <a:gd name="T102" fmla="+- 0 192 87"/>
                  <a:gd name="T103" fmla="*/ 192 h 202"/>
                  <a:gd name="T104" fmla="+- 0 5260 5144"/>
                  <a:gd name="T105" fmla="*/ T104 w 166"/>
                  <a:gd name="T106" fmla="+- 0 190 87"/>
                  <a:gd name="T107" fmla="*/ 190 h 202"/>
                  <a:gd name="T108" fmla="+- 0 5308 5144"/>
                  <a:gd name="T109" fmla="*/ T108 w 166"/>
                  <a:gd name="T110" fmla="+- 0 190 87"/>
                  <a:gd name="T111" fmla="*/ 190 h 202"/>
                  <a:gd name="T112" fmla="+- 0 5308 5144"/>
                  <a:gd name="T113" fmla="*/ T112 w 166"/>
                  <a:gd name="T114" fmla="+- 0 162 87"/>
                  <a:gd name="T115" fmla="*/ 162 h 202"/>
                  <a:gd name="T116" fmla="+- 0 5306 5144"/>
                  <a:gd name="T117" fmla="*/ T116 w 166"/>
                  <a:gd name="T118" fmla="+- 0 143 87"/>
                  <a:gd name="T119" fmla="*/ 143 h 202"/>
                  <a:gd name="T120" fmla="+- 0 5299 5144"/>
                  <a:gd name="T121" fmla="*/ T120 w 166"/>
                  <a:gd name="T122" fmla="+- 0 125 87"/>
                  <a:gd name="T123" fmla="*/ 125 h 202"/>
                  <a:gd name="T124" fmla="+- 0 5298 5144"/>
                  <a:gd name="T125" fmla="*/ T124 w 166"/>
                  <a:gd name="T126" fmla="+- 0 124 87"/>
                  <a:gd name="T127" fmla="*/ 124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8" y="37"/>
                    </a:lnTo>
                    <a:lnTo>
                      <a:pt x="95" y="37"/>
                    </a:lnTo>
                    <a:lnTo>
                      <a:pt x="111" y="51"/>
                    </a:lnTo>
                    <a:lnTo>
                      <a:pt x="115" y="68"/>
                    </a:lnTo>
                    <a:lnTo>
                      <a:pt x="113" y="71"/>
                    </a:lnTo>
                    <a:lnTo>
                      <a:pt x="85" y="73"/>
                    </a:lnTo>
                    <a:lnTo>
                      <a:pt x="60" y="78"/>
                    </a:lnTo>
                    <a:lnTo>
                      <a:pt x="10" y="112"/>
                    </a:lnTo>
                    <a:lnTo>
                      <a:pt x="0" y="152"/>
                    </a:lnTo>
                    <a:lnTo>
                      <a:pt x="6" y="171"/>
                    </a:lnTo>
                    <a:lnTo>
                      <a:pt x="19" y="187"/>
                    </a:lnTo>
                    <a:lnTo>
                      <a:pt x="38" y="199"/>
                    </a:lnTo>
                    <a:lnTo>
                      <a:pt x="64" y="203"/>
                    </a:lnTo>
                    <a:lnTo>
                      <a:pt x="86" y="199"/>
                    </a:lnTo>
                    <a:lnTo>
                      <a:pt x="104" y="190"/>
                    </a:lnTo>
                    <a:lnTo>
                      <a:pt x="118" y="177"/>
                    </a:lnTo>
                    <a:lnTo>
                      <a:pt x="165" y="177"/>
                    </a:lnTo>
                    <a:lnTo>
                      <a:pt x="165" y="174"/>
                    </a:lnTo>
                    <a:lnTo>
                      <a:pt x="165" y="165"/>
                    </a:lnTo>
                    <a:lnTo>
                      <a:pt x="64" y="165"/>
                    </a:lnTo>
                    <a:lnTo>
                      <a:pt x="54" y="152"/>
                    </a:lnTo>
                    <a:lnTo>
                      <a:pt x="53" y="123"/>
                    </a:lnTo>
                    <a:lnTo>
                      <a:pt x="68" y="111"/>
                    </a:lnTo>
                    <a:lnTo>
                      <a:pt x="90" y="105"/>
                    </a:lnTo>
                    <a:lnTo>
                      <a:pt x="116" y="103"/>
                    </a:lnTo>
                    <a:lnTo>
                      <a:pt x="164" y="103"/>
                    </a:lnTo>
                    <a:lnTo>
                      <a:pt x="164" y="75"/>
                    </a:lnTo>
                    <a:lnTo>
                      <a:pt x="162" y="56"/>
                    </a:lnTo>
                    <a:lnTo>
                      <a:pt x="155"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7" name="Freeform 112">
                <a:extLst>
                  <a:ext uri="{FF2B5EF4-FFF2-40B4-BE49-F238E27FC236}">
                    <a16:creationId xmlns:a16="http://schemas.microsoft.com/office/drawing/2014/main" id="{90C4C0DF-1E59-B3A5-95F8-B5FD1814C962}"/>
                  </a:ext>
                </a:extLst>
              </p:cNvPr>
              <p:cNvSpPr>
                <a:spLocks/>
              </p:cNvSpPr>
              <p:nvPr/>
            </p:nvSpPr>
            <p:spPr bwMode="auto">
              <a:xfrm>
                <a:off x="5144" y="87"/>
                <a:ext cx="166" cy="202"/>
              </a:xfrm>
              <a:custGeom>
                <a:avLst/>
                <a:gdLst>
                  <a:gd name="T0" fmla="+- 0 5309 5144"/>
                  <a:gd name="T1" fmla="*/ T0 w 166"/>
                  <a:gd name="T2" fmla="+- 0 264 87"/>
                  <a:gd name="T3" fmla="*/ 264 h 202"/>
                  <a:gd name="T4" fmla="+- 0 5264 5144"/>
                  <a:gd name="T5" fmla="*/ T4 w 166"/>
                  <a:gd name="T6" fmla="+- 0 264 87"/>
                  <a:gd name="T7" fmla="*/ 264 h 202"/>
                  <a:gd name="T8" fmla="+- 0 5267 5144"/>
                  <a:gd name="T9" fmla="*/ T8 w 166"/>
                  <a:gd name="T10" fmla="+- 0 285 87"/>
                  <a:gd name="T11" fmla="*/ 285 h 202"/>
                  <a:gd name="T12" fmla="+- 0 5310 5144"/>
                  <a:gd name="T13" fmla="*/ T12 w 166"/>
                  <a:gd name="T14" fmla="+- 0 280 87"/>
                  <a:gd name="T15" fmla="*/ 280 h 202"/>
                  <a:gd name="T16" fmla="+- 0 5309 5144"/>
                  <a:gd name="T17" fmla="*/ T16 w 166"/>
                  <a:gd name="T18" fmla="+- 0 264 87"/>
                  <a:gd name="T19" fmla="*/ 264 h 202"/>
                </a:gdLst>
                <a:ahLst/>
                <a:cxnLst>
                  <a:cxn ang="0">
                    <a:pos x="T1" y="T3"/>
                  </a:cxn>
                  <a:cxn ang="0">
                    <a:pos x="T5" y="T7"/>
                  </a:cxn>
                  <a:cxn ang="0">
                    <a:pos x="T9" y="T11"/>
                  </a:cxn>
                  <a:cxn ang="0">
                    <a:pos x="T13" y="T15"/>
                  </a:cxn>
                  <a:cxn ang="0">
                    <a:pos x="T17" y="T19"/>
                  </a:cxn>
                </a:cxnLst>
                <a:rect l="0" t="0" r="r" b="b"/>
                <a:pathLst>
                  <a:path w="166" h="202">
                    <a:moveTo>
                      <a:pt x="165" y="177"/>
                    </a:moveTo>
                    <a:lnTo>
                      <a:pt x="120" y="177"/>
                    </a:lnTo>
                    <a:lnTo>
                      <a:pt x="123" y="198"/>
                    </a:lnTo>
                    <a:lnTo>
                      <a:pt x="166" y="193"/>
                    </a:lnTo>
                    <a:lnTo>
                      <a:pt x="165"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8" name="Freeform 111">
                <a:extLst>
                  <a:ext uri="{FF2B5EF4-FFF2-40B4-BE49-F238E27FC236}">
                    <a16:creationId xmlns:a16="http://schemas.microsoft.com/office/drawing/2014/main" id="{9B81075C-FC21-3386-372D-8614521F3B0F}"/>
                  </a:ext>
                </a:extLst>
              </p:cNvPr>
              <p:cNvSpPr>
                <a:spLocks/>
              </p:cNvSpPr>
              <p:nvPr/>
            </p:nvSpPr>
            <p:spPr bwMode="auto">
              <a:xfrm>
                <a:off x="5144" y="87"/>
                <a:ext cx="166" cy="202"/>
              </a:xfrm>
              <a:custGeom>
                <a:avLst/>
                <a:gdLst>
                  <a:gd name="T0" fmla="+- 0 5308 5144"/>
                  <a:gd name="T1" fmla="*/ T0 w 166"/>
                  <a:gd name="T2" fmla="+- 0 190 87"/>
                  <a:gd name="T3" fmla="*/ 190 h 202"/>
                  <a:gd name="T4" fmla="+- 0 5260 5144"/>
                  <a:gd name="T5" fmla="*/ T4 w 166"/>
                  <a:gd name="T6" fmla="+- 0 190 87"/>
                  <a:gd name="T7" fmla="*/ 190 h 202"/>
                  <a:gd name="T8" fmla="+- 0 5260 5144"/>
                  <a:gd name="T9" fmla="*/ T8 w 166"/>
                  <a:gd name="T10" fmla="+- 0 220 87"/>
                  <a:gd name="T11" fmla="*/ 220 h 202"/>
                  <a:gd name="T12" fmla="+- 0 5260 5144"/>
                  <a:gd name="T13" fmla="*/ T12 w 166"/>
                  <a:gd name="T14" fmla="+- 0 224 87"/>
                  <a:gd name="T15" fmla="*/ 224 h 202"/>
                  <a:gd name="T16" fmla="+- 0 5251 5144"/>
                  <a:gd name="T17" fmla="*/ T16 w 166"/>
                  <a:gd name="T18" fmla="+- 0 240 87"/>
                  <a:gd name="T19" fmla="*/ 240 h 202"/>
                  <a:gd name="T20" fmla="+- 0 5235 5144"/>
                  <a:gd name="T21" fmla="*/ T20 w 166"/>
                  <a:gd name="T22" fmla="+- 0 250 87"/>
                  <a:gd name="T23" fmla="*/ 250 h 202"/>
                  <a:gd name="T24" fmla="+- 0 5208 5144"/>
                  <a:gd name="T25" fmla="*/ T24 w 166"/>
                  <a:gd name="T26" fmla="+- 0 252 87"/>
                  <a:gd name="T27" fmla="*/ 252 h 202"/>
                  <a:gd name="T28" fmla="+- 0 5309 5144"/>
                  <a:gd name="T29" fmla="*/ T28 w 166"/>
                  <a:gd name="T30" fmla="+- 0 252 87"/>
                  <a:gd name="T31" fmla="*/ 252 h 202"/>
                  <a:gd name="T32" fmla="+- 0 5308 5144"/>
                  <a:gd name="T33" fmla="*/ T32 w 166"/>
                  <a:gd name="T34" fmla="+- 0 240 87"/>
                  <a:gd name="T35" fmla="*/ 240 h 202"/>
                  <a:gd name="T36" fmla="+- 0 5308 5144"/>
                  <a:gd name="T37" fmla="*/ T36 w 166"/>
                  <a:gd name="T38" fmla="+- 0 190 87"/>
                  <a:gd name="T39" fmla="*/ 19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6" y="137"/>
                    </a:lnTo>
                    <a:lnTo>
                      <a:pt x="107" y="153"/>
                    </a:lnTo>
                    <a:lnTo>
                      <a:pt x="91" y="163"/>
                    </a:lnTo>
                    <a:lnTo>
                      <a:pt x="64" y="165"/>
                    </a:lnTo>
                    <a:lnTo>
                      <a:pt x="165"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9" name="Freeform 110">
                <a:extLst>
                  <a:ext uri="{FF2B5EF4-FFF2-40B4-BE49-F238E27FC236}">
                    <a16:creationId xmlns:a16="http://schemas.microsoft.com/office/drawing/2014/main" id="{9E408D71-0943-62C6-6884-1CB8FFA15BFE}"/>
                  </a:ext>
                </a:extLst>
              </p:cNvPr>
              <p:cNvSpPr>
                <a:spLocks/>
              </p:cNvSpPr>
              <p:nvPr/>
            </p:nvSpPr>
            <p:spPr bwMode="auto">
              <a:xfrm>
                <a:off x="5144" y="87"/>
                <a:ext cx="166" cy="202"/>
              </a:xfrm>
              <a:custGeom>
                <a:avLst/>
                <a:gdLst>
                  <a:gd name="T0" fmla="+- 0 5213 5144"/>
                  <a:gd name="T1" fmla="*/ T0 w 166"/>
                  <a:gd name="T2" fmla="+- 0 87 87"/>
                  <a:gd name="T3" fmla="*/ 87 h 202"/>
                  <a:gd name="T4" fmla="+- 0 5191 5144"/>
                  <a:gd name="T5" fmla="*/ T4 w 166"/>
                  <a:gd name="T6" fmla="+- 0 91 87"/>
                  <a:gd name="T7" fmla="*/ 91 h 202"/>
                  <a:gd name="T8" fmla="+- 0 5172 5144"/>
                  <a:gd name="T9" fmla="*/ T8 w 166"/>
                  <a:gd name="T10" fmla="+- 0 97 87"/>
                  <a:gd name="T11" fmla="*/ 97 h 202"/>
                  <a:gd name="T12" fmla="+- 0 5158 5144"/>
                  <a:gd name="T13" fmla="*/ T12 w 166"/>
                  <a:gd name="T14" fmla="+- 0 104 87"/>
                  <a:gd name="T15" fmla="*/ 104 h 202"/>
                  <a:gd name="T16" fmla="+- 0 5176 5144"/>
                  <a:gd name="T17" fmla="*/ T16 w 166"/>
                  <a:gd name="T18" fmla="+- 0 131 87"/>
                  <a:gd name="T19" fmla="*/ 131 h 202"/>
                  <a:gd name="T20" fmla="+- 0 5191 5144"/>
                  <a:gd name="T21" fmla="*/ T20 w 166"/>
                  <a:gd name="T22" fmla="+- 0 126 87"/>
                  <a:gd name="T23" fmla="*/ 126 h 202"/>
                  <a:gd name="T24" fmla="+- 0 5212 5144"/>
                  <a:gd name="T25" fmla="*/ T24 w 166"/>
                  <a:gd name="T26" fmla="+- 0 124 87"/>
                  <a:gd name="T27" fmla="*/ 124 h 202"/>
                  <a:gd name="T28" fmla="+- 0 5298 5144"/>
                  <a:gd name="T29" fmla="*/ T28 w 166"/>
                  <a:gd name="T30" fmla="+- 0 124 87"/>
                  <a:gd name="T31" fmla="*/ 124 h 202"/>
                  <a:gd name="T32" fmla="+- 0 5287 5144"/>
                  <a:gd name="T33" fmla="*/ T32 w 166"/>
                  <a:gd name="T34" fmla="+- 0 110 87"/>
                  <a:gd name="T35" fmla="*/ 110 h 202"/>
                  <a:gd name="T36" fmla="+- 0 5270 5144"/>
                  <a:gd name="T37" fmla="*/ T36 w 166"/>
                  <a:gd name="T38" fmla="+- 0 98 87"/>
                  <a:gd name="T39" fmla="*/ 98 h 202"/>
                  <a:gd name="T40" fmla="+- 0 5245 5144"/>
                  <a:gd name="T41" fmla="*/ T40 w 166"/>
                  <a:gd name="T42" fmla="+- 0 90 87"/>
                  <a:gd name="T43" fmla="*/ 90 h 202"/>
                  <a:gd name="T44" fmla="+- 0 5213 5144"/>
                  <a:gd name="T45" fmla="*/ T44 w 166"/>
                  <a:gd name="T46" fmla="+- 0 87 87"/>
                  <a:gd name="T47"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9" y="0"/>
                    </a:moveTo>
                    <a:lnTo>
                      <a:pt x="47" y="4"/>
                    </a:lnTo>
                    <a:lnTo>
                      <a:pt x="28" y="10"/>
                    </a:lnTo>
                    <a:lnTo>
                      <a:pt x="14" y="17"/>
                    </a:lnTo>
                    <a:lnTo>
                      <a:pt x="32" y="44"/>
                    </a:lnTo>
                    <a:lnTo>
                      <a:pt x="47" y="39"/>
                    </a:lnTo>
                    <a:lnTo>
                      <a:pt x="68" y="37"/>
                    </a:lnTo>
                    <a:lnTo>
                      <a:pt x="154" y="37"/>
                    </a:lnTo>
                    <a:lnTo>
                      <a:pt x="143" y="23"/>
                    </a:lnTo>
                    <a:lnTo>
                      <a:pt x="126" y="11"/>
                    </a:lnTo>
                    <a:lnTo>
                      <a:pt x="101" y="3"/>
                    </a:lnTo>
                    <a:lnTo>
                      <a:pt x="69"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1" name="Group 105">
              <a:extLst>
                <a:ext uri="{FF2B5EF4-FFF2-40B4-BE49-F238E27FC236}">
                  <a16:creationId xmlns:a16="http://schemas.microsoft.com/office/drawing/2014/main" id="{4B0A1C6B-40F6-CDA5-4397-DD33176CF805}"/>
                </a:ext>
              </a:extLst>
            </p:cNvPr>
            <p:cNvGrpSpPr>
              <a:grpSpLocks/>
            </p:cNvGrpSpPr>
            <p:nvPr/>
          </p:nvGrpSpPr>
          <p:grpSpPr bwMode="auto">
            <a:xfrm>
              <a:off x="5351" y="87"/>
              <a:ext cx="135" cy="203"/>
              <a:chOff x="5351" y="87"/>
              <a:chExt cx="135" cy="203"/>
            </a:xfrm>
          </p:grpSpPr>
          <p:sp>
            <p:nvSpPr>
              <p:cNvPr id="123" name="Freeform 108">
                <a:extLst>
                  <a:ext uri="{FF2B5EF4-FFF2-40B4-BE49-F238E27FC236}">
                    <a16:creationId xmlns:a16="http://schemas.microsoft.com/office/drawing/2014/main" id="{0EF82FD7-50BD-6D4A-6B76-E8013A13F23B}"/>
                  </a:ext>
                </a:extLst>
              </p:cNvPr>
              <p:cNvSpPr>
                <a:spLocks/>
              </p:cNvSpPr>
              <p:nvPr/>
            </p:nvSpPr>
            <p:spPr bwMode="auto">
              <a:xfrm>
                <a:off x="5351" y="87"/>
                <a:ext cx="135" cy="203"/>
              </a:xfrm>
              <a:custGeom>
                <a:avLst/>
                <a:gdLst>
                  <a:gd name="T0" fmla="+- 0 5358 5351"/>
                  <a:gd name="T1" fmla="*/ T0 w 135"/>
                  <a:gd name="T2" fmla="+- 0 240 87"/>
                  <a:gd name="T3" fmla="*/ 240 h 203"/>
                  <a:gd name="T4" fmla="+- 0 5351 5351"/>
                  <a:gd name="T5" fmla="*/ T4 w 135"/>
                  <a:gd name="T6" fmla="+- 0 277 87"/>
                  <a:gd name="T7" fmla="*/ 277 h 203"/>
                  <a:gd name="T8" fmla="+- 0 5367 5351"/>
                  <a:gd name="T9" fmla="*/ T8 w 135"/>
                  <a:gd name="T10" fmla="+- 0 284 87"/>
                  <a:gd name="T11" fmla="*/ 284 h 203"/>
                  <a:gd name="T12" fmla="+- 0 5387 5351"/>
                  <a:gd name="T13" fmla="*/ T12 w 135"/>
                  <a:gd name="T14" fmla="+- 0 288 87"/>
                  <a:gd name="T15" fmla="*/ 288 h 203"/>
                  <a:gd name="T16" fmla="+- 0 5411 5351"/>
                  <a:gd name="T17" fmla="*/ T16 w 135"/>
                  <a:gd name="T18" fmla="+- 0 290 87"/>
                  <a:gd name="T19" fmla="*/ 290 h 203"/>
                  <a:gd name="T20" fmla="+- 0 5438 5351"/>
                  <a:gd name="T21" fmla="*/ T20 w 135"/>
                  <a:gd name="T22" fmla="+- 0 286 87"/>
                  <a:gd name="T23" fmla="*/ 286 h 203"/>
                  <a:gd name="T24" fmla="+- 0 5459 5351"/>
                  <a:gd name="T25" fmla="*/ T24 w 135"/>
                  <a:gd name="T26" fmla="+- 0 277 87"/>
                  <a:gd name="T27" fmla="*/ 277 h 203"/>
                  <a:gd name="T28" fmla="+- 0 5474 5351"/>
                  <a:gd name="T29" fmla="*/ T28 w 135"/>
                  <a:gd name="T30" fmla="+- 0 264 87"/>
                  <a:gd name="T31" fmla="*/ 264 h 203"/>
                  <a:gd name="T32" fmla="+- 0 5479 5351"/>
                  <a:gd name="T33" fmla="*/ T32 w 135"/>
                  <a:gd name="T34" fmla="+- 0 253 87"/>
                  <a:gd name="T35" fmla="*/ 253 h 203"/>
                  <a:gd name="T36" fmla="+- 0 5395 5351"/>
                  <a:gd name="T37" fmla="*/ T36 w 135"/>
                  <a:gd name="T38" fmla="+- 0 253 87"/>
                  <a:gd name="T39" fmla="*/ 253 h 203"/>
                  <a:gd name="T40" fmla="+- 0 5374 5351"/>
                  <a:gd name="T41" fmla="*/ T40 w 135"/>
                  <a:gd name="T42" fmla="+- 0 248 87"/>
                  <a:gd name="T43" fmla="*/ 248 h 203"/>
                  <a:gd name="T44" fmla="+- 0 5358 5351"/>
                  <a:gd name="T45" fmla="*/ T44 w 135"/>
                  <a:gd name="T46" fmla="+- 0 240 87"/>
                  <a:gd name="T47" fmla="*/ 240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4" name="Freeform 107">
                <a:extLst>
                  <a:ext uri="{FF2B5EF4-FFF2-40B4-BE49-F238E27FC236}">
                    <a16:creationId xmlns:a16="http://schemas.microsoft.com/office/drawing/2014/main" id="{BA3C30FE-2783-FF6E-677F-76BF27C9DB3A}"/>
                  </a:ext>
                </a:extLst>
              </p:cNvPr>
              <p:cNvSpPr>
                <a:spLocks/>
              </p:cNvSpPr>
              <p:nvPr/>
            </p:nvSpPr>
            <p:spPr bwMode="auto">
              <a:xfrm>
                <a:off x="5351" y="87"/>
                <a:ext cx="135" cy="203"/>
              </a:xfrm>
              <a:custGeom>
                <a:avLst/>
                <a:gdLst>
                  <a:gd name="T0" fmla="+- 0 5426 5351"/>
                  <a:gd name="T1" fmla="*/ T0 w 135"/>
                  <a:gd name="T2" fmla="+- 0 87 87"/>
                  <a:gd name="T3" fmla="*/ 87 h 203"/>
                  <a:gd name="T4" fmla="+- 0 5366 5351"/>
                  <a:gd name="T5" fmla="*/ T4 w 135"/>
                  <a:gd name="T6" fmla="+- 0 113 87"/>
                  <a:gd name="T7" fmla="*/ 113 h 203"/>
                  <a:gd name="T8" fmla="+- 0 5354 5351"/>
                  <a:gd name="T9" fmla="*/ T8 w 135"/>
                  <a:gd name="T10" fmla="+- 0 155 87"/>
                  <a:gd name="T11" fmla="*/ 155 h 203"/>
                  <a:gd name="T12" fmla="+- 0 5359 5351"/>
                  <a:gd name="T13" fmla="*/ T12 w 135"/>
                  <a:gd name="T14" fmla="+- 0 169 87"/>
                  <a:gd name="T15" fmla="*/ 169 h 203"/>
                  <a:gd name="T16" fmla="+- 0 5370 5351"/>
                  <a:gd name="T17" fmla="*/ T16 w 135"/>
                  <a:gd name="T18" fmla="+- 0 183 87"/>
                  <a:gd name="T19" fmla="*/ 183 h 203"/>
                  <a:gd name="T20" fmla="+- 0 5390 5351"/>
                  <a:gd name="T21" fmla="*/ T20 w 135"/>
                  <a:gd name="T22" fmla="+- 0 196 87"/>
                  <a:gd name="T23" fmla="*/ 196 h 203"/>
                  <a:gd name="T24" fmla="+- 0 5418 5351"/>
                  <a:gd name="T25" fmla="*/ T24 w 135"/>
                  <a:gd name="T26" fmla="+- 0 208 87"/>
                  <a:gd name="T27" fmla="*/ 208 h 203"/>
                  <a:gd name="T28" fmla="+- 0 5434 5351"/>
                  <a:gd name="T29" fmla="*/ T28 w 135"/>
                  <a:gd name="T30" fmla="+- 0 220 87"/>
                  <a:gd name="T31" fmla="*/ 220 h 203"/>
                  <a:gd name="T32" fmla="+- 0 5438 5351"/>
                  <a:gd name="T33" fmla="*/ T32 w 135"/>
                  <a:gd name="T34" fmla="+- 0 239 87"/>
                  <a:gd name="T35" fmla="*/ 239 h 203"/>
                  <a:gd name="T36" fmla="+- 0 5426 5351"/>
                  <a:gd name="T37" fmla="*/ T36 w 135"/>
                  <a:gd name="T38" fmla="+- 0 250 87"/>
                  <a:gd name="T39" fmla="*/ 250 h 203"/>
                  <a:gd name="T40" fmla="+- 0 5395 5351"/>
                  <a:gd name="T41" fmla="*/ T40 w 135"/>
                  <a:gd name="T42" fmla="+- 0 253 87"/>
                  <a:gd name="T43" fmla="*/ 253 h 203"/>
                  <a:gd name="T44" fmla="+- 0 5479 5351"/>
                  <a:gd name="T45" fmla="*/ T44 w 135"/>
                  <a:gd name="T46" fmla="+- 0 253 87"/>
                  <a:gd name="T47" fmla="*/ 253 h 203"/>
                  <a:gd name="T48" fmla="+- 0 5483 5351"/>
                  <a:gd name="T49" fmla="*/ T48 w 135"/>
                  <a:gd name="T50" fmla="+- 0 246 87"/>
                  <a:gd name="T51" fmla="*/ 246 h 203"/>
                  <a:gd name="T52" fmla="+- 0 5486 5351"/>
                  <a:gd name="T53" fmla="*/ T52 w 135"/>
                  <a:gd name="T54" fmla="+- 0 224 87"/>
                  <a:gd name="T55" fmla="*/ 224 h 203"/>
                  <a:gd name="T56" fmla="+- 0 5482 5351"/>
                  <a:gd name="T57" fmla="*/ T56 w 135"/>
                  <a:gd name="T58" fmla="+- 0 206 87"/>
                  <a:gd name="T59" fmla="*/ 206 h 203"/>
                  <a:gd name="T60" fmla="+- 0 5471 5351"/>
                  <a:gd name="T61" fmla="*/ T60 w 135"/>
                  <a:gd name="T62" fmla="+- 0 191 87"/>
                  <a:gd name="T63" fmla="*/ 191 h 203"/>
                  <a:gd name="T64" fmla="+- 0 5454 5351"/>
                  <a:gd name="T65" fmla="*/ T64 w 135"/>
                  <a:gd name="T66" fmla="+- 0 178 87"/>
                  <a:gd name="T67" fmla="*/ 178 h 203"/>
                  <a:gd name="T68" fmla="+- 0 5429 5351"/>
                  <a:gd name="T69" fmla="*/ T68 w 135"/>
                  <a:gd name="T70" fmla="+- 0 167 87"/>
                  <a:gd name="T71" fmla="*/ 167 h 203"/>
                  <a:gd name="T72" fmla="+- 0 5407 5351"/>
                  <a:gd name="T73" fmla="*/ T72 w 135"/>
                  <a:gd name="T74" fmla="+- 0 156 87"/>
                  <a:gd name="T75" fmla="*/ 156 h 203"/>
                  <a:gd name="T76" fmla="+- 0 5400 5351"/>
                  <a:gd name="T77" fmla="*/ T76 w 135"/>
                  <a:gd name="T78" fmla="+- 0 142 87"/>
                  <a:gd name="T79" fmla="*/ 142 h 203"/>
                  <a:gd name="T80" fmla="+- 0 5400 5351"/>
                  <a:gd name="T81" fmla="*/ T80 w 135"/>
                  <a:gd name="T82" fmla="+- 0 130 87"/>
                  <a:gd name="T83" fmla="*/ 130 h 203"/>
                  <a:gd name="T84" fmla="+- 0 5410 5351"/>
                  <a:gd name="T85" fmla="*/ T84 w 135"/>
                  <a:gd name="T86" fmla="+- 0 122 87"/>
                  <a:gd name="T87" fmla="*/ 122 h 203"/>
                  <a:gd name="T88" fmla="+- 0 5469 5351"/>
                  <a:gd name="T89" fmla="*/ T88 w 135"/>
                  <a:gd name="T90" fmla="+- 0 122 87"/>
                  <a:gd name="T91" fmla="*/ 122 h 203"/>
                  <a:gd name="T92" fmla="+- 0 5469 5351"/>
                  <a:gd name="T93" fmla="*/ T92 w 135"/>
                  <a:gd name="T94" fmla="+- 0 94 87"/>
                  <a:gd name="T95" fmla="*/ 94 h 203"/>
                  <a:gd name="T96" fmla="+- 0 5450 5351"/>
                  <a:gd name="T97" fmla="*/ T96 w 135"/>
                  <a:gd name="T98" fmla="+- 0 89 87"/>
                  <a:gd name="T99" fmla="*/ 89 h 203"/>
                  <a:gd name="T100" fmla="+- 0 5426 5351"/>
                  <a:gd name="T101" fmla="*/ T100 w 135"/>
                  <a:gd name="T102" fmla="+- 0 87 87"/>
                  <a:gd name="T103" fmla="*/ 87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1"/>
                    </a:lnTo>
                    <a:lnTo>
                      <a:pt x="83" y="133"/>
                    </a:lnTo>
                    <a:lnTo>
                      <a:pt x="87" y="152"/>
                    </a:lnTo>
                    <a:lnTo>
                      <a:pt x="75" y="163"/>
                    </a:lnTo>
                    <a:lnTo>
                      <a:pt x="44" y="166"/>
                    </a:lnTo>
                    <a:lnTo>
                      <a:pt x="128" y="166"/>
                    </a:lnTo>
                    <a:lnTo>
                      <a:pt x="132" y="159"/>
                    </a:lnTo>
                    <a:lnTo>
                      <a:pt x="135" y="137"/>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5" name="Freeform 106">
                <a:extLst>
                  <a:ext uri="{FF2B5EF4-FFF2-40B4-BE49-F238E27FC236}">
                    <a16:creationId xmlns:a16="http://schemas.microsoft.com/office/drawing/2014/main" id="{1B25D11D-DC95-830E-BF4B-7D3E9EE158F1}"/>
                  </a:ext>
                </a:extLst>
              </p:cNvPr>
              <p:cNvSpPr>
                <a:spLocks/>
              </p:cNvSpPr>
              <p:nvPr/>
            </p:nvSpPr>
            <p:spPr bwMode="auto">
              <a:xfrm>
                <a:off x="5351" y="87"/>
                <a:ext cx="135" cy="203"/>
              </a:xfrm>
              <a:custGeom>
                <a:avLst/>
                <a:gdLst>
                  <a:gd name="T0" fmla="+- 0 5469 5351"/>
                  <a:gd name="T1" fmla="*/ T0 w 135"/>
                  <a:gd name="T2" fmla="+- 0 122 87"/>
                  <a:gd name="T3" fmla="*/ 122 h 203"/>
                  <a:gd name="T4" fmla="+- 0 5410 5351"/>
                  <a:gd name="T5" fmla="*/ T4 w 135"/>
                  <a:gd name="T6" fmla="+- 0 122 87"/>
                  <a:gd name="T7" fmla="*/ 122 h 203"/>
                  <a:gd name="T8" fmla="+- 0 5431 5351"/>
                  <a:gd name="T9" fmla="*/ T8 w 135"/>
                  <a:gd name="T10" fmla="+- 0 122 87"/>
                  <a:gd name="T11" fmla="*/ 122 h 203"/>
                  <a:gd name="T12" fmla="+- 0 5453 5351"/>
                  <a:gd name="T13" fmla="*/ T12 w 135"/>
                  <a:gd name="T14" fmla="+- 0 126 87"/>
                  <a:gd name="T15" fmla="*/ 126 h 203"/>
                  <a:gd name="T16" fmla="+- 0 5469 5351"/>
                  <a:gd name="T17" fmla="*/ T16 w 135"/>
                  <a:gd name="T18" fmla="+- 0 133 87"/>
                  <a:gd name="T19" fmla="*/ 133 h 203"/>
                  <a:gd name="T20" fmla="+- 0 5469 5351"/>
                  <a:gd name="T21" fmla="*/ T20 w 135"/>
                  <a:gd name="T22" fmla="+- 0 122 87"/>
                  <a:gd name="T23" fmla="*/ 122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2" name="Group 103">
              <a:extLst>
                <a:ext uri="{FF2B5EF4-FFF2-40B4-BE49-F238E27FC236}">
                  <a16:creationId xmlns:a16="http://schemas.microsoft.com/office/drawing/2014/main" id="{2BF34CC5-4173-34DB-D1B5-31E99F52D0CD}"/>
                </a:ext>
              </a:extLst>
            </p:cNvPr>
            <p:cNvGrpSpPr>
              <a:grpSpLocks/>
            </p:cNvGrpSpPr>
            <p:nvPr/>
          </p:nvGrpSpPr>
          <p:grpSpPr bwMode="auto">
            <a:xfrm>
              <a:off x="4444" y="648"/>
              <a:ext cx="162" cy="2"/>
              <a:chOff x="4444" y="648"/>
              <a:chExt cx="162" cy="2"/>
            </a:xfrm>
          </p:grpSpPr>
          <p:sp>
            <p:nvSpPr>
              <p:cNvPr id="122" name="Freeform 104">
                <a:extLst>
                  <a:ext uri="{FF2B5EF4-FFF2-40B4-BE49-F238E27FC236}">
                    <a16:creationId xmlns:a16="http://schemas.microsoft.com/office/drawing/2014/main" id="{ECF72C69-22C0-1E2E-8262-19C745D77C10}"/>
                  </a:ext>
                </a:extLst>
              </p:cNvPr>
              <p:cNvSpPr>
                <a:spLocks/>
              </p:cNvSpPr>
              <p:nvPr/>
            </p:nvSpPr>
            <p:spPr bwMode="auto">
              <a:xfrm>
                <a:off x="4444" y="648"/>
                <a:ext cx="162" cy="2"/>
              </a:xfrm>
              <a:custGeom>
                <a:avLst/>
                <a:gdLst>
                  <a:gd name="T0" fmla="+- 0 4444 4444"/>
                  <a:gd name="T1" fmla="*/ T0 w 162"/>
                  <a:gd name="T2" fmla="+- 0 4607 4444"/>
                  <a:gd name="T3" fmla="*/ T2 w 162"/>
                </a:gdLst>
                <a:ahLst/>
                <a:cxnLst>
                  <a:cxn ang="0">
                    <a:pos x="T1" y="0"/>
                  </a:cxn>
                  <a:cxn ang="0">
                    <a:pos x="T3" y="0"/>
                  </a:cxn>
                </a:cxnLst>
                <a:rect l="0" t="0" r="r" b="b"/>
                <a:pathLst>
                  <a:path w="162">
                    <a:moveTo>
                      <a:pt x="0" y="0"/>
                    </a:moveTo>
                    <a:lnTo>
                      <a:pt x="163"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3" name="Group 101">
              <a:extLst>
                <a:ext uri="{FF2B5EF4-FFF2-40B4-BE49-F238E27FC236}">
                  <a16:creationId xmlns:a16="http://schemas.microsoft.com/office/drawing/2014/main" id="{4954EADD-8EEF-292D-5A8C-2D6963B21842}"/>
                </a:ext>
              </a:extLst>
            </p:cNvPr>
            <p:cNvGrpSpPr>
              <a:grpSpLocks/>
            </p:cNvGrpSpPr>
            <p:nvPr/>
          </p:nvGrpSpPr>
          <p:grpSpPr bwMode="auto">
            <a:xfrm>
              <a:off x="4444" y="548"/>
              <a:ext cx="49" cy="80"/>
              <a:chOff x="4444" y="548"/>
              <a:chExt cx="49" cy="80"/>
            </a:xfrm>
          </p:grpSpPr>
          <p:sp>
            <p:nvSpPr>
              <p:cNvPr id="121" name="Freeform 102">
                <a:extLst>
                  <a:ext uri="{FF2B5EF4-FFF2-40B4-BE49-F238E27FC236}">
                    <a16:creationId xmlns:a16="http://schemas.microsoft.com/office/drawing/2014/main" id="{D31240AB-12A8-69BF-A952-1B0551705CE2}"/>
                  </a:ext>
                </a:extLst>
              </p:cNvPr>
              <p:cNvSpPr>
                <a:spLocks/>
              </p:cNvSpPr>
              <p:nvPr/>
            </p:nvSpPr>
            <p:spPr bwMode="auto">
              <a:xfrm>
                <a:off x="4444" y="548"/>
                <a:ext cx="49" cy="80"/>
              </a:xfrm>
              <a:custGeom>
                <a:avLst/>
                <a:gdLst>
                  <a:gd name="T0" fmla="+- 0 4444 4444"/>
                  <a:gd name="T1" fmla="*/ T0 w 49"/>
                  <a:gd name="T2" fmla="+- 0 588 548"/>
                  <a:gd name="T3" fmla="*/ 588 h 80"/>
                  <a:gd name="T4" fmla="+- 0 4493 4444"/>
                  <a:gd name="T5" fmla="*/ T4 w 49"/>
                  <a:gd name="T6" fmla="+- 0 588 548"/>
                  <a:gd name="T7" fmla="*/ 588 h 80"/>
                </a:gdLst>
                <a:ahLst/>
                <a:cxnLst>
                  <a:cxn ang="0">
                    <a:pos x="T1" y="T3"/>
                  </a:cxn>
                  <a:cxn ang="0">
                    <a:pos x="T5" y="T7"/>
                  </a:cxn>
                </a:cxnLst>
                <a:rect l="0" t="0" r="r" b="b"/>
                <a:pathLst>
                  <a:path w="49" h="80">
                    <a:moveTo>
                      <a:pt x="0" y="40"/>
                    </a:moveTo>
                    <a:lnTo>
                      <a:pt x="49" y="40"/>
                    </a:lnTo>
                  </a:path>
                </a:pathLst>
              </a:custGeom>
              <a:noFill/>
              <a:ln w="520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4" name="Group 99">
              <a:extLst>
                <a:ext uri="{FF2B5EF4-FFF2-40B4-BE49-F238E27FC236}">
                  <a16:creationId xmlns:a16="http://schemas.microsoft.com/office/drawing/2014/main" id="{D1E55F40-379B-4D25-465B-B0485D2C397C}"/>
                </a:ext>
              </a:extLst>
            </p:cNvPr>
            <p:cNvGrpSpPr>
              <a:grpSpLocks/>
            </p:cNvGrpSpPr>
            <p:nvPr/>
          </p:nvGrpSpPr>
          <p:grpSpPr bwMode="auto">
            <a:xfrm>
              <a:off x="4444" y="528"/>
              <a:ext cx="150" cy="2"/>
              <a:chOff x="4444" y="528"/>
              <a:chExt cx="150" cy="2"/>
            </a:xfrm>
          </p:grpSpPr>
          <p:sp>
            <p:nvSpPr>
              <p:cNvPr id="120" name="Freeform 100">
                <a:extLst>
                  <a:ext uri="{FF2B5EF4-FFF2-40B4-BE49-F238E27FC236}">
                    <a16:creationId xmlns:a16="http://schemas.microsoft.com/office/drawing/2014/main" id="{B4F195A9-2ABC-6040-36AF-B4401B4122CE}"/>
                  </a:ext>
                </a:extLst>
              </p:cNvPr>
              <p:cNvSpPr>
                <a:spLocks/>
              </p:cNvSpPr>
              <p:nvPr/>
            </p:nvSpPr>
            <p:spPr bwMode="auto">
              <a:xfrm>
                <a:off x="4444" y="528"/>
                <a:ext cx="150" cy="2"/>
              </a:xfrm>
              <a:custGeom>
                <a:avLst/>
                <a:gdLst>
                  <a:gd name="T0" fmla="+- 0 4444 4444"/>
                  <a:gd name="T1" fmla="*/ T0 w 150"/>
                  <a:gd name="T2" fmla="+- 0 4595 4444"/>
                  <a:gd name="T3" fmla="*/ T2 w 150"/>
                </a:gdLst>
                <a:ahLst/>
                <a:cxnLst>
                  <a:cxn ang="0">
                    <a:pos x="T1" y="0"/>
                  </a:cxn>
                  <a:cxn ang="0">
                    <a:pos x="T3" y="0"/>
                  </a:cxn>
                </a:cxnLst>
                <a:rect l="0" t="0" r="r" b="b"/>
                <a:pathLst>
                  <a:path w="150">
                    <a:moveTo>
                      <a:pt x="0" y="0"/>
                    </a:moveTo>
                    <a:lnTo>
                      <a:pt x="151"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5" name="Group 97">
              <a:extLst>
                <a:ext uri="{FF2B5EF4-FFF2-40B4-BE49-F238E27FC236}">
                  <a16:creationId xmlns:a16="http://schemas.microsoft.com/office/drawing/2014/main" id="{B0D22AD4-08EA-C3B5-7551-4361FF25C7CD}"/>
                </a:ext>
              </a:extLst>
            </p:cNvPr>
            <p:cNvGrpSpPr>
              <a:grpSpLocks/>
            </p:cNvGrpSpPr>
            <p:nvPr/>
          </p:nvGrpSpPr>
          <p:grpSpPr bwMode="auto">
            <a:xfrm>
              <a:off x="4444" y="438"/>
              <a:ext cx="49" cy="70"/>
              <a:chOff x="4444" y="438"/>
              <a:chExt cx="49" cy="70"/>
            </a:xfrm>
          </p:grpSpPr>
          <p:sp>
            <p:nvSpPr>
              <p:cNvPr id="119" name="Freeform 98">
                <a:extLst>
                  <a:ext uri="{FF2B5EF4-FFF2-40B4-BE49-F238E27FC236}">
                    <a16:creationId xmlns:a16="http://schemas.microsoft.com/office/drawing/2014/main" id="{2416368D-596A-024F-49E9-AE36CCAF29BC}"/>
                  </a:ext>
                </a:extLst>
              </p:cNvPr>
              <p:cNvSpPr>
                <a:spLocks/>
              </p:cNvSpPr>
              <p:nvPr/>
            </p:nvSpPr>
            <p:spPr bwMode="auto">
              <a:xfrm>
                <a:off x="4444" y="438"/>
                <a:ext cx="49" cy="70"/>
              </a:xfrm>
              <a:custGeom>
                <a:avLst/>
                <a:gdLst>
                  <a:gd name="T0" fmla="+- 0 4444 4444"/>
                  <a:gd name="T1" fmla="*/ T0 w 49"/>
                  <a:gd name="T2" fmla="+- 0 473 438"/>
                  <a:gd name="T3" fmla="*/ 473 h 70"/>
                  <a:gd name="T4" fmla="+- 0 4493 4444"/>
                  <a:gd name="T5" fmla="*/ T4 w 49"/>
                  <a:gd name="T6" fmla="+- 0 473 438"/>
                  <a:gd name="T7" fmla="*/ 473 h 70"/>
                </a:gdLst>
                <a:ahLst/>
                <a:cxnLst>
                  <a:cxn ang="0">
                    <a:pos x="T1" y="T3"/>
                  </a:cxn>
                  <a:cxn ang="0">
                    <a:pos x="T5" y="T7"/>
                  </a:cxn>
                </a:cxnLst>
                <a:rect l="0" t="0" r="r" b="b"/>
                <a:pathLst>
                  <a:path w="49" h="70">
                    <a:moveTo>
                      <a:pt x="0" y="35"/>
                    </a:moveTo>
                    <a:lnTo>
                      <a:pt x="49" y="35"/>
                    </a:lnTo>
                  </a:path>
                </a:pathLst>
              </a:custGeom>
              <a:noFill/>
              <a:ln w="4572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6" name="Group 95">
              <a:extLst>
                <a:ext uri="{FF2B5EF4-FFF2-40B4-BE49-F238E27FC236}">
                  <a16:creationId xmlns:a16="http://schemas.microsoft.com/office/drawing/2014/main" id="{F89601AA-C830-2133-1180-C0AEF53658BC}"/>
                </a:ext>
              </a:extLst>
            </p:cNvPr>
            <p:cNvGrpSpPr>
              <a:grpSpLocks/>
            </p:cNvGrpSpPr>
            <p:nvPr/>
          </p:nvGrpSpPr>
          <p:grpSpPr bwMode="auto">
            <a:xfrm>
              <a:off x="4444" y="418"/>
              <a:ext cx="156" cy="2"/>
              <a:chOff x="4444" y="418"/>
              <a:chExt cx="156" cy="2"/>
            </a:xfrm>
          </p:grpSpPr>
          <p:sp>
            <p:nvSpPr>
              <p:cNvPr id="118" name="Freeform 96">
                <a:extLst>
                  <a:ext uri="{FF2B5EF4-FFF2-40B4-BE49-F238E27FC236}">
                    <a16:creationId xmlns:a16="http://schemas.microsoft.com/office/drawing/2014/main" id="{326B9B10-67F3-FEB3-5818-EB0B8FA4F04D}"/>
                  </a:ext>
                </a:extLst>
              </p:cNvPr>
              <p:cNvSpPr>
                <a:spLocks/>
              </p:cNvSpPr>
              <p:nvPr/>
            </p:nvSpPr>
            <p:spPr bwMode="auto">
              <a:xfrm>
                <a:off x="4444" y="418"/>
                <a:ext cx="156" cy="2"/>
              </a:xfrm>
              <a:custGeom>
                <a:avLst/>
                <a:gdLst>
                  <a:gd name="T0" fmla="+- 0 4444 4444"/>
                  <a:gd name="T1" fmla="*/ T0 w 156"/>
                  <a:gd name="T2" fmla="+- 0 4601 4444"/>
                  <a:gd name="T3" fmla="*/ T2 w 156"/>
                </a:gdLst>
                <a:ahLst/>
                <a:cxnLst>
                  <a:cxn ang="0">
                    <a:pos x="T1" y="0"/>
                  </a:cxn>
                  <a:cxn ang="0">
                    <a:pos x="T3" y="0"/>
                  </a:cxn>
                </a:cxnLst>
                <a:rect l="0" t="0" r="r" b="b"/>
                <a:pathLst>
                  <a:path w="156">
                    <a:moveTo>
                      <a:pt x="0" y="0"/>
                    </a:moveTo>
                    <a:lnTo>
                      <a:pt x="157"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7" name="Group 89">
              <a:extLst>
                <a:ext uri="{FF2B5EF4-FFF2-40B4-BE49-F238E27FC236}">
                  <a16:creationId xmlns:a16="http://schemas.microsoft.com/office/drawing/2014/main" id="{B3E4B78B-5B45-3E04-8D60-F6A63A4EE130}"/>
                </a:ext>
              </a:extLst>
            </p:cNvPr>
            <p:cNvGrpSpPr>
              <a:grpSpLocks/>
            </p:cNvGrpSpPr>
            <p:nvPr/>
          </p:nvGrpSpPr>
          <p:grpSpPr bwMode="auto">
            <a:xfrm>
              <a:off x="4647" y="469"/>
              <a:ext cx="287" cy="199"/>
              <a:chOff x="4647" y="469"/>
              <a:chExt cx="287" cy="199"/>
            </a:xfrm>
          </p:grpSpPr>
          <p:sp>
            <p:nvSpPr>
              <p:cNvPr id="113" name="Freeform 94">
                <a:extLst>
                  <a:ext uri="{FF2B5EF4-FFF2-40B4-BE49-F238E27FC236}">
                    <a16:creationId xmlns:a16="http://schemas.microsoft.com/office/drawing/2014/main" id="{EBCC1B69-8C0A-C04E-68E9-40B7F9C864B2}"/>
                  </a:ext>
                </a:extLst>
              </p:cNvPr>
              <p:cNvSpPr>
                <a:spLocks/>
              </p:cNvSpPr>
              <p:nvPr/>
            </p:nvSpPr>
            <p:spPr bwMode="auto">
              <a:xfrm>
                <a:off x="4647" y="469"/>
                <a:ext cx="287" cy="199"/>
              </a:xfrm>
              <a:custGeom>
                <a:avLst/>
                <a:gdLst>
                  <a:gd name="T0" fmla="+- 0 4688 4647"/>
                  <a:gd name="T1" fmla="*/ T0 w 287"/>
                  <a:gd name="T2" fmla="+- 0 473 469"/>
                  <a:gd name="T3" fmla="*/ 473 h 199"/>
                  <a:gd name="T4" fmla="+- 0 4647 4647"/>
                  <a:gd name="T5" fmla="*/ T4 w 287"/>
                  <a:gd name="T6" fmla="+- 0 489 469"/>
                  <a:gd name="T7" fmla="*/ 489 h 199"/>
                  <a:gd name="T8" fmla="+- 0 4647 4647"/>
                  <a:gd name="T9" fmla="*/ T8 w 287"/>
                  <a:gd name="T10" fmla="+- 0 509 469"/>
                  <a:gd name="T11" fmla="*/ 509 h 199"/>
                  <a:gd name="T12" fmla="+- 0 4648 4647"/>
                  <a:gd name="T13" fmla="*/ T12 w 287"/>
                  <a:gd name="T14" fmla="+- 0 667 469"/>
                  <a:gd name="T15" fmla="*/ 667 h 199"/>
                  <a:gd name="T16" fmla="+- 0 4696 4647"/>
                  <a:gd name="T17" fmla="*/ T16 w 287"/>
                  <a:gd name="T18" fmla="+- 0 667 469"/>
                  <a:gd name="T19" fmla="*/ 667 h 199"/>
                  <a:gd name="T20" fmla="+- 0 4696 4647"/>
                  <a:gd name="T21" fmla="*/ T20 w 287"/>
                  <a:gd name="T22" fmla="+- 0 547 469"/>
                  <a:gd name="T23" fmla="*/ 547 h 199"/>
                  <a:gd name="T24" fmla="+- 0 4696 4647"/>
                  <a:gd name="T25" fmla="*/ T24 w 287"/>
                  <a:gd name="T26" fmla="+- 0 541 469"/>
                  <a:gd name="T27" fmla="*/ 541 h 199"/>
                  <a:gd name="T28" fmla="+- 0 4699 4647"/>
                  <a:gd name="T29" fmla="*/ T28 w 287"/>
                  <a:gd name="T30" fmla="+- 0 535 469"/>
                  <a:gd name="T31" fmla="*/ 535 h 199"/>
                  <a:gd name="T32" fmla="+- 0 4707 4647"/>
                  <a:gd name="T33" fmla="*/ T32 w 287"/>
                  <a:gd name="T34" fmla="+- 0 523 469"/>
                  <a:gd name="T35" fmla="*/ 523 h 199"/>
                  <a:gd name="T36" fmla="+- 0 4723 4647"/>
                  <a:gd name="T37" fmla="*/ T36 w 287"/>
                  <a:gd name="T38" fmla="+- 0 514 469"/>
                  <a:gd name="T39" fmla="*/ 514 h 199"/>
                  <a:gd name="T40" fmla="+- 0 4751 4647"/>
                  <a:gd name="T41" fmla="*/ T40 w 287"/>
                  <a:gd name="T42" fmla="+- 0 513 469"/>
                  <a:gd name="T43" fmla="*/ 513 h 199"/>
                  <a:gd name="T44" fmla="+- 0 4837 4647"/>
                  <a:gd name="T45" fmla="*/ T44 w 287"/>
                  <a:gd name="T46" fmla="+- 0 513 469"/>
                  <a:gd name="T47" fmla="*/ 513 h 199"/>
                  <a:gd name="T48" fmla="+- 0 4854 4647"/>
                  <a:gd name="T49" fmla="*/ T48 w 287"/>
                  <a:gd name="T50" fmla="+- 0 509 469"/>
                  <a:gd name="T51" fmla="*/ 509 h 199"/>
                  <a:gd name="T52" fmla="+- 0 4926 4647"/>
                  <a:gd name="T53" fmla="*/ T52 w 287"/>
                  <a:gd name="T54" fmla="+- 0 509 469"/>
                  <a:gd name="T55" fmla="*/ 509 h 199"/>
                  <a:gd name="T56" fmla="+- 0 4924 4647"/>
                  <a:gd name="T57" fmla="*/ T56 w 287"/>
                  <a:gd name="T58" fmla="+- 0 505 469"/>
                  <a:gd name="T59" fmla="*/ 505 h 199"/>
                  <a:gd name="T60" fmla="+- 0 4806 4647"/>
                  <a:gd name="T61" fmla="*/ T60 w 287"/>
                  <a:gd name="T62" fmla="+- 0 505 469"/>
                  <a:gd name="T63" fmla="*/ 505 h 199"/>
                  <a:gd name="T64" fmla="+- 0 4804 4647"/>
                  <a:gd name="T65" fmla="*/ T64 w 287"/>
                  <a:gd name="T66" fmla="+- 0 502 469"/>
                  <a:gd name="T67" fmla="*/ 502 h 199"/>
                  <a:gd name="T68" fmla="+- 0 4690 4647"/>
                  <a:gd name="T69" fmla="*/ T68 w 287"/>
                  <a:gd name="T70" fmla="+- 0 502 469"/>
                  <a:gd name="T71" fmla="*/ 502 h 199"/>
                  <a:gd name="T72" fmla="+- 0 4688 4647"/>
                  <a:gd name="T73" fmla="*/ T72 w 287"/>
                  <a:gd name="T74" fmla="+- 0 473 469"/>
                  <a:gd name="T75"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287" h="199">
                    <a:moveTo>
                      <a:pt x="41" y="4"/>
                    </a:moveTo>
                    <a:lnTo>
                      <a:pt x="0" y="20"/>
                    </a:lnTo>
                    <a:lnTo>
                      <a:pt x="0" y="40"/>
                    </a:lnTo>
                    <a:lnTo>
                      <a:pt x="1" y="198"/>
                    </a:lnTo>
                    <a:lnTo>
                      <a:pt x="49" y="198"/>
                    </a:lnTo>
                    <a:lnTo>
                      <a:pt x="49" y="78"/>
                    </a:lnTo>
                    <a:lnTo>
                      <a:pt x="49" y="72"/>
                    </a:lnTo>
                    <a:lnTo>
                      <a:pt x="52" y="66"/>
                    </a:lnTo>
                    <a:lnTo>
                      <a:pt x="60" y="54"/>
                    </a:lnTo>
                    <a:lnTo>
                      <a:pt x="76" y="45"/>
                    </a:lnTo>
                    <a:lnTo>
                      <a:pt x="104" y="44"/>
                    </a:lnTo>
                    <a:lnTo>
                      <a:pt x="190" y="44"/>
                    </a:lnTo>
                    <a:lnTo>
                      <a:pt x="207" y="40"/>
                    </a:lnTo>
                    <a:lnTo>
                      <a:pt x="279" y="40"/>
                    </a:lnTo>
                    <a:lnTo>
                      <a:pt x="277" y="36"/>
                    </a:lnTo>
                    <a:lnTo>
                      <a:pt x="159" y="36"/>
                    </a:lnTo>
                    <a:lnTo>
                      <a:pt x="157" y="33"/>
                    </a:lnTo>
                    <a:lnTo>
                      <a:pt x="43" y="33"/>
                    </a:lnTo>
                    <a:lnTo>
                      <a:pt x="41"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4" name="Freeform 93">
                <a:extLst>
                  <a:ext uri="{FF2B5EF4-FFF2-40B4-BE49-F238E27FC236}">
                    <a16:creationId xmlns:a16="http://schemas.microsoft.com/office/drawing/2014/main" id="{CAF02769-4E1A-AC93-99F0-C859167253F2}"/>
                  </a:ext>
                </a:extLst>
              </p:cNvPr>
              <p:cNvSpPr>
                <a:spLocks/>
              </p:cNvSpPr>
              <p:nvPr/>
            </p:nvSpPr>
            <p:spPr bwMode="auto">
              <a:xfrm>
                <a:off x="4647" y="469"/>
                <a:ext cx="287" cy="199"/>
              </a:xfrm>
              <a:custGeom>
                <a:avLst/>
                <a:gdLst>
                  <a:gd name="T0" fmla="+- 0 4837 4647"/>
                  <a:gd name="T1" fmla="*/ T0 w 287"/>
                  <a:gd name="T2" fmla="+- 0 513 469"/>
                  <a:gd name="T3" fmla="*/ 513 h 199"/>
                  <a:gd name="T4" fmla="+- 0 4751 4647"/>
                  <a:gd name="T5" fmla="*/ T4 w 287"/>
                  <a:gd name="T6" fmla="+- 0 513 469"/>
                  <a:gd name="T7" fmla="*/ 513 h 199"/>
                  <a:gd name="T8" fmla="+- 0 4763 4647"/>
                  <a:gd name="T9" fmla="*/ T8 w 287"/>
                  <a:gd name="T10" fmla="+- 0 530 469"/>
                  <a:gd name="T11" fmla="*/ 530 h 199"/>
                  <a:gd name="T12" fmla="+- 0 4767 4647"/>
                  <a:gd name="T13" fmla="*/ T12 w 287"/>
                  <a:gd name="T14" fmla="+- 0 555 469"/>
                  <a:gd name="T15" fmla="*/ 555 h 199"/>
                  <a:gd name="T16" fmla="+- 0 4767 4647"/>
                  <a:gd name="T17" fmla="*/ T16 w 287"/>
                  <a:gd name="T18" fmla="+- 0 667 469"/>
                  <a:gd name="T19" fmla="*/ 667 h 199"/>
                  <a:gd name="T20" fmla="+- 0 4815 4647"/>
                  <a:gd name="T21" fmla="*/ T20 w 287"/>
                  <a:gd name="T22" fmla="+- 0 667 469"/>
                  <a:gd name="T23" fmla="*/ 667 h 199"/>
                  <a:gd name="T24" fmla="+- 0 4815 4647"/>
                  <a:gd name="T25" fmla="*/ T24 w 287"/>
                  <a:gd name="T26" fmla="+- 0 545 469"/>
                  <a:gd name="T27" fmla="*/ 545 h 199"/>
                  <a:gd name="T28" fmla="+- 0 4816 4647"/>
                  <a:gd name="T29" fmla="*/ T28 w 287"/>
                  <a:gd name="T30" fmla="+- 0 539 469"/>
                  <a:gd name="T31" fmla="*/ 539 h 199"/>
                  <a:gd name="T32" fmla="+- 0 4819 4647"/>
                  <a:gd name="T33" fmla="*/ T32 w 287"/>
                  <a:gd name="T34" fmla="+- 0 530 469"/>
                  <a:gd name="T35" fmla="*/ 530 h 199"/>
                  <a:gd name="T36" fmla="+- 0 4832 4647"/>
                  <a:gd name="T37" fmla="*/ T36 w 287"/>
                  <a:gd name="T38" fmla="+- 0 515 469"/>
                  <a:gd name="T39" fmla="*/ 515 h 199"/>
                  <a:gd name="T40" fmla="+- 0 4837 4647"/>
                  <a:gd name="T41" fmla="*/ T40 w 287"/>
                  <a:gd name="T42" fmla="+- 0 513 469"/>
                  <a:gd name="T43" fmla="*/ 51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87" h="199">
                    <a:moveTo>
                      <a:pt x="190" y="44"/>
                    </a:moveTo>
                    <a:lnTo>
                      <a:pt x="104" y="44"/>
                    </a:lnTo>
                    <a:lnTo>
                      <a:pt x="116" y="61"/>
                    </a:lnTo>
                    <a:lnTo>
                      <a:pt x="120" y="86"/>
                    </a:lnTo>
                    <a:lnTo>
                      <a:pt x="120" y="198"/>
                    </a:lnTo>
                    <a:lnTo>
                      <a:pt x="168" y="198"/>
                    </a:lnTo>
                    <a:lnTo>
                      <a:pt x="168" y="76"/>
                    </a:lnTo>
                    <a:lnTo>
                      <a:pt x="169" y="70"/>
                    </a:lnTo>
                    <a:lnTo>
                      <a:pt x="172" y="61"/>
                    </a:lnTo>
                    <a:lnTo>
                      <a:pt x="185" y="46"/>
                    </a:lnTo>
                    <a:lnTo>
                      <a:pt x="190" y="4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5" name="Freeform 92">
                <a:extLst>
                  <a:ext uri="{FF2B5EF4-FFF2-40B4-BE49-F238E27FC236}">
                    <a16:creationId xmlns:a16="http://schemas.microsoft.com/office/drawing/2014/main" id="{E4C90E69-0D99-92C1-1250-9C94A20DADA8}"/>
                  </a:ext>
                </a:extLst>
              </p:cNvPr>
              <p:cNvSpPr>
                <a:spLocks/>
              </p:cNvSpPr>
              <p:nvPr/>
            </p:nvSpPr>
            <p:spPr bwMode="auto">
              <a:xfrm>
                <a:off x="4647" y="469"/>
                <a:ext cx="287" cy="199"/>
              </a:xfrm>
              <a:custGeom>
                <a:avLst/>
                <a:gdLst>
                  <a:gd name="T0" fmla="+- 0 4926 4647"/>
                  <a:gd name="T1" fmla="*/ T0 w 287"/>
                  <a:gd name="T2" fmla="+- 0 509 469"/>
                  <a:gd name="T3" fmla="*/ 509 h 199"/>
                  <a:gd name="T4" fmla="+- 0 4854 4647"/>
                  <a:gd name="T5" fmla="*/ T4 w 287"/>
                  <a:gd name="T6" fmla="+- 0 509 469"/>
                  <a:gd name="T7" fmla="*/ 509 h 199"/>
                  <a:gd name="T8" fmla="+- 0 4872 4647"/>
                  <a:gd name="T9" fmla="*/ T8 w 287"/>
                  <a:gd name="T10" fmla="+- 0 516 469"/>
                  <a:gd name="T11" fmla="*/ 516 h 199"/>
                  <a:gd name="T12" fmla="+- 0 4883 4647"/>
                  <a:gd name="T13" fmla="*/ T12 w 287"/>
                  <a:gd name="T14" fmla="+- 0 533 469"/>
                  <a:gd name="T15" fmla="*/ 533 h 199"/>
                  <a:gd name="T16" fmla="+- 0 4886 4647"/>
                  <a:gd name="T17" fmla="*/ T16 w 287"/>
                  <a:gd name="T18" fmla="+- 0 560 469"/>
                  <a:gd name="T19" fmla="*/ 560 h 199"/>
                  <a:gd name="T20" fmla="+- 0 4886 4647"/>
                  <a:gd name="T21" fmla="*/ T20 w 287"/>
                  <a:gd name="T22" fmla="+- 0 667 469"/>
                  <a:gd name="T23" fmla="*/ 667 h 199"/>
                  <a:gd name="T24" fmla="+- 0 4934 4647"/>
                  <a:gd name="T25" fmla="*/ T24 w 287"/>
                  <a:gd name="T26" fmla="+- 0 667 469"/>
                  <a:gd name="T27" fmla="*/ 667 h 199"/>
                  <a:gd name="T28" fmla="+- 0 4934 4647"/>
                  <a:gd name="T29" fmla="*/ T28 w 287"/>
                  <a:gd name="T30" fmla="+- 0 541 469"/>
                  <a:gd name="T31" fmla="*/ 541 h 199"/>
                  <a:gd name="T32" fmla="+- 0 4928 4647"/>
                  <a:gd name="T33" fmla="*/ T32 w 287"/>
                  <a:gd name="T34" fmla="+- 0 513 469"/>
                  <a:gd name="T35" fmla="*/ 513 h 199"/>
                  <a:gd name="T36" fmla="+- 0 4926 4647"/>
                  <a:gd name="T37" fmla="*/ T36 w 287"/>
                  <a:gd name="T38" fmla="+- 0 509 469"/>
                  <a:gd name="T39" fmla="*/ 50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287" h="199">
                    <a:moveTo>
                      <a:pt x="279" y="40"/>
                    </a:moveTo>
                    <a:lnTo>
                      <a:pt x="207" y="40"/>
                    </a:lnTo>
                    <a:lnTo>
                      <a:pt x="225" y="47"/>
                    </a:lnTo>
                    <a:lnTo>
                      <a:pt x="236" y="64"/>
                    </a:lnTo>
                    <a:lnTo>
                      <a:pt x="239" y="91"/>
                    </a:lnTo>
                    <a:lnTo>
                      <a:pt x="239" y="198"/>
                    </a:lnTo>
                    <a:lnTo>
                      <a:pt x="287" y="198"/>
                    </a:lnTo>
                    <a:lnTo>
                      <a:pt x="287" y="72"/>
                    </a:lnTo>
                    <a:lnTo>
                      <a:pt x="281" y="44"/>
                    </a:lnTo>
                    <a:lnTo>
                      <a:pt x="279" y="4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6" name="Freeform 91">
                <a:extLst>
                  <a:ext uri="{FF2B5EF4-FFF2-40B4-BE49-F238E27FC236}">
                    <a16:creationId xmlns:a16="http://schemas.microsoft.com/office/drawing/2014/main" id="{8E2A66BE-1296-4402-6DBE-2842DC12FCA8}"/>
                  </a:ext>
                </a:extLst>
              </p:cNvPr>
              <p:cNvSpPr>
                <a:spLocks/>
              </p:cNvSpPr>
              <p:nvPr/>
            </p:nvSpPr>
            <p:spPr bwMode="auto">
              <a:xfrm>
                <a:off x="4647" y="469"/>
                <a:ext cx="287" cy="199"/>
              </a:xfrm>
              <a:custGeom>
                <a:avLst/>
                <a:gdLst>
                  <a:gd name="T0" fmla="+- 0 4868 4647"/>
                  <a:gd name="T1" fmla="*/ T0 w 287"/>
                  <a:gd name="T2" fmla="+- 0 469 469"/>
                  <a:gd name="T3" fmla="*/ 469 h 199"/>
                  <a:gd name="T4" fmla="+- 0 4813 4647"/>
                  <a:gd name="T5" fmla="*/ T4 w 287"/>
                  <a:gd name="T6" fmla="+- 0 494 469"/>
                  <a:gd name="T7" fmla="*/ 494 h 199"/>
                  <a:gd name="T8" fmla="+- 0 4806 4647"/>
                  <a:gd name="T9" fmla="*/ T8 w 287"/>
                  <a:gd name="T10" fmla="+- 0 505 469"/>
                  <a:gd name="T11" fmla="*/ 505 h 199"/>
                  <a:gd name="T12" fmla="+- 0 4924 4647"/>
                  <a:gd name="T13" fmla="*/ T12 w 287"/>
                  <a:gd name="T14" fmla="+- 0 505 469"/>
                  <a:gd name="T15" fmla="*/ 505 h 199"/>
                  <a:gd name="T16" fmla="+- 0 4918 4647"/>
                  <a:gd name="T17" fmla="*/ T16 w 287"/>
                  <a:gd name="T18" fmla="+- 0 493 469"/>
                  <a:gd name="T19" fmla="*/ 493 h 199"/>
                  <a:gd name="T20" fmla="+- 0 4904 4647"/>
                  <a:gd name="T21" fmla="*/ T20 w 287"/>
                  <a:gd name="T22" fmla="+- 0 479 469"/>
                  <a:gd name="T23" fmla="*/ 479 h 199"/>
                  <a:gd name="T24" fmla="+- 0 4887 4647"/>
                  <a:gd name="T25" fmla="*/ T24 w 287"/>
                  <a:gd name="T26" fmla="+- 0 471 469"/>
                  <a:gd name="T27" fmla="*/ 471 h 199"/>
                  <a:gd name="T28" fmla="+- 0 4868 4647"/>
                  <a:gd name="T29" fmla="*/ T28 w 287"/>
                  <a:gd name="T30" fmla="+- 0 469 469"/>
                  <a:gd name="T31" fmla="*/ 469 h 19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87" h="199">
                    <a:moveTo>
                      <a:pt x="221" y="0"/>
                    </a:moveTo>
                    <a:lnTo>
                      <a:pt x="166" y="25"/>
                    </a:lnTo>
                    <a:lnTo>
                      <a:pt x="159" y="36"/>
                    </a:lnTo>
                    <a:lnTo>
                      <a:pt x="277" y="36"/>
                    </a:lnTo>
                    <a:lnTo>
                      <a:pt x="271" y="24"/>
                    </a:lnTo>
                    <a:lnTo>
                      <a:pt x="257" y="10"/>
                    </a:lnTo>
                    <a:lnTo>
                      <a:pt x="240" y="2"/>
                    </a:lnTo>
                    <a:lnTo>
                      <a:pt x="221"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7" name="Freeform 90">
                <a:extLst>
                  <a:ext uri="{FF2B5EF4-FFF2-40B4-BE49-F238E27FC236}">
                    <a16:creationId xmlns:a16="http://schemas.microsoft.com/office/drawing/2014/main" id="{EA8A9B59-CC74-F017-E70A-7345559B6D18}"/>
                  </a:ext>
                </a:extLst>
              </p:cNvPr>
              <p:cNvSpPr>
                <a:spLocks/>
              </p:cNvSpPr>
              <p:nvPr/>
            </p:nvSpPr>
            <p:spPr bwMode="auto">
              <a:xfrm>
                <a:off x="4647" y="469"/>
                <a:ext cx="287" cy="199"/>
              </a:xfrm>
              <a:custGeom>
                <a:avLst/>
                <a:gdLst>
                  <a:gd name="T0" fmla="+- 0 4740 4647"/>
                  <a:gd name="T1" fmla="*/ T0 w 287"/>
                  <a:gd name="T2" fmla="+- 0 469 469"/>
                  <a:gd name="T3" fmla="*/ 469 h 199"/>
                  <a:gd name="T4" fmla="+- 0 4718 4647"/>
                  <a:gd name="T5" fmla="*/ T4 w 287"/>
                  <a:gd name="T6" fmla="+- 0 476 469"/>
                  <a:gd name="T7" fmla="*/ 476 h 199"/>
                  <a:gd name="T8" fmla="+- 0 4702 4647"/>
                  <a:gd name="T9" fmla="*/ T8 w 287"/>
                  <a:gd name="T10" fmla="+- 0 488 469"/>
                  <a:gd name="T11" fmla="*/ 488 h 199"/>
                  <a:gd name="T12" fmla="+- 0 4692 4647"/>
                  <a:gd name="T13" fmla="*/ T12 w 287"/>
                  <a:gd name="T14" fmla="+- 0 502 469"/>
                  <a:gd name="T15" fmla="*/ 502 h 199"/>
                  <a:gd name="T16" fmla="+- 0 4804 4647"/>
                  <a:gd name="T17" fmla="*/ T16 w 287"/>
                  <a:gd name="T18" fmla="+- 0 502 469"/>
                  <a:gd name="T19" fmla="*/ 502 h 199"/>
                  <a:gd name="T20" fmla="+- 0 4799 4647"/>
                  <a:gd name="T21" fmla="*/ T20 w 287"/>
                  <a:gd name="T22" fmla="+- 0 493 469"/>
                  <a:gd name="T23" fmla="*/ 493 h 199"/>
                  <a:gd name="T24" fmla="+- 0 4786 4647"/>
                  <a:gd name="T25" fmla="*/ T24 w 287"/>
                  <a:gd name="T26" fmla="+- 0 480 469"/>
                  <a:gd name="T27" fmla="*/ 480 h 199"/>
                  <a:gd name="T28" fmla="+- 0 4766 4647"/>
                  <a:gd name="T29" fmla="*/ T28 w 287"/>
                  <a:gd name="T30" fmla="+- 0 472 469"/>
                  <a:gd name="T31" fmla="*/ 472 h 199"/>
                  <a:gd name="T32" fmla="+- 0 4740 4647"/>
                  <a:gd name="T33" fmla="*/ T32 w 287"/>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7" h="199">
                    <a:moveTo>
                      <a:pt x="93" y="0"/>
                    </a:moveTo>
                    <a:lnTo>
                      <a:pt x="71" y="7"/>
                    </a:lnTo>
                    <a:lnTo>
                      <a:pt x="55" y="19"/>
                    </a:lnTo>
                    <a:lnTo>
                      <a:pt x="45" y="33"/>
                    </a:lnTo>
                    <a:lnTo>
                      <a:pt x="157" y="33"/>
                    </a:lnTo>
                    <a:lnTo>
                      <a:pt x="152" y="24"/>
                    </a:lnTo>
                    <a:lnTo>
                      <a:pt x="139" y="11"/>
                    </a:lnTo>
                    <a:lnTo>
                      <a:pt x="119" y="3"/>
                    </a:lnTo>
                    <a:lnTo>
                      <a:pt x="9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8" name="Group 84">
              <a:extLst>
                <a:ext uri="{FF2B5EF4-FFF2-40B4-BE49-F238E27FC236}">
                  <a16:creationId xmlns:a16="http://schemas.microsoft.com/office/drawing/2014/main" id="{31F91B3C-6DE2-0D00-BC8F-4DB340EAA007}"/>
                </a:ext>
              </a:extLst>
            </p:cNvPr>
            <p:cNvGrpSpPr>
              <a:grpSpLocks/>
            </p:cNvGrpSpPr>
            <p:nvPr/>
          </p:nvGrpSpPr>
          <p:grpSpPr bwMode="auto">
            <a:xfrm>
              <a:off x="4985" y="470"/>
              <a:ext cx="195" cy="276"/>
              <a:chOff x="4985" y="470"/>
              <a:chExt cx="195" cy="276"/>
            </a:xfrm>
          </p:grpSpPr>
          <p:sp>
            <p:nvSpPr>
              <p:cNvPr id="109" name="Freeform 88">
                <a:extLst>
                  <a:ext uri="{FF2B5EF4-FFF2-40B4-BE49-F238E27FC236}">
                    <a16:creationId xmlns:a16="http://schemas.microsoft.com/office/drawing/2014/main" id="{71E1E933-0F9B-5868-C97E-7028B0E49DC6}"/>
                  </a:ext>
                </a:extLst>
              </p:cNvPr>
              <p:cNvSpPr>
                <a:spLocks/>
              </p:cNvSpPr>
              <p:nvPr/>
            </p:nvSpPr>
            <p:spPr bwMode="auto">
              <a:xfrm>
                <a:off x="4985" y="470"/>
                <a:ext cx="195" cy="276"/>
              </a:xfrm>
              <a:custGeom>
                <a:avLst/>
                <a:gdLst>
                  <a:gd name="T0" fmla="+- 0 5028 4985"/>
                  <a:gd name="T1" fmla="*/ T0 w 195"/>
                  <a:gd name="T2" fmla="+- 0 473 470"/>
                  <a:gd name="T3" fmla="*/ 473 h 276"/>
                  <a:gd name="T4" fmla="+- 0 4985 4985"/>
                  <a:gd name="T5" fmla="*/ T4 w 195"/>
                  <a:gd name="T6" fmla="+- 0 477 470"/>
                  <a:gd name="T7" fmla="*/ 477 h 276"/>
                  <a:gd name="T8" fmla="+- 0 4985 4985"/>
                  <a:gd name="T9" fmla="*/ T8 w 195"/>
                  <a:gd name="T10" fmla="+- 0 495 470"/>
                  <a:gd name="T11" fmla="*/ 495 h 276"/>
                  <a:gd name="T12" fmla="+- 0 4986 4985"/>
                  <a:gd name="T13" fmla="*/ T12 w 195"/>
                  <a:gd name="T14" fmla="+- 0 509 470"/>
                  <a:gd name="T15" fmla="*/ 509 h 276"/>
                  <a:gd name="T16" fmla="+- 0 4986 4985"/>
                  <a:gd name="T17" fmla="*/ T16 w 195"/>
                  <a:gd name="T18" fmla="+- 0 518 470"/>
                  <a:gd name="T19" fmla="*/ 518 h 276"/>
                  <a:gd name="T20" fmla="+- 0 4986 4985"/>
                  <a:gd name="T21" fmla="*/ T20 w 195"/>
                  <a:gd name="T22" fmla="+- 0 746 470"/>
                  <a:gd name="T23" fmla="*/ 746 h 276"/>
                  <a:gd name="T24" fmla="+- 0 5035 4985"/>
                  <a:gd name="T25" fmla="*/ T24 w 195"/>
                  <a:gd name="T26" fmla="+- 0 746 470"/>
                  <a:gd name="T27" fmla="*/ 746 h 276"/>
                  <a:gd name="T28" fmla="+- 0 5035 4985"/>
                  <a:gd name="T29" fmla="*/ T28 w 195"/>
                  <a:gd name="T30" fmla="+- 0 646 470"/>
                  <a:gd name="T31" fmla="*/ 646 h 276"/>
                  <a:gd name="T32" fmla="+- 0 5151 4985"/>
                  <a:gd name="T33" fmla="*/ T32 w 195"/>
                  <a:gd name="T34" fmla="+- 0 646 470"/>
                  <a:gd name="T35" fmla="*/ 646 h 276"/>
                  <a:gd name="T36" fmla="+- 0 5158 4985"/>
                  <a:gd name="T37" fmla="*/ T36 w 195"/>
                  <a:gd name="T38" fmla="+- 0 639 470"/>
                  <a:gd name="T39" fmla="*/ 639 h 276"/>
                  <a:gd name="T40" fmla="+- 0 5162 4985"/>
                  <a:gd name="T41" fmla="*/ T40 w 195"/>
                  <a:gd name="T42" fmla="+- 0 631 470"/>
                  <a:gd name="T43" fmla="*/ 631 h 276"/>
                  <a:gd name="T44" fmla="+- 0 5064 4985"/>
                  <a:gd name="T45" fmla="*/ T44 w 195"/>
                  <a:gd name="T46" fmla="+- 0 631 470"/>
                  <a:gd name="T47" fmla="*/ 631 h 276"/>
                  <a:gd name="T48" fmla="+- 0 5047 4985"/>
                  <a:gd name="T49" fmla="*/ T48 w 195"/>
                  <a:gd name="T50" fmla="+- 0 619 470"/>
                  <a:gd name="T51" fmla="*/ 619 h 276"/>
                  <a:gd name="T52" fmla="+- 0 5037 4985"/>
                  <a:gd name="T53" fmla="*/ T52 w 195"/>
                  <a:gd name="T54" fmla="+- 0 600 470"/>
                  <a:gd name="T55" fmla="*/ 600 h 276"/>
                  <a:gd name="T56" fmla="+- 0 5036 4985"/>
                  <a:gd name="T57" fmla="*/ T56 w 195"/>
                  <a:gd name="T58" fmla="+- 0 595 470"/>
                  <a:gd name="T59" fmla="*/ 595 h 276"/>
                  <a:gd name="T60" fmla="+- 0 5035 4985"/>
                  <a:gd name="T61" fmla="*/ T60 w 195"/>
                  <a:gd name="T62" fmla="+- 0 591 470"/>
                  <a:gd name="T63" fmla="*/ 591 h 276"/>
                  <a:gd name="T64" fmla="+- 0 5035 4985"/>
                  <a:gd name="T65" fmla="*/ T64 w 195"/>
                  <a:gd name="T66" fmla="+- 0 552 470"/>
                  <a:gd name="T67" fmla="*/ 552 h 276"/>
                  <a:gd name="T68" fmla="+- 0 5093 4985"/>
                  <a:gd name="T69" fmla="*/ T68 w 195"/>
                  <a:gd name="T70" fmla="+- 0 509 470"/>
                  <a:gd name="T71" fmla="*/ 509 h 276"/>
                  <a:gd name="T72" fmla="+- 0 5163 4985"/>
                  <a:gd name="T73" fmla="*/ T72 w 195"/>
                  <a:gd name="T74" fmla="+- 0 509 470"/>
                  <a:gd name="T75" fmla="*/ 509 h 276"/>
                  <a:gd name="T76" fmla="+- 0 5160 4985"/>
                  <a:gd name="T77" fmla="*/ T76 w 195"/>
                  <a:gd name="T78" fmla="+- 0 503 470"/>
                  <a:gd name="T79" fmla="*/ 503 h 276"/>
                  <a:gd name="T80" fmla="+- 0 5030 4985"/>
                  <a:gd name="T81" fmla="*/ T80 w 195"/>
                  <a:gd name="T82" fmla="+- 0 503 470"/>
                  <a:gd name="T83" fmla="*/ 503 h 276"/>
                  <a:gd name="T84" fmla="+- 0 5028 4985"/>
                  <a:gd name="T85" fmla="*/ T84 w 195"/>
                  <a:gd name="T86" fmla="+- 0 473 470"/>
                  <a:gd name="T87" fmla="*/ 473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95" h="276">
                    <a:moveTo>
                      <a:pt x="43" y="3"/>
                    </a:moveTo>
                    <a:lnTo>
                      <a:pt x="0" y="7"/>
                    </a:lnTo>
                    <a:lnTo>
                      <a:pt x="0" y="25"/>
                    </a:lnTo>
                    <a:lnTo>
                      <a:pt x="1" y="39"/>
                    </a:lnTo>
                    <a:lnTo>
                      <a:pt x="1" y="48"/>
                    </a:lnTo>
                    <a:lnTo>
                      <a:pt x="1" y="276"/>
                    </a:lnTo>
                    <a:lnTo>
                      <a:pt x="50" y="276"/>
                    </a:lnTo>
                    <a:lnTo>
                      <a:pt x="50" y="176"/>
                    </a:lnTo>
                    <a:lnTo>
                      <a:pt x="166" y="176"/>
                    </a:lnTo>
                    <a:lnTo>
                      <a:pt x="173" y="169"/>
                    </a:lnTo>
                    <a:lnTo>
                      <a:pt x="177" y="161"/>
                    </a:lnTo>
                    <a:lnTo>
                      <a:pt x="79" y="161"/>
                    </a:lnTo>
                    <a:lnTo>
                      <a:pt x="62" y="149"/>
                    </a:lnTo>
                    <a:lnTo>
                      <a:pt x="52" y="130"/>
                    </a:lnTo>
                    <a:lnTo>
                      <a:pt x="51" y="125"/>
                    </a:lnTo>
                    <a:lnTo>
                      <a:pt x="50" y="121"/>
                    </a:lnTo>
                    <a:lnTo>
                      <a:pt x="50" y="82"/>
                    </a:lnTo>
                    <a:lnTo>
                      <a:pt x="108" y="39"/>
                    </a:lnTo>
                    <a:lnTo>
                      <a:pt x="178" y="39"/>
                    </a:lnTo>
                    <a:lnTo>
                      <a:pt x="175" y="33"/>
                    </a:lnTo>
                    <a:lnTo>
                      <a:pt x="45" y="33"/>
                    </a:lnTo>
                    <a:lnTo>
                      <a:pt x="43"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0" name="Freeform 87">
                <a:extLst>
                  <a:ext uri="{FF2B5EF4-FFF2-40B4-BE49-F238E27FC236}">
                    <a16:creationId xmlns:a16="http://schemas.microsoft.com/office/drawing/2014/main" id="{446B6DD0-5B83-FEA6-4496-8B87EBE018AE}"/>
                  </a:ext>
                </a:extLst>
              </p:cNvPr>
              <p:cNvSpPr>
                <a:spLocks/>
              </p:cNvSpPr>
              <p:nvPr/>
            </p:nvSpPr>
            <p:spPr bwMode="auto">
              <a:xfrm>
                <a:off x="4985" y="470"/>
                <a:ext cx="195" cy="276"/>
              </a:xfrm>
              <a:custGeom>
                <a:avLst/>
                <a:gdLst>
                  <a:gd name="T0" fmla="+- 0 5151 4985"/>
                  <a:gd name="T1" fmla="*/ T0 w 195"/>
                  <a:gd name="T2" fmla="+- 0 646 470"/>
                  <a:gd name="T3" fmla="*/ 646 h 276"/>
                  <a:gd name="T4" fmla="+- 0 5035 4985"/>
                  <a:gd name="T5" fmla="*/ T4 w 195"/>
                  <a:gd name="T6" fmla="+- 0 646 470"/>
                  <a:gd name="T7" fmla="*/ 646 h 276"/>
                  <a:gd name="T8" fmla="+- 0 5044 4985"/>
                  <a:gd name="T9" fmla="*/ T8 w 195"/>
                  <a:gd name="T10" fmla="+- 0 655 470"/>
                  <a:gd name="T11" fmla="*/ 655 h 276"/>
                  <a:gd name="T12" fmla="+- 0 5059 4985"/>
                  <a:gd name="T13" fmla="*/ T12 w 195"/>
                  <a:gd name="T14" fmla="+- 0 664 470"/>
                  <a:gd name="T15" fmla="*/ 664 h 276"/>
                  <a:gd name="T16" fmla="+- 0 5079 4985"/>
                  <a:gd name="T17" fmla="*/ T16 w 195"/>
                  <a:gd name="T18" fmla="+- 0 669 470"/>
                  <a:gd name="T19" fmla="*/ 669 h 276"/>
                  <a:gd name="T20" fmla="+- 0 5108 4985"/>
                  <a:gd name="T21" fmla="*/ T20 w 195"/>
                  <a:gd name="T22" fmla="+- 0 670 470"/>
                  <a:gd name="T23" fmla="*/ 670 h 276"/>
                  <a:gd name="T24" fmla="+- 0 5126 4985"/>
                  <a:gd name="T25" fmla="*/ T24 w 195"/>
                  <a:gd name="T26" fmla="+- 0 664 470"/>
                  <a:gd name="T27" fmla="*/ 664 h 276"/>
                  <a:gd name="T28" fmla="+- 0 5143 4985"/>
                  <a:gd name="T29" fmla="*/ T28 w 195"/>
                  <a:gd name="T30" fmla="+- 0 654 470"/>
                  <a:gd name="T31" fmla="*/ 654 h 276"/>
                  <a:gd name="T32" fmla="+- 0 5151 4985"/>
                  <a:gd name="T33" fmla="*/ T32 w 195"/>
                  <a:gd name="T34" fmla="+- 0 646 470"/>
                  <a:gd name="T35" fmla="*/ 646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166" y="176"/>
                    </a:moveTo>
                    <a:lnTo>
                      <a:pt x="50" y="176"/>
                    </a:lnTo>
                    <a:lnTo>
                      <a:pt x="59" y="185"/>
                    </a:lnTo>
                    <a:lnTo>
                      <a:pt x="74" y="194"/>
                    </a:lnTo>
                    <a:lnTo>
                      <a:pt x="94" y="199"/>
                    </a:lnTo>
                    <a:lnTo>
                      <a:pt x="123" y="200"/>
                    </a:lnTo>
                    <a:lnTo>
                      <a:pt x="141" y="194"/>
                    </a:lnTo>
                    <a:lnTo>
                      <a:pt x="158" y="184"/>
                    </a:lnTo>
                    <a:lnTo>
                      <a:pt x="166" y="17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1" name="Freeform 86">
                <a:extLst>
                  <a:ext uri="{FF2B5EF4-FFF2-40B4-BE49-F238E27FC236}">
                    <a16:creationId xmlns:a16="http://schemas.microsoft.com/office/drawing/2014/main" id="{FABD92A3-9978-7A0A-70C2-7BB3D8408A32}"/>
                  </a:ext>
                </a:extLst>
              </p:cNvPr>
              <p:cNvSpPr>
                <a:spLocks/>
              </p:cNvSpPr>
              <p:nvPr/>
            </p:nvSpPr>
            <p:spPr bwMode="auto">
              <a:xfrm>
                <a:off x="4985" y="470"/>
                <a:ext cx="195" cy="276"/>
              </a:xfrm>
              <a:custGeom>
                <a:avLst/>
                <a:gdLst>
                  <a:gd name="T0" fmla="+- 0 5163 4985"/>
                  <a:gd name="T1" fmla="*/ T0 w 195"/>
                  <a:gd name="T2" fmla="+- 0 509 470"/>
                  <a:gd name="T3" fmla="*/ 509 h 276"/>
                  <a:gd name="T4" fmla="+- 0 5093 4985"/>
                  <a:gd name="T5" fmla="*/ T4 w 195"/>
                  <a:gd name="T6" fmla="+- 0 509 470"/>
                  <a:gd name="T7" fmla="*/ 509 h 276"/>
                  <a:gd name="T8" fmla="+- 0 5109 4985"/>
                  <a:gd name="T9" fmla="*/ T8 w 195"/>
                  <a:gd name="T10" fmla="+- 0 518 470"/>
                  <a:gd name="T11" fmla="*/ 518 h 276"/>
                  <a:gd name="T12" fmla="+- 0 5120 4985"/>
                  <a:gd name="T13" fmla="*/ T12 w 195"/>
                  <a:gd name="T14" fmla="+- 0 534 470"/>
                  <a:gd name="T15" fmla="*/ 534 h 276"/>
                  <a:gd name="T16" fmla="+- 0 5126 4985"/>
                  <a:gd name="T17" fmla="*/ T16 w 195"/>
                  <a:gd name="T18" fmla="+- 0 556 470"/>
                  <a:gd name="T19" fmla="*/ 556 h 276"/>
                  <a:gd name="T20" fmla="+- 0 5128 4985"/>
                  <a:gd name="T21" fmla="*/ T20 w 195"/>
                  <a:gd name="T22" fmla="+- 0 586 470"/>
                  <a:gd name="T23" fmla="*/ 586 h 276"/>
                  <a:gd name="T24" fmla="+- 0 5122 4985"/>
                  <a:gd name="T25" fmla="*/ T24 w 195"/>
                  <a:gd name="T26" fmla="+- 0 606 470"/>
                  <a:gd name="T27" fmla="*/ 606 h 276"/>
                  <a:gd name="T28" fmla="+- 0 5109 4985"/>
                  <a:gd name="T29" fmla="*/ T28 w 195"/>
                  <a:gd name="T30" fmla="+- 0 620 470"/>
                  <a:gd name="T31" fmla="*/ 620 h 276"/>
                  <a:gd name="T32" fmla="+- 0 5090 4985"/>
                  <a:gd name="T33" fmla="*/ T32 w 195"/>
                  <a:gd name="T34" fmla="+- 0 629 470"/>
                  <a:gd name="T35" fmla="*/ 629 h 276"/>
                  <a:gd name="T36" fmla="+- 0 5064 4985"/>
                  <a:gd name="T37" fmla="*/ T36 w 195"/>
                  <a:gd name="T38" fmla="+- 0 631 470"/>
                  <a:gd name="T39" fmla="*/ 631 h 276"/>
                  <a:gd name="T40" fmla="+- 0 5162 4985"/>
                  <a:gd name="T41" fmla="*/ T40 w 195"/>
                  <a:gd name="T42" fmla="+- 0 631 470"/>
                  <a:gd name="T43" fmla="*/ 631 h 276"/>
                  <a:gd name="T44" fmla="+- 0 5169 4985"/>
                  <a:gd name="T45" fmla="*/ T44 w 195"/>
                  <a:gd name="T46" fmla="+- 0 619 470"/>
                  <a:gd name="T47" fmla="*/ 619 h 276"/>
                  <a:gd name="T48" fmla="+- 0 5177 4985"/>
                  <a:gd name="T49" fmla="*/ T48 w 195"/>
                  <a:gd name="T50" fmla="+- 0 595 470"/>
                  <a:gd name="T51" fmla="*/ 595 h 276"/>
                  <a:gd name="T52" fmla="+- 0 5179 4985"/>
                  <a:gd name="T53" fmla="*/ T52 w 195"/>
                  <a:gd name="T54" fmla="+- 0 567 470"/>
                  <a:gd name="T55" fmla="*/ 567 h 276"/>
                  <a:gd name="T56" fmla="+- 0 5177 4985"/>
                  <a:gd name="T57" fmla="*/ T56 w 195"/>
                  <a:gd name="T58" fmla="+- 0 542 470"/>
                  <a:gd name="T59" fmla="*/ 542 h 276"/>
                  <a:gd name="T60" fmla="+- 0 5170 4985"/>
                  <a:gd name="T61" fmla="*/ T60 w 195"/>
                  <a:gd name="T62" fmla="+- 0 521 470"/>
                  <a:gd name="T63" fmla="*/ 521 h 276"/>
                  <a:gd name="T64" fmla="+- 0 5163 4985"/>
                  <a:gd name="T65" fmla="*/ T64 w 195"/>
                  <a:gd name="T66" fmla="+- 0 509 470"/>
                  <a:gd name="T67" fmla="*/ 509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95" h="276">
                    <a:moveTo>
                      <a:pt x="178" y="39"/>
                    </a:moveTo>
                    <a:lnTo>
                      <a:pt x="108" y="39"/>
                    </a:lnTo>
                    <a:lnTo>
                      <a:pt x="124" y="48"/>
                    </a:lnTo>
                    <a:lnTo>
                      <a:pt x="135" y="64"/>
                    </a:lnTo>
                    <a:lnTo>
                      <a:pt x="141" y="86"/>
                    </a:lnTo>
                    <a:lnTo>
                      <a:pt x="143" y="116"/>
                    </a:lnTo>
                    <a:lnTo>
                      <a:pt x="137" y="136"/>
                    </a:lnTo>
                    <a:lnTo>
                      <a:pt x="124" y="150"/>
                    </a:lnTo>
                    <a:lnTo>
                      <a:pt x="105" y="159"/>
                    </a:lnTo>
                    <a:lnTo>
                      <a:pt x="79" y="161"/>
                    </a:lnTo>
                    <a:lnTo>
                      <a:pt x="177" y="161"/>
                    </a:lnTo>
                    <a:lnTo>
                      <a:pt x="184" y="149"/>
                    </a:lnTo>
                    <a:lnTo>
                      <a:pt x="192" y="125"/>
                    </a:lnTo>
                    <a:lnTo>
                      <a:pt x="194" y="97"/>
                    </a:lnTo>
                    <a:lnTo>
                      <a:pt x="192" y="72"/>
                    </a:lnTo>
                    <a:lnTo>
                      <a:pt x="185" y="51"/>
                    </a:lnTo>
                    <a:lnTo>
                      <a:pt x="17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2" name="Freeform 85">
                <a:extLst>
                  <a:ext uri="{FF2B5EF4-FFF2-40B4-BE49-F238E27FC236}">
                    <a16:creationId xmlns:a16="http://schemas.microsoft.com/office/drawing/2014/main" id="{B4192E3A-7545-C602-5302-E35B286E4B98}"/>
                  </a:ext>
                </a:extLst>
              </p:cNvPr>
              <p:cNvSpPr>
                <a:spLocks/>
              </p:cNvSpPr>
              <p:nvPr/>
            </p:nvSpPr>
            <p:spPr bwMode="auto">
              <a:xfrm>
                <a:off x="4985" y="470"/>
                <a:ext cx="195" cy="276"/>
              </a:xfrm>
              <a:custGeom>
                <a:avLst/>
                <a:gdLst>
                  <a:gd name="T0" fmla="+- 0 5081 4985"/>
                  <a:gd name="T1" fmla="*/ T0 w 195"/>
                  <a:gd name="T2" fmla="+- 0 470 470"/>
                  <a:gd name="T3" fmla="*/ 470 h 276"/>
                  <a:gd name="T4" fmla="+- 0 5061 4985"/>
                  <a:gd name="T5" fmla="*/ T4 w 195"/>
                  <a:gd name="T6" fmla="+- 0 476 470"/>
                  <a:gd name="T7" fmla="*/ 476 h 276"/>
                  <a:gd name="T8" fmla="+- 0 5044 4985"/>
                  <a:gd name="T9" fmla="*/ T8 w 195"/>
                  <a:gd name="T10" fmla="+- 0 487 470"/>
                  <a:gd name="T11" fmla="*/ 487 h 276"/>
                  <a:gd name="T12" fmla="+- 0 5031 4985"/>
                  <a:gd name="T13" fmla="*/ T12 w 195"/>
                  <a:gd name="T14" fmla="+- 0 503 470"/>
                  <a:gd name="T15" fmla="*/ 503 h 276"/>
                  <a:gd name="T16" fmla="+- 0 5160 4985"/>
                  <a:gd name="T17" fmla="*/ T16 w 195"/>
                  <a:gd name="T18" fmla="+- 0 503 470"/>
                  <a:gd name="T19" fmla="*/ 503 h 276"/>
                  <a:gd name="T20" fmla="+- 0 5145 4985"/>
                  <a:gd name="T21" fmla="*/ T20 w 195"/>
                  <a:gd name="T22" fmla="+- 0 489 470"/>
                  <a:gd name="T23" fmla="*/ 489 h 276"/>
                  <a:gd name="T24" fmla="+- 0 5127 4985"/>
                  <a:gd name="T25" fmla="*/ T24 w 195"/>
                  <a:gd name="T26" fmla="+- 0 478 470"/>
                  <a:gd name="T27" fmla="*/ 478 h 276"/>
                  <a:gd name="T28" fmla="+- 0 5105 4985"/>
                  <a:gd name="T29" fmla="*/ T28 w 195"/>
                  <a:gd name="T30" fmla="+- 0 472 470"/>
                  <a:gd name="T31" fmla="*/ 472 h 276"/>
                  <a:gd name="T32" fmla="+- 0 5081 4985"/>
                  <a:gd name="T33" fmla="*/ T32 w 195"/>
                  <a:gd name="T34" fmla="+- 0 470 470"/>
                  <a:gd name="T35" fmla="*/ 470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96" y="0"/>
                    </a:moveTo>
                    <a:lnTo>
                      <a:pt x="76" y="6"/>
                    </a:lnTo>
                    <a:lnTo>
                      <a:pt x="59" y="17"/>
                    </a:lnTo>
                    <a:lnTo>
                      <a:pt x="46" y="33"/>
                    </a:lnTo>
                    <a:lnTo>
                      <a:pt x="175" y="33"/>
                    </a:lnTo>
                    <a:lnTo>
                      <a:pt x="160" y="19"/>
                    </a:lnTo>
                    <a:lnTo>
                      <a:pt x="142" y="8"/>
                    </a:lnTo>
                    <a:lnTo>
                      <a:pt x="120" y="2"/>
                    </a:lnTo>
                    <a:lnTo>
                      <a:pt x="96"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9" name="Group 80">
              <a:extLst>
                <a:ext uri="{FF2B5EF4-FFF2-40B4-BE49-F238E27FC236}">
                  <a16:creationId xmlns:a16="http://schemas.microsoft.com/office/drawing/2014/main" id="{EAF39A3A-A34A-E5FA-E441-7DA6DEBF3CFD}"/>
                </a:ext>
              </a:extLst>
            </p:cNvPr>
            <p:cNvGrpSpPr>
              <a:grpSpLocks/>
            </p:cNvGrpSpPr>
            <p:nvPr/>
          </p:nvGrpSpPr>
          <p:grpSpPr bwMode="auto">
            <a:xfrm>
              <a:off x="5218" y="469"/>
              <a:ext cx="110" cy="199"/>
              <a:chOff x="5218" y="469"/>
              <a:chExt cx="110" cy="199"/>
            </a:xfrm>
          </p:grpSpPr>
          <p:sp>
            <p:nvSpPr>
              <p:cNvPr id="106" name="Freeform 83">
                <a:extLst>
                  <a:ext uri="{FF2B5EF4-FFF2-40B4-BE49-F238E27FC236}">
                    <a16:creationId xmlns:a16="http://schemas.microsoft.com/office/drawing/2014/main" id="{9E11CAF1-7B49-E377-59A0-DC3A1F94DAFC}"/>
                  </a:ext>
                </a:extLst>
              </p:cNvPr>
              <p:cNvSpPr>
                <a:spLocks/>
              </p:cNvSpPr>
              <p:nvPr/>
            </p:nvSpPr>
            <p:spPr bwMode="auto">
              <a:xfrm>
                <a:off x="5218" y="469"/>
                <a:ext cx="110" cy="199"/>
              </a:xfrm>
              <a:custGeom>
                <a:avLst/>
                <a:gdLst>
                  <a:gd name="T0" fmla="+- 0 5261 5218"/>
                  <a:gd name="T1" fmla="*/ T0 w 110"/>
                  <a:gd name="T2" fmla="+- 0 473 469"/>
                  <a:gd name="T3" fmla="*/ 473 h 199"/>
                  <a:gd name="T4" fmla="+- 0 5218 5218"/>
                  <a:gd name="T5" fmla="*/ T4 w 110"/>
                  <a:gd name="T6" fmla="+- 0 475 469"/>
                  <a:gd name="T7" fmla="*/ 475 h 199"/>
                  <a:gd name="T8" fmla="+- 0 5219 5218"/>
                  <a:gd name="T9" fmla="*/ T8 w 110"/>
                  <a:gd name="T10" fmla="+- 0 493 469"/>
                  <a:gd name="T11" fmla="*/ 493 h 199"/>
                  <a:gd name="T12" fmla="+- 0 5219 5218"/>
                  <a:gd name="T13" fmla="*/ T12 w 110"/>
                  <a:gd name="T14" fmla="+- 0 510 469"/>
                  <a:gd name="T15" fmla="*/ 510 h 199"/>
                  <a:gd name="T16" fmla="+- 0 5220 5218"/>
                  <a:gd name="T17" fmla="*/ T16 w 110"/>
                  <a:gd name="T18" fmla="+- 0 667 469"/>
                  <a:gd name="T19" fmla="*/ 667 h 199"/>
                  <a:gd name="T20" fmla="+- 0 5269 5218"/>
                  <a:gd name="T21" fmla="*/ T20 w 110"/>
                  <a:gd name="T22" fmla="+- 0 667 469"/>
                  <a:gd name="T23" fmla="*/ 667 h 199"/>
                  <a:gd name="T24" fmla="+- 0 5269 5218"/>
                  <a:gd name="T25" fmla="*/ T24 w 110"/>
                  <a:gd name="T26" fmla="+- 0 561 469"/>
                  <a:gd name="T27" fmla="*/ 561 h 199"/>
                  <a:gd name="T28" fmla="+- 0 5269 5218"/>
                  <a:gd name="T29" fmla="*/ T28 w 110"/>
                  <a:gd name="T30" fmla="+- 0 556 469"/>
                  <a:gd name="T31" fmla="*/ 556 h 199"/>
                  <a:gd name="T32" fmla="+- 0 5277 5218"/>
                  <a:gd name="T33" fmla="*/ T32 w 110"/>
                  <a:gd name="T34" fmla="+- 0 534 469"/>
                  <a:gd name="T35" fmla="*/ 534 h 199"/>
                  <a:gd name="T36" fmla="+- 0 5293 5218"/>
                  <a:gd name="T37" fmla="*/ T36 w 110"/>
                  <a:gd name="T38" fmla="+- 0 520 469"/>
                  <a:gd name="T39" fmla="*/ 520 h 199"/>
                  <a:gd name="T40" fmla="+- 0 5314 5218"/>
                  <a:gd name="T41" fmla="*/ T40 w 110"/>
                  <a:gd name="T42" fmla="+- 0 515 469"/>
                  <a:gd name="T43" fmla="*/ 515 h 199"/>
                  <a:gd name="T44" fmla="+- 0 5329 5218"/>
                  <a:gd name="T45" fmla="*/ T44 w 110"/>
                  <a:gd name="T46" fmla="+- 0 515 469"/>
                  <a:gd name="T47" fmla="*/ 515 h 199"/>
                  <a:gd name="T48" fmla="+- 0 5329 5218"/>
                  <a:gd name="T49" fmla="*/ T48 w 110"/>
                  <a:gd name="T50" fmla="+- 0 510 469"/>
                  <a:gd name="T51" fmla="*/ 510 h 199"/>
                  <a:gd name="T52" fmla="+- 0 5262 5218"/>
                  <a:gd name="T53" fmla="*/ T52 w 110"/>
                  <a:gd name="T54" fmla="+- 0 510 469"/>
                  <a:gd name="T55" fmla="*/ 510 h 199"/>
                  <a:gd name="T56" fmla="+- 0 5261 5218"/>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1"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7" name="Freeform 82">
                <a:extLst>
                  <a:ext uri="{FF2B5EF4-FFF2-40B4-BE49-F238E27FC236}">
                    <a16:creationId xmlns:a16="http://schemas.microsoft.com/office/drawing/2014/main" id="{C31A9819-C1A3-F11A-A893-6CADD08D5B8B}"/>
                  </a:ext>
                </a:extLst>
              </p:cNvPr>
              <p:cNvSpPr>
                <a:spLocks/>
              </p:cNvSpPr>
              <p:nvPr/>
            </p:nvSpPr>
            <p:spPr bwMode="auto">
              <a:xfrm>
                <a:off x="5218" y="469"/>
                <a:ext cx="110" cy="199"/>
              </a:xfrm>
              <a:custGeom>
                <a:avLst/>
                <a:gdLst>
                  <a:gd name="T0" fmla="+- 0 5329 5218"/>
                  <a:gd name="T1" fmla="*/ T0 w 110"/>
                  <a:gd name="T2" fmla="+- 0 515 469"/>
                  <a:gd name="T3" fmla="*/ 515 h 199"/>
                  <a:gd name="T4" fmla="+- 0 5320 5218"/>
                  <a:gd name="T5" fmla="*/ T4 w 110"/>
                  <a:gd name="T6" fmla="+- 0 515 469"/>
                  <a:gd name="T7" fmla="*/ 515 h 199"/>
                  <a:gd name="T8" fmla="+- 0 5325 5218"/>
                  <a:gd name="T9" fmla="*/ T8 w 110"/>
                  <a:gd name="T10" fmla="+- 0 515 469"/>
                  <a:gd name="T11" fmla="*/ 515 h 199"/>
                  <a:gd name="T12" fmla="+- 0 5329 5218"/>
                  <a:gd name="T13" fmla="*/ T12 w 110"/>
                  <a:gd name="T14" fmla="+- 0 516 469"/>
                  <a:gd name="T15" fmla="*/ 516 h 199"/>
                  <a:gd name="T16" fmla="+- 0 5329 5218"/>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8" name="Freeform 81">
                <a:extLst>
                  <a:ext uri="{FF2B5EF4-FFF2-40B4-BE49-F238E27FC236}">
                    <a16:creationId xmlns:a16="http://schemas.microsoft.com/office/drawing/2014/main" id="{2E4055BB-2D70-2181-2402-4F7988D2EC75}"/>
                  </a:ext>
                </a:extLst>
              </p:cNvPr>
              <p:cNvSpPr>
                <a:spLocks/>
              </p:cNvSpPr>
              <p:nvPr/>
            </p:nvSpPr>
            <p:spPr bwMode="auto">
              <a:xfrm>
                <a:off x="5218" y="469"/>
                <a:ext cx="110" cy="199"/>
              </a:xfrm>
              <a:custGeom>
                <a:avLst/>
                <a:gdLst>
                  <a:gd name="T0" fmla="+- 0 5322 5218"/>
                  <a:gd name="T1" fmla="*/ T0 w 110"/>
                  <a:gd name="T2" fmla="+- 0 469 469"/>
                  <a:gd name="T3" fmla="*/ 469 h 199"/>
                  <a:gd name="T4" fmla="+- 0 5310 5218"/>
                  <a:gd name="T5" fmla="*/ T4 w 110"/>
                  <a:gd name="T6" fmla="+- 0 469 469"/>
                  <a:gd name="T7" fmla="*/ 469 h 199"/>
                  <a:gd name="T8" fmla="+- 0 5292 5218"/>
                  <a:gd name="T9" fmla="*/ T8 w 110"/>
                  <a:gd name="T10" fmla="+- 0 476 469"/>
                  <a:gd name="T11" fmla="*/ 476 h 199"/>
                  <a:gd name="T12" fmla="+- 0 5276 5218"/>
                  <a:gd name="T13" fmla="*/ T12 w 110"/>
                  <a:gd name="T14" fmla="+- 0 489 469"/>
                  <a:gd name="T15" fmla="*/ 489 h 199"/>
                  <a:gd name="T16" fmla="+- 0 5264 5218"/>
                  <a:gd name="T17" fmla="*/ T16 w 110"/>
                  <a:gd name="T18" fmla="+- 0 510 469"/>
                  <a:gd name="T19" fmla="*/ 510 h 199"/>
                  <a:gd name="T20" fmla="+- 0 5329 5218"/>
                  <a:gd name="T21" fmla="*/ T20 w 110"/>
                  <a:gd name="T22" fmla="+- 0 510 469"/>
                  <a:gd name="T23" fmla="*/ 510 h 199"/>
                  <a:gd name="T24" fmla="+- 0 5329 5218"/>
                  <a:gd name="T25" fmla="*/ T24 w 110"/>
                  <a:gd name="T26" fmla="+- 0 470 469"/>
                  <a:gd name="T27" fmla="*/ 470 h 199"/>
                  <a:gd name="T28" fmla="+- 0 5325 5218"/>
                  <a:gd name="T29" fmla="*/ T28 w 110"/>
                  <a:gd name="T30" fmla="+- 0 469 469"/>
                  <a:gd name="T31" fmla="*/ 469 h 199"/>
                  <a:gd name="T32" fmla="+- 0 5322 5218"/>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0" name="Group 76">
              <a:extLst>
                <a:ext uri="{FF2B5EF4-FFF2-40B4-BE49-F238E27FC236}">
                  <a16:creationId xmlns:a16="http://schemas.microsoft.com/office/drawing/2014/main" id="{09AA75D9-52D7-452A-9672-B2B752B1E308}"/>
                </a:ext>
              </a:extLst>
            </p:cNvPr>
            <p:cNvGrpSpPr>
              <a:grpSpLocks/>
            </p:cNvGrpSpPr>
            <p:nvPr/>
          </p:nvGrpSpPr>
          <p:grpSpPr bwMode="auto">
            <a:xfrm>
              <a:off x="5347" y="469"/>
              <a:ext cx="178" cy="202"/>
              <a:chOff x="5347" y="469"/>
              <a:chExt cx="178" cy="202"/>
            </a:xfrm>
          </p:grpSpPr>
          <p:sp>
            <p:nvSpPr>
              <p:cNvPr id="103" name="Freeform 79">
                <a:extLst>
                  <a:ext uri="{FF2B5EF4-FFF2-40B4-BE49-F238E27FC236}">
                    <a16:creationId xmlns:a16="http://schemas.microsoft.com/office/drawing/2014/main" id="{4C055F58-35CA-DC13-10AB-93ED9B7FF783}"/>
                  </a:ext>
                </a:extLst>
              </p:cNvPr>
              <p:cNvSpPr>
                <a:spLocks/>
              </p:cNvSpPr>
              <p:nvPr/>
            </p:nvSpPr>
            <p:spPr bwMode="auto">
              <a:xfrm>
                <a:off x="5347" y="469"/>
                <a:ext cx="178" cy="202"/>
              </a:xfrm>
              <a:custGeom>
                <a:avLst/>
                <a:gdLst>
                  <a:gd name="T0" fmla="+- 0 5430 5347"/>
                  <a:gd name="T1" fmla="*/ T0 w 178"/>
                  <a:gd name="T2" fmla="+- 0 469 469"/>
                  <a:gd name="T3" fmla="*/ 469 h 202"/>
                  <a:gd name="T4" fmla="+- 0 5374 5347"/>
                  <a:gd name="T5" fmla="*/ T4 w 178"/>
                  <a:gd name="T6" fmla="+- 0 498 469"/>
                  <a:gd name="T7" fmla="*/ 498 h 202"/>
                  <a:gd name="T8" fmla="+- 0 5348 5347"/>
                  <a:gd name="T9" fmla="*/ T8 w 178"/>
                  <a:gd name="T10" fmla="+- 0 558 469"/>
                  <a:gd name="T11" fmla="*/ 558 h 202"/>
                  <a:gd name="T12" fmla="+- 0 5347 5347"/>
                  <a:gd name="T13" fmla="*/ T12 w 178"/>
                  <a:gd name="T14" fmla="+- 0 584 469"/>
                  <a:gd name="T15" fmla="*/ 584 h 202"/>
                  <a:gd name="T16" fmla="+- 0 5350 5347"/>
                  <a:gd name="T17" fmla="*/ T16 w 178"/>
                  <a:gd name="T18" fmla="+- 0 605 469"/>
                  <a:gd name="T19" fmla="*/ 605 h 202"/>
                  <a:gd name="T20" fmla="+- 0 5386 5347"/>
                  <a:gd name="T21" fmla="*/ T20 w 178"/>
                  <a:gd name="T22" fmla="+- 0 654 469"/>
                  <a:gd name="T23" fmla="*/ 654 h 202"/>
                  <a:gd name="T24" fmla="+- 0 5457 5347"/>
                  <a:gd name="T25" fmla="*/ T24 w 178"/>
                  <a:gd name="T26" fmla="+- 0 672 469"/>
                  <a:gd name="T27" fmla="*/ 672 h 202"/>
                  <a:gd name="T28" fmla="+- 0 5479 5347"/>
                  <a:gd name="T29" fmla="*/ T28 w 178"/>
                  <a:gd name="T30" fmla="+- 0 669 469"/>
                  <a:gd name="T31" fmla="*/ 669 h 202"/>
                  <a:gd name="T32" fmla="+- 0 5498 5347"/>
                  <a:gd name="T33" fmla="*/ T32 w 178"/>
                  <a:gd name="T34" fmla="+- 0 665 469"/>
                  <a:gd name="T35" fmla="*/ 665 h 202"/>
                  <a:gd name="T36" fmla="+- 0 5514 5347"/>
                  <a:gd name="T37" fmla="*/ T36 w 178"/>
                  <a:gd name="T38" fmla="+- 0 659 469"/>
                  <a:gd name="T39" fmla="*/ 659 h 202"/>
                  <a:gd name="T40" fmla="+- 0 5500 5347"/>
                  <a:gd name="T41" fmla="*/ T40 w 178"/>
                  <a:gd name="T42" fmla="+- 0 633 469"/>
                  <a:gd name="T43" fmla="*/ 633 h 202"/>
                  <a:gd name="T44" fmla="+- 0 5462 5347"/>
                  <a:gd name="T45" fmla="*/ T44 w 178"/>
                  <a:gd name="T46" fmla="+- 0 633 469"/>
                  <a:gd name="T47" fmla="*/ 633 h 202"/>
                  <a:gd name="T48" fmla="+- 0 5432 5347"/>
                  <a:gd name="T49" fmla="*/ T48 w 178"/>
                  <a:gd name="T50" fmla="+- 0 632 469"/>
                  <a:gd name="T51" fmla="*/ 632 h 202"/>
                  <a:gd name="T52" fmla="+- 0 5413 5347"/>
                  <a:gd name="T53" fmla="*/ T52 w 178"/>
                  <a:gd name="T54" fmla="+- 0 623 469"/>
                  <a:gd name="T55" fmla="*/ 623 h 202"/>
                  <a:gd name="T56" fmla="+- 0 5399 5347"/>
                  <a:gd name="T57" fmla="*/ T56 w 178"/>
                  <a:gd name="T58" fmla="+- 0 607 469"/>
                  <a:gd name="T59" fmla="*/ 607 h 202"/>
                  <a:gd name="T60" fmla="+- 0 5393 5347"/>
                  <a:gd name="T61" fmla="*/ T60 w 178"/>
                  <a:gd name="T62" fmla="+- 0 584 469"/>
                  <a:gd name="T63" fmla="*/ 584 h 202"/>
                  <a:gd name="T64" fmla="+- 0 5523 5347"/>
                  <a:gd name="T65" fmla="*/ T64 w 178"/>
                  <a:gd name="T66" fmla="+- 0 584 469"/>
                  <a:gd name="T67" fmla="*/ 584 h 202"/>
                  <a:gd name="T68" fmla="+- 0 5524 5347"/>
                  <a:gd name="T69" fmla="*/ T68 w 178"/>
                  <a:gd name="T70" fmla="+- 0 580 469"/>
                  <a:gd name="T71" fmla="*/ 580 h 202"/>
                  <a:gd name="T72" fmla="+- 0 5525 5347"/>
                  <a:gd name="T73" fmla="*/ T72 w 178"/>
                  <a:gd name="T74" fmla="+- 0 572 469"/>
                  <a:gd name="T75" fmla="*/ 572 h 202"/>
                  <a:gd name="T76" fmla="+- 0 5524 5347"/>
                  <a:gd name="T77" fmla="*/ T76 w 178"/>
                  <a:gd name="T78" fmla="+- 0 550 469"/>
                  <a:gd name="T79" fmla="*/ 550 h 202"/>
                  <a:gd name="T80" fmla="+- 0 5479 5347"/>
                  <a:gd name="T81" fmla="*/ T80 w 178"/>
                  <a:gd name="T82" fmla="+- 0 550 469"/>
                  <a:gd name="T83" fmla="*/ 550 h 202"/>
                  <a:gd name="T84" fmla="+- 0 5394 5347"/>
                  <a:gd name="T85" fmla="*/ T84 w 178"/>
                  <a:gd name="T86" fmla="+- 0 542 469"/>
                  <a:gd name="T87" fmla="*/ 542 h 202"/>
                  <a:gd name="T88" fmla="+- 0 5402 5347"/>
                  <a:gd name="T89" fmla="*/ T88 w 178"/>
                  <a:gd name="T90" fmla="+- 0 523 469"/>
                  <a:gd name="T91" fmla="*/ 523 h 202"/>
                  <a:gd name="T92" fmla="+- 0 5418 5347"/>
                  <a:gd name="T93" fmla="*/ T92 w 178"/>
                  <a:gd name="T94" fmla="+- 0 508 469"/>
                  <a:gd name="T95" fmla="*/ 508 h 202"/>
                  <a:gd name="T96" fmla="+- 0 5443 5347"/>
                  <a:gd name="T97" fmla="*/ T96 w 178"/>
                  <a:gd name="T98" fmla="+- 0 502 469"/>
                  <a:gd name="T99" fmla="*/ 502 h 202"/>
                  <a:gd name="T100" fmla="+- 0 5506 5347"/>
                  <a:gd name="T101" fmla="*/ T100 w 178"/>
                  <a:gd name="T102" fmla="+- 0 502 469"/>
                  <a:gd name="T103" fmla="*/ 502 h 202"/>
                  <a:gd name="T104" fmla="+- 0 5500 5347"/>
                  <a:gd name="T105" fmla="*/ T104 w 178"/>
                  <a:gd name="T106" fmla="+- 0 494 469"/>
                  <a:gd name="T107" fmla="*/ 494 h 202"/>
                  <a:gd name="T108" fmla="+- 0 5483 5347"/>
                  <a:gd name="T109" fmla="*/ T108 w 178"/>
                  <a:gd name="T110" fmla="+- 0 481 469"/>
                  <a:gd name="T111" fmla="*/ 481 h 202"/>
                  <a:gd name="T112" fmla="+- 0 5460 5347"/>
                  <a:gd name="T113" fmla="*/ T112 w 178"/>
                  <a:gd name="T114" fmla="+- 0 472 469"/>
                  <a:gd name="T115" fmla="*/ 472 h 202"/>
                  <a:gd name="T116" fmla="+- 0 5430 5347"/>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3"/>
                    </a:lnTo>
                    <a:lnTo>
                      <a:pt x="132" y="200"/>
                    </a:lnTo>
                    <a:lnTo>
                      <a:pt x="151" y="196"/>
                    </a:lnTo>
                    <a:lnTo>
                      <a:pt x="167" y="190"/>
                    </a:lnTo>
                    <a:lnTo>
                      <a:pt x="153" y="164"/>
                    </a:lnTo>
                    <a:lnTo>
                      <a:pt x="115" y="164"/>
                    </a:lnTo>
                    <a:lnTo>
                      <a:pt x="85" y="163"/>
                    </a:lnTo>
                    <a:lnTo>
                      <a:pt x="66" y="154"/>
                    </a:lnTo>
                    <a:lnTo>
                      <a:pt x="52" y="138"/>
                    </a:lnTo>
                    <a:lnTo>
                      <a:pt x="46" y="115"/>
                    </a:lnTo>
                    <a:lnTo>
                      <a:pt x="176" y="115"/>
                    </a:lnTo>
                    <a:lnTo>
                      <a:pt x="177" y="111"/>
                    </a:lnTo>
                    <a:lnTo>
                      <a:pt x="178" y="103"/>
                    </a:lnTo>
                    <a:lnTo>
                      <a:pt x="177" y="81"/>
                    </a:lnTo>
                    <a:lnTo>
                      <a:pt x="132" y="81"/>
                    </a:lnTo>
                    <a:lnTo>
                      <a:pt x="47" y="73"/>
                    </a:lnTo>
                    <a:lnTo>
                      <a:pt x="55" y="54"/>
                    </a:lnTo>
                    <a:lnTo>
                      <a:pt x="71" y="39"/>
                    </a:lnTo>
                    <a:lnTo>
                      <a:pt x="96" y="33"/>
                    </a:lnTo>
                    <a:lnTo>
                      <a:pt x="159" y="33"/>
                    </a:lnTo>
                    <a:lnTo>
                      <a:pt x="153"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4" name="Freeform 78">
                <a:extLst>
                  <a:ext uri="{FF2B5EF4-FFF2-40B4-BE49-F238E27FC236}">
                    <a16:creationId xmlns:a16="http://schemas.microsoft.com/office/drawing/2014/main" id="{3FFE880A-63A5-71ED-B3A9-365BFFFA87A7}"/>
                  </a:ext>
                </a:extLst>
              </p:cNvPr>
              <p:cNvSpPr>
                <a:spLocks/>
              </p:cNvSpPr>
              <p:nvPr/>
            </p:nvSpPr>
            <p:spPr bwMode="auto">
              <a:xfrm>
                <a:off x="5347" y="469"/>
                <a:ext cx="178" cy="202"/>
              </a:xfrm>
              <a:custGeom>
                <a:avLst/>
                <a:gdLst>
                  <a:gd name="T0" fmla="+- 0 5497 5347"/>
                  <a:gd name="T1" fmla="*/ T0 w 178"/>
                  <a:gd name="T2" fmla="+- 0 629 469"/>
                  <a:gd name="T3" fmla="*/ 629 h 202"/>
                  <a:gd name="T4" fmla="+- 0 5482 5347"/>
                  <a:gd name="T5" fmla="*/ T4 w 178"/>
                  <a:gd name="T6" fmla="+- 0 631 469"/>
                  <a:gd name="T7" fmla="*/ 631 h 202"/>
                  <a:gd name="T8" fmla="+- 0 5462 5347"/>
                  <a:gd name="T9" fmla="*/ T8 w 178"/>
                  <a:gd name="T10" fmla="+- 0 633 469"/>
                  <a:gd name="T11" fmla="*/ 633 h 202"/>
                  <a:gd name="T12" fmla="+- 0 5500 5347"/>
                  <a:gd name="T13" fmla="*/ T12 w 178"/>
                  <a:gd name="T14" fmla="+- 0 633 469"/>
                  <a:gd name="T15" fmla="*/ 633 h 202"/>
                  <a:gd name="T16" fmla="+- 0 5497 5347"/>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0" y="160"/>
                    </a:moveTo>
                    <a:lnTo>
                      <a:pt x="135" y="162"/>
                    </a:lnTo>
                    <a:lnTo>
                      <a:pt x="115" y="164"/>
                    </a:lnTo>
                    <a:lnTo>
                      <a:pt x="153" y="164"/>
                    </a:lnTo>
                    <a:lnTo>
                      <a:pt x="150"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5" name="Freeform 77">
                <a:extLst>
                  <a:ext uri="{FF2B5EF4-FFF2-40B4-BE49-F238E27FC236}">
                    <a16:creationId xmlns:a16="http://schemas.microsoft.com/office/drawing/2014/main" id="{791809C0-8431-72F5-08C4-0C71B2398C02}"/>
                  </a:ext>
                </a:extLst>
              </p:cNvPr>
              <p:cNvSpPr>
                <a:spLocks/>
              </p:cNvSpPr>
              <p:nvPr/>
            </p:nvSpPr>
            <p:spPr bwMode="auto">
              <a:xfrm>
                <a:off x="5347" y="469"/>
                <a:ext cx="178" cy="202"/>
              </a:xfrm>
              <a:custGeom>
                <a:avLst/>
                <a:gdLst>
                  <a:gd name="T0" fmla="+- 0 5506 5347"/>
                  <a:gd name="T1" fmla="*/ T0 w 178"/>
                  <a:gd name="T2" fmla="+- 0 502 469"/>
                  <a:gd name="T3" fmla="*/ 502 h 202"/>
                  <a:gd name="T4" fmla="+- 0 5443 5347"/>
                  <a:gd name="T5" fmla="*/ T4 w 178"/>
                  <a:gd name="T6" fmla="+- 0 502 469"/>
                  <a:gd name="T7" fmla="*/ 502 h 202"/>
                  <a:gd name="T8" fmla="+- 0 5465 5347"/>
                  <a:gd name="T9" fmla="*/ T8 w 178"/>
                  <a:gd name="T10" fmla="+- 0 512 469"/>
                  <a:gd name="T11" fmla="*/ 512 h 202"/>
                  <a:gd name="T12" fmla="+- 0 5476 5347"/>
                  <a:gd name="T13" fmla="*/ T12 w 178"/>
                  <a:gd name="T14" fmla="+- 0 530 469"/>
                  <a:gd name="T15" fmla="*/ 530 h 202"/>
                  <a:gd name="T16" fmla="+- 0 5479 5347"/>
                  <a:gd name="T17" fmla="*/ T16 w 178"/>
                  <a:gd name="T18" fmla="+- 0 550 469"/>
                  <a:gd name="T19" fmla="*/ 550 h 202"/>
                  <a:gd name="T20" fmla="+- 0 5524 5347"/>
                  <a:gd name="T21" fmla="*/ T20 w 178"/>
                  <a:gd name="T22" fmla="+- 0 550 469"/>
                  <a:gd name="T23" fmla="*/ 550 h 202"/>
                  <a:gd name="T24" fmla="+- 0 5524 5347"/>
                  <a:gd name="T25" fmla="*/ T24 w 178"/>
                  <a:gd name="T26" fmla="+- 0 549 469"/>
                  <a:gd name="T27" fmla="*/ 549 h 202"/>
                  <a:gd name="T28" fmla="+- 0 5520 5347"/>
                  <a:gd name="T29" fmla="*/ T28 w 178"/>
                  <a:gd name="T30" fmla="+- 0 530 469"/>
                  <a:gd name="T31" fmla="*/ 530 h 202"/>
                  <a:gd name="T32" fmla="+- 0 5513 5347"/>
                  <a:gd name="T33" fmla="*/ T32 w 178"/>
                  <a:gd name="T34" fmla="+- 0 511 469"/>
                  <a:gd name="T35" fmla="*/ 511 h 202"/>
                  <a:gd name="T36" fmla="+- 0 5506 5347"/>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59" y="33"/>
                    </a:moveTo>
                    <a:lnTo>
                      <a:pt x="96" y="33"/>
                    </a:lnTo>
                    <a:lnTo>
                      <a:pt x="118" y="43"/>
                    </a:lnTo>
                    <a:lnTo>
                      <a:pt x="129" y="61"/>
                    </a:lnTo>
                    <a:lnTo>
                      <a:pt x="132" y="81"/>
                    </a:lnTo>
                    <a:lnTo>
                      <a:pt x="177" y="81"/>
                    </a:lnTo>
                    <a:lnTo>
                      <a:pt x="177" y="80"/>
                    </a:lnTo>
                    <a:lnTo>
                      <a:pt x="173" y="61"/>
                    </a:lnTo>
                    <a:lnTo>
                      <a:pt x="166" y="42"/>
                    </a:lnTo>
                    <a:lnTo>
                      <a:pt x="159"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1" name="Group 72">
              <a:extLst>
                <a:ext uri="{FF2B5EF4-FFF2-40B4-BE49-F238E27FC236}">
                  <a16:creationId xmlns:a16="http://schemas.microsoft.com/office/drawing/2014/main" id="{0A3D91D4-C96C-2AC7-EDBC-1FE5BDA3186C}"/>
                </a:ext>
              </a:extLst>
            </p:cNvPr>
            <p:cNvGrpSpPr>
              <a:grpSpLocks/>
            </p:cNvGrpSpPr>
            <p:nvPr/>
          </p:nvGrpSpPr>
          <p:grpSpPr bwMode="auto">
            <a:xfrm>
              <a:off x="5556" y="469"/>
              <a:ext cx="135" cy="203"/>
              <a:chOff x="5556" y="469"/>
              <a:chExt cx="135" cy="203"/>
            </a:xfrm>
          </p:grpSpPr>
          <p:sp>
            <p:nvSpPr>
              <p:cNvPr id="100" name="Freeform 75">
                <a:extLst>
                  <a:ext uri="{FF2B5EF4-FFF2-40B4-BE49-F238E27FC236}">
                    <a16:creationId xmlns:a16="http://schemas.microsoft.com/office/drawing/2014/main" id="{236A6E78-0838-5256-F556-82036A68B6F4}"/>
                  </a:ext>
                </a:extLst>
              </p:cNvPr>
              <p:cNvSpPr>
                <a:spLocks/>
              </p:cNvSpPr>
              <p:nvPr/>
            </p:nvSpPr>
            <p:spPr bwMode="auto">
              <a:xfrm>
                <a:off x="5556" y="469"/>
                <a:ext cx="135" cy="203"/>
              </a:xfrm>
              <a:custGeom>
                <a:avLst/>
                <a:gdLst>
                  <a:gd name="T0" fmla="+- 0 5562 5556"/>
                  <a:gd name="T1" fmla="*/ T0 w 135"/>
                  <a:gd name="T2" fmla="+- 0 622 469"/>
                  <a:gd name="T3" fmla="*/ 622 h 203"/>
                  <a:gd name="T4" fmla="+- 0 5556 5556"/>
                  <a:gd name="T5" fmla="*/ T4 w 135"/>
                  <a:gd name="T6" fmla="+- 0 659 469"/>
                  <a:gd name="T7" fmla="*/ 659 h 203"/>
                  <a:gd name="T8" fmla="+- 0 5572 5556"/>
                  <a:gd name="T9" fmla="*/ T8 w 135"/>
                  <a:gd name="T10" fmla="+- 0 666 469"/>
                  <a:gd name="T11" fmla="*/ 666 h 203"/>
                  <a:gd name="T12" fmla="+- 0 5592 5556"/>
                  <a:gd name="T13" fmla="*/ T12 w 135"/>
                  <a:gd name="T14" fmla="+- 0 670 469"/>
                  <a:gd name="T15" fmla="*/ 670 h 203"/>
                  <a:gd name="T16" fmla="+- 0 5615 5556"/>
                  <a:gd name="T17" fmla="*/ T16 w 135"/>
                  <a:gd name="T18" fmla="+- 0 672 469"/>
                  <a:gd name="T19" fmla="*/ 672 h 203"/>
                  <a:gd name="T20" fmla="+- 0 5642 5556"/>
                  <a:gd name="T21" fmla="*/ T20 w 135"/>
                  <a:gd name="T22" fmla="+- 0 668 469"/>
                  <a:gd name="T23" fmla="*/ 668 h 203"/>
                  <a:gd name="T24" fmla="+- 0 5663 5556"/>
                  <a:gd name="T25" fmla="*/ T24 w 135"/>
                  <a:gd name="T26" fmla="+- 0 659 469"/>
                  <a:gd name="T27" fmla="*/ 659 h 203"/>
                  <a:gd name="T28" fmla="+- 0 5678 5556"/>
                  <a:gd name="T29" fmla="*/ T28 w 135"/>
                  <a:gd name="T30" fmla="+- 0 646 469"/>
                  <a:gd name="T31" fmla="*/ 646 h 203"/>
                  <a:gd name="T32" fmla="+- 0 5684 5556"/>
                  <a:gd name="T33" fmla="*/ T32 w 135"/>
                  <a:gd name="T34" fmla="+- 0 635 469"/>
                  <a:gd name="T35" fmla="*/ 635 h 203"/>
                  <a:gd name="T36" fmla="+- 0 5600 5556"/>
                  <a:gd name="T37" fmla="*/ T36 w 135"/>
                  <a:gd name="T38" fmla="+- 0 635 469"/>
                  <a:gd name="T39" fmla="*/ 635 h 203"/>
                  <a:gd name="T40" fmla="+- 0 5579 5556"/>
                  <a:gd name="T41" fmla="*/ T40 w 135"/>
                  <a:gd name="T42" fmla="+- 0 630 469"/>
                  <a:gd name="T43" fmla="*/ 630 h 203"/>
                  <a:gd name="T44" fmla="+- 0 5562 5556"/>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6" y="153"/>
                    </a:moveTo>
                    <a:lnTo>
                      <a:pt x="0" y="190"/>
                    </a:lnTo>
                    <a:lnTo>
                      <a:pt x="16" y="197"/>
                    </a:lnTo>
                    <a:lnTo>
                      <a:pt x="36" y="201"/>
                    </a:lnTo>
                    <a:lnTo>
                      <a:pt x="59" y="203"/>
                    </a:lnTo>
                    <a:lnTo>
                      <a:pt x="86" y="199"/>
                    </a:lnTo>
                    <a:lnTo>
                      <a:pt x="107" y="190"/>
                    </a:lnTo>
                    <a:lnTo>
                      <a:pt x="122" y="177"/>
                    </a:lnTo>
                    <a:lnTo>
                      <a:pt x="128" y="166"/>
                    </a:lnTo>
                    <a:lnTo>
                      <a:pt x="44" y="166"/>
                    </a:lnTo>
                    <a:lnTo>
                      <a:pt x="23" y="161"/>
                    </a:lnTo>
                    <a:lnTo>
                      <a:pt x="6"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1" name="Freeform 74">
                <a:extLst>
                  <a:ext uri="{FF2B5EF4-FFF2-40B4-BE49-F238E27FC236}">
                    <a16:creationId xmlns:a16="http://schemas.microsoft.com/office/drawing/2014/main" id="{F70A6D03-6342-E326-5EFD-0EC74CE5B3BE}"/>
                  </a:ext>
                </a:extLst>
              </p:cNvPr>
              <p:cNvSpPr>
                <a:spLocks/>
              </p:cNvSpPr>
              <p:nvPr/>
            </p:nvSpPr>
            <p:spPr bwMode="auto">
              <a:xfrm>
                <a:off x="5556" y="469"/>
                <a:ext cx="135" cy="203"/>
              </a:xfrm>
              <a:custGeom>
                <a:avLst/>
                <a:gdLst>
                  <a:gd name="T0" fmla="+- 0 5631 5556"/>
                  <a:gd name="T1" fmla="*/ T0 w 135"/>
                  <a:gd name="T2" fmla="+- 0 469 469"/>
                  <a:gd name="T3" fmla="*/ 469 h 203"/>
                  <a:gd name="T4" fmla="+- 0 5571 5556"/>
                  <a:gd name="T5" fmla="*/ T4 w 135"/>
                  <a:gd name="T6" fmla="+- 0 495 469"/>
                  <a:gd name="T7" fmla="*/ 495 h 203"/>
                  <a:gd name="T8" fmla="+- 0 5558 5556"/>
                  <a:gd name="T9" fmla="*/ T8 w 135"/>
                  <a:gd name="T10" fmla="+- 0 537 469"/>
                  <a:gd name="T11" fmla="*/ 537 h 203"/>
                  <a:gd name="T12" fmla="+- 0 5563 5556"/>
                  <a:gd name="T13" fmla="*/ T12 w 135"/>
                  <a:gd name="T14" fmla="+- 0 551 469"/>
                  <a:gd name="T15" fmla="*/ 551 h 203"/>
                  <a:gd name="T16" fmla="+- 0 5575 5556"/>
                  <a:gd name="T17" fmla="*/ T16 w 135"/>
                  <a:gd name="T18" fmla="+- 0 565 469"/>
                  <a:gd name="T19" fmla="*/ 565 h 203"/>
                  <a:gd name="T20" fmla="+- 0 5594 5556"/>
                  <a:gd name="T21" fmla="*/ T20 w 135"/>
                  <a:gd name="T22" fmla="+- 0 578 469"/>
                  <a:gd name="T23" fmla="*/ 578 h 203"/>
                  <a:gd name="T24" fmla="+- 0 5622 5556"/>
                  <a:gd name="T25" fmla="*/ T24 w 135"/>
                  <a:gd name="T26" fmla="+- 0 591 469"/>
                  <a:gd name="T27" fmla="*/ 591 h 203"/>
                  <a:gd name="T28" fmla="+- 0 5638 5556"/>
                  <a:gd name="T29" fmla="*/ T28 w 135"/>
                  <a:gd name="T30" fmla="+- 0 602 469"/>
                  <a:gd name="T31" fmla="*/ 602 h 203"/>
                  <a:gd name="T32" fmla="+- 0 5642 5556"/>
                  <a:gd name="T33" fmla="*/ T32 w 135"/>
                  <a:gd name="T34" fmla="+- 0 621 469"/>
                  <a:gd name="T35" fmla="*/ 621 h 203"/>
                  <a:gd name="T36" fmla="+- 0 5630 5556"/>
                  <a:gd name="T37" fmla="*/ T36 w 135"/>
                  <a:gd name="T38" fmla="+- 0 632 469"/>
                  <a:gd name="T39" fmla="*/ 632 h 203"/>
                  <a:gd name="T40" fmla="+- 0 5600 5556"/>
                  <a:gd name="T41" fmla="*/ T40 w 135"/>
                  <a:gd name="T42" fmla="+- 0 635 469"/>
                  <a:gd name="T43" fmla="*/ 635 h 203"/>
                  <a:gd name="T44" fmla="+- 0 5684 5556"/>
                  <a:gd name="T45" fmla="*/ T44 w 135"/>
                  <a:gd name="T46" fmla="+- 0 635 469"/>
                  <a:gd name="T47" fmla="*/ 635 h 203"/>
                  <a:gd name="T48" fmla="+- 0 5687 5556"/>
                  <a:gd name="T49" fmla="*/ T48 w 135"/>
                  <a:gd name="T50" fmla="+- 0 628 469"/>
                  <a:gd name="T51" fmla="*/ 628 h 203"/>
                  <a:gd name="T52" fmla="+- 0 5690 5556"/>
                  <a:gd name="T53" fmla="*/ T52 w 135"/>
                  <a:gd name="T54" fmla="+- 0 606 469"/>
                  <a:gd name="T55" fmla="*/ 606 h 203"/>
                  <a:gd name="T56" fmla="+- 0 5686 5556"/>
                  <a:gd name="T57" fmla="*/ T56 w 135"/>
                  <a:gd name="T58" fmla="+- 0 588 469"/>
                  <a:gd name="T59" fmla="*/ 588 h 203"/>
                  <a:gd name="T60" fmla="+- 0 5676 5556"/>
                  <a:gd name="T61" fmla="*/ T60 w 135"/>
                  <a:gd name="T62" fmla="+- 0 573 469"/>
                  <a:gd name="T63" fmla="*/ 573 h 203"/>
                  <a:gd name="T64" fmla="+- 0 5658 5556"/>
                  <a:gd name="T65" fmla="*/ T64 w 135"/>
                  <a:gd name="T66" fmla="+- 0 560 469"/>
                  <a:gd name="T67" fmla="*/ 560 h 203"/>
                  <a:gd name="T68" fmla="+- 0 5633 5556"/>
                  <a:gd name="T69" fmla="*/ T68 w 135"/>
                  <a:gd name="T70" fmla="+- 0 549 469"/>
                  <a:gd name="T71" fmla="*/ 549 h 203"/>
                  <a:gd name="T72" fmla="+- 0 5611 5556"/>
                  <a:gd name="T73" fmla="*/ T72 w 135"/>
                  <a:gd name="T74" fmla="+- 0 538 469"/>
                  <a:gd name="T75" fmla="*/ 538 h 203"/>
                  <a:gd name="T76" fmla="+- 0 5605 5556"/>
                  <a:gd name="T77" fmla="*/ T76 w 135"/>
                  <a:gd name="T78" fmla="+- 0 524 469"/>
                  <a:gd name="T79" fmla="*/ 524 h 203"/>
                  <a:gd name="T80" fmla="+- 0 5605 5556"/>
                  <a:gd name="T81" fmla="*/ T80 w 135"/>
                  <a:gd name="T82" fmla="+- 0 512 469"/>
                  <a:gd name="T83" fmla="*/ 512 h 203"/>
                  <a:gd name="T84" fmla="+- 0 5614 5556"/>
                  <a:gd name="T85" fmla="*/ T84 w 135"/>
                  <a:gd name="T86" fmla="+- 0 504 469"/>
                  <a:gd name="T87" fmla="*/ 504 h 203"/>
                  <a:gd name="T88" fmla="+- 0 5673 5556"/>
                  <a:gd name="T89" fmla="*/ T88 w 135"/>
                  <a:gd name="T90" fmla="+- 0 504 469"/>
                  <a:gd name="T91" fmla="*/ 504 h 203"/>
                  <a:gd name="T92" fmla="+- 0 5673 5556"/>
                  <a:gd name="T93" fmla="*/ T92 w 135"/>
                  <a:gd name="T94" fmla="+- 0 476 469"/>
                  <a:gd name="T95" fmla="*/ 476 h 203"/>
                  <a:gd name="T96" fmla="+- 0 5654 5556"/>
                  <a:gd name="T97" fmla="*/ T96 w 135"/>
                  <a:gd name="T98" fmla="+- 0 471 469"/>
                  <a:gd name="T99" fmla="*/ 471 h 203"/>
                  <a:gd name="T100" fmla="+- 0 5631 5556"/>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2" y="68"/>
                    </a:lnTo>
                    <a:lnTo>
                      <a:pt x="7" y="82"/>
                    </a:lnTo>
                    <a:lnTo>
                      <a:pt x="19" y="96"/>
                    </a:lnTo>
                    <a:lnTo>
                      <a:pt x="38" y="109"/>
                    </a:lnTo>
                    <a:lnTo>
                      <a:pt x="66" y="122"/>
                    </a:lnTo>
                    <a:lnTo>
                      <a:pt x="82" y="133"/>
                    </a:lnTo>
                    <a:lnTo>
                      <a:pt x="86" y="152"/>
                    </a:lnTo>
                    <a:lnTo>
                      <a:pt x="74" y="163"/>
                    </a:lnTo>
                    <a:lnTo>
                      <a:pt x="44" y="166"/>
                    </a:lnTo>
                    <a:lnTo>
                      <a:pt x="128" y="166"/>
                    </a:lnTo>
                    <a:lnTo>
                      <a:pt x="131" y="159"/>
                    </a:lnTo>
                    <a:lnTo>
                      <a:pt x="134" y="137"/>
                    </a:lnTo>
                    <a:lnTo>
                      <a:pt x="130" y="119"/>
                    </a:lnTo>
                    <a:lnTo>
                      <a:pt x="120" y="104"/>
                    </a:lnTo>
                    <a:lnTo>
                      <a:pt x="102" y="91"/>
                    </a:lnTo>
                    <a:lnTo>
                      <a:pt x="77" y="80"/>
                    </a:lnTo>
                    <a:lnTo>
                      <a:pt x="55" y="69"/>
                    </a:lnTo>
                    <a:lnTo>
                      <a:pt x="49" y="55"/>
                    </a:lnTo>
                    <a:lnTo>
                      <a:pt x="49" y="43"/>
                    </a:lnTo>
                    <a:lnTo>
                      <a:pt x="58" y="35"/>
                    </a:lnTo>
                    <a:lnTo>
                      <a:pt x="117" y="35"/>
                    </a:lnTo>
                    <a:lnTo>
                      <a:pt x="117" y="7"/>
                    </a:lnTo>
                    <a:lnTo>
                      <a:pt x="98"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2" name="Freeform 73">
                <a:extLst>
                  <a:ext uri="{FF2B5EF4-FFF2-40B4-BE49-F238E27FC236}">
                    <a16:creationId xmlns:a16="http://schemas.microsoft.com/office/drawing/2014/main" id="{490F5CDC-49A9-3D40-ADF1-D7C3BF43152D}"/>
                  </a:ext>
                </a:extLst>
              </p:cNvPr>
              <p:cNvSpPr>
                <a:spLocks/>
              </p:cNvSpPr>
              <p:nvPr/>
            </p:nvSpPr>
            <p:spPr bwMode="auto">
              <a:xfrm>
                <a:off x="5556" y="469"/>
                <a:ext cx="135" cy="203"/>
              </a:xfrm>
              <a:custGeom>
                <a:avLst/>
                <a:gdLst>
                  <a:gd name="T0" fmla="+- 0 5673 5556"/>
                  <a:gd name="T1" fmla="*/ T0 w 135"/>
                  <a:gd name="T2" fmla="+- 0 504 469"/>
                  <a:gd name="T3" fmla="*/ 504 h 203"/>
                  <a:gd name="T4" fmla="+- 0 5614 5556"/>
                  <a:gd name="T5" fmla="*/ T4 w 135"/>
                  <a:gd name="T6" fmla="+- 0 504 469"/>
                  <a:gd name="T7" fmla="*/ 504 h 203"/>
                  <a:gd name="T8" fmla="+- 0 5635 5556"/>
                  <a:gd name="T9" fmla="*/ T8 w 135"/>
                  <a:gd name="T10" fmla="+- 0 504 469"/>
                  <a:gd name="T11" fmla="*/ 504 h 203"/>
                  <a:gd name="T12" fmla="+- 0 5657 5556"/>
                  <a:gd name="T13" fmla="*/ T12 w 135"/>
                  <a:gd name="T14" fmla="+- 0 508 469"/>
                  <a:gd name="T15" fmla="*/ 508 h 203"/>
                  <a:gd name="T16" fmla="+- 0 5673 5556"/>
                  <a:gd name="T17" fmla="*/ T16 w 135"/>
                  <a:gd name="T18" fmla="+- 0 515 469"/>
                  <a:gd name="T19" fmla="*/ 515 h 203"/>
                  <a:gd name="T20" fmla="+- 0 5673 5556"/>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7" y="35"/>
                    </a:moveTo>
                    <a:lnTo>
                      <a:pt x="58" y="35"/>
                    </a:lnTo>
                    <a:lnTo>
                      <a:pt x="79" y="35"/>
                    </a:lnTo>
                    <a:lnTo>
                      <a:pt x="101" y="39"/>
                    </a:lnTo>
                    <a:lnTo>
                      <a:pt x="117" y="46"/>
                    </a:lnTo>
                    <a:lnTo>
                      <a:pt x="117"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2" name="Group 67">
              <a:extLst>
                <a:ext uri="{FF2B5EF4-FFF2-40B4-BE49-F238E27FC236}">
                  <a16:creationId xmlns:a16="http://schemas.microsoft.com/office/drawing/2014/main" id="{55FF85F3-28B2-9DCE-EC0A-C881A22FF4E2}"/>
                </a:ext>
              </a:extLst>
            </p:cNvPr>
            <p:cNvGrpSpPr>
              <a:grpSpLocks/>
            </p:cNvGrpSpPr>
            <p:nvPr/>
          </p:nvGrpSpPr>
          <p:grpSpPr bwMode="auto">
            <a:xfrm>
              <a:off x="5718" y="469"/>
              <a:ext cx="166" cy="202"/>
              <a:chOff x="5718" y="469"/>
              <a:chExt cx="166" cy="202"/>
            </a:xfrm>
          </p:grpSpPr>
          <p:sp>
            <p:nvSpPr>
              <p:cNvPr id="96" name="Freeform 71">
                <a:extLst>
                  <a:ext uri="{FF2B5EF4-FFF2-40B4-BE49-F238E27FC236}">
                    <a16:creationId xmlns:a16="http://schemas.microsoft.com/office/drawing/2014/main" id="{4F57D2A2-F48E-EEC5-8B6E-A8FC54CB6C0B}"/>
                  </a:ext>
                </a:extLst>
              </p:cNvPr>
              <p:cNvSpPr>
                <a:spLocks/>
              </p:cNvSpPr>
              <p:nvPr/>
            </p:nvSpPr>
            <p:spPr bwMode="auto">
              <a:xfrm>
                <a:off x="5718" y="469"/>
                <a:ext cx="166" cy="202"/>
              </a:xfrm>
              <a:custGeom>
                <a:avLst/>
                <a:gdLst>
                  <a:gd name="T0" fmla="+- 0 5872 5718"/>
                  <a:gd name="T1" fmla="*/ T0 w 166"/>
                  <a:gd name="T2" fmla="+- 0 506 469"/>
                  <a:gd name="T3" fmla="*/ 506 h 202"/>
                  <a:gd name="T4" fmla="+- 0 5785 5718"/>
                  <a:gd name="T5" fmla="*/ T4 w 166"/>
                  <a:gd name="T6" fmla="+- 0 506 469"/>
                  <a:gd name="T7" fmla="*/ 506 h 202"/>
                  <a:gd name="T8" fmla="+- 0 5813 5718"/>
                  <a:gd name="T9" fmla="*/ T8 w 166"/>
                  <a:gd name="T10" fmla="+- 0 506 469"/>
                  <a:gd name="T11" fmla="*/ 506 h 202"/>
                  <a:gd name="T12" fmla="+- 0 5829 5718"/>
                  <a:gd name="T13" fmla="*/ T12 w 166"/>
                  <a:gd name="T14" fmla="+- 0 521 469"/>
                  <a:gd name="T15" fmla="*/ 521 h 202"/>
                  <a:gd name="T16" fmla="+- 0 5833 5718"/>
                  <a:gd name="T17" fmla="*/ T16 w 166"/>
                  <a:gd name="T18" fmla="+- 0 537 469"/>
                  <a:gd name="T19" fmla="*/ 537 h 202"/>
                  <a:gd name="T20" fmla="+- 0 5831 5718"/>
                  <a:gd name="T21" fmla="*/ T20 w 166"/>
                  <a:gd name="T22" fmla="+- 0 540 469"/>
                  <a:gd name="T23" fmla="*/ 540 h 202"/>
                  <a:gd name="T24" fmla="+- 0 5802 5718"/>
                  <a:gd name="T25" fmla="*/ T24 w 166"/>
                  <a:gd name="T26" fmla="+- 0 542 469"/>
                  <a:gd name="T27" fmla="*/ 542 h 202"/>
                  <a:gd name="T28" fmla="+- 0 5777 5718"/>
                  <a:gd name="T29" fmla="*/ T28 w 166"/>
                  <a:gd name="T30" fmla="+- 0 547 469"/>
                  <a:gd name="T31" fmla="*/ 547 h 202"/>
                  <a:gd name="T32" fmla="+- 0 5728 5718"/>
                  <a:gd name="T33" fmla="*/ T32 w 166"/>
                  <a:gd name="T34" fmla="+- 0 581 469"/>
                  <a:gd name="T35" fmla="*/ 581 h 202"/>
                  <a:gd name="T36" fmla="+- 0 5718 5718"/>
                  <a:gd name="T37" fmla="*/ T36 w 166"/>
                  <a:gd name="T38" fmla="+- 0 621 469"/>
                  <a:gd name="T39" fmla="*/ 621 h 202"/>
                  <a:gd name="T40" fmla="+- 0 5718 5718"/>
                  <a:gd name="T41" fmla="*/ T40 w 166"/>
                  <a:gd name="T42" fmla="+- 0 621 469"/>
                  <a:gd name="T43" fmla="*/ 621 h 202"/>
                  <a:gd name="T44" fmla="+- 0 5724 5718"/>
                  <a:gd name="T45" fmla="*/ T44 w 166"/>
                  <a:gd name="T46" fmla="+- 0 640 469"/>
                  <a:gd name="T47" fmla="*/ 640 h 202"/>
                  <a:gd name="T48" fmla="+- 0 5736 5718"/>
                  <a:gd name="T49" fmla="*/ T48 w 166"/>
                  <a:gd name="T50" fmla="+- 0 656 469"/>
                  <a:gd name="T51" fmla="*/ 656 h 202"/>
                  <a:gd name="T52" fmla="+- 0 5756 5718"/>
                  <a:gd name="T53" fmla="*/ T52 w 166"/>
                  <a:gd name="T54" fmla="+- 0 668 469"/>
                  <a:gd name="T55" fmla="*/ 668 h 202"/>
                  <a:gd name="T56" fmla="+- 0 5782 5718"/>
                  <a:gd name="T57" fmla="*/ T56 w 166"/>
                  <a:gd name="T58" fmla="+- 0 672 469"/>
                  <a:gd name="T59" fmla="*/ 672 h 202"/>
                  <a:gd name="T60" fmla="+- 0 5804 5718"/>
                  <a:gd name="T61" fmla="*/ T60 w 166"/>
                  <a:gd name="T62" fmla="+- 0 668 469"/>
                  <a:gd name="T63" fmla="*/ 668 h 202"/>
                  <a:gd name="T64" fmla="+- 0 5822 5718"/>
                  <a:gd name="T65" fmla="*/ T64 w 166"/>
                  <a:gd name="T66" fmla="+- 0 659 469"/>
                  <a:gd name="T67" fmla="*/ 659 h 202"/>
                  <a:gd name="T68" fmla="+- 0 5836 5718"/>
                  <a:gd name="T69" fmla="*/ T68 w 166"/>
                  <a:gd name="T70" fmla="+- 0 646 469"/>
                  <a:gd name="T71" fmla="*/ 646 h 202"/>
                  <a:gd name="T72" fmla="+- 0 5882 5718"/>
                  <a:gd name="T73" fmla="*/ T72 w 166"/>
                  <a:gd name="T74" fmla="+- 0 646 469"/>
                  <a:gd name="T75" fmla="*/ 646 h 202"/>
                  <a:gd name="T76" fmla="+- 0 5882 5718"/>
                  <a:gd name="T77" fmla="*/ T76 w 166"/>
                  <a:gd name="T78" fmla="+- 0 643 469"/>
                  <a:gd name="T79" fmla="*/ 643 h 202"/>
                  <a:gd name="T80" fmla="+- 0 5882 5718"/>
                  <a:gd name="T81" fmla="*/ T80 w 166"/>
                  <a:gd name="T82" fmla="+- 0 634 469"/>
                  <a:gd name="T83" fmla="*/ 634 h 202"/>
                  <a:gd name="T84" fmla="+- 0 5782 5718"/>
                  <a:gd name="T85" fmla="*/ T84 w 166"/>
                  <a:gd name="T86" fmla="+- 0 634 469"/>
                  <a:gd name="T87" fmla="*/ 634 h 202"/>
                  <a:gd name="T88" fmla="+- 0 5772 5718"/>
                  <a:gd name="T89" fmla="*/ T88 w 166"/>
                  <a:gd name="T90" fmla="+- 0 621 469"/>
                  <a:gd name="T91" fmla="*/ 621 h 202"/>
                  <a:gd name="T92" fmla="+- 0 5771 5718"/>
                  <a:gd name="T93" fmla="*/ T92 w 166"/>
                  <a:gd name="T94" fmla="+- 0 592 469"/>
                  <a:gd name="T95" fmla="*/ 592 h 202"/>
                  <a:gd name="T96" fmla="+- 0 5786 5718"/>
                  <a:gd name="T97" fmla="*/ T96 w 166"/>
                  <a:gd name="T98" fmla="+- 0 580 469"/>
                  <a:gd name="T99" fmla="*/ 580 h 202"/>
                  <a:gd name="T100" fmla="+- 0 5808 5718"/>
                  <a:gd name="T101" fmla="*/ T100 w 166"/>
                  <a:gd name="T102" fmla="+- 0 574 469"/>
                  <a:gd name="T103" fmla="*/ 574 h 202"/>
                  <a:gd name="T104" fmla="+- 0 5834 5718"/>
                  <a:gd name="T105" fmla="*/ T104 w 166"/>
                  <a:gd name="T106" fmla="+- 0 572 469"/>
                  <a:gd name="T107" fmla="*/ 572 h 202"/>
                  <a:gd name="T108" fmla="+- 0 5882 5718"/>
                  <a:gd name="T109" fmla="*/ T108 w 166"/>
                  <a:gd name="T110" fmla="+- 0 572 469"/>
                  <a:gd name="T111" fmla="*/ 572 h 202"/>
                  <a:gd name="T112" fmla="+- 0 5882 5718"/>
                  <a:gd name="T113" fmla="*/ T112 w 166"/>
                  <a:gd name="T114" fmla="+- 0 544 469"/>
                  <a:gd name="T115" fmla="*/ 544 h 202"/>
                  <a:gd name="T116" fmla="+- 0 5879 5718"/>
                  <a:gd name="T117" fmla="*/ T116 w 166"/>
                  <a:gd name="T118" fmla="+- 0 525 469"/>
                  <a:gd name="T119" fmla="*/ 525 h 202"/>
                  <a:gd name="T120" fmla="+- 0 5872 5718"/>
                  <a:gd name="T121" fmla="*/ T120 w 166"/>
                  <a:gd name="T122" fmla="+- 0 507 469"/>
                  <a:gd name="T123" fmla="*/ 507 h 202"/>
                  <a:gd name="T124" fmla="+- 0 5872 5718"/>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7" name="Freeform 70">
                <a:extLst>
                  <a:ext uri="{FF2B5EF4-FFF2-40B4-BE49-F238E27FC236}">
                    <a16:creationId xmlns:a16="http://schemas.microsoft.com/office/drawing/2014/main" id="{21551B32-80EF-FA86-9B62-DF5FB6471FAE}"/>
                  </a:ext>
                </a:extLst>
              </p:cNvPr>
              <p:cNvSpPr>
                <a:spLocks/>
              </p:cNvSpPr>
              <p:nvPr/>
            </p:nvSpPr>
            <p:spPr bwMode="auto">
              <a:xfrm>
                <a:off x="5718" y="469"/>
                <a:ext cx="166" cy="202"/>
              </a:xfrm>
              <a:custGeom>
                <a:avLst/>
                <a:gdLst>
                  <a:gd name="T0" fmla="+- 0 5882 5718"/>
                  <a:gd name="T1" fmla="*/ T0 w 166"/>
                  <a:gd name="T2" fmla="+- 0 646 469"/>
                  <a:gd name="T3" fmla="*/ 646 h 202"/>
                  <a:gd name="T4" fmla="+- 0 5837 5718"/>
                  <a:gd name="T5" fmla="*/ T4 w 166"/>
                  <a:gd name="T6" fmla="+- 0 646 469"/>
                  <a:gd name="T7" fmla="*/ 646 h 202"/>
                  <a:gd name="T8" fmla="+- 0 5840 5718"/>
                  <a:gd name="T9" fmla="*/ T8 w 166"/>
                  <a:gd name="T10" fmla="+- 0 667 469"/>
                  <a:gd name="T11" fmla="*/ 667 h 202"/>
                  <a:gd name="T12" fmla="+- 0 5884 5718"/>
                  <a:gd name="T13" fmla="*/ T12 w 166"/>
                  <a:gd name="T14" fmla="+- 0 662 469"/>
                  <a:gd name="T15" fmla="*/ 662 h 202"/>
                  <a:gd name="T16" fmla="+- 0 5882 5718"/>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8" name="Freeform 69">
                <a:extLst>
                  <a:ext uri="{FF2B5EF4-FFF2-40B4-BE49-F238E27FC236}">
                    <a16:creationId xmlns:a16="http://schemas.microsoft.com/office/drawing/2014/main" id="{98D41F2C-234C-B682-E1A8-6FB3F6E44055}"/>
                  </a:ext>
                </a:extLst>
              </p:cNvPr>
              <p:cNvSpPr>
                <a:spLocks/>
              </p:cNvSpPr>
              <p:nvPr/>
            </p:nvSpPr>
            <p:spPr bwMode="auto">
              <a:xfrm>
                <a:off x="5718" y="469"/>
                <a:ext cx="166" cy="202"/>
              </a:xfrm>
              <a:custGeom>
                <a:avLst/>
                <a:gdLst>
                  <a:gd name="T0" fmla="+- 0 5882 5718"/>
                  <a:gd name="T1" fmla="*/ T0 w 166"/>
                  <a:gd name="T2" fmla="+- 0 572 469"/>
                  <a:gd name="T3" fmla="*/ 572 h 202"/>
                  <a:gd name="T4" fmla="+- 0 5834 5718"/>
                  <a:gd name="T5" fmla="*/ T4 w 166"/>
                  <a:gd name="T6" fmla="+- 0 572 469"/>
                  <a:gd name="T7" fmla="*/ 572 h 202"/>
                  <a:gd name="T8" fmla="+- 0 5834 5718"/>
                  <a:gd name="T9" fmla="*/ T8 w 166"/>
                  <a:gd name="T10" fmla="+- 0 602 469"/>
                  <a:gd name="T11" fmla="*/ 602 h 202"/>
                  <a:gd name="T12" fmla="+- 0 5833 5718"/>
                  <a:gd name="T13" fmla="*/ T12 w 166"/>
                  <a:gd name="T14" fmla="+- 0 606 469"/>
                  <a:gd name="T15" fmla="*/ 606 h 202"/>
                  <a:gd name="T16" fmla="+- 0 5825 5718"/>
                  <a:gd name="T17" fmla="*/ T16 w 166"/>
                  <a:gd name="T18" fmla="+- 0 622 469"/>
                  <a:gd name="T19" fmla="*/ 622 h 202"/>
                  <a:gd name="T20" fmla="+- 0 5809 5718"/>
                  <a:gd name="T21" fmla="*/ T20 w 166"/>
                  <a:gd name="T22" fmla="+- 0 632 469"/>
                  <a:gd name="T23" fmla="*/ 632 h 202"/>
                  <a:gd name="T24" fmla="+- 0 5782 5718"/>
                  <a:gd name="T25" fmla="*/ T24 w 166"/>
                  <a:gd name="T26" fmla="+- 0 634 469"/>
                  <a:gd name="T27" fmla="*/ 634 h 202"/>
                  <a:gd name="T28" fmla="+- 0 5882 5718"/>
                  <a:gd name="T29" fmla="*/ T28 w 166"/>
                  <a:gd name="T30" fmla="+- 0 634 469"/>
                  <a:gd name="T31" fmla="*/ 634 h 202"/>
                  <a:gd name="T32" fmla="+- 0 5882 5718"/>
                  <a:gd name="T33" fmla="*/ T32 w 166"/>
                  <a:gd name="T34" fmla="+- 0 622 469"/>
                  <a:gd name="T35" fmla="*/ 622 h 202"/>
                  <a:gd name="T36" fmla="+- 0 5882 5718"/>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9" name="Freeform 68">
                <a:extLst>
                  <a:ext uri="{FF2B5EF4-FFF2-40B4-BE49-F238E27FC236}">
                    <a16:creationId xmlns:a16="http://schemas.microsoft.com/office/drawing/2014/main" id="{F9553941-D338-8507-6A26-946AA1DCD137}"/>
                  </a:ext>
                </a:extLst>
              </p:cNvPr>
              <p:cNvSpPr>
                <a:spLocks/>
              </p:cNvSpPr>
              <p:nvPr/>
            </p:nvSpPr>
            <p:spPr bwMode="auto">
              <a:xfrm>
                <a:off x="5718" y="469"/>
                <a:ext cx="166" cy="202"/>
              </a:xfrm>
              <a:custGeom>
                <a:avLst/>
                <a:gdLst>
                  <a:gd name="T0" fmla="+- 0 5786 5718"/>
                  <a:gd name="T1" fmla="*/ T0 w 166"/>
                  <a:gd name="T2" fmla="+- 0 469 469"/>
                  <a:gd name="T3" fmla="*/ 469 h 202"/>
                  <a:gd name="T4" fmla="+- 0 5764 5718"/>
                  <a:gd name="T5" fmla="*/ T4 w 166"/>
                  <a:gd name="T6" fmla="+- 0 473 469"/>
                  <a:gd name="T7" fmla="*/ 473 h 202"/>
                  <a:gd name="T8" fmla="+- 0 5746 5718"/>
                  <a:gd name="T9" fmla="*/ T8 w 166"/>
                  <a:gd name="T10" fmla="+- 0 479 469"/>
                  <a:gd name="T11" fmla="*/ 479 h 202"/>
                  <a:gd name="T12" fmla="+- 0 5731 5718"/>
                  <a:gd name="T13" fmla="*/ T12 w 166"/>
                  <a:gd name="T14" fmla="+- 0 486 469"/>
                  <a:gd name="T15" fmla="*/ 486 h 202"/>
                  <a:gd name="T16" fmla="+- 0 5749 5718"/>
                  <a:gd name="T17" fmla="*/ T16 w 166"/>
                  <a:gd name="T18" fmla="+- 0 513 469"/>
                  <a:gd name="T19" fmla="*/ 513 h 202"/>
                  <a:gd name="T20" fmla="+- 0 5764 5718"/>
                  <a:gd name="T21" fmla="*/ T20 w 166"/>
                  <a:gd name="T22" fmla="+- 0 508 469"/>
                  <a:gd name="T23" fmla="*/ 508 h 202"/>
                  <a:gd name="T24" fmla="+- 0 5785 5718"/>
                  <a:gd name="T25" fmla="*/ T24 w 166"/>
                  <a:gd name="T26" fmla="+- 0 506 469"/>
                  <a:gd name="T27" fmla="*/ 506 h 202"/>
                  <a:gd name="T28" fmla="+- 0 5872 5718"/>
                  <a:gd name="T29" fmla="*/ T28 w 166"/>
                  <a:gd name="T30" fmla="+- 0 506 469"/>
                  <a:gd name="T31" fmla="*/ 506 h 202"/>
                  <a:gd name="T32" fmla="+- 0 5861 5718"/>
                  <a:gd name="T33" fmla="*/ T32 w 166"/>
                  <a:gd name="T34" fmla="+- 0 492 469"/>
                  <a:gd name="T35" fmla="*/ 492 h 202"/>
                  <a:gd name="T36" fmla="+- 0 5843 5718"/>
                  <a:gd name="T37" fmla="*/ T36 w 166"/>
                  <a:gd name="T38" fmla="+- 0 480 469"/>
                  <a:gd name="T39" fmla="*/ 480 h 202"/>
                  <a:gd name="T40" fmla="+- 0 5819 5718"/>
                  <a:gd name="T41" fmla="*/ T40 w 166"/>
                  <a:gd name="T42" fmla="+- 0 472 469"/>
                  <a:gd name="T43" fmla="*/ 472 h 202"/>
                  <a:gd name="T44" fmla="+- 0 5786 5718"/>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3" name="Group 63">
              <a:extLst>
                <a:ext uri="{FF2B5EF4-FFF2-40B4-BE49-F238E27FC236}">
                  <a16:creationId xmlns:a16="http://schemas.microsoft.com/office/drawing/2014/main" id="{E2451E48-B69F-F474-554D-32436F84DCEE}"/>
                </a:ext>
              </a:extLst>
            </p:cNvPr>
            <p:cNvGrpSpPr>
              <a:grpSpLocks/>
            </p:cNvGrpSpPr>
            <p:nvPr/>
          </p:nvGrpSpPr>
          <p:grpSpPr bwMode="auto">
            <a:xfrm>
              <a:off x="5932" y="469"/>
              <a:ext cx="110" cy="199"/>
              <a:chOff x="5932" y="469"/>
              <a:chExt cx="110" cy="199"/>
            </a:xfrm>
          </p:grpSpPr>
          <p:sp>
            <p:nvSpPr>
              <p:cNvPr id="93" name="Freeform 66">
                <a:extLst>
                  <a:ext uri="{FF2B5EF4-FFF2-40B4-BE49-F238E27FC236}">
                    <a16:creationId xmlns:a16="http://schemas.microsoft.com/office/drawing/2014/main" id="{D59DEA7E-8767-0B4C-49D4-72118253FBF9}"/>
                  </a:ext>
                </a:extLst>
              </p:cNvPr>
              <p:cNvSpPr>
                <a:spLocks/>
              </p:cNvSpPr>
              <p:nvPr/>
            </p:nvSpPr>
            <p:spPr bwMode="auto">
              <a:xfrm>
                <a:off x="5932" y="469"/>
                <a:ext cx="110" cy="199"/>
              </a:xfrm>
              <a:custGeom>
                <a:avLst/>
                <a:gdLst>
                  <a:gd name="T0" fmla="+- 0 5975 5932"/>
                  <a:gd name="T1" fmla="*/ T0 w 110"/>
                  <a:gd name="T2" fmla="+- 0 473 469"/>
                  <a:gd name="T3" fmla="*/ 473 h 199"/>
                  <a:gd name="T4" fmla="+- 0 5932 5932"/>
                  <a:gd name="T5" fmla="*/ T4 w 110"/>
                  <a:gd name="T6" fmla="+- 0 475 469"/>
                  <a:gd name="T7" fmla="*/ 475 h 199"/>
                  <a:gd name="T8" fmla="+- 0 5933 5932"/>
                  <a:gd name="T9" fmla="*/ T8 w 110"/>
                  <a:gd name="T10" fmla="+- 0 493 469"/>
                  <a:gd name="T11" fmla="*/ 493 h 199"/>
                  <a:gd name="T12" fmla="+- 0 5933 5932"/>
                  <a:gd name="T13" fmla="*/ T12 w 110"/>
                  <a:gd name="T14" fmla="+- 0 510 469"/>
                  <a:gd name="T15" fmla="*/ 510 h 199"/>
                  <a:gd name="T16" fmla="+- 0 5934 5932"/>
                  <a:gd name="T17" fmla="*/ T16 w 110"/>
                  <a:gd name="T18" fmla="+- 0 667 469"/>
                  <a:gd name="T19" fmla="*/ 667 h 199"/>
                  <a:gd name="T20" fmla="+- 0 5983 5932"/>
                  <a:gd name="T21" fmla="*/ T20 w 110"/>
                  <a:gd name="T22" fmla="+- 0 667 469"/>
                  <a:gd name="T23" fmla="*/ 667 h 199"/>
                  <a:gd name="T24" fmla="+- 0 5983 5932"/>
                  <a:gd name="T25" fmla="*/ T24 w 110"/>
                  <a:gd name="T26" fmla="+- 0 561 469"/>
                  <a:gd name="T27" fmla="*/ 561 h 199"/>
                  <a:gd name="T28" fmla="+- 0 5984 5932"/>
                  <a:gd name="T29" fmla="*/ T28 w 110"/>
                  <a:gd name="T30" fmla="+- 0 556 469"/>
                  <a:gd name="T31" fmla="*/ 556 h 199"/>
                  <a:gd name="T32" fmla="+- 0 5991 5932"/>
                  <a:gd name="T33" fmla="*/ T32 w 110"/>
                  <a:gd name="T34" fmla="+- 0 534 469"/>
                  <a:gd name="T35" fmla="*/ 534 h 199"/>
                  <a:gd name="T36" fmla="+- 0 6007 5932"/>
                  <a:gd name="T37" fmla="*/ T36 w 110"/>
                  <a:gd name="T38" fmla="+- 0 520 469"/>
                  <a:gd name="T39" fmla="*/ 520 h 199"/>
                  <a:gd name="T40" fmla="+- 0 6028 5932"/>
                  <a:gd name="T41" fmla="*/ T40 w 110"/>
                  <a:gd name="T42" fmla="+- 0 515 469"/>
                  <a:gd name="T43" fmla="*/ 515 h 199"/>
                  <a:gd name="T44" fmla="+- 0 6043 5932"/>
                  <a:gd name="T45" fmla="*/ T44 w 110"/>
                  <a:gd name="T46" fmla="+- 0 515 469"/>
                  <a:gd name="T47" fmla="*/ 515 h 199"/>
                  <a:gd name="T48" fmla="+- 0 6043 5932"/>
                  <a:gd name="T49" fmla="*/ T48 w 110"/>
                  <a:gd name="T50" fmla="+- 0 510 469"/>
                  <a:gd name="T51" fmla="*/ 510 h 199"/>
                  <a:gd name="T52" fmla="+- 0 5976 5932"/>
                  <a:gd name="T53" fmla="*/ T52 w 110"/>
                  <a:gd name="T54" fmla="+- 0 510 469"/>
                  <a:gd name="T55" fmla="*/ 510 h 199"/>
                  <a:gd name="T56" fmla="+- 0 5975 5932"/>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2"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4" name="Freeform 65">
                <a:extLst>
                  <a:ext uri="{FF2B5EF4-FFF2-40B4-BE49-F238E27FC236}">
                    <a16:creationId xmlns:a16="http://schemas.microsoft.com/office/drawing/2014/main" id="{11437031-0173-7189-7FF1-642786C598E1}"/>
                  </a:ext>
                </a:extLst>
              </p:cNvPr>
              <p:cNvSpPr>
                <a:spLocks/>
              </p:cNvSpPr>
              <p:nvPr/>
            </p:nvSpPr>
            <p:spPr bwMode="auto">
              <a:xfrm>
                <a:off x="5932" y="469"/>
                <a:ext cx="110" cy="199"/>
              </a:xfrm>
              <a:custGeom>
                <a:avLst/>
                <a:gdLst>
                  <a:gd name="T0" fmla="+- 0 6043 5932"/>
                  <a:gd name="T1" fmla="*/ T0 w 110"/>
                  <a:gd name="T2" fmla="+- 0 515 469"/>
                  <a:gd name="T3" fmla="*/ 515 h 199"/>
                  <a:gd name="T4" fmla="+- 0 6034 5932"/>
                  <a:gd name="T5" fmla="*/ T4 w 110"/>
                  <a:gd name="T6" fmla="+- 0 515 469"/>
                  <a:gd name="T7" fmla="*/ 515 h 199"/>
                  <a:gd name="T8" fmla="+- 0 6039 5932"/>
                  <a:gd name="T9" fmla="*/ T8 w 110"/>
                  <a:gd name="T10" fmla="+- 0 515 469"/>
                  <a:gd name="T11" fmla="*/ 515 h 199"/>
                  <a:gd name="T12" fmla="+- 0 6043 5932"/>
                  <a:gd name="T13" fmla="*/ T12 w 110"/>
                  <a:gd name="T14" fmla="+- 0 516 469"/>
                  <a:gd name="T15" fmla="*/ 516 h 199"/>
                  <a:gd name="T16" fmla="+- 0 6043 5932"/>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5" name="Freeform 64">
                <a:extLst>
                  <a:ext uri="{FF2B5EF4-FFF2-40B4-BE49-F238E27FC236}">
                    <a16:creationId xmlns:a16="http://schemas.microsoft.com/office/drawing/2014/main" id="{F7DA2B55-C484-6165-2CA2-C851B45BC6A0}"/>
                  </a:ext>
                </a:extLst>
              </p:cNvPr>
              <p:cNvSpPr>
                <a:spLocks/>
              </p:cNvSpPr>
              <p:nvPr/>
            </p:nvSpPr>
            <p:spPr bwMode="auto">
              <a:xfrm>
                <a:off x="5932" y="469"/>
                <a:ext cx="110" cy="199"/>
              </a:xfrm>
              <a:custGeom>
                <a:avLst/>
                <a:gdLst>
                  <a:gd name="T0" fmla="+- 0 6036 5932"/>
                  <a:gd name="T1" fmla="*/ T0 w 110"/>
                  <a:gd name="T2" fmla="+- 0 469 469"/>
                  <a:gd name="T3" fmla="*/ 469 h 199"/>
                  <a:gd name="T4" fmla="+- 0 6024 5932"/>
                  <a:gd name="T5" fmla="*/ T4 w 110"/>
                  <a:gd name="T6" fmla="+- 0 469 469"/>
                  <a:gd name="T7" fmla="*/ 469 h 199"/>
                  <a:gd name="T8" fmla="+- 0 6006 5932"/>
                  <a:gd name="T9" fmla="*/ T8 w 110"/>
                  <a:gd name="T10" fmla="+- 0 476 469"/>
                  <a:gd name="T11" fmla="*/ 476 h 199"/>
                  <a:gd name="T12" fmla="+- 0 5990 5932"/>
                  <a:gd name="T13" fmla="*/ T12 w 110"/>
                  <a:gd name="T14" fmla="+- 0 489 469"/>
                  <a:gd name="T15" fmla="*/ 489 h 199"/>
                  <a:gd name="T16" fmla="+- 0 5978 5932"/>
                  <a:gd name="T17" fmla="*/ T16 w 110"/>
                  <a:gd name="T18" fmla="+- 0 510 469"/>
                  <a:gd name="T19" fmla="*/ 510 h 199"/>
                  <a:gd name="T20" fmla="+- 0 6043 5932"/>
                  <a:gd name="T21" fmla="*/ T20 w 110"/>
                  <a:gd name="T22" fmla="+- 0 510 469"/>
                  <a:gd name="T23" fmla="*/ 510 h 199"/>
                  <a:gd name="T24" fmla="+- 0 6043 5932"/>
                  <a:gd name="T25" fmla="*/ T24 w 110"/>
                  <a:gd name="T26" fmla="+- 0 470 469"/>
                  <a:gd name="T27" fmla="*/ 470 h 199"/>
                  <a:gd name="T28" fmla="+- 0 6039 5932"/>
                  <a:gd name="T29" fmla="*/ T28 w 110"/>
                  <a:gd name="T30" fmla="+- 0 469 469"/>
                  <a:gd name="T31" fmla="*/ 469 h 199"/>
                  <a:gd name="T32" fmla="+- 0 6036 5932"/>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4" name="Group 60">
              <a:extLst>
                <a:ext uri="{FF2B5EF4-FFF2-40B4-BE49-F238E27FC236}">
                  <a16:creationId xmlns:a16="http://schemas.microsoft.com/office/drawing/2014/main" id="{47BF4DFE-D1FD-677F-75DB-6E7976B976D8}"/>
                </a:ext>
              </a:extLst>
            </p:cNvPr>
            <p:cNvGrpSpPr>
              <a:grpSpLocks/>
            </p:cNvGrpSpPr>
            <p:nvPr/>
          </p:nvGrpSpPr>
          <p:grpSpPr bwMode="auto">
            <a:xfrm>
              <a:off x="6073" y="392"/>
              <a:ext cx="52" cy="275"/>
              <a:chOff x="6073" y="392"/>
              <a:chExt cx="52" cy="275"/>
            </a:xfrm>
          </p:grpSpPr>
          <p:sp>
            <p:nvSpPr>
              <p:cNvPr id="91" name="Freeform 62">
                <a:extLst>
                  <a:ext uri="{FF2B5EF4-FFF2-40B4-BE49-F238E27FC236}">
                    <a16:creationId xmlns:a16="http://schemas.microsoft.com/office/drawing/2014/main" id="{34618D7E-DDA3-F3F3-EC07-501EBA2EA819}"/>
                  </a:ext>
                </a:extLst>
              </p:cNvPr>
              <p:cNvSpPr>
                <a:spLocks/>
              </p:cNvSpPr>
              <p:nvPr/>
            </p:nvSpPr>
            <p:spPr bwMode="auto">
              <a:xfrm>
                <a:off x="6073" y="392"/>
                <a:ext cx="52" cy="275"/>
              </a:xfrm>
              <a:custGeom>
                <a:avLst/>
                <a:gdLst>
                  <a:gd name="T0" fmla="+- 0 6125 6073"/>
                  <a:gd name="T1" fmla="*/ T0 w 52"/>
                  <a:gd name="T2" fmla="+- 0 473 392"/>
                  <a:gd name="T3" fmla="*/ 473 h 275"/>
                  <a:gd name="T4" fmla="+- 0 6076 6073"/>
                  <a:gd name="T5" fmla="*/ T4 w 52"/>
                  <a:gd name="T6" fmla="+- 0 473 392"/>
                  <a:gd name="T7" fmla="*/ 473 h 275"/>
                  <a:gd name="T8" fmla="+- 0 6076 6073"/>
                  <a:gd name="T9" fmla="*/ T8 w 52"/>
                  <a:gd name="T10" fmla="+- 0 667 392"/>
                  <a:gd name="T11" fmla="*/ 667 h 275"/>
                  <a:gd name="T12" fmla="+- 0 6125 6073"/>
                  <a:gd name="T13" fmla="*/ T12 w 52"/>
                  <a:gd name="T14" fmla="+- 0 667 392"/>
                  <a:gd name="T15" fmla="*/ 667 h 275"/>
                  <a:gd name="T16" fmla="+- 0 6125 6073"/>
                  <a:gd name="T17" fmla="*/ T16 w 52"/>
                  <a:gd name="T18" fmla="+- 0 473 392"/>
                  <a:gd name="T19" fmla="*/ 473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2" name="Freeform 61">
                <a:extLst>
                  <a:ext uri="{FF2B5EF4-FFF2-40B4-BE49-F238E27FC236}">
                    <a16:creationId xmlns:a16="http://schemas.microsoft.com/office/drawing/2014/main" id="{36E2CB31-013A-266F-0F24-B026965EFAE0}"/>
                  </a:ext>
                </a:extLst>
              </p:cNvPr>
              <p:cNvSpPr>
                <a:spLocks/>
              </p:cNvSpPr>
              <p:nvPr/>
            </p:nvSpPr>
            <p:spPr bwMode="auto">
              <a:xfrm>
                <a:off x="6073" y="392"/>
                <a:ext cx="52" cy="275"/>
              </a:xfrm>
              <a:custGeom>
                <a:avLst/>
                <a:gdLst>
                  <a:gd name="T0" fmla="+- 0 6117 6073"/>
                  <a:gd name="T1" fmla="*/ T0 w 52"/>
                  <a:gd name="T2" fmla="+- 0 392 392"/>
                  <a:gd name="T3" fmla="*/ 392 h 275"/>
                  <a:gd name="T4" fmla="+- 0 6084 6073"/>
                  <a:gd name="T5" fmla="*/ T4 w 52"/>
                  <a:gd name="T6" fmla="+- 0 392 392"/>
                  <a:gd name="T7" fmla="*/ 392 h 275"/>
                  <a:gd name="T8" fmla="+- 0 6073 6073"/>
                  <a:gd name="T9" fmla="*/ T8 w 52"/>
                  <a:gd name="T10" fmla="+- 0 404 392"/>
                  <a:gd name="T11" fmla="*/ 404 h 275"/>
                  <a:gd name="T12" fmla="+- 0 6073 6073"/>
                  <a:gd name="T13" fmla="*/ T12 w 52"/>
                  <a:gd name="T14" fmla="+- 0 434 392"/>
                  <a:gd name="T15" fmla="*/ 434 h 275"/>
                  <a:gd name="T16" fmla="+- 0 6084 6073"/>
                  <a:gd name="T17" fmla="*/ T16 w 52"/>
                  <a:gd name="T18" fmla="+- 0 445 392"/>
                  <a:gd name="T19" fmla="*/ 445 h 275"/>
                  <a:gd name="T20" fmla="+- 0 6117 6073"/>
                  <a:gd name="T21" fmla="*/ T20 w 52"/>
                  <a:gd name="T22" fmla="+- 0 445 392"/>
                  <a:gd name="T23" fmla="*/ 445 h 275"/>
                  <a:gd name="T24" fmla="+- 0 6128 6073"/>
                  <a:gd name="T25" fmla="*/ T24 w 52"/>
                  <a:gd name="T26" fmla="+- 0 434 392"/>
                  <a:gd name="T27" fmla="*/ 434 h 275"/>
                  <a:gd name="T28" fmla="+- 0 6128 6073"/>
                  <a:gd name="T29" fmla="*/ T28 w 52"/>
                  <a:gd name="T30" fmla="+- 0 419 392"/>
                  <a:gd name="T31" fmla="*/ 419 h 275"/>
                  <a:gd name="T32" fmla="+- 0 6128 6073"/>
                  <a:gd name="T33" fmla="*/ T32 w 52"/>
                  <a:gd name="T34" fmla="+- 0 404 392"/>
                  <a:gd name="T35" fmla="*/ 404 h 275"/>
                  <a:gd name="T36" fmla="+- 0 6117 6073"/>
                  <a:gd name="T37" fmla="*/ T36 w 52"/>
                  <a:gd name="T38" fmla="+- 0 392 392"/>
                  <a:gd name="T39" fmla="*/ 392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2"/>
                    </a:lnTo>
                    <a:lnTo>
                      <a:pt x="11" y="53"/>
                    </a:lnTo>
                    <a:lnTo>
                      <a:pt x="44" y="53"/>
                    </a:lnTo>
                    <a:lnTo>
                      <a:pt x="55" y="42"/>
                    </a:lnTo>
                    <a:lnTo>
                      <a:pt x="55" y="27"/>
                    </a:lnTo>
                    <a:lnTo>
                      <a:pt x="55"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5" name="Group 55">
              <a:extLst>
                <a:ext uri="{FF2B5EF4-FFF2-40B4-BE49-F238E27FC236}">
                  <a16:creationId xmlns:a16="http://schemas.microsoft.com/office/drawing/2014/main" id="{66BCE287-FBF3-E6BD-0C33-B5D02C9D8C5B}"/>
                </a:ext>
              </a:extLst>
            </p:cNvPr>
            <p:cNvGrpSpPr>
              <a:grpSpLocks/>
            </p:cNvGrpSpPr>
            <p:nvPr/>
          </p:nvGrpSpPr>
          <p:grpSpPr bwMode="auto">
            <a:xfrm>
              <a:off x="6165" y="469"/>
              <a:ext cx="166" cy="202"/>
              <a:chOff x="6165" y="469"/>
              <a:chExt cx="166" cy="202"/>
            </a:xfrm>
          </p:grpSpPr>
          <p:sp>
            <p:nvSpPr>
              <p:cNvPr id="87" name="Freeform 59">
                <a:extLst>
                  <a:ext uri="{FF2B5EF4-FFF2-40B4-BE49-F238E27FC236}">
                    <a16:creationId xmlns:a16="http://schemas.microsoft.com/office/drawing/2014/main" id="{D66D0823-CDEB-E9E4-1DB4-79C08F44F957}"/>
                  </a:ext>
                </a:extLst>
              </p:cNvPr>
              <p:cNvSpPr>
                <a:spLocks/>
              </p:cNvSpPr>
              <p:nvPr/>
            </p:nvSpPr>
            <p:spPr bwMode="auto">
              <a:xfrm>
                <a:off x="6165" y="469"/>
                <a:ext cx="166" cy="202"/>
              </a:xfrm>
              <a:custGeom>
                <a:avLst/>
                <a:gdLst>
                  <a:gd name="T0" fmla="+- 0 6319 6165"/>
                  <a:gd name="T1" fmla="*/ T0 w 166"/>
                  <a:gd name="T2" fmla="+- 0 506 469"/>
                  <a:gd name="T3" fmla="*/ 506 h 202"/>
                  <a:gd name="T4" fmla="+- 0 6232 6165"/>
                  <a:gd name="T5" fmla="*/ T4 w 166"/>
                  <a:gd name="T6" fmla="+- 0 506 469"/>
                  <a:gd name="T7" fmla="*/ 506 h 202"/>
                  <a:gd name="T8" fmla="+- 0 6260 6165"/>
                  <a:gd name="T9" fmla="*/ T8 w 166"/>
                  <a:gd name="T10" fmla="+- 0 506 469"/>
                  <a:gd name="T11" fmla="*/ 506 h 202"/>
                  <a:gd name="T12" fmla="+- 0 6276 6165"/>
                  <a:gd name="T13" fmla="*/ T12 w 166"/>
                  <a:gd name="T14" fmla="+- 0 521 469"/>
                  <a:gd name="T15" fmla="*/ 521 h 202"/>
                  <a:gd name="T16" fmla="+- 0 6280 6165"/>
                  <a:gd name="T17" fmla="*/ T16 w 166"/>
                  <a:gd name="T18" fmla="+- 0 537 469"/>
                  <a:gd name="T19" fmla="*/ 537 h 202"/>
                  <a:gd name="T20" fmla="+- 0 6278 6165"/>
                  <a:gd name="T21" fmla="*/ T20 w 166"/>
                  <a:gd name="T22" fmla="+- 0 540 469"/>
                  <a:gd name="T23" fmla="*/ 540 h 202"/>
                  <a:gd name="T24" fmla="+- 0 6249 6165"/>
                  <a:gd name="T25" fmla="*/ T24 w 166"/>
                  <a:gd name="T26" fmla="+- 0 542 469"/>
                  <a:gd name="T27" fmla="*/ 542 h 202"/>
                  <a:gd name="T28" fmla="+- 0 6224 6165"/>
                  <a:gd name="T29" fmla="*/ T28 w 166"/>
                  <a:gd name="T30" fmla="+- 0 547 469"/>
                  <a:gd name="T31" fmla="*/ 547 h 202"/>
                  <a:gd name="T32" fmla="+- 0 6175 6165"/>
                  <a:gd name="T33" fmla="*/ T32 w 166"/>
                  <a:gd name="T34" fmla="+- 0 581 469"/>
                  <a:gd name="T35" fmla="*/ 581 h 202"/>
                  <a:gd name="T36" fmla="+- 0 6165 6165"/>
                  <a:gd name="T37" fmla="*/ T36 w 166"/>
                  <a:gd name="T38" fmla="+- 0 621 469"/>
                  <a:gd name="T39" fmla="*/ 621 h 202"/>
                  <a:gd name="T40" fmla="+- 0 6165 6165"/>
                  <a:gd name="T41" fmla="*/ T40 w 166"/>
                  <a:gd name="T42" fmla="+- 0 621 469"/>
                  <a:gd name="T43" fmla="*/ 621 h 202"/>
                  <a:gd name="T44" fmla="+- 0 6171 6165"/>
                  <a:gd name="T45" fmla="*/ T44 w 166"/>
                  <a:gd name="T46" fmla="+- 0 640 469"/>
                  <a:gd name="T47" fmla="*/ 640 h 202"/>
                  <a:gd name="T48" fmla="+- 0 6183 6165"/>
                  <a:gd name="T49" fmla="*/ T48 w 166"/>
                  <a:gd name="T50" fmla="+- 0 656 469"/>
                  <a:gd name="T51" fmla="*/ 656 h 202"/>
                  <a:gd name="T52" fmla="+- 0 6203 6165"/>
                  <a:gd name="T53" fmla="*/ T52 w 166"/>
                  <a:gd name="T54" fmla="+- 0 668 469"/>
                  <a:gd name="T55" fmla="*/ 668 h 202"/>
                  <a:gd name="T56" fmla="+- 0 6229 6165"/>
                  <a:gd name="T57" fmla="*/ T56 w 166"/>
                  <a:gd name="T58" fmla="+- 0 672 469"/>
                  <a:gd name="T59" fmla="*/ 672 h 202"/>
                  <a:gd name="T60" fmla="+- 0 6251 6165"/>
                  <a:gd name="T61" fmla="*/ T60 w 166"/>
                  <a:gd name="T62" fmla="+- 0 668 469"/>
                  <a:gd name="T63" fmla="*/ 668 h 202"/>
                  <a:gd name="T64" fmla="+- 0 6269 6165"/>
                  <a:gd name="T65" fmla="*/ T64 w 166"/>
                  <a:gd name="T66" fmla="+- 0 659 469"/>
                  <a:gd name="T67" fmla="*/ 659 h 202"/>
                  <a:gd name="T68" fmla="+- 0 6283 6165"/>
                  <a:gd name="T69" fmla="*/ T68 w 166"/>
                  <a:gd name="T70" fmla="+- 0 646 469"/>
                  <a:gd name="T71" fmla="*/ 646 h 202"/>
                  <a:gd name="T72" fmla="+- 0 6329 6165"/>
                  <a:gd name="T73" fmla="*/ T72 w 166"/>
                  <a:gd name="T74" fmla="+- 0 646 469"/>
                  <a:gd name="T75" fmla="*/ 646 h 202"/>
                  <a:gd name="T76" fmla="+- 0 6329 6165"/>
                  <a:gd name="T77" fmla="*/ T76 w 166"/>
                  <a:gd name="T78" fmla="+- 0 643 469"/>
                  <a:gd name="T79" fmla="*/ 643 h 202"/>
                  <a:gd name="T80" fmla="+- 0 6329 6165"/>
                  <a:gd name="T81" fmla="*/ T80 w 166"/>
                  <a:gd name="T82" fmla="+- 0 634 469"/>
                  <a:gd name="T83" fmla="*/ 634 h 202"/>
                  <a:gd name="T84" fmla="+- 0 6229 6165"/>
                  <a:gd name="T85" fmla="*/ T84 w 166"/>
                  <a:gd name="T86" fmla="+- 0 634 469"/>
                  <a:gd name="T87" fmla="*/ 634 h 202"/>
                  <a:gd name="T88" fmla="+- 0 6219 6165"/>
                  <a:gd name="T89" fmla="*/ T88 w 166"/>
                  <a:gd name="T90" fmla="+- 0 621 469"/>
                  <a:gd name="T91" fmla="*/ 621 h 202"/>
                  <a:gd name="T92" fmla="+- 0 6218 6165"/>
                  <a:gd name="T93" fmla="*/ T92 w 166"/>
                  <a:gd name="T94" fmla="+- 0 592 469"/>
                  <a:gd name="T95" fmla="*/ 592 h 202"/>
                  <a:gd name="T96" fmla="+- 0 6233 6165"/>
                  <a:gd name="T97" fmla="*/ T96 w 166"/>
                  <a:gd name="T98" fmla="+- 0 580 469"/>
                  <a:gd name="T99" fmla="*/ 580 h 202"/>
                  <a:gd name="T100" fmla="+- 0 6255 6165"/>
                  <a:gd name="T101" fmla="*/ T100 w 166"/>
                  <a:gd name="T102" fmla="+- 0 574 469"/>
                  <a:gd name="T103" fmla="*/ 574 h 202"/>
                  <a:gd name="T104" fmla="+- 0 6281 6165"/>
                  <a:gd name="T105" fmla="*/ T104 w 166"/>
                  <a:gd name="T106" fmla="+- 0 572 469"/>
                  <a:gd name="T107" fmla="*/ 572 h 202"/>
                  <a:gd name="T108" fmla="+- 0 6329 6165"/>
                  <a:gd name="T109" fmla="*/ T108 w 166"/>
                  <a:gd name="T110" fmla="+- 0 572 469"/>
                  <a:gd name="T111" fmla="*/ 572 h 202"/>
                  <a:gd name="T112" fmla="+- 0 6329 6165"/>
                  <a:gd name="T113" fmla="*/ T112 w 166"/>
                  <a:gd name="T114" fmla="+- 0 544 469"/>
                  <a:gd name="T115" fmla="*/ 544 h 202"/>
                  <a:gd name="T116" fmla="+- 0 6326 6165"/>
                  <a:gd name="T117" fmla="*/ T116 w 166"/>
                  <a:gd name="T118" fmla="+- 0 525 469"/>
                  <a:gd name="T119" fmla="*/ 525 h 202"/>
                  <a:gd name="T120" fmla="+- 0 6319 6165"/>
                  <a:gd name="T121" fmla="*/ T120 w 166"/>
                  <a:gd name="T122" fmla="+- 0 507 469"/>
                  <a:gd name="T123" fmla="*/ 507 h 202"/>
                  <a:gd name="T124" fmla="+- 0 6319 6165"/>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8" name="Freeform 58">
                <a:extLst>
                  <a:ext uri="{FF2B5EF4-FFF2-40B4-BE49-F238E27FC236}">
                    <a16:creationId xmlns:a16="http://schemas.microsoft.com/office/drawing/2014/main" id="{9507AA0A-1F59-FD82-F423-E707DA52ABBA}"/>
                  </a:ext>
                </a:extLst>
              </p:cNvPr>
              <p:cNvSpPr>
                <a:spLocks/>
              </p:cNvSpPr>
              <p:nvPr/>
            </p:nvSpPr>
            <p:spPr bwMode="auto">
              <a:xfrm>
                <a:off x="6165" y="469"/>
                <a:ext cx="166" cy="202"/>
              </a:xfrm>
              <a:custGeom>
                <a:avLst/>
                <a:gdLst>
                  <a:gd name="T0" fmla="+- 0 6329 6165"/>
                  <a:gd name="T1" fmla="*/ T0 w 166"/>
                  <a:gd name="T2" fmla="+- 0 646 469"/>
                  <a:gd name="T3" fmla="*/ 646 h 202"/>
                  <a:gd name="T4" fmla="+- 0 6284 6165"/>
                  <a:gd name="T5" fmla="*/ T4 w 166"/>
                  <a:gd name="T6" fmla="+- 0 646 469"/>
                  <a:gd name="T7" fmla="*/ 646 h 202"/>
                  <a:gd name="T8" fmla="+- 0 6287 6165"/>
                  <a:gd name="T9" fmla="*/ T8 w 166"/>
                  <a:gd name="T10" fmla="+- 0 667 469"/>
                  <a:gd name="T11" fmla="*/ 667 h 202"/>
                  <a:gd name="T12" fmla="+- 0 6331 6165"/>
                  <a:gd name="T13" fmla="*/ T12 w 166"/>
                  <a:gd name="T14" fmla="+- 0 662 469"/>
                  <a:gd name="T15" fmla="*/ 662 h 202"/>
                  <a:gd name="T16" fmla="+- 0 6329 6165"/>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9" name="Freeform 57">
                <a:extLst>
                  <a:ext uri="{FF2B5EF4-FFF2-40B4-BE49-F238E27FC236}">
                    <a16:creationId xmlns:a16="http://schemas.microsoft.com/office/drawing/2014/main" id="{19A95007-3233-DECE-7477-2AB8612C6836}"/>
                  </a:ext>
                </a:extLst>
              </p:cNvPr>
              <p:cNvSpPr>
                <a:spLocks/>
              </p:cNvSpPr>
              <p:nvPr/>
            </p:nvSpPr>
            <p:spPr bwMode="auto">
              <a:xfrm>
                <a:off x="6165" y="469"/>
                <a:ext cx="166" cy="202"/>
              </a:xfrm>
              <a:custGeom>
                <a:avLst/>
                <a:gdLst>
                  <a:gd name="T0" fmla="+- 0 6329 6165"/>
                  <a:gd name="T1" fmla="*/ T0 w 166"/>
                  <a:gd name="T2" fmla="+- 0 572 469"/>
                  <a:gd name="T3" fmla="*/ 572 h 202"/>
                  <a:gd name="T4" fmla="+- 0 6281 6165"/>
                  <a:gd name="T5" fmla="*/ T4 w 166"/>
                  <a:gd name="T6" fmla="+- 0 572 469"/>
                  <a:gd name="T7" fmla="*/ 572 h 202"/>
                  <a:gd name="T8" fmla="+- 0 6281 6165"/>
                  <a:gd name="T9" fmla="*/ T8 w 166"/>
                  <a:gd name="T10" fmla="+- 0 602 469"/>
                  <a:gd name="T11" fmla="*/ 602 h 202"/>
                  <a:gd name="T12" fmla="+- 0 6280 6165"/>
                  <a:gd name="T13" fmla="*/ T12 w 166"/>
                  <a:gd name="T14" fmla="+- 0 606 469"/>
                  <a:gd name="T15" fmla="*/ 606 h 202"/>
                  <a:gd name="T16" fmla="+- 0 6272 6165"/>
                  <a:gd name="T17" fmla="*/ T16 w 166"/>
                  <a:gd name="T18" fmla="+- 0 622 469"/>
                  <a:gd name="T19" fmla="*/ 622 h 202"/>
                  <a:gd name="T20" fmla="+- 0 6256 6165"/>
                  <a:gd name="T21" fmla="*/ T20 w 166"/>
                  <a:gd name="T22" fmla="+- 0 632 469"/>
                  <a:gd name="T23" fmla="*/ 632 h 202"/>
                  <a:gd name="T24" fmla="+- 0 6229 6165"/>
                  <a:gd name="T25" fmla="*/ T24 w 166"/>
                  <a:gd name="T26" fmla="+- 0 634 469"/>
                  <a:gd name="T27" fmla="*/ 634 h 202"/>
                  <a:gd name="T28" fmla="+- 0 6329 6165"/>
                  <a:gd name="T29" fmla="*/ T28 w 166"/>
                  <a:gd name="T30" fmla="+- 0 634 469"/>
                  <a:gd name="T31" fmla="*/ 634 h 202"/>
                  <a:gd name="T32" fmla="+- 0 6329 6165"/>
                  <a:gd name="T33" fmla="*/ T32 w 166"/>
                  <a:gd name="T34" fmla="+- 0 622 469"/>
                  <a:gd name="T35" fmla="*/ 622 h 202"/>
                  <a:gd name="T36" fmla="+- 0 6329 6165"/>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0" name="Freeform 56">
                <a:extLst>
                  <a:ext uri="{FF2B5EF4-FFF2-40B4-BE49-F238E27FC236}">
                    <a16:creationId xmlns:a16="http://schemas.microsoft.com/office/drawing/2014/main" id="{06E89D88-18F6-2516-3245-67A1D5FF625D}"/>
                  </a:ext>
                </a:extLst>
              </p:cNvPr>
              <p:cNvSpPr>
                <a:spLocks/>
              </p:cNvSpPr>
              <p:nvPr/>
            </p:nvSpPr>
            <p:spPr bwMode="auto">
              <a:xfrm>
                <a:off x="6165" y="469"/>
                <a:ext cx="166" cy="202"/>
              </a:xfrm>
              <a:custGeom>
                <a:avLst/>
                <a:gdLst>
                  <a:gd name="T0" fmla="+- 0 6233 6165"/>
                  <a:gd name="T1" fmla="*/ T0 w 166"/>
                  <a:gd name="T2" fmla="+- 0 469 469"/>
                  <a:gd name="T3" fmla="*/ 469 h 202"/>
                  <a:gd name="T4" fmla="+- 0 6211 6165"/>
                  <a:gd name="T5" fmla="*/ T4 w 166"/>
                  <a:gd name="T6" fmla="+- 0 473 469"/>
                  <a:gd name="T7" fmla="*/ 473 h 202"/>
                  <a:gd name="T8" fmla="+- 0 6193 6165"/>
                  <a:gd name="T9" fmla="*/ T8 w 166"/>
                  <a:gd name="T10" fmla="+- 0 479 469"/>
                  <a:gd name="T11" fmla="*/ 479 h 202"/>
                  <a:gd name="T12" fmla="+- 0 6178 6165"/>
                  <a:gd name="T13" fmla="*/ T12 w 166"/>
                  <a:gd name="T14" fmla="+- 0 486 469"/>
                  <a:gd name="T15" fmla="*/ 486 h 202"/>
                  <a:gd name="T16" fmla="+- 0 6196 6165"/>
                  <a:gd name="T17" fmla="*/ T16 w 166"/>
                  <a:gd name="T18" fmla="+- 0 513 469"/>
                  <a:gd name="T19" fmla="*/ 513 h 202"/>
                  <a:gd name="T20" fmla="+- 0 6211 6165"/>
                  <a:gd name="T21" fmla="*/ T20 w 166"/>
                  <a:gd name="T22" fmla="+- 0 508 469"/>
                  <a:gd name="T23" fmla="*/ 508 h 202"/>
                  <a:gd name="T24" fmla="+- 0 6232 6165"/>
                  <a:gd name="T25" fmla="*/ T24 w 166"/>
                  <a:gd name="T26" fmla="+- 0 506 469"/>
                  <a:gd name="T27" fmla="*/ 506 h 202"/>
                  <a:gd name="T28" fmla="+- 0 6319 6165"/>
                  <a:gd name="T29" fmla="*/ T28 w 166"/>
                  <a:gd name="T30" fmla="+- 0 506 469"/>
                  <a:gd name="T31" fmla="*/ 506 h 202"/>
                  <a:gd name="T32" fmla="+- 0 6308 6165"/>
                  <a:gd name="T33" fmla="*/ T32 w 166"/>
                  <a:gd name="T34" fmla="+- 0 492 469"/>
                  <a:gd name="T35" fmla="*/ 492 h 202"/>
                  <a:gd name="T36" fmla="+- 0 6290 6165"/>
                  <a:gd name="T37" fmla="*/ T36 w 166"/>
                  <a:gd name="T38" fmla="+- 0 480 469"/>
                  <a:gd name="T39" fmla="*/ 480 h 202"/>
                  <a:gd name="T40" fmla="+- 0 6266 6165"/>
                  <a:gd name="T41" fmla="*/ T40 w 166"/>
                  <a:gd name="T42" fmla="+- 0 472 469"/>
                  <a:gd name="T43" fmla="*/ 472 h 202"/>
                  <a:gd name="T44" fmla="+- 0 6233 6165"/>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6" name="Group 53">
              <a:extLst>
                <a:ext uri="{FF2B5EF4-FFF2-40B4-BE49-F238E27FC236}">
                  <a16:creationId xmlns:a16="http://schemas.microsoft.com/office/drawing/2014/main" id="{DD037541-911F-55B7-C844-0C51A636A790}"/>
                </a:ext>
              </a:extLst>
            </p:cNvPr>
            <p:cNvGrpSpPr>
              <a:grpSpLocks/>
            </p:cNvGrpSpPr>
            <p:nvPr/>
          </p:nvGrpSpPr>
          <p:grpSpPr bwMode="auto">
            <a:xfrm>
              <a:off x="6405" y="384"/>
              <a:ext cx="2" cy="283"/>
              <a:chOff x="6405" y="384"/>
              <a:chExt cx="2" cy="283"/>
            </a:xfrm>
          </p:grpSpPr>
          <p:sp>
            <p:nvSpPr>
              <p:cNvPr id="86" name="Freeform 54">
                <a:extLst>
                  <a:ext uri="{FF2B5EF4-FFF2-40B4-BE49-F238E27FC236}">
                    <a16:creationId xmlns:a16="http://schemas.microsoft.com/office/drawing/2014/main" id="{B153EDA0-083A-834B-7E6E-FA24A40B7D57}"/>
                  </a:ext>
                </a:extLst>
              </p:cNvPr>
              <p:cNvSpPr>
                <a:spLocks/>
              </p:cNvSpPr>
              <p:nvPr/>
            </p:nvSpPr>
            <p:spPr bwMode="auto">
              <a:xfrm>
                <a:off x="6405" y="384"/>
                <a:ext cx="2" cy="283"/>
              </a:xfrm>
              <a:custGeom>
                <a:avLst/>
                <a:gdLst>
                  <a:gd name="T0" fmla="+- 0 384 384"/>
                  <a:gd name="T1" fmla="*/ 384 h 283"/>
                  <a:gd name="T2" fmla="+- 0 667 384"/>
                  <a:gd name="T3" fmla="*/ 667 h 283"/>
                </a:gdLst>
                <a:ahLst/>
                <a:cxnLst>
                  <a:cxn ang="0">
                    <a:pos x="0" y="T1"/>
                  </a:cxn>
                  <a:cxn ang="0">
                    <a:pos x="0" y="T3"/>
                  </a:cxn>
                </a:cxnLst>
                <a:rect l="0" t="0" r="r" b="b"/>
                <a:pathLst>
                  <a:path h="283">
                    <a:moveTo>
                      <a:pt x="0" y="0"/>
                    </a:moveTo>
                    <a:lnTo>
                      <a:pt x="0" y="283"/>
                    </a:lnTo>
                  </a:path>
                </a:pathLst>
              </a:custGeom>
              <a:noFill/>
              <a:ln w="32702">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37" name="Group 49">
              <a:extLst>
                <a:ext uri="{FF2B5EF4-FFF2-40B4-BE49-F238E27FC236}">
                  <a16:creationId xmlns:a16="http://schemas.microsoft.com/office/drawing/2014/main" id="{64253C7A-F798-8756-B152-834DE7E390F7}"/>
                </a:ext>
              </a:extLst>
            </p:cNvPr>
            <p:cNvGrpSpPr>
              <a:grpSpLocks/>
            </p:cNvGrpSpPr>
            <p:nvPr/>
          </p:nvGrpSpPr>
          <p:grpSpPr bwMode="auto">
            <a:xfrm>
              <a:off x="6471" y="469"/>
              <a:ext cx="178" cy="202"/>
              <a:chOff x="6471" y="469"/>
              <a:chExt cx="178" cy="202"/>
            </a:xfrm>
          </p:grpSpPr>
          <p:sp>
            <p:nvSpPr>
              <p:cNvPr id="83" name="Freeform 52">
                <a:extLst>
                  <a:ext uri="{FF2B5EF4-FFF2-40B4-BE49-F238E27FC236}">
                    <a16:creationId xmlns:a16="http://schemas.microsoft.com/office/drawing/2014/main" id="{4F71519B-21A6-7568-CD82-A4DE34E60193}"/>
                  </a:ext>
                </a:extLst>
              </p:cNvPr>
              <p:cNvSpPr>
                <a:spLocks/>
              </p:cNvSpPr>
              <p:nvPr/>
            </p:nvSpPr>
            <p:spPr bwMode="auto">
              <a:xfrm>
                <a:off x="6471" y="469"/>
                <a:ext cx="178" cy="202"/>
              </a:xfrm>
              <a:custGeom>
                <a:avLst/>
                <a:gdLst>
                  <a:gd name="T0" fmla="+- 0 6555 6471"/>
                  <a:gd name="T1" fmla="*/ T0 w 178"/>
                  <a:gd name="T2" fmla="+- 0 469 469"/>
                  <a:gd name="T3" fmla="*/ 469 h 202"/>
                  <a:gd name="T4" fmla="+- 0 6499 6471"/>
                  <a:gd name="T5" fmla="*/ T4 w 178"/>
                  <a:gd name="T6" fmla="+- 0 498 469"/>
                  <a:gd name="T7" fmla="*/ 498 h 202"/>
                  <a:gd name="T8" fmla="+- 0 6473 6471"/>
                  <a:gd name="T9" fmla="*/ T8 w 178"/>
                  <a:gd name="T10" fmla="+- 0 558 469"/>
                  <a:gd name="T11" fmla="*/ 558 h 202"/>
                  <a:gd name="T12" fmla="+- 0 6471 6471"/>
                  <a:gd name="T13" fmla="*/ T12 w 178"/>
                  <a:gd name="T14" fmla="+- 0 584 469"/>
                  <a:gd name="T15" fmla="*/ 584 h 202"/>
                  <a:gd name="T16" fmla="+- 0 6475 6471"/>
                  <a:gd name="T17" fmla="*/ T16 w 178"/>
                  <a:gd name="T18" fmla="+- 0 605 469"/>
                  <a:gd name="T19" fmla="*/ 605 h 202"/>
                  <a:gd name="T20" fmla="+- 0 6510 6471"/>
                  <a:gd name="T21" fmla="*/ T20 w 178"/>
                  <a:gd name="T22" fmla="+- 0 654 469"/>
                  <a:gd name="T23" fmla="*/ 654 h 202"/>
                  <a:gd name="T24" fmla="+- 0 6582 6471"/>
                  <a:gd name="T25" fmla="*/ T24 w 178"/>
                  <a:gd name="T26" fmla="+- 0 672 469"/>
                  <a:gd name="T27" fmla="*/ 672 h 202"/>
                  <a:gd name="T28" fmla="+- 0 6604 6471"/>
                  <a:gd name="T29" fmla="*/ T28 w 178"/>
                  <a:gd name="T30" fmla="+- 0 669 469"/>
                  <a:gd name="T31" fmla="*/ 669 h 202"/>
                  <a:gd name="T32" fmla="+- 0 6623 6471"/>
                  <a:gd name="T33" fmla="*/ T32 w 178"/>
                  <a:gd name="T34" fmla="+- 0 665 469"/>
                  <a:gd name="T35" fmla="*/ 665 h 202"/>
                  <a:gd name="T36" fmla="+- 0 6639 6471"/>
                  <a:gd name="T37" fmla="*/ T36 w 178"/>
                  <a:gd name="T38" fmla="+- 0 659 469"/>
                  <a:gd name="T39" fmla="*/ 659 h 202"/>
                  <a:gd name="T40" fmla="+- 0 6624 6471"/>
                  <a:gd name="T41" fmla="*/ T40 w 178"/>
                  <a:gd name="T42" fmla="+- 0 633 469"/>
                  <a:gd name="T43" fmla="*/ 633 h 202"/>
                  <a:gd name="T44" fmla="+- 0 6586 6471"/>
                  <a:gd name="T45" fmla="*/ T44 w 178"/>
                  <a:gd name="T46" fmla="+- 0 633 469"/>
                  <a:gd name="T47" fmla="*/ 633 h 202"/>
                  <a:gd name="T48" fmla="+- 0 6557 6471"/>
                  <a:gd name="T49" fmla="*/ T48 w 178"/>
                  <a:gd name="T50" fmla="+- 0 632 469"/>
                  <a:gd name="T51" fmla="*/ 632 h 202"/>
                  <a:gd name="T52" fmla="+- 0 6537 6471"/>
                  <a:gd name="T53" fmla="*/ T52 w 178"/>
                  <a:gd name="T54" fmla="+- 0 623 469"/>
                  <a:gd name="T55" fmla="*/ 623 h 202"/>
                  <a:gd name="T56" fmla="+- 0 6524 6471"/>
                  <a:gd name="T57" fmla="*/ T56 w 178"/>
                  <a:gd name="T58" fmla="+- 0 607 469"/>
                  <a:gd name="T59" fmla="*/ 607 h 202"/>
                  <a:gd name="T60" fmla="+- 0 6518 6471"/>
                  <a:gd name="T61" fmla="*/ T60 w 178"/>
                  <a:gd name="T62" fmla="+- 0 584 469"/>
                  <a:gd name="T63" fmla="*/ 584 h 202"/>
                  <a:gd name="T64" fmla="+- 0 6648 6471"/>
                  <a:gd name="T65" fmla="*/ T64 w 178"/>
                  <a:gd name="T66" fmla="+- 0 584 469"/>
                  <a:gd name="T67" fmla="*/ 584 h 202"/>
                  <a:gd name="T68" fmla="+- 0 6649 6471"/>
                  <a:gd name="T69" fmla="*/ T68 w 178"/>
                  <a:gd name="T70" fmla="+- 0 580 469"/>
                  <a:gd name="T71" fmla="*/ 580 h 202"/>
                  <a:gd name="T72" fmla="+- 0 6650 6471"/>
                  <a:gd name="T73" fmla="*/ T72 w 178"/>
                  <a:gd name="T74" fmla="+- 0 572 469"/>
                  <a:gd name="T75" fmla="*/ 572 h 202"/>
                  <a:gd name="T76" fmla="+- 0 6649 6471"/>
                  <a:gd name="T77" fmla="*/ T76 w 178"/>
                  <a:gd name="T78" fmla="+- 0 550 469"/>
                  <a:gd name="T79" fmla="*/ 550 h 202"/>
                  <a:gd name="T80" fmla="+- 0 6603 6471"/>
                  <a:gd name="T81" fmla="*/ T80 w 178"/>
                  <a:gd name="T82" fmla="+- 0 550 469"/>
                  <a:gd name="T83" fmla="*/ 550 h 202"/>
                  <a:gd name="T84" fmla="+- 0 6519 6471"/>
                  <a:gd name="T85" fmla="*/ T84 w 178"/>
                  <a:gd name="T86" fmla="+- 0 542 469"/>
                  <a:gd name="T87" fmla="*/ 542 h 202"/>
                  <a:gd name="T88" fmla="+- 0 6527 6471"/>
                  <a:gd name="T89" fmla="*/ T88 w 178"/>
                  <a:gd name="T90" fmla="+- 0 523 469"/>
                  <a:gd name="T91" fmla="*/ 523 h 202"/>
                  <a:gd name="T92" fmla="+- 0 6542 6471"/>
                  <a:gd name="T93" fmla="*/ T92 w 178"/>
                  <a:gd name="T94" fmla="+- 0 508 469"/>
                  <a:gd name="T95" fmla="*/ 508 h 202"/>
                  <a:gd name="T96" fmla="+- 0 6567 6471"/>
                  <a:gd name="T97" fmla="*/ T96 w 178"/>
                  <a:gd name="T98" fmla="+- 0 502 469"/>
                  <a:gd name="T99" fmla="*/ 502 h 202"/>
                  <a:gd name="T100" fmla="+- 0 6631 6471"/>
                  <a:gd name="T101" fmla="*/ T100 w 178"/>
                  <a:gd name="T102" fmla="+- 0 502 469"/>
                  <a:gd name="T103" fmla="*/ 502 h 202"/>
                  <a:gd name="T104" fmla="+- 0 6625 6471"/>
                  <a:gd name="T105" fmla="*/ T104 w 178"/>
                  <a:gd name="T106" fmla="+- 0 494 469"/>
                  <a:gd name="T107" fmla="*/ 494 h 202"/>
                  <a:gd name="T108" fmla="+- 0 6608 6471"/>
                  <a:gd name="T109" fmla="*/ T108 w 178"/>
                  <a:gd name="T110" fmla="+- 0 481 469"/>
                  <a:gd name="T111" fmla="*/ 481 h 202"/>
                  <a:gd name="T112" fmla="+- 0 6585 6471"/>
                  <a:gd name="T113" fmla="*/ T112 w 178"/>
                  <a:gd name="T114" fmla="+- 0 472 469"/>
                  <a:gd name="T115" fmla="*/ 472 h 202"/>
                  <a:gd name="T116" fmla="+- 0 6555 6471"/>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4" y="0"/>
                    </a:moveTo>
                    <a:lnTo>
                      <a:pt x="28" y="29"/>
                    </a:lnTo>
                    <a:lnTo>
                      <a:pt x="2" y="89"/>
                    </a:lnTo>
                    <a:lnTo>
                      <a:pt x="0" y="115"/>
                    </a:lnTo>
                    <a:lnTo>
                      <a:pt x="4" y="136"/>
                    </a:lnTo>
                    <a:lnTo>
                      <a:pt x="39" y="185"/>
                    </a:lnTo>
                    <a:lnTo>
                      <a:pt x="111" y="203"/>
                    </a:lnTo>
                    <a:lnTo>
                      <a:pt x="133" y="200"/>
                    </a:lnTo>
                    <a:lnTo>
                      <a:pt x="152" y="196"/>
                    </a:lnTo>
                    <a:lnTo>
                      <a:pt x="168" y="190"/>
                    </a:lnTo>
                    <a:lnTo>
                      <a:pt x="153" y="164"/>
                    </a:lnTo>
                    <a:lnTo>
                      <a:pt x="115" y="164"/>
                    </a:lnTo>
                    <a:lnTo>
                      <a:pt x="86" y="163"/>
                    </a:lnTo>
                    <a:lnTo>
                      <a:pt x="66" y="154"/>
                    </a:lnTo>
                    <a:lnTo>
                      <a:pt x="53" y="138"/>
                    </a:lnTo>
                    <a:lnTo>
                      <a:pt x="47" y="115"/>
                    </a:lnTo>
                    <a:lnTo>
                      <a:pt x="177" y="115"/>
                    </a:lnTo>
                    <a:lnTo>
                      <a:pt x="178" y="111"/>
                    </a:lnTo>
                    <a:lnTo>
                      <a:pt x="179" y="103"/>
                    </a:lnTo>
                    <a:lnTo>
                      <a:pt x="178" y="81"/>
                    </a:lnTo>
                    <a:lnTo>
                      <a:pt x="132" y="81"/>
                    </a:lnTo>
                    <a:lnTo>
                      <a:pt x="48" y="73"/>
                    </a:lnTo>
                    <a:lnTo>
                      <a:pt x="56" y="54"/>
                    </a:lnTo>
                    <a:lnTo>
                      <a:pt x="71" y="39"/>
                    </a:lnTo>
                    <a:lnTo>
                      <a:pt x="96" y="33"/>
                    </a:lnTo>
                    <a:lnTo>
                      <a:pt x="160" y="33"/>
                    </a:lnTo>
                    <a:lnTo>
                      <a:pt x="154" y="25"/>
                    </a:lnTo>
                    <a:lnTo>
                      <a:pt x="137" y="12"/>
                    </a:lnTo>
                    <a:lnTo>
                      <a:pt x="114" y="3"/>
                    </a:lnTo>
                    <a:lnTo>
                      <a:pt x="8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4" name="Freeform 51">
                <a:extLst>
                  <a:ext uri="{FF2B5EF4-FFF2-40B4-BE49-F238E27FC236}">
                    <a16:creationId xmlns:a16="http://schemas.microsoft.com/office/drawing/2014/main" id="{F7BCC4B6-12F5-CEBE-0B76-D9BD078BE56E}"/>
                  </a:ext>
                </a:extLst>
              </p:cNvPr>
              <p:cNvSpPr>
                <a:spLocks/>
              </p:cNvSpPr>
              <p:nvPr/>
            </p:nvSpPr>
            <p:spPr bwMode="auto">
              <a:xfrm>
                <a:off x="6471" y="469"/>
                <a:ext cx="178" cy="202"/>
              </a:xfrm>
              <a:custGeom>
                <a:avLst/>
                <a:gdLst>
                  <a:gd name="T0" fmla="+- 0 6622 6471"/>
                  <a:gd name="T1" fmla="*/ T0 w 178"/>
                  <a:gd name="T2" fmla="+- 0 629 469"/>
                  <a:gd name="T3" fmla="*/ 629 h 202"/>
                  <a:gd name="T4" fmla="+- 0 6607 6471"/>
                  <a:gd name="T5" fmla="*/ T4 w 178"/>
                  <a:gd name="T6" fmla="+- 0 631 469"/>
                  <a:gd name="T7" fmla="*/ 631 h 202"/>
                  <a:gd name="T8" fmla="+- 0 6586 6471"/>
                  <a:gd name="T9" fmla="*/ T8 w 178"/>
                  <a:gd name="T10" fmla="+- 0 633 469"/>
                  <a:gd name="T11" fmla="*/ 633 h 202"/>
                  <a:gd name="T12" fmla="+- 0 6624 6471"/>
                  <a:gd name="T13" fmla="*/ T12 w 178"/>
                  <a:gd name="T14" fmla="+- 0 633 469"/>
                  <a:gd name="T15" fmla="*/ 633 h 202"/>
                  <a:gd name="T16" fmla="+- 0 6622 6471"/>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5" name="Freeform 50">
                <a:extLst>
                  <a:ext uri="{FF2B5EF4-FFF2-40B4-BE49-F238E27FC236}">
                    <a16:creationId xmlns:a16="http://schemas.microsoft.com/office/drawing/2014/main" id="{E777CDC0-B4ED-F6A0-67AF-AF0C1EB0356D}"/>
                  </a:ext>
                </a:extLst>
              </p:cNvPr>
              <p:cNvSpPr>
                <a:spLocks/>
              </p:cNvSpPr>
              <p:nvPr/>
            </p:nvSpPr>
            <p:spPr bwMode="auto">
              <a:xfrm>
                <a:off x="6471" y="469"/>
                <a:ext cx="178" cy="202"/>
              </a:xfrm>
              <a:custGeom>
                <a:avLst/>
                <a:gdLst>
                  <a:gd name="T0" fmla="+- 0 6631 6471"/>
                  <a:gd name="T1" fmla="*/ T0 w 178"/>
                  <a:gd name="T2" fmla="+- 0 502 469"/>
                  <a:gd name="T3" fmla="*/ 502 h 202"/>
                  <a:gd name="T4" fmla="+- 0 6567 6471"/>
                  <a:gd name="T5" fmla="*/ T4 w 178"/>
                  <a:gd name="T6" fmla="+- 0 502 469"/>
                  <a:gd name="T7" fmla="*/ 502 h 202"/>
                  <a:gd name="T8" fmla="+- 0 6590 6471"/>
                  <a:gd name="T9" fmla="*/ T8 w 178"/>
                  <a:gd name="T10" fmla="+- 0 512 469"/>
                  <a:gd name="T11" fmla="*/ 512 h 202"/>
                  <a:gd name="T12" fmla="+- 0 6601 6471"/>
                  <a:gd name="T13" fmla="*/ T12 w 178"/>
                  <a:gd name="T14" fmla="+- 0 530 469"/>
                  <a:gd name="T15" fmla="*/ 530 h 202"/>
                  <a:gd name="T16" fmla="+- 0 6603 6471"/>
                  <a:gd name="T17" fmla="*/ T16 w 178"/>
                  <a:gd name="T18" fmla="+- 0 550 469"/>
                  <a:gd name="T19" fmla="*/ 550 h 202"/>
                  <a:gd name="T20" fmla="+- 0 6649 6471"/>
                  <a:gd name="T21" fmla="*/ T20 w 178"/>
                  <a:gd name="T22" fmla="+- 0 550 469"/>
                  <a:gd name="T23" fmla="*/ 550 h 202"/>
                  <a:gd name="T24" fmla="+- 0 6649 6471"/>
                  <a:gd name="T25" fmla="*/ T24 w 178"/>
                  <a:gd name="T26" fmla="+- 0 549 469"/>
                  <a:gd name="T27" fmla="*/ 549 h 202"/>
                  <a:gd name="T28" fmla="+- 0 6645 6471"/>
                  <a:gd name="T29" fmla="*/ T28 w 178"/>
                  <a:gd name="T30" fmla="+- 0 530 469"/>
                  <a:gd name="T31" fmla="*/ 530 h 202"/>
                  <a:gd name="T32" fmla="+- 0 6637 6471"/>
                  <a:gd name="T33" fmla="*/ T32 w 178"/>
                  <a:gd name="T34" fmla="+- 0 511 469"/>
                  <a:gd name="T35" fmla="*/ 511 h 202"/>
                  <a:gd name="T36" fmla="+- 0 6631 6471"/>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9" y="43"/>
                    </a:lnTo>
                    <a:lnTo>
                      <a:pt x="130" y="61"/>
                    </a:lnTo>
                    <a:lnTo>
                      <a:pt x="132" y="81"/>
                    </a:lnTo>
                    <a:lnTo>
                      <a:pt x="178" y="81"/>
                    </a:lnTo>
                    <a:lnTo>
                      <a:pt x="178"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8" name="Group 45">
              <a:extLst>
                <a:ext uri="{FF2B5EF4-FFF2-40B4-BE49-F238E27FC236}">
                  <a16:creationId xmlns:a16="http://schemas.microsoft.com/office/drawing/2014/main" id="{69D09CB7-8170-7ABE-86C4-BEED4F58F5A8}"/>
                </a:ext>
              </a:extLst>
            </p:cNvPr>
            <p:cNvGrpSpPr>
              <a:grpSpLocks/>
            </p:cNvGrpSpPr>
            <p:nvPr/>
          </p:nvGrpSpPr>
          <p:grpSpPr bwMode="auto">
            <a:xfrm>
              <a:off x="6680" y="469"/>
              <a:ext cx="135" cy="203"/>
              <a:chOff x="6680" y="469"/>
              <a:chExt cx="135" cy="203"/>
            </a:xfrm>
          </p:grpSpPr>
          <p:sp>
            <p:nvSpPr>
              <p:cNvPr id="80" name="Freeform 48">
                <a:extLst>
                  <a:ext uri="{FF2B5EF4-FFF2-40B4-BE49-F238E27FC236}">
                    <a16:creationId xmlns:a16="http://schemas.microsoft.com/office/drawing/2014/main" id="{476386EA-35B4-B43E-653B-4FEC97F16D22}"/>
                  </a:ext>
                </a:extLst>
              </p:cNvPr>
              <p:cNvSpPr>
                <a:spLocks/>
              </p:cNvSpPr>
              <p:nvPr/>
            </p:nvSpPr>
            <p:spPr bwMode="auto">
              <a:xfrm>
                <a:off x="6680" y="469"/>
                <a:ext cx="135" cy="203"/>
              </a:xfrm>
              <a:custGeom>
                <a:avLst/>
                <a:gdLst>
                  <a:gd name="T0" fmla="+- 0 6687 6680"/>
                  <a:gd name="T1" fmla="*/ T0 w 135"/>
                  <a:gd name="T2" fmla="+- 0 622 469"/>
                  <a:gd name="T3" fmla="*/ 622 h 203"/>
                  <a:gd name="T4" fmla="+- 0 6680 6680"/>
                  <a:gd name="T5" fmla="*/ T4 w 135"/>
                  <a:gd name="T6" fmla="+- 0 659 469"/>
                  <a:gd name="T7" fmla="*/ 659 h 203"/>
                  <a:gd name="T8" fmla="+- 0 6696 6680"/>
                  <a:gd name="T9" fmla="*/ T8 w 135"/>
                  <a:gd name="T10" fmla="+- 0 666 469"/>
                  <a:gd name="T11" fmla="*/ 666 h 203"/>
                  <a:gd name="T12" fmla="+- 0 6716 6680"/>
                  <a:gd name="T13" fmla="*/ T12 w 135"/>
                  <a:gd name="T14" fmla="+- 0 670 469"/>
                  <a:gd name="T15" fmla="*/ 670 h 203"/>
                  <a:gd name="T16" fmla="+- 0 6740 6680"/>
                  <a:gd name="T17" fmla="*/ T16 w 135"/>
                  <a:gd name="T18" fmla="+- 0 672 469"/>
                  <a:gd name="T19" fmla="*/ 672 h 203"/>
                  <a:gd name="T20" fmla="+- 0 6767 6680"/>
                  <a:gd name="T21" fmla="*/ T20 w 135"/>
                  <a:gd name="T22" fmla="+- 0 668 469"/>
                  <a:gd name="T23" fmla="*/ 668 h 203"/>
                  <a:gd name="T24" fmla="+- 0 6788 6680"/>
                  <a:gd name="T25" fmla="*/ T24 w 135"/>
                  <a:gd name="T26" fmla="+- 0 659 469"/>
                  <a:gd name="T27" fmla="*/ 659 h 203"/>
                  <a:gd name="T28" fmla="+- 0 6803 6680"/>
                  <a:gd name="T29" fmla="*/ T28 w 135"/>
                  <a:gd name="T30" fmla="+- 0 646 469"/>
                  <a:gd name="T31" fmla="*/ 646 h 203"/>
                  <a:gd name="T32" fmla="+- 0 6808 6680"/>
                  <a:gd name="T33" fmla="*/ T32 w 135"/>
                  <a:gd name="T34" fmla="+- 0 635 469"/>
                  <a:gd name="T35" fmla="*/ 635 h 203"/>
                  <a:gd name="T36" fmla="+- 0 6724 6680"/>
                  <a:gd name="T37" fmla="*/ T36 w 135"/>
                  <a:gd name="T38" fmla="+- 0 635 469"/>
                  <a:gd name="T39" fmla="*/ 635 h 203"/>
                  <a:gd name="T40" fmla="+- 0 6703 6680"/>
                  <a:gd name="T41" fmla="*/ T40 w 135"/>
                  <a:gd name="T42" fmla="+- 0 630 469"/>
                  <a:gd name="T43" fmla="*/ 630 h 203"/>
                  <a:gd name="T44" fmla="+- 0 6687 6680"/>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1" name="Freeform 47">
                <a:extLst>
                  <a:ext uri="{FF2B5EF4-FFF2-40B4-BE49-F238E27FC236}">
                    <a16:creationId xmlns:a16="http://schemas.microsoft.com/office/drawing/2014/main" id="{2C23624D-9D14-9EF1-34CE-278D5D2B30AA}"/>
                  </a:ext>
                </a:extLst>
              </p:cNvPr>
              <p:cNvSpPr>
                <a:spLocks/>
              </p:cNvSpPr>
              <p:nvPr/>
            </p:nvSpPr>
            <p:spPr bwMode="auto">
              <a:xfrm>
                <a:off x="6680" y="469"/>
                <a:ext cx="135" cy="203"/>
              </a:xfrm>
              <a:custGeom>
                <a:avLst/>
                <a:gdLst>
                  <a:gd name="T0" fmla="+- 0 6755 6680"/>
                  <a:gd name="T1" fmla="*/ T0 w 135"/>
                  <a:gd name="T2" fmla="+- 0 469 469"/>
                  <a:gd name="T3" fmla="*/ 469 h 203"/>
                  <a:gd name="T4" fmla="+- 0 6695 6680"/>
                  <a:gd name="T5" fmla="*/ T4 w 135"/>
                  <a:gd name="T6" fmla="+- 0 495 469"/>
                  <a:gd name="T7" fmla="*/ 495 h 203"/>
                  <a:gd name="T8" fmla="+- 0 6683 6680"/>
                  <a:gd name="T9" fmla="*/ T8 w 135"/>
                  <a:gd name="T10" fmla="+- 0 537 469"/>
                  <a:gd name="T11" fmla="*/ 537 h 203"/>
                  <a:gd name="T12" fmla="+- 0 6688 6680"/>
                  <a:gd name="T13" fmla="*/ T12 w 135"/>
                  <a:gd name="T14" fmla="+- 0 551 469"/>
                  <a:gd name="T15" fmla="*/ 551 h 203"/>
                  <a:gd name="T16" fmla="+- 0 6699 6680"/>
                  <a:gd name="T17" fmla="*/ T16 w 135"/>
                  <a:gd name="T18" fmla="+- 0 565 469"/>
                  <a:gd name="T19" fmla="*/ 565 h 203"/>
                  <a:gd name="T20" fmla="+- 0 6719 6680"/>
                  <a:gd name="T21" fmla="*/ T20 w 135"/>
                  <a:gd name="T22" fmla="+- 0 578 469"/>
                  <a:gd name="T23" fmla="*/ 578 h 203"/>
                  <a:gd name="T24" fmla="+- 0 6747 6680"/>
                  <a:gd name="T25" fmla="*/ T24 w 135"/>
                  <a:gd name="T26" fmla="+- 0 591 469"/>
                  <a:gd name="T27" fmla="*/ 591 h 203"/>
                  <a:gd name="T28" fmla="+- 0 6763 6680"/>
                  <a:gd name="T29" fmla="*/ T28 w 135"/>
                  <a:gd name="T30" fmla="+- 0 602 469"/>
                  <a:gd name="T31" fmla="*/ 602 h 203"/>
                  <a:gd name="T32" fmla="+- 0 6767 6680"/>
                  <a:gd name="T33" fmla="*/ T32 w 135"/>
                  <a:gd name="T34" fmla="+- 0 621 469"/>
                  <a:gd name="T35" fmla="*/ 621 h 203"/>
                  <a:gd name="T36" fmla="+- 0 6755 6680"/>
                  <a:gd name="T37" fmla="*/ T36 w 135"/>
                  <a:gd name="T38" fmla="+- 0 632 469"/>
                  <a:gd name="T39" fmla="*/ 632 h 203"/>
                  <a:gd name="T40" fmla="+- 0 6724 6680"/>
                  <a:gd name="T41" fmla="*/ T40 w 135"/>
                  <a:gd name="T42" fmla="+- 0 635 469"/>
                  <a:gd name="T43" fmla="*/ 635 h 203"/>
                  <a:gd name="T44" fmla="+- 0 6808 6680"/>
                  <a:gd name="T45" fmla="*/ T44 w 135"/>
                  <a:gd name="T46" fmla="+- 0 635 469"/>
                  <a:gd name="T47" fmla="*/ 635 h 203"/>
                  <a:gd name="T48" fmla="+- 0 6812 6680"/>
                  <a:gd name="T49" fmla="*/ T48 w 135"/>
                  <a:gd name="T50" fmla="+- 0 628 469"/>
                  <a:gd name="T51" fmla="*/ 628 h 203"/>
                  <a:gd name="T52" fmla="+- 0 6815 6680"/>
                  <a:gd name="T53" fmla="*/ T52 w 135"/>
                  <a:gd name="T54" fmla="+- 0 607 469"/>
                  <a:gd name="T55" fmla="*/ 607 h 203"/>
                  <a:gd name="T56" fmla="+- 0 6811 6680"/>
                  <a:gd name="T57" fmla="*/ T56 w 135"/>
                  <a:gd name="T58" fmla="+- 0 588 469"/>
                  <a:gd name="T59" fmla="*/ 588 h 203"/>
                  <a:gd name="T60" fmla="+- 0 6800 6680"/>
                  <a:gd name="T61" fmla="*/ T60 w 135"/>
                  <a:gd name="T62" fmla="+- 0 573 469"/>
                  <a:gd name="T63" fmla="*/ 573 h 203"/>
                  <a:gd name="T64" fmla="+- 0 6783 6680"/>
                  <a:gd name="T65" fmla="*/ T64 w 135"/>
                  <a:gd name="T66" fmla="+- 0 560 469"/>
                  <a:gd name="T67" fmla="*/ 560 h 203"/>
                  <a:gd name="T68" fmla="+- 0 6758 6680"/>
                  <a:gd name="T69" fmla="*/ T68 w 135"/>
                  <a:gd name="T70" fmla="+- 0 549 469"/>
                  <a:gd name="T71" fmla="*/ 549 h 203"/>
                  <a:gd name="T72" fmla="+- 0 6736 6680"/>
                  <a:gd name="T73" fmla="*/ T72 w 135"/>
                  <a:gd name="T74" fmla="+- 0 538 469"/>
                  <a:gd name="T75" fmla="*/ 538 h 203"/>
                  <a:gd name="T76" fmla="+- 0 6729 6680"/>
                  <a:gd name="T77" fmla="*/ T76 w 135"/>
                  <a:gd name="T78" fmla="+- 0 524 469"/>
                  <a:gd name="T79" fmla="*/ 524 h 203"/>
                  <a:gd name="T80" fmla="+- 0 6729 6680"/>
                  <a:gd name="T81" fmla="*/ T80 w 135"/>
                  <a:gd name="T82" fmla="+- 0 512 469"/>
                  <a:gd name="T83" fmla="*/ 512 h 203"/>
                  <a:gd name="T84" fmla="+- 0 6739 6680"/>
                  <a:gd name="T85" fmla="*/ T84 w 135"/>
                  <a:gd name="T86" fmla="+- 0 504 469"/>
                  <a:gd name="T87" fmla="*/ 504 h 203"/>
                  <a:gd name="T88" fmla="+- 0 6798 6680"/>
                  <a:gd name="T89" fmla="*/ T88 w 135"/>
                  <a:gd name="T90" fmla="+- 0 504 469"/>
                  <a:gd name="T91" fmla="*/ 504 h 203"/>
                  <a:gd name="T92" fmla="+- 0 6798 6680"/>
                  <a:gd name="T93" fmla="*/ T92 w 135"/>
                  <a:gd name="T94" fmla="+- 0 476 469"/>
                  <a:gd name="T95" fmla="*/ 476 h 203"/>
                  <a:gd name="T96" fmla="+- 0 6779 6680"/>
                  <a:gd name="T97" fmla="*/ T96 w 135"/>
                  <a:gd name="T98" fmla="+- 0 471 469"/>
                  <a:gd name="T99" fmla="*/ 471 h 203"/>
                  <a:gd name="T100" fmla="+- 0 6755 6680"/>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2"/>
                    </a:lnTo>
                    <a:lnTo>
                      <a:pt x="83" y="133"/>
                    </a:lnTo>
                    <a:lnTo>
                      <a:pt x="87" y="152"/>
                    </a:lnTo>
                    <a:lnTo>
                      <a:pt x="75" y="163"/>
                    </a:lnTo>
                    <a:lnTo>
                      <a:pt x="44" y="166"/>
                    </a:lnTo>
                    <a:lnTo>
                      <a:pt x="128" y="166"/>
                    </a:lnTo>
                    <a:lnTo>
                      <a:pt x="132" y="159"/>
                    </a:lnTo>
                    <a:lnTo>
                      <a:pt x="135" y="138"/>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2" name="Freeform 46">
                <a:extLst>
                  <a:ext uri="{FF2B5EF4-FFF2-40B4-BE49-F238E27FC236}">
                    <a16:creationId xmlns:a16="http://schemas.microsoft.com/office/drawing/2014/main" id="{96DBBABC-5CFD-DED6-374D-2DE87287026D}"/>
                  </a:ext>
                </a:extLst>
              </p:cNvPr>
              <p:cNvSpPr>
                <a:spLocks/>
              </p:cNvSpPr>
              <p:nvPr/>
            </p:nvSpPr>
            <p:spPr bwMode="auto">
              <a:xfrm>
                <a:off x="6680" y="469"/>
                <a:ext cx="135" cy="203"/>
              </a:xfrm>
              <a:custGeom>
                <a:avLst/>
                <a:gdLst>
                  <a:gd name="T0" fmla="+- 0 6798 6680"/>
                  <a:gd name="T1" fmla="*/ T0 w 135"/>
                  <a:gd name="T2" fmla="+- 0 504 469"/>
                  <a:gd name="T3" fmla="*/ 504 h 203"/>
                  <a:gd name="T4" fmla="+- 0 6739 6680"/>
                  <a:gd name="T5" fmla="*/ T4 w 135"/>
                  <a:gd name="T6" fmla="+- 0 504 469"/>
                  <a:gd name="T7" fmla="*/ 504 h 203"/>
                  <a:gd name="T8" fmla="+- 0 6760 6680"/>
                  <a:gd name="T9" fmla="*/ T8 w 135"/>
                  <a:gd name="T10" fmla="+- 0 504 469"/>
                  <a:gd name="T11" fmla="*/ 504 h 203"/>
                  <a:gd name="T12" fmla="+- 0 6782 6680"/>
                  <a:gd name="T13" fmla="*/ T12 w 135"/>
                  <a:gd name="T14" fmla="+- 0 508 469"/>
                  <a:gd name="T15" fmla="*/ 508 h 203"/>
                  <a:gd name="T16" fmla="+- 0 6798 6680"/>
                  <a:gd name="T17" fmla="*/ T16 w 135"/>
                  <a:gd name="T18" fmla="+- 0 515 469"/>
                  <a:gd name="T19" fmla="*/ 515 h 203"/>
                  <a:gd name="T20" fmla="+- 0 6798 6680"/>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9" name="Group 42">
              <a:extLst>
                <a:ext uri="{FF2B5EF4-FFF2-40B4-BE49-F238E27FC236}">
                  <a16:creationId xmlns:a16="http://schemas.microsoft.com/office/drawing/2014/main" id="{F095796C-4B1A-E7AE-8CAE-4BE845E4BD46}"/>
                </a:ext>
              </a:extLst>
            </p:cNvPr>
            <p:cNvGrpSpPr>
              <a:grpSpLocks/>
            </p:cNvGrpSpPr>
            <p:nvPr/>
          </p:nvGrpSpPr>
          <p:grpSpPr bwMode="auto">
            <a:xfrm>
              <a:off x="2033" y="883"/>
              <a:ext cx="98" cy="156"/>
              <a:chOff x="2033" y="883"/>
              <a:chExt cx="98" cy="156"/>
            </a:xfrm>
          </p:grpSpPr>
          <p:sp>
            <p:nvSpPr>
              <p:cNvPr id="78" name="Freeform 44">
                <a:extLst>
                  <a:ext uri="{FF2B5EF4-FFF2-40B4-BE49-F238E27FC236}">
                    <a16:creationId xmlns:a16="http://schemas.microsoft.com/office/drawing/2014/main" id="{796CCCD5-4FED-798D-B456-85F0FCED9E7C}"/>
                  </a:ext>
                </a:extLst>
              </p:cNvPr>
              <p:cNvSpPr>
                <a:spLocks/>
              </p:cNvSpPr>
              <p:nvPr/>
            </p:nvSpPr>
            <p:spPr bwMode="auto">
              <a:xfrm>
                <a:off x="2033" y="883"/>
                <a:ext cx="98" cy="156"/>
              </a:xfrm>
              <a:custGeom>
                <a:avLst/>
                <a:gdLst>
                  <a:gd name="T0" fmla="+- 0 2053 2033"/>
                  <a:gd name="T1" fmla="*/ T0 w 98"/>
                  <a:gd name="T2" fmla="+- 0 883 883"/>
                  <a:gd name="T3" fmla="*/ 883 h 156"/>
                  <a:gd name="T4" fmla="+- 0 2033 2033"/>
                  <a:gd name="T5" fmla="*/ T4 w 98"/>
                  <a:gd name="T6" fmla="+- 0 883 883"/>
                  <a:gd name="T7" fmla="*/ 883 h 156"/>
                  <a:gd name="T8" fmla="+- 0 2034 2033"/>
                  <a:gd name="T9" fmla="*/ T8 w 98"/>
                  <a:gd name="T10" fmla="+- 0 998 883"/>
                  <a:gd name="T11" fmla="*/ 998 h 156"/>
                  <a:gd name="T12" fmla="+- 0 2040 2033"/>
                  <a:gd name="T13" fmla="*/ T12 w 98"/>
                  <a:gd name="T14" fmla="+- 0 1018 883"/>
                  <a:gd name="T15" fmla="*/ 1018 h 156"/>
                  <a:gd name="T16" fmla="+- 0 2052 2033"/>
                  <a:gd name="T17" fmla="*/ T16 w 98"/>
                  <a:gd name="T18" fmla="+- 0 1031 883"/>
                  <a:gd name="T19" fmla="*/ 1031 h 156"/>
                  <a:gd name="T20" fmla="+- 0 2072 2033"/>
                  <a:gd name="T21" fmla="*/ T20 w 98"/>
                  <a:gd name="T22" fmla="+- 0 1038 883"/>
                  <a:gd name="T23" fmla="*/ 1038 h 156"/>
                  <a:gd name="T24" fmla="+- 0 2102 2033"/>
                  <a:gd name="T25" fmla="*/ T24 w 98"/>
                  <a:gd name="T26" fmla="+- 0 1039 883"/>
                  <a:gd name="T27" fmla="*/ 1039 h 156"/>
                  <a:gd name="T28" fmla="+- 0 2118 2033"/>
                  <a:gd name="T29" fmla="*/ T28 w 98"/>
                  <a:gd name="T30" fmla="+- 0 1029 883"/>
                  <a:gd name="T31" fmla="*/ 1029 h 156"/>
                  <a:gd name="T32" fmla="+- 0 2121 2033"/>
                  <a:gd name="T33" fmla="*/ T32 w 98"/>
                  <a:gd name="T34" fmla="+- 0 1023 883"/>
                  <a:gd name="T35" fmla="*/ 1023 h 156"/>
                  <a:gd name="T36" fmla="+- 0 2071 2033"/>
                  <a:gd name="T37" fmla="*/ T36 w 98"/>
                  <a:gd name="T38" fmla="+- 0 1023 883"/>
                  <a:gd name="T39" fmla="*/ 1023 h 156"/>
                  <a:gd name="T40" fmla="+- 0 2057 2033"/>
                  <a:gd name="T41" fmla="*/ T40 w 98"/>
                  <a:gd name="T42" fmla="+- 0 1011 883"/>
                  <a:gd name="T43" fmla="*/ 1011 h 156"/>
                  <a:gd name="T44" fmla="+- 0 2053 2033"/>
                  <a:gd name="T45" fmla="*/ T44 w 98"/>
                  <a:gd name="T46" fmla="+- 0 982 883"/>
                  <a:gd name="T47" fmla="*/ 982 h 156"/>
                  <a:gd name="T48" fmla="+- 0 2053 2033"/>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19" y="148"/>
                    </a:lnTo>
                    <a:lnTo>
                      <a:pt x="39" y="155"/>
                    </a:lnTo>
                    <a:lnTo>
                      <a:pt x="69" y="156"/>
                    </a:lnTo>
                    <a:lnTo>
                      <a:pt x="85" y="146"/>
                    </a:lnTo>
                    <a:lnTo>
                      <a:pt x="88" y="140"/>
                    </a:lnTo>
                    <a:lnTo>
                      <a:pt x="38" y="140"/>
                    </a:lnTo>
                    <a:lnTo>
                      <a:pt x="24"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9" name="Freeform 43">
                <a:extLst>
                  <a:ext uri="{FF2B5EF4-FFF2-40B4-BE49-F238E27FC236}">
                    <a16:creationId xmlns:a16="http://schemas.microsoft.com/office/drawing/2014/main" id="{7E7591B5-DD19-3C4B-6DB3-4B0545D5466D}"/>
                  </a:ext>
                </a:extLst>
              </p:cNvPr>
              <p:cNvSpPr>
                <a:spLocks/>
              </p:cNvSpPr>
              <p:nvPr/>
            </p:nvSpPr>
            <p:spPr bwMode="auto">
              <a:xfrm>
                <a:off x="2033" y="883"/>
                <a:ext cx="98" cy="156"/>
              </a:xfrm>
              <a:custGeom>
                <a:avLst/>
                <a:gdLst>
                  <a:gd name="T0" fmla="+- 0 2131 2033"/>
                  <a:gd name="T1" fmla="*/ T0 w 98"/>
                  <a:gd name="T2" fmla="+- 0 883 883"/>
                  <a:gd name="T3" fmla="*/ 883 h 156"/>
                  <a:gd name="T4" fmla="+- 0 2111 2033"/>
                  <a:gd name="T5" fmla="*/ T4 w 98"/>
                  <a:gd name="T6" fmla="+- 0 883 883"/>
                  <a:gd name="T7" fmla="*/ 883 h 156"/>
                  <a:gd name="T8" fmla="+- 0 2107 2033"/>
                  <a:gd name="T9" fmla="*/ T8 w 98"/>
                  <a:gd name="T10" fmla="+- 0 1008 883"/>
                  <a:gd name="T11" fmla="*/ 1008 h 156"/>
                  <a:gd name="T12" fmla="+- 0 2094 2033"/>
                  <a:gd name="T13" fmla="*/ T12 w 98"/>
                  <a:gd name="T14" fmla="+- 0 1021 883"/>
                  <a:gd name="T15" fmla="*/ 1021 h 156"/>
                  <a:gd name="T16" fmla="+- 0 2071 2033"/>
                  <a:gd name="T17" fmla="*/ T16 w 98"/>
                  <a:gd name="T18" fmla="+- 0 1023 883"/>
                  <a:gd name="T19" fmla="*/ 1023 h 156"/>
                  <a:gd name="T20" fmla="+- 0 2121 2033"/>
                  <a:gd name="T21" fmla="*/ T20 w 98"/>
                  <a:gd name="T22" fmla="+- 0 1023 883"/>
                  <a:gd name="T23" fmla="*/ 1023 h 156"/>
                  <a:gd name="T24" fmla="+- 0 2128 2033"/>
                  <a:gd name="T25" fmla="*/ T24 w 98"/>
                  <a:gd name="T26" fmla="+- 0 1010 883"/>
                  <a:gd name="T27" fmla="*/ 1010 h 156"/>
                  <a:gd name="T28" fmla="+- 0 2131 2033"/>
                  <a:gd name="T29" fmla="*/ T28 w 98"/>
                  <a:gd name="T30" fmla="+- 0 982 883"/>
                  <a:gd name="T31" fmla="*/ 982 h 156"/>
                  <a:gd name="T32" fmla="+- 0 2131 2033"/>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4" y="125"/>
                    </a:lnTo>
                    <a:lnTo>
                      <a:pt x="61"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0" name="Group 38">
              <a:extLst>
                <a:ext uri="{FF2B5EF4-FFF2-40B4-BE49-F238E27FC236}">
                  <a16:creationId xmlns:a16="http://schemas.microsoft.com/office/drawing/2014/main" id="{F3ACB60F-EC57-5667-27D0-9BDAC432E20F}"/>
                </a:ext>
              </a:extLst>
            </p:cNvPr>
            <p:cNvGrpSpPr>
              <a:grpSpLocks/>
            </p:cNvGrpSpPr>
            <p:nvPr/>
          </p:nvGrpSpPr>
          <p:grpSpPr bwMode="auto">
            <a:xfrm>
              <a:off x="2166" y="883"/>
              <a:ext cx="107" cy="156"/>
              <a:chOff x="2166" y="883"/>
              <a:chExt cx="107" cy="156"/>
            </a:xfrm>
          </p:grpSpPr>
          <p:sp>
            <p:nvSpPr>
              <p:cNvPr id="75" name="Freeform 41">
                <a:extLst>
                  <a:ext uri="{FF2B5EF4-FFF2-40B4-BE49-F238E27FC236}">
                    <a16:creationId xmlns:a16="http://schemas.microsoft.com/office/drawing/2014/main" id="{952F1ADA-1680-648C-BC5F-92B1630C896D}"/>
                  </a:ext>
                </a:extLst>
              </p:cNvPr>
              <p:cNvSpPr>
                <a:spLocks/>
              </p:cNvSpPr>
              <p:nvPr/>
            </p:nvSpPr>
            <p:spPr bwMode="auto">
              <a:xfrm>
                <a:off x="2166" y="883"/>
                <a:ext cx="107" cy="156"/>
              </a:xfrm>
              <a:custGeom>
                <a:avLst/>
                <a:gdLst>
                  <a:gd name="T0" fmla="+- 0 2194 2166"/>
                  <a:gd name="T1" fmla="*/ T0 w 107"/>
                  <a:gd name="T2" fmla="+- 0 883 883"/>
                  <a:gd name="T3" fmla="*/ 883 h 156"/>
                  <a:gd name="T4" fmla="+- 0 2166 2166"/>
                  <a:gd name="T5" fmla="*/ T4 w 107"/>
                  <a:gd name="T6" fmla="+- 0 883 883"/>
                  <a:gd name="T7" fmla="*/ 883 h 156"/>
                  <a:gd name="T8" fmla="+- 0 2166 2166"/>
                  <a:gd name="T9" fmla="*/ T8 w 107"/>
                  <a:gd name="T10" fmla="+- 0 1038 883"/>
                  <a:gd name="T11" fmla="*/ 1038 h 156"/>
                  <a:gd name="T12" fmla="+- 0 2184 2166"/>
                  <a:gd name="T13" fmla="*/ T12 w 107"/>
                  <a:gd name="T14" fmla="+- 0 1038 883"/>
                  <a:gd name="T15" fmla="*/ 1038 h 156"/>
                  <a:gd name="T16" fmla="+- 0 2184 2166"/>
                  <a:gd name="T17" fmla="*/ T16 w 107"/>
                  <a:gd name="T18" fmla="+- 0 903 883"/>
                  <a:gd name="T19" fmla="*/ 903 h 156"/>
                  <a:gd name="T20" fmla="+- 0 2204 2166"/>
                  <a:gd name="T21" fmla="*/ T20 w 107"/>
                  <a:gd name="T22" fmla="+- 0 903 883"/>
                  <a:gd name="T23" fmla="*/ 903 h 156"/>
                  <a:gd name="T24" fmla="+- 0 2194 2166"/>
                  <a:gd name="T25" fmla="*/ T24 w 107"/>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28" y="0"/>
                    </a:moveTo>
                    <a:lnTo>
                      <a:pt x="0" y="0"/>
                    </a:lnTo>
                    <a:lnTo>
                      <a:pt x="0" y="155"/>
                    </a:lnTo>
                    <a:lnTo>
                      <a:pt x="18" y="155"/>
                    </a:lnTo>
                    <a:lnTo>
                      <a:pt x="18" y="20"/>
                    </a:lnTo>
                    <a:lnTo>
                      <a:pt x="38" y="20"/>
                    </a:lnTo>
                    <a:lnTo>
                      <a:pt x="2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6" name="Freeform 40">
                <a:extLst>
                  <a:ext uri="{FF2B5EF4-FFF2-40B4-BE49-F238E27FC236}">
                    <a16:creationId xmlns:a16="http://schemas.microsoft.com/office/drawing/2014/main" id="{53B36BAB-2195-A2FD-2362-F21F6A1CCB90}"/>
                  </a:ext>
                </a:extLst>
              </p:cNvPr>
              <p:cNvSpPr>
                <a:spLocks/>
              </p:cNvSpPr>
              <p:nvPr/>
            </p:nvSpPr>
            <p:spPr bwMode="auto">
              <a:xfrm>
                <a:off x="2166" y="883"/>
                <a:ext cx="107" cy="156"/>
              </a:xfrm>
              <a:custGeom>
                <a:avLst/>
                <a:gdLst>
                  <a:gd name="T0" fmla="+- 0 2204 2166"/>
                  <a:gd name="T1" fmla="*/ T0 w 107"/>
                  <a:gd name="T2" fmla="+- 0 903 883"/>
                  <a:gd name="T3" fmla="*/ 903 h 156"/>
                  <a:gd name="T4" fmla="+- 0 2184 2166"/>
                  <a:gd name="T5" fmla="*/ T4 w 107"/>
                  <a:gd name="T6" fmla="+- 0 903 883"/>
                  <a:gd name="T7" fmla="*/ 903 h 156"/>
                  <a:gd name="T8" fmla="+- 0 2246 2166"/>
                  <a:gd name="T9" fmla="*/ T8 w 107"/>
                  <a:gd name="T10" fmla="+- 0 1038 883"/>
                  <a:gd name="T11" fmla="*/ 1038 h 156"/>
                  <a:gd name="T12" fmla="+- 0 2273 2166"/>
                  <a:gd name="T13" fmla="*/ T12 w 107"/>
                  <a:gd name="T14" fmla="+- 0 1038 883"/>
                  <a:gd name="T15" fmla="*/ 1038 h 156"/>
                  <a:gd name="T16" fmla="+- 0 2273 2166"/>
                  <a:gd name="T17" fmla="*/ T16 w 107"/>
                  <a:gd name="T18" fmla="+- 0 1016 883"/>
                  <a:gd name="T19" fmla="*/ 1016 h 156"/>
                  <a:gd name="T20" fmla="+- 0 2255 2166"/>
                  <a:gd name="T21" fmla="*/ T20 w 107"/>
                  <a:gd name="T22" fmla="+- 0 1016 883"/>
                  <a:gd name="T23" fmla="*/ 1016 h 156"/>
                  <a:gd name="T24" fmla="+- 0 2204 2166"/>
                  <a:gd name="T25" fmla="*/ T24 w 107"/>
                  <a:gd name="T26" fmla="+- 0 903 883"/>
                  <a:gd name="T27" fmla="*/ 90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38" y="20"/>
                    </a:moveTo>
                    <a:lnTo>
                      <a:pt x="18" y="20"/>
                    </a:lnTo>
                    <a:lnTo>
                      <a:pt x="80" y="155"/>
                    </a:lnTo>
                    <a:lnTo>
                      <a:pt x="107" y="155"/>
                    </a:lnTo>
                    <a:lnTo>
                      <a:pt x="107" y="133"/>
                    </a:lnTo>
                    <a:lnTo>
                      <a:pt x="89" y="133"/>
                    </a:lnTo>
                    <a:lnTo>
                      <a:pt x="38" y="2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7" name="Freeform 39">
                <a:extLst>
                  <a:ext uri="{FF2B5EF4-FFF2-40B4-BE49-F238E27FC236}">
                    <a16:creationId xmlns:a16="http://schemas.microsoft.com/office/drawing/2014/main" id="{BA101342-B266-6B21-229B-705D4BD9AF20}"/>
                  </a:ext>
                </a:extLst>
              </p:cNvPr>
              <p:cNvSpPr>
                <a:spLocks/>
              </p:cNvSpPr>
              <p:nvPr/>
            </p:nvSpPr>
            <p:spPr bwMode="auto">
              <a:xfrm>
                <a:off x="2166" y="883"/>
                <a:ext cx="107" cy="156"/>
              </a:xfrm>
              <a:custGeom>
                <a:avLst/>
                <a:gdLst>
                  <a:gd name="T0" fmla="+- 0 2273 2166"/>
                  <a:gd name="T1" fmla="*/ T0 w 107"/>
                  <a:gd name="T2" fmla="+- 0 883 883"/>
                  <a:gd name="T3" fmla="*/ 883 h 156"/>
                  <a:gd name="T4" fmla="+- 0 2255 2166"/>
                  <a:gd name="T5" fmla="*/ T4 w 107"/>
                  <a:gd name="T6" fmla="+- 0 883 883"/>
                  <a:gd name="T7" fmla="*/ 883 h 156"/>
                  <a:gd name="T8" fmla="+- 0 2255 2166"/>
                  <a:gd name="T9" fmla="*/ T8 w 107"/>
                  <a:gd name="T10" fmla="+- 0 1016 883"/>
                  <a:gd name="T11" fmla="*/ 1016 h 156"/>
                  <a:gd name="T12" fmla="+- 0 2273 2166"/>
                  <a:gd name="T13" fmla="*/ T12 w 107"/>
                  <a:gd name="T14" fmla="+- 0 1016 883"/>
                  <a:gd name="T15" fmla="*/ 1016 h 156"/>
                  <a:gd name="T16" fmla="+- 0 2273 2166"/>
                  <a:gd name="T17" fmla="*/ T16 w 107"/>
                  <a:gd name="T18" fmla="+- 0 883 883"/>
                  <a:gd name="T19" fmla="*/ 883 h 156"/>
                </a:gdLst>
                <a:ahLst/>
                <a:cxnLst>
                  <a:cxn ang="0">
                    <a:pos x="T1" y="T3"/>
                  </a:cxn>
                  <a:cxn ang="0">
                    <a:pos x="T5" y="T7"/>
                  </a:cxn>
                  <a:cxn ang="0">
                    <a:pos x="T9" y="T11"/>
                  </a:cxn>
                  <a:cxn ang="0">
                    <a:pos x="T13" y="T15"/>
                  </a:cxn>
                  <a:cxn ang="0">
                    <a:pos x="T17" y="T19"/>
                  </a:cxn>
                </a:cxnLst>
                <a:rect l="0" t="0" r="r" b="b"/>
                <a:pathLst>
                  <a:path w="107" h="156">
                    <a:moveTo>
                      <a:pt x="107" y="0"/>
                    </a:moveTo>
                    <a:lnTo>
                      <a:pt x="89" y="0"/>
                    </a:lnTo>
                    <a:lnTo>
                      <a:pt x="89" y="133"/>
                    </a:lnTo>
                    <a:lnTo>
                      <a:pt x="107" y="133"/>
                    </a:lnTo>
                    <a:lnTo>
                      <a:pt x="10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1" name="Group 36">
              <a:extLst>
                <a:ext uri="{FF2B5EF4-FFF2-40B4-BE49-F238E27FC236}">
                  <a16:creationId xmlns:a16="http://schemas.microsoft.com/office/drawing/2014/main" id="{78E2BA2C-96E8-BF9C-03CB-956100600BF6}"/>
                </a:ext>
              </a:extLst>
            </p:cNvPr>
            <p:cNvGrpSpPr>
              <a:grpSpLocks/>
            </p:cNvGrpSpPr>
            <p:nvPr/>
          </p:nvGrpSpPr>
          <p:grpSpPr bwMode="auto">
            <a:xfrm>
              <a:off x="2321" y="883"/>
              <a:ext cx="2" cy="156"/>
              <a:chOff x="2321" y="883"/>
              <a:chExt cx="2" cy="156"/>
            </a:xfrm>
          </p:grpSpPr>
          <p:sp>
            <p:nvSpPr>
              <p:cNvPr id="74" name="Freeform 37">
                <a:extLst>
                  <a:ext uri="{FF2B5EF4-FFF2-40B4-BE49-F238E27FC236}">
                    <a16:creationId xmlns:a16="http://schemas.microsoft.com/office/drawing/2014/main" id="{D05C10FD-A08B-73EB-85B7-5E00DBA7F209}"/>
                  </a:ext>
                </a:extLst>
              </p:cNvPr>
              <p:cNvSpPr>
                <a:spLocks/>
              </p:cNvSpPr>
              <p:nvPr/>
            </p:nvSpPr>
            <p:spPr bwMode="auto">
              <a:xfrm>
                <a:off x="2321"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2" name="Group 33">
              <a:extLst>
                <a:ext uri="{FF2B5EF4-FFF2-40B4-BE49-F238E27FC236}">
                  <a16:creationId xmlns:a16="http://schemas.microsoft.com/office/drawing/2014/main" id="{4018C54B-2630-DB93-2A4F-FBDA2B712E8F}"/>
                </a:ext>
              </a:extLst>
            </p:cNvPr>
            <p:cNvGrpSpPr>
              <a:grpSpLocks/>
            </p:cNvGrpSpPr>
            <p:nvPr/>
          </p:nvGrpSpPr>
          <p:grpSpPr bwMode="auto">
            <a:xfrm>
              <a:off x="2354" y="883"/>
              <a:ext cx="114" cy="156"/>
              <a:chOff x="2354" y="883"/>
              <a:chExt cx="114" cy="156"/>
            </a:xfrm>
          </p:grpSpPr>
          <p:sp>
            <p:nvSpPr>
              <p:cNvPr id="72" name="Freeform 35">
                <a:extLst>
                  <a:ext uri="{FF2B5EF4-FFF2-40B4-BE49-F238E27FC236}">
                    <a16:creationId xmlns:a16="http://schemas.microsoft.com/office/drawing/2014/main" id="{2478437D-1FEB-2C64-F211-921675816848}"/>
                  </a:ext>
                </a:extLst>
              </p:cNvPr>
              <p:cNvSpPr>
                <a:spLocks/>
              </p:cNvSpPr>
              <p:nvPr/>
            </p:nvSpPr>
            <p:spPr bwMode="auto">
              <a:xfrm>
                <a:off x="2354" y="883"/>
                <a:ext cx="114" cy="156"/>
              </a:xfrm>
              <a:custGeom>
                <a:avLst/>
                <a:gdLst>
                  <a:gd name="T0" fmla="+- 0 2376 2354"/>
                  <a:gd name="T1" fmla="*/ T0 w 114"/>
                  <a:gd name="T2" fmla="+- 0 883 883"/>
                  <a:gd name="T3" fmla="*/ 883 h 156"/>
                  <a:gd name="T4" fmla="+- 0 2354 2354"/>
                  <a:gd name="T5" fmla="*/ T4 w 114"/>
                  <a:gd name="T6" fmla="+- 0 883 883"/>
                  <a:gd name="T7" fmla="*/ 883 h 156"/>
                  <a:gd name="T8" fmla="+- 0 2399 2354"/>
                  <a:gd name="T9" fmla="*/ T8 w 114"/>
                  <a:gd name="T10" fmla="+- 0 1038 883"/>
                  <a:gd name="T11" fmla="*/ 1038 h 156"/>
                  <a:gd name="T12" fmla="+- 0 2423 2354"/>
                  <a:gd name="T13" fmla="*/ T12 w 114"/>
                  <a:gd name="T14" fmla="+- 0 1038 883"/>
                  <a:gd name="T15" fmla="*/ 1038 h 156"/>
                  <a:gd name="T16" fmla="+- 0 2428 2354"/>
                  <a:gd name="T17" fmla="*/ T16 w 114"/>
                  <a:gd name="T18" fmla="+- 0 1020 883"/>
                  <a:gd name="T19" fmla="*/ 1020 h 156"/>
                  <a:gd name="T20" fmla="+- 0 2411 2354"/>
                  <a:gd name="T21" fmla="*/ T20 w 114"/>
                  <a:gd name="T22" fmla="+- 0 1020 883"/>
                  <a:gd name="T23" fmla="*/ 1020 h 156"/>
                  <a:gd name="T24" fmla="+- 0 2376 2354"/>
                  <a:gd name="T25" fmla="*/ T24 w 114"/>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14" h="156">
                    <a:moveTo>
                      <a:pt x="22" y="0"/>
                    </a:moveTo>
                    <a:lnTo>
                      <a:pt x="0" y="0"/>
                    </a:lnTo>
                    <a:lnTo>
                      <a:pt x="45" y="155"/>
                    </a:lnTo>
                    <a:lnTo>
                      <a:pt x="69" y="155"/>
                    </a:lnTo>
                    <a:lnTo>
                      <a:pt x="74" y="137"/>
                    </a:lnTo>
                    <a:lnTo>
                      <a:pt x="57" y="137"/>
                    </a:lnTo>
                    <a:lnTo>
                      <a:pt x="22"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3" name="Freeform 34">
                <a:extLst>
                  <a:ext uri="{FF2B5EF4-FFF2-40B4-BE49-F238E27FC236}">
                    <a16:creationId xmlns:a16="http://schemas.microsoft.com/office/drawing/2014/main" id="{1F794EAD-E4B5-79E9-267F-869493E5B3E1}"/>
                  </a:ext>
                </a:extLst>
              </p:cNvPr>
              <p:cNvSpPr>
                <a:spLocks/>
              </p:cNvSpPr>
              <p:nvPr/>
            </p:nvSpPr>
            <p:spPr bwMode="auto">
              <a:xfrm>
                <a:off x="2354" y="883"/>
                <a:ext cx="114" cy="156"/>
              </a:xfrm>
              <a:custGeom>
                <a:avLst/>
                <a:gdLst>
                  <a:gd name="T0" fmla="+- 0 2468 2354"/>
                  <a:gd name="T1" fmla="*/ T0 w 114"/>
                  <a:gd name="T2" fmla="+- 0 883 883"/>
                  <a:gd name="T3" fmla="*/ 883 h 156"/>
                  <a:gd name="T4" fmla="+- 0 2448 2354"/>
                  <a:gd name="T5" fmla="*/ T4 w 114"/>
                  <a:gd name="T6" fmla="+- 0 883 883"/>
                  <a:gd name="T7" fmla="*/ 883 h 156"/>
                  <a:gd name="T8" fmla="+- 0 2412 2354"/>
                  <a:gd name="T9" fmla="*/ T8 w 114"/>
                  <a:gd name="T10" fmla="+- 0 1020 883"/>
                  <a:gd name="T11" fmla="*/ 1020 h 156"/>
                  <a:gd name="T12" fmla="+- 0 2428 2354"/>
                  <a:gd name="T13" fmla="*/ T12 w 114"/>
                  <a:gd name="T14" fmla="+- 0 1020 883"/>
                  <a:gd name="T15" fmla="*/ 1020 h 156"/>
                  <a:gd name="T16" fmla="+- 0 2468 2354"/>
                  <a:gd name="T17" fmla="*/ T16 w 114"/>
                  <a:gd name="T18" fmla="+- 0 883 883"/>
                  <a:gd name="T19" fmla="*/ 883 h 156"/>
                </a:gdLst>
                <a:ahLst/>
                <a:cxnLst>
                  <a:cxn ang="0">
                    <a:pos x="T1" y="T3"/>
                  </a:cxn>
                  <a:cxn ang="0">
                    <a:pos x="T5" y="T7"/>
                  </a:cxn>
                  <a:cxn ang="0">
                    <a:pos x="T9" y="T11"/>
                  </a:cxn>
                  <a:cxn ang="0">
                    <a:pos x="T13" y="T15"/>
                  </a:cxn>
                  <a:cxn ang="0">
                    <a:pos x="T17" y="T19"/>
                  </a:cxn>
                </a:cxnLst>
                <a:rect l="0" t="0" r="r" b="b"/>
                <a:pathLst>
                  <a:path w="114" h="156">
                    <a:moveTo>
                      <a:pt x="114" y="0"/>
                    </a:moveTo>
                    <a:lnTo>
                      <a:pt x="94" y="0"/>
                    </a:lnTo>
                    <a:lnTo>
                      <a:pt x="58" y="137"/>
                    </a:lnTo>
                    <a:lnTo>
                      <a:pt x="74" y="137"/>
                    </a:lnTo>
                    <a:lnTo>
                      <a:pt x="114"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3" name="Group 31">
              <a:extLst>
                <a:ext uri="{FF2B5EF4-FFF2-40B4-BE49-F238E27FC236}">
                  <a16:creationId xmlns:a16="http://schemas.microsoft.com/office/drawing/2014/main" id="{DF1555FF-6219-8B86-FEEF-4F51CC10E98B}"/>
                </a:ext>
              </a:extLst>
            </p:cNvPr>
            <p:cNvGrpSpPr>
              <a:grpSpLocks/>
            </p:cNvGrpSpPr>
            <p:nvPr/>
          </p:nvGrpSpPr>
          <p:grpSpPr bwMode="auto">
            <a:xfrm>
              <a:off x="2489" y="883"/>
              <a:ext cx="81" cy="156"/>
              <a:chOff x="2489" y="883"/>
              <a:chExt cx="81" cy="156"/>
            </a:xfrm>
          </p:grpSpPr>
          <p:sp>
            <p:nvSpPr>
              <p:cNvPr id="71" name="Freeform 32">
                <a:extLst>
                  <a:ext uri="{FF2B5EF4-FFF2-40B4-BE49-F238E27FC236}">
                    <a16:creationId xmlns:a16="http://schemas.microsoft.com/office/drawing/2014/main" id="{41213A37-4388-A2F6-2B03-69BEA48D2CD8}"/>
                  </a:ext>
                </a:extLst>
              </p:cNvPr>
              <p:cNvSpPr>
                <a:spLocks/>
              </p:cNvSpPr>
              <p:nvPr/>
            </p:nvSpPr>
            <p:spPr bwMode="auto">
              <a:xfrm>
                <a:off x="2489" y="883"/>
                <a:ext cx="81" cy="156"/>
              </a:xfrm>
              <a:custGeom>
                <a:avLst/>
                <a:gdLst>
                  <a:gd name="T0" fmla="+- 0 2569 2489"/>
                  <a:gd name="T1" fmla="*/ T0 w 81"/>
                  <a:gd name="T2" fmla="+- 0 883 883"/>
                  <a:gd name="T3" fmla="*/ 883 h 156"/>
                  <a:gd name="T4" fmla="+- 0 2489 2489"/>
                  <a:gd name="T5" fmla="*/ T4 w 81"/>
                  <a:gd name="T6" fmla="+- 0 883 883"/>
                  <a:gd name="T7" fmla="*/ 883 h 156"/>
                  <a:gd name="T8" fmla="+- 0 2489 2489"/>
                  <a:gd name="T9" fmla="*/ T8 w 81"/>
                  <a:gd name="T10" fmla="+- 0 1038 883"/>
                  <a:gd name="T11" fmla="*/ 1038 h 156"/>
                  <a:gd name="T12" fmla="+- 0 2570 2489"/>
                  <a:gd name="T13" fmla="*/ T12 w 81"/>
                  <a:gd name="T14" fmla="+- 0 1038 883"/>
                  <a:gd name="T15" fmla="*/ 1038 h 156"/>
                  <a:gd name="T16" fmla="+- 0 2570 2489"/>
                  <a:gd name="T17" fmla="*/ T16 w 81"/>
                  <a:gd name="T18" fmla="+- 0 1021 883"/>
                  <a:gd name="T19" fmla="*/ 1021 h 156"/>
                  <a:gd name="T20" fmla="+- 0 2508 2489"/>
                  <a:gd name="T21" fmla="*/ T20 w 81"/>
                  <a:gd name="T22" fmla="+- 0 1021 883"/>
                  <a:gd name="T23" fmla="*/ 1021 h 156"/>
                  <a:gd name="T24" fmla="+- 0 2508 2489"/>
                  <a:gd name="T25" fmla="*/ T24 w 81"/>
                  <a:gd name="T26" fmla="+- 0 967 883"/>
                  <a:gd name="T27" fmla="*/ 967 h 156"/>
                  <a:gd name="T28" fmla="+- 0 2564 2489"/>
                  <a:gd name="T29" fmla="*/ T28 w 81"/>
                  <a:gd name="T30" fmla="+- 0 967 883"/>
                  <a:gd name="T31" fmla="*/ 967 h 156"/>
                  <a:gd name="T32" fmla="+- 0 2564 2489"/>
                  <a:gd name="T33" fmla="*/ T32 w 81"/>
                  <a:gd name="T34" fmla="+- 0 950 883"/>
                  <a:gd name="T35" fmla="*/ 950 h 156"/>
                  <a:gd name="T36" fmla="+- 0 2508 2489"/>
                  <a:gd name="T37" fmla="*/ T36 w 81"/>
                  <a:gd name="T38" fmla="+- 0 950 883"/>
                  <a:gd name="T39" fmla="*/ 950 h 156"/>
                  <a:gd name="T40" fmla="+- 0 2508 2489"/>
                  <a:gd name="T41" fmla="*/ T40 w 81"/>
                  <a:gd name="T42" fmla="+- 0 900 883"/>
                  <a:gd name="T43" fmla="*/ 900 h 156"/>
                  <a:gd name="T44" fmla="+- 0 2569 2489"/>
                  <a:gd name="T45" fmla="*/ T44 w 81"/>
                  <a:gd name="T46" fmla="+- 0 900 883"/>
                  <a:gd name="T47" fmla="*/ 900 h 156"/>
                  <a:gd name="T48" fmla="+- 0 2569 2489"/>
                  <a:gd name="T49" fmla="*/ T48 w 81"/>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1" h="156">
                    <a:moveTo>
                      <a:pt x="80" y="0"/>
                    </a:moveTo>
                    <a:lnTo>
                      <a:pt x="0" y="0"/>
                    </a:lnTo>
                    <a:lnTo>
                      <a:pt x="0" y="155"/>
                    </a:lnTo>
                    <a:lnTo>
                      <a:pt x="81" y="155"/>
                    </a:lnTo>
                    <a:lnTo>
                      <a:pt x="81" y="138"/>
                    </a:lnTo>
                    <a:lnTo>
                      <a:pt x="19" y="138"/>
                    </a:lnTo>
                    <a:lnTo>
                      <a:pt x="19" y="84"/>
                    </a:lnTo>
                    <a:lnTo>
                      <a:pt x="75" y="84"/>
                    </a:lnTo>
                    <a:lnTo>
                      <a:pt x="75" y="67"/>
                    </a:lnTo>
                    <a:lnTo>
                      <a:pt x="19" y="67"/>
                    </a:lnTo>
                    <a:lnTo>
                      <a:pt x="19" y="17"/>
                    </a:lnTo>
                    <a:lnTo>
                      <a:pt x="80" y="17"/>
                    </a:lnTo>
                    <a:lnTo>
                      <a:pt x="8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4" name="Group 27">
              <a:extLst>
                <a:ext uri="{FF2B5EF4-FFF2-40B4-BE49-F238E27FC236}">
                  <a16:creationId xmlns:a16="http://schemas.microsoft.com/office/drawing/2014/main" id="{5EB37647-4668-28F8-3DF0-45C87586759E}"/>
                </a:ext>
              </a:extLst>
            </p:cNvPr>
            <p:cNvGrpSpPr>
              <a:grpSpLocks/>
            </p:cNvGrpSpPr>
            <p:nvPr/>
          </p:nvGrpSpPr>
          <p:grpSpPr bwMode="auto">
            <a:xfrm>
              <a:off x="2596" y="883"/>
              <a:ext cx="91" cy="156"/>
              <a:chOff x="2596" y="883"/>
              <a:chExt cx="91" cy="156"/>
            </a:xfrm>
          </p:grpSpPr>
          <p:sp>
            <p:nvSpPr>
              <p:cNvPr id="68" name="Freeform 30">
                <a:extLst>
                  <a:ext uri="{FF2B5EF4-FFF2-40B4-BE49-F238E27FC236}">
                    <a16:creationId xmlns:a16="http://schemas.microsoft.com/office/drawing/2014/main" id="{9B09D153-3946-5F0A-5129-871EBDCB9165}"/>
                  </a:ext>
                </a:extLst>
              </p:cNvPr>
              <p:cNvSpPr>
                <a:spLocks/>
              </p:cNvSpPr>
              <p:nvPr/>
            </p:nvSpPr>
            <p:spPr bwMode="auto">
              <a:xfrm>
                <a:off x="2596" y="883"/>
                <a:ext cx="91" cy="156"/>
              </a:xfrm>
              <a:custGeom>
                <a:avLst/>
                <a:gdLst>
                  <a:gd name="T0" fmla="+- 0 2649 2596"/>
                  <a:gd name="T1" fmla="*/ T0 w 91"/>
                  <a:gd name="T2" fmla="+- 0 883 883"/>
                  <a:gd name="T3" fmla="*/ 883 h 156"/>
                  <a:gd name="T4" fmla="+- 0 2596 2596"/>
                  <a:gd name="T5" fmla="*/ T4 w 91"/>
                  <a:gd name="T6" fmla="+- 0 883 883"/>
                  <a:gd name="T7" fmla="*/ 883 h 156"/>
                  <a:gd name="T8" fmla="+- 0 2596 2596"/>
                  <a:gd name="T9" fmla="*/ T8 w 91"/>
                  <a:gd name="T10" fmla="+- 0 1038 883"/>
                  <a:gd name="T11" fmla="*/ 1038 h 156"/>
                  <a:gd name="T12" fmla="+- 0 2616 2596"/>
                  <a:gd name="T13" fmla="*/ T12 w 91"/>
                  <a:gd name="T14" fmla="+- 0 1038 883"/>
                  <a:gd name="T15" fmla="*/ 1038 h 156"/>
                  <a:gd name="T16" fmla="+- 0 2616 2596"/>
                  <a:gd name="T17" fmla="*/ T16 w 91"/>
                  <a:gd name="T18" fmla="+- 0 967 883"/>
                  <a:gd name="T19" fmla="*/ 967 h 156"/>
                  <a:gd name="T20" fmla="+- 0 2676 2596"/>
                  <a:gd name="T21" fmla="*/ T20 w 91"/>
                  <a:gd name="T22" fmla="+- 0 967 883"/>
                  <a:gd name="T23" fmla="*/ 967 h 156"/>
                  <a:gd name="T24" fmla="+- 0 2675 2596"/>
                  <a:gd name="T25" fmla="*/ T24 w 91"/>
                  <a:gd name="T26" fmla="+- 0 964 883"/>
                  <a:gd name="T27" fmla="*/ 964 h 156"/>
                  <a:gd name="T28" fmla="+- 0 2658 2596"/>
                  <a:gd name="T29" fmla="*/ T28 w 91"/>
                  <a:gd name="T30" fmla="+- 0 958 883"/>
                  <a:gd name="T31" fmla="*/ 958 h 156"/>
                  <a:gd name="T32" fmla="+- 0 2673 2596"/>
                  <a:gd name="T33" fmla="*/ T32 w 91"/>
                  <a:gd name="T34" fmla="+- 0 951 883"/>
                  <a:gd name="T35" fmla="*/ 951 h 156"/>
                  <a:gd name="T36" fmla="+- 0 2674 2596"/>
                  <a:gd name="T37" fmla="*/ T36 w 91"/>
                  <a:gd name="T38" fmla="+- 0 950 883"/>
                  <a:gd name="T39" fmla="*/ 950 h 156"/>
                  <a:gd name="T40" fmla="+- 0 2616 2596"/>
                  <a:gd name="T41" fmla="*/ T40 w 91"/>
                  <a:gd name="T42" fmla="+- 0 950 883"/>
                  <a:gd name="T43" fmla="*/ 950 h 156"/>
                  <a:gd name="T44" fmla="+- 0 2616 2596"/>
                  <a:gd name="T45" fmla="*/ T44 w 91"/>
                  <a:gd name="T46" fmla="+- 0 900 883"/>
                  <a:gd name="T47" fmla="*/ 900 h 156"/>
                  <a:gd name="T48" fmla="+- 0 2680 2596"/>
                  <a:gd name="T49" fmla="*/ T48 w 91"/>
                  <a:gd name="T50" fmla="+- 0 900 883"/>
                  <a:gd name="T51" fmla="*/ 900 h 156"/>
                  <a:gd name="T52" fmla="+- 0 2673 2596"/>
                  <a:gd name="T53" fmla="*/ T52 w 91"/>
                  <a:gd name="T54" fmla="+- 0 890 883"/>
                  <a:gd name="T55" fmla="*/ 890 h 156"/>
                  <a:gd name="T56" fmla="+- 0 2649 2596"/>
                  <a:gd name="T57" fmla="*/ T56 w 91"/>
                  <a:gd name="T58" fmla="+- 0 883 883"/>
                  <a:gd name="T59"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1" h="156">
                    <a:moveTo>
                      <a:pt x="53" y="0"/>
                    </a:moveTo>
                    <a:lnTo>
                      <a:pt x="0" y="0"/>
                    </a:lnTo>
                    <a:lnTo>
                      <a:pt x="0" y="155"/>
                    </a:lnTo>
                    <a:lnTo>
                      <a:pt x="20" y="155"/>
                    </a:lnTo>
                    <a:lnTo>
                      <a:pt x="20" y="84"/>
                    </a:lnTo>
                    <a:lnTo>
                      <a:pt x="80" y="84"/>
                    </a:lnTo>
                    <a:lnTo>
                      <a:pt x="79" y="81"/>
                    </a:lnTo>
                    <a:lnTo>
                      <a:pt x="62" y="75"/>
                    </a:lnTo>
                    <a:lnTo>
                      <a:pt x="77" y="68"/>
                    </a:lnTo>
                    <a:lnTo>
                      <a:pt x="78" y="67"/>
                    </a:lnTo>
                    <a:lnTo>
                      <a:pt x="20" y="67"/>
                    </a:lnTo>
                    <a:lnTo>
                      <a:pt x="20" y="17"/>
                    </a:lnTo>
                    <a:lnTo>
                      <a:pt x="84" y="17"/>
                    </a:lnTo>
                    <a:lnTo>
                      <a:pt x="77" y="7"/>
                    </a:lnTo>
                    <a:lnTo>
                      <a:pt x="53"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9" name="Freeform 29">
                <a:extLst>
                  <a:ext uri="{FF2B5EF4-FFF2-40B4-BE49-F238E27FC236}">
                    <a16:creationId xmlns:a16="http://schemas.microsoft.com/office/drawing/2014/main" id="{2AE484CD-4062-CE87-829B-32005EFF57AD}"/>
                  </a:ext>
                </a:extLst>
              </p:cNvPr>
              <p:cNvSpPr>
                <a:spLocks/>
              </p:cNvSpPr>
              <p:nvPr/>
            </p:nvSpPr>
            <p:spPr bwMode="auto">
              <a:xfrm>
                <a:off x="2596" y="883"/>
                <a:ext cx="91" cy="156"/>
              </a:xfrm>
              <a:custGeom>
                <a:avLst/>
                <a:gdLst>
                  <a:gd name="T0" fmla="+- 0 2676 2596"/>
                  <a:gd name="T1" fmla="*/ T0 w 91"/>
                  <a:gd name="T2" fmla="+- 0 967 883"/>
                  <a:gd name="T3" fmla="*/ 967 h 156"/>
                  <a:gd name="T4" fmla="+- 0 2616 2596"/>
                  <a:gd name="T5" fmla="*/ T4 w 91"/>
                  <a:gd name="T6" fmla="+- 0 967 883"/>
                  <a:gd name="T7" fmla="*/ 967 h 156"/>
                  <a:gd name="T8" fmla="+- 0 2640 2596"/>
                  <a:gd name="T9" fmla="*/ T8 w 91"/>
                  <a:gd name="T10" fmla="+- 0 967 883"/>
                  <a:gd name="T11" fmla="*/ 967 h 156"/>
                  <a:gd name="T12" fmla="+- 0 2653 2596"/>
                  <a:gd name="T13" fmla="*/ T12 w 91"/>
                  <a:gd name="T14" fmla="+- 0 972 883"/>
                  <a:gd name="T15" fmla="*/ 972 h 156"/>
                  <a:gd name="T16" fmla="+- 0 2663 2596"/>
                  <a:gd name="T17" fmla="*/ T16 w 91"/>
                  <a:gd name="T18" fmla="+- 0 1001 883"/>
                  <a:gd name="T19" fmla="*/ 1001 h 156"/>
                  <a:gd name="T20" fmla="+- 0 2664 2596"/>
                  <a:gd name="T21" fmla="*/ T20 w 91"/>
                  <a:gd name="T22" fmla="+- 0 1022 883"/>
                  <a:gd name="T23" fmla="*/ 1022 h 156"/>
                  <a:gd name="T24" fmla="+- 0 2668 2596"/>
                  <a:gd name="T25" fmla="*/ T24 w 91"/>
                  <a:gd name="T26" fmla="+- 0 1038 883"/>
                  <a:gd name="T27" fmla="*/ 1038 h 156"/>
                  <a:gd name="T28" fmla="+- 0 2687 2596"/>
                  <a:gd name="T29" fmla="*/ T28 w 91"/>
                  <a:gd name="T30" fmla="+- 0 1028 883"/>
                  <a:gd name="T31" fmla="*/ 1028 h 156"/>
                  <a:gd name="T32" fmla="+- 0 2684 2596"/>
                  <a:gd name="T33" fmla="*/ T32 w 91"/>
                  <a:gd name="T34" fmla="+- 0 1007 883"/>
                  <a:gd name="T35" fmla="*/ 1007 h 156"/>
                  <a:gd name="T36" fmla="+- 0 2683 2596"/>
                  <a:gd name="T37" fmla="*/ T36 w 91"/>
                  <a:gd name="T38" fmla="+- 0 985 883"/>
                  <a:gd name="T39" fmla="*/ 985 h 156"/>
                  <a:gd name="T40" fmla="+- 0 2676 2596"/>
                  <a:gd name="T41" fmla="*/ T40 w 91"/>
                  <a:gd name="T42" fmla="+- 0 967 883"/>
                  <a:gd name="T43" fmla="*/ 967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6">
                    <a:moveTo>
                      <a:pt x="80" y="84"/>
                    </a:moveTo>
                    <a:lnTo>
                      <a:pt x="20" y="84"/>
                    </a:lnTo>
                    <a:lnTo>
                      <a:pt x="44" y="84"/>
                    </a:lnTo>
                    <a:lnTo>
                      <a:pt x="57" y="89"/>
                    </a:lnTo>
                    <a:lnTo>
                      <a:pt x="67" y="118"/>
                    </a:lnTo>
                    <a:lnTo>
                      <a:pt x="68" y="139"/>
                    </a:lnTo>
                    <a:lnTo>
                      <a:pt x="72" y="155"/>
                    </a:lnTo>
                    <a:lnTo>
                      <a:pt x="91" y="145"/>
                    </a:lnTo>
                    <a:lnTo>
                      <a:pt x="88" y="124"/>
                    </a:lnTo>
                    <a:lnTo>
                      <a:pt x="87" y="102"/>
                    </a:lnTo>
                    <a:lnTo>
                      <a:pt x="80" y="84"/>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0" name="Freeform 28">
                <a:extLst>
                  <a:ext uri="{FF2B5EF4-FFF2-40B4-BE49-F238E27FC236}">
                    <a16:creationId xmlns:a16="http://schemas.microsoft.com/office/drawing/2014/main" id="{505B71C6-59EF-A588-9A24-1E6B2731C7C1}"/>
                  </a:ext>
                </a:extLst>
              </p:cNvPr>
              <p:cNvSpPr>
                <a:spLocks/>
              </p:cNvSpPr>
              <p:nvPr/>
            </p:nvSpPr>
            <p:spPr bwMode="auto">
              <a:xfrm>
                <a:off x="2596" y="883"/>
                <a:ext cx="91" cy="156"/>
              </a:xfrm>
              <a:custGeom>
                <a:avLst/>
                <a:gdLst>
                  <a:gd name="T0" fmla="+- 0 2680 2596"/>
                  <a:gd name="T1" fmla="*/ T0 w 91"/>
                  <a:gd name="T2" fmla="+- 0 900 883"/>
                  <a:gd name="T3" fmla="*/ 900 h 156"/>
                  <a:gd name="T4" fmla="+- 0 2661 2596"/>
                  <a:gd name="T5" fmla="*/ T4 w 91"/>
                  <a:gd name="T6" fmla="+- 0 900 883"/>
                  <a:gd name="T7" fmla="*/ 900 h 156"/>
                  <a:gd name="T8" fmla="+- 0 2666 2596"/>
                  <a:gd name="T9" fmla="*/ T8 w 91"/>
                  <a:gd name="T10" fmla="+- 0 913 883"/>
                  <a:gd name="T11" fmla="*/ 913 h 156"/>
                  <a:gd name="T12" fmla="+- 0 2666 2596"/>
                  <a:gd name="T13" fmla="*/ T12 w 91"/>
                  <a:gd name="T14" fmla="+- 0 937 883"/>
                  <a:gd name="T15" fmla="*/ 937 h 156"/>
                  <a:gd name="T16" fmla="+- 0 2660 2596"/>
                  <a:gd name="T17" fmla="*/ T16 w 91"/>
                  <a:gd name="T18" fmla="+- 0 950 883"/>
                  <a:gd name="T19" fmla="*/ 950 h 156"/>
                  <a:gd name="T20" fmla="+- 0 2674 2596"/>
                  <a:gd name="T21" fmla="*/ T20 w 91"/>
                  <a:gd name="T22" fmla="+- 0 950 883"/>
                  <a:gd name="T23" fmla="*/ 950 h 156"/>
                  <a:gd name="T24" fmla="+- 0 2683 2596"/>
                  <a:gd name="T25" fmla="*/ T24 w 91"/>
                  <a:gd name="T26" fmla="+- 0 934 883"/>
                  <a:gd name="T27" fmla="*/ 934 h 156"/>
                  <a:gd name="T28" fmla="+- 0 2685 2596"/>
                  <a:gd name="T29" fmla="*/ T28 w 91"/>
                  <a:gd name="T30" fmla="+- 0 907 883"/>
                  <a:gd name="T31" fmla="*/ 907 h 156"/>
                  <a:gd name="T32" fmla="+- 0 2680 2596"/>
                  <a:gd name="T33" fmla="*/ T32 w 91"/>
                  <a:gd name="T34" fmla="+- 0 900 883"/>
                  <a:gd name="T35"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1" h="156">
                    <a:moveTo>
                      <a:pt x="84" y="17"/>
                    </a:moveTo>
                    <a:lnTo>
                      <a:pt x="65" y="17"/>
                    </a:lnTo>
                    <a:lnTo>
                      <a:pt x="70" y="30"/>
                    </a:lnTo>
                    <a:lnTo>
                      <a:pt x="70" y="54"/>
                    </a:lnTo>
                    <a:lnTo>
                      <a:pt x="64" y="67"/>
                    </a:lnTo>
                    <a:lnTo>
                      <a:pt x="78" y="67"/>
                    </a:lnTo>
                    <a:lnTo>
                      <a:pt x="87" y="51"/>
                    </a:lnTo>
                    <a:lnTo>
                      <a:pt x="89" y="24"/>
                    </a:lnTo>
                    <a:lnTo>
                      <a:pt x="84"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5" name="Group 23">
              <a:extLst>
                <a:ext uri="{FF2B5EF4-FFF2-40B4-BE49-F238E27FC236}">
                  <a16:creationId xmlns:a16="http://schemas.microsoft.com/office/drawing/2014/main" id="{1D5BE16B-67AF-9A24-9BB0-793219693070}"/>
                </a:ext>
              </a:extLst>
            </p:cNvPr>
            <p:cNvGrpSpPr>
              <a:grpSpLocks/>
            </p:cNvGrpSpPr>
            <p:nvPr/>
          </p:nvGrpSpPr>
          <p:grpSpPr bwMode="auto">
            <a:xfrm>
              <a:off x="2712" y="881"/>
              <a:ext cx="91" cy="159"/>
              <a:chOff x="2712" y="881"/>
              <a:chExt cx="91" cy="159"/>
            </a:xfrm>
          </p:grpSpPr>
          <p:sp>
            <p:nvSpPr>
              <p:cNvPr id="65" name="Freeform 26">
                <a:extLst>
                  <a:ext uri="{FF2B5EF4-FFF2-40B4-BE49-F238E27FC236}">
                    <a16:creationId xmlns:a16="http://schemas.microsoft.com/office/drawing/2014/main" id="{C56883DA-60C6-76EF-6F8B-6B100B43BDD8}"/>
                  </a:ext>
                </a:extLst>
              </p:cNvPr>
              <p:cNvSpPr>
                <a:spLocks/>
              </p:cNvSpPr>
              <p:nvPr/>
            </p:nvSpPr>
            <p:spPr bwMode="auto">
              <a:xfrm>
                <a:off x="2712" y="881"/>
                <a:ext cx="91" cy="159"/>
              </a:xfrm>
              <a:custGeom>
                <a:avLst/>
                <a:gdLst>
                  <a:gd name="T0" fmla="+- 0 2731 2712"/>
                  <a:gd name="T1" fmla="*/ T0 w 91"/>
                  <a:gd name="T2" fmla="+- 0 992 881"/>
                  <a:gd name="T3" fmla="*/ 992 h 159"/>
                  <a:gd name="T4" fmla="+- 0 2712 2712"/>
                  <a:gd name="T5" fmla="*/ T4 w 91"/>
                  <a:gd name="T6" fmla="+- 0 993 881"/>
                  <a:gd name="T7" fmla="*/ 993 h 159"/>
                  <a:gd name="T8" fmla="+- 0 2713 2712"/>
                  <a:gd name="T9" fmla="*/ T8 w 91"/>
                  <a:gd name="T10" fmla="+- 0 1007 881"/>
                  <a:gd name="T11" fmla="*/ 1007 h 159"/>
                  <a:gd name="T12" fmla="+- 0 2720 2712"/>
                  <a:gd name="T13" fmla="*/ T12 w 91"/>
                  <a:gd name="T14" fmla="+- 0 1023 881"/>
                  <a:gd name="T15" fmla="*/ 1023 h 159"/>
                  <a:gd name="T16" fmla="+- 0 2738 2712"/>
                  <a:gd name="T17" fmla="*/ T16 w 91"/>
                  <a:gd name="T18" fmla="+- 0 1036 881"/>
                  <a:gd name="T19" fmla="*/ 1036 h 159"/>
                  <a:gd name="T20" fmla="+- 0 2774 2712"/>
                  <a:gd name="T21" fmla="*/ T20 w 91"/>
                  <a:gd name="T22" fmla="+- 0 1040 881"/>
                  <a:gd name="T23" fmla="*/ 1040 h 159"/>
                  <a:gd name="T24" fmla="+- 0 2790 2712"/>
                  <a:gd name="T25" fmla="*/ T24 w 91"/>
                  <a:gd name="T26" fmla="+- 0 1031 881"/>
                  <a:gd name="T27" fmla="*/ 1031 h 159"/>
                  <a:gd name="T28" fmla="+- 0 2794 2712"/>
                  <a:gd name="T29" fmla="*/ T28 w 91"/>
                  <a:gd name="T30" fmla="+- 0 1024 881"/>
                  <a:gd name="T31" fmla="*/ 1024 h 159"/>
                  <a:gd name="T32" fmla="+- 0 2745 2712"/>
                  <a:gd name="T33" fmla="*/ T32 w 91"/>
                  <a:gd name="T34" fmla="+- 0 1024 881"/>
                  <a:gd name="T35" fmla="*/ 1024 h 159"/>
                  <a:gd name="T36" fmla="+- 0 2731 2712"/>
                  <a:gd name="T37" fmla="*/ T36 w 91"/>
                  <a:gd name="T38" fmla="+- 0 1018 881"/>
                  <a:gd name="T39" fmla="*/ 1018 h 159"/>
                  <a:gd name="T40" fmla="+- 0 2731 2712"/>
                  <a:gd name="T41" fmla="*/ T40 w 91"/>
                  <a:gd name="T42" fmla="+- 0 992 881"/>
                  <a:gd name="T43" fmla="*/ 992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9">
                    <a:moveTo>
                      <a:pt x="19" y="111"/>
                    </a:moveTo>
                    <a:lnTo>
                      <a:pt x="0" y="112"/>
                    </a:lnTo>
                    <a:lnTo>
                      <a:pt x="1" y="126"/>
                    </a:lnTo>
                    <a:lnTo>
                      <a:pt x="8" y="142"/>
                    </a:lnTo>
                    <a:lnTo>
                      <a:pt x="26" y="155"/>
                    </a:lnTo>
                    <a:lnTo>
                      <a:pt x="62" y="159"/>
                    </a:lnTo>
                    <a:lnTo>
                      <a:pt x="78" y="150"/>
                    </a:lnTo>
                    <a:lnTo>
                      <a:pt x="82" y="143"/>
                    </a:lnTo>
                    <a:lnTo>
                      <a:pt x="33" y="143"/>
                    </a:lnTo>
                    <a:lnTo>
                      <a:pt x="19" y="137"/>
                    </a:lnTo>
                    <a:lnTo>
                      <a:pt x="19" y="111"/>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6" name="Freeform 25">
                <a:extLst>
                  <a:ext uri="{FF2B5EF4-FFF2-40B4-BE49-F238E27FC236}">
                    <a16:creationId xmlns:a16="http://schemas.microsoft.com/office/drawing/2014/main" id="{AC24F280-6D2D-2347-1F36-5C2EB71E0FDB}"/>
                  </a:ext>
                </a:extLst>
              </p:cNvPr>
              <p:cNvSpPr>
                <a:spLocks/>
              </p:cNvSpPr>
              <p:nvPr/>
            </p:nvSpPr>
            <p:spPr bwMode="auto">
              <a:xfrm>
                <a:off x="2712" y="881"/>
                <a:ext cx="91" cy="159"/>
              </a:xfrm>
              <a:custGeom>
                <a:avLst/>
                <a:gdLst>
                  <a:gd name="T0" fmla="+- 0 2749 2712"/>
                  <a:gd name="T1" fmla="*/ T0 w 91"/>
                  <a:gd name="T2" fmla="+- 0 881 881"/>
                  <a:gd name="T3" fmla="*/ 881 h 159"/>
                  <a:gd name="T4" fmla="+- 0 2732 2712"/>
                  <a:gd name="T5" fmla="*/ T4 w 91"/>
                  <a:gd name="T6" fmla="+- 0 889 881"/>
                  <a:gd name="T7" fmla="*/ 889 h 159"/>
                  <a:gd name="T8" fmla="+- 0 2720 2712"/>
                  <a:gd name="T9" fmla="*/ T8 w 91"/>
                  <a:gd name="T10" fmla="+- 0 906 881"/>
                  <a:gd name="T11" fmla="*/ 906 h 159"/>
                  <a:gd name="T12" fmla="+- 0 2717 2712"/>
                  <a:gd name="T13" fmla="*/ T12 w 91"/>
                  <a:gd name="T14" fmla="+- 0 933 881"/>
                  <a:gd name="T15" fmla="*/ 933 h 159"/>
                  <a:gd name="T16" fmla="+- 0 2728 2712"/>
                  <a:gd name="T17" fmla="*/ T16 w 91"/>
                  <a:gd name="T18" fmla="+- 0 951 881"/>
                  <a:gd name="T19" fmla="*/ 951 h 159"/>
                  <a:gd name="T20" fmla="+- 0 2746 2712"/>
                  <a:gd name="T21" fmla="*/ T20 w 91"/>
                  <a:gd name="T22" fmla="+- 0 963 881"/>
                  <a:gd name="T23" fmla="*/ 963 h 159"/>
                  <a:gd name="T24" fmla="+- 0 2764 2712"/>
                  <a:gd name="T25" fmla="*/ T24 w 91"/>
                  <a:gd name="T26" fmla="+- 0 972 881"/>
                  <a:gd name="T27" fmla="*/ 972 h 159"/>
                  <a:gd name="T28" fmla="+- 0 2779 2712"/>
                  <a:gd name="T29" fmla="*/ T28 w 91"/>
                  <a:gd name="T30" fmla="+- 0 984 881"/>
                  <a:gd name="T31" fmla="*/ 984 h 159"/>
                  <a:gd name="T32" fmla="+- 0 2785 2712"/>
                  <a:gd name="T33" fmla="*/ T32 w 91"/>
                  <a:gd name="T34" fmla="+- 0 999 881"/>
                  <a:gd name="T35" fmla="*/ 999 h 159"/>
                  <a:gd name="T36" fmla="+- 0 2785 2712"/>
                  <a:gd name="T37" fmla="*/ T36 w 91"/>
                  <a:gd name="T38" fmla="+- 0 1018 881"/>
                  <a:gd name="T39" fmla="*/ 1018 h 159"/>
                  <a:gd name="T40" fmla="+- 0 2773 2712"/>
                  <a:gd name="T41" fmla="*/ T40 w 91"/>
                  <a:gd name="T42" fmla="+- 0 1024 881"/>
                  <a:gd name="T43" fmla="*/ 1024 h 159"/>
                  <a:gd name="T44" fmla="+- 0 2794 2712"/>
                  <a:gd name="T45" fmla="*/ T44 w 91"/>
                  <a:gd name="T46" fmla="+- 0 1024 881"/>
                  <a:gd name="T47" fmla="*/ 1024 h 159"/>
                  <a:gd name="T48" fmla="+- 0 2800 2712"/>
                  <a:gd name="T49" fmla="*/ T48 w 91"/>
                  <a:gd name="T50" fmla="+- 0 1013 881"/>
                  <a:gd name="T51" fmla="*/ 1013 h 159"/>
                  <a:gd name="T52" fmla="+- 0 2803 2712"/>
                  <a:gd name="T53" fmla="*/ T52 w 91"/>
                  <a:gd name="T54" fmla="+- 0 984 881"/>
                  <a:gd name="T55" fmla="*/ 984 h 159"/>
                  <a:gd name="T56" fmla="+- 0 2791 2712"/>
                  <a:gd name="T57" fmla="*/ T56 w 91"/>
                  <a:gd name="T58" fmla="+- 0 967 881"/>
                  <a:gd name="T59" fmla="*/ 967 h 159"/>
                  <a:gd name="T60" fmla="+- 0 2774 2712"/>
                  <a:gd name="T61" fmla="*/ T60 w 91"/>
                  <a:gd name="T62" fmla="+- 0 955 881"/>
                  <a:gd name="T63" fmla="*/ 955 h 159"/>
                  <a:gd name="T64" fmla="+- 0 2756 2712"/>
                  <a:gd name="T65" fmla="*/ T64 w 91"/>
                  <a:gd name="T66" fmla="+- 0 945 881"/>
                  <a:gd name="T67" fmla="*/ 945 h 159"/>
                  <a:gd name="T68" fmla="+- 0 2741 2712"/>
                  <a:gd name="T69" fmla="*/ T68 w 91"/>
                  <a:gd name="T70" fmla="+- 0 935 881"/>
                  <a:gd name="T71" fmla="*/ 935 h 159"/>
                  <a:gd name="T72" fmla="+- 0 2736 2712"/>
                  <a:gd name="T73" fmla="*/ T72 w 91"/>
                  <a:gd name="T74" fmla="+- 0 920 881"/>
                  <a:gd name="T75" fmla="*/ 920 h 159"/>
                  <a:gd name="T76" fmla="+- 0 2736 2712"/>
                  <a:gd name="T77" fmla="*/ T76 w 91"/>
                  <a:gd name="T78" fmla="+- 0 903 881"/>
                  <a:gd name="T79" fmla="*/ 903 h 159"/>
                  <a:gd name="T80" fmla="+- 0 2748 2712"/>
                  <a:gd name="T81" fmla="*/ T80 w 91"/>
                  <a:gd name="T82" fmla="+- 0 897 881"/>
                  <a:gd name="T83" fmla="*/ 897 h 159"/>
                  <a:gd name="T84" fmla="+- 0 2797 2712"/>
                  <a:gd name="T85" fmla="*/ T84 w 91"/>
                  <a:gd name="T86" fmla="+- 0 897 881"/>
                  <a:gd name="T87" fmla="*/ 897 h 159"/>
                  <a:gd name="T88" fmla="+- 0 2794 2712"/>
                  <a:gd name="T89" fmla="*/ T88 w 91"/>
                  <a:gd name="T90" fmla="+- 0 892 881"/>
                  <a:gd name="T91" fmla="*/ 892 h 159"/>
                  <a:gd name="T92" fmla="+- 0 2776 2712"/>
                  <a:gd name="T93" fmla="*/ T92 w 91"/>
                  <a:gd name="T94" fmla="+- 0 883 881"/>
                  <a:gd name="T95" fmla="*/ 883 h 159"/>
                  <a:gd name="T96" fmla="+- 0 2749 2712"/>
                  <a:gd name="T97" fmla="*/ T96 w 91"/>
                  <a:gd name="T98" fmla="+- 0 881 881"/>
                  <a:gd name="T99" fmla="*/ 881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91" h="159">
                    <a:moveTo>
                      <a:pt x="37" y="0"/>
                    </a:moveTo>
                    <a:lnTo>
                      <a:pt x="20" y="8"/>
                    </a:lnTo>
                    <a:lnTo>
                      <a:pt x="8" y="25"/>
                    </a:lnTo>
                    <a:lnTo>
                      <a:pt x="5" y="52"/>
                    </a:lnTo>
                    <a:lnTo>
                      <a:pt x="16" y="70"/>
                    </a:lnTo>
                    <a:lnTo>
                      <a:pt x="34" y="82"/>
                    </a:lnTo>
                    <a:lnTo>
                      <a:pt x="52" y="91"/>
                    </a:lnTo>
                    <a:lnTo>
                      <a:pt x="67" y="103"/>
                    </a:lnTo>
                    <a:lnTo>
                      <a:pt x="73" y="118"/>
                    </a:lnTo>
                    <a:lnTo>
                      <a:pt x="73" y="137"/>
                    </a:lnTo>
                    <a:lnTo>
                      <a:pt x="61" y="143"/>
                    </a:lnTo>
                    <a:lnTo>
                      <a:pt x="82" y="143"/>
                    </a:lnTo>
                    <a:lnTo>
                      <a:pt x="88" y="132"/>
                    </a:lnTo>
                    <a:lnTo>
                      <a:pt x="91" y="103"/>
                    </a:lnTo>
                    <a:lnTo>
                      <a:pt x="79" y="86"/>
                    </a:lnTo>
                    <a:lnTo>
                      <a:pt x="62" y="74"/>
                    </a:lnTo>
                    <a:lnTo>
                      <a:pt x="44" y="64"/>
                    </a:lnTo>
                    <a:lnTo>
                      <a:pt x="29" y="54"/>
                    </a:lnTo>
                    <a:lnTo>
                      <a:pt x="24" y="39"/>
                    </a:lnTo>
                    <a:lnTo>
                      <a:pt x="24" y="22"/>
                    </a:lnTo>
                    <a:lnTo>
                      <a:pt x="36" y="16"/>
                    </a:lnTo>
                    <a:lnTo>
                      <a:pt x="85" y="16"/>
                    </a:lnTo>
                    <a:lnTo>
                      <a:pt x="82" y="11"/>
                    </a:lnTo>
                    <a:lnTo>
                      <a:pt x="64" y="2"/>
                    </a:lnTo>
                    <a:lnTo>
                      <a:pt x="3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7" name="Freeform 24">
                <a:extLst>
                  <a:ext uri="{FF2B5EF4-FFF2-40B4-BE49-F238E27FC236}">
                    <a16:creationId xmlns:a16="http://schemas.microsoft.com/office/drawing/2014/main" id="{11C0C33F-B12F-51CB-A45A-D287EF8B5052}"/>
                  </a:ext>
                </a:extLst>
              </p:cNvPr>
              <p:cNvSpPr>
                <a:spLocks/>
              </p:cNvSpPr>
              <p:nvPr/>
            </p:nvSpPr>
            <p:spPr bwMode="auto">
              <a:xfrm>
                <a:off x="2712" y="881"/>
                <a:ext cx="91" cy="159"/>
              </a:xfrm>
              <a:custGeom>
                <a:avLst/>
                <a:gdLst>
                  <a:gd name="T0" fmla="+- 0 2797 2712"/>
                  <a:gd name="T1" fmla="*/ T0 w 91"/>
                  <a:gd name="T2" fmla="+- 0 897 881"/>
                  <a:gd name="T3" fmla="*/ 897 h 159"/>
                  <a:gd name="T4" fmla="+- 0 2778 2712"/>
                  <a:gd name="T5" fmla="*/ T4 w 91"/>
                  <a:gd name="T6" fmla="+- 0 897 881"/>
                  <a:gd name="T7" fmla="*/ 897 h 159"/>
                  <a:gd name="T8" fmla="+- 0 2784 2712"/>
                  <a:gd name="T9" fmla="*/ T8 w 91"/>
                  <a:gd name="T10" fmla="+- 0 908 881"/>
                  <a:gd name="T11" fmla="*/ 908 h 159"/>
                  <a:gd name="T12" fmla="+- 0 2783 2712"/>
                  <a:gd name="T13" fmla="*/ T12 w 91"/>
                  <a:gd name="T14" fmla="+- 0 925 881"/>
                  <a:gd name="T15" fmla="*/ 925 h 159"/>
                  <a:gd name="T16" fmla="+- 0 2803 2712"/>
                  <a:gd name="T17" fmla="*/ T16 w 91"/>
                  <a:gd name="T18" fmla="+- 0 909 881"/>
                  <a:gd name="T19" fmla="*/ 909 h 159"/>
                  <a:gd name="T20" fmla="+- 0 2797 2712"/>
                  <a:gd name="T21" fmla="*/ T20 w 91"/>
                  <a:gd name="T22" fmla="+- 0 897 881"/>
                  <a:gd name="T23" fmla="*/ 897 h 159"/>
                </a:gdLst>
                <a:ahLst/>
                <a:cxnLst>
                  <a:cxn ang="0">
                    <a:pos x="T1" y="T3"/>
                  </a:cxn>
                  <a:cxn ang="0">
                    <a:pos x="T5" y="T7"/>
                  </a:cxn>
                  <a:cxn ang="0">
                    <a:pos x="T9" y="T11"/>
                  </a:cxn>
                  <a:cxn ang="0">
                    <a:pos x="T13" y="T15"/>
                  </a:cxn>
                  <a:cxn ang="0">
                    <a:pos x="T17" y="T19"/>
                  </a:cxn>
                  <a:cxn ang="0">
                    <a:pos x="T21" y="T23"/>
                  </a:cxn>
                </a:cxnLst>
                <a:rect l="0" t="0" r="r" b="b"/>
                <a:pathLst>
                  <a:path w="91" h="159">
                    <a:moveTo>
                      <a:pt x="85" y="16"/>
                    </a:moveTo>
                    <a:lnTo>
                      <a:pt x="66" y="16"/>
                    </a:lnTo>
                    <a:lnTo>
                      <a:pt x="72" y="27"/>
                    </a:lnTo>
                    <a:lnTo>
                      <a:pt x="71" y="44"/>
                    </a:lnTo>
                    <a:lnTo>
                      <a:pt x="91" y="28"/>
                    </a:lnTo>
                    <a:lnTo>
                      <a:pt x="85" y="16"/>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6" name="Group 21">
              <a:extLst>
                <a:ext uri="{FF2B5EF4-FFF2-40B4-BE49-F238E27FC236}">
                  <a16:creationId xmlns:a16="http://schemas.microsoft.com/office/drawing/2014/main" id="{83B66717-9779-26CA-0581-9C5A23886247}"/>
                </a:ext>
              </a:extLst>
            </p:cNvPr>
            <p:cNvGrpSpPr>
              <a:grpSpLocks/>
            </p:cNvGrpSpPr>
            <p:nvPr/>
          </p:nvGrpSpPr>
          <p:grpSpPr bwMode="auto">
            <a:xfrm>
              <a:off x="2848" y="883"/>
              <a:ext cx="2" cy="156"/>
              <a:chOff x="2848" y="883"/>
              <a:chExt cx="2" cy="156"/>
            </a:xfrm>
          </p:grpSpPr>
          <p:sp>
            <p:nvSpPr>
              <p:cNvPr id="64" name="Freeform 22">
                <a:extLst>
                  <a:ext uri="{FF2B5EF4-FFF2-40B4-BE49-F238E27FC236}">
                    <a16:creationId xmlns:a16="http://schemas.microsoft.com/office/drawing/2014/main" id="{A76C5D48-0B1E-1F20-C1E9-E70B465C672C}"/>
                  </a:ext>
                </a:extLst>
              </p:cNvPr>
              <p:cNvSpPr>
                <a:spLocks/>
              </p:cNvSpPr>
              <p:nvPr/>
            </p:nvSpPr>
            <p:spPr bwMode="auto">
              <a:xfrm>
                <a:off x="2848"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7" name="Group 18">
              <a:extLst>
                <a:ext uri="{FF2B5EF4-FFF2-40B4-BE49-F238E27FC236}">
                  <a16:creationId xmlns:a16="http://schemas.microsoft.com/office/drawing/2014/main" id="{07C9F9B5-7E9D-2756-2A12-3313FC8FEC68}"/>
                </a:ext>
              </a:extLst>
            </p:cNvPr>
            <p:cNvGrpSpPr>
              <a:grpSpLocks/>
            </p:cNvGrpSpPr>
            <p:nvPr/>
          </p:nvGrpSpPr>
          <p:grpSpPr bwMode="auto">
            <a:xfrm>
              <a:off x="2896" y="883"/>
              <a:ext cx="96" cy="156"/>
              <a:chOff x="2896" y="883"/>
              <a:chExt cx="96" cy="156"/>
            </a:xfrm>
          </p:grpSpPr>
          <p:sp>
            <p:nvSpPr>
              <p:cNvPr id="62" name="Freeform 20">
                <a:extLst>
                  <a:ext uri="{FF2B5EF4-FFF2-40B4-BE49-F238E27FC236}">
                    <a16:creationId xmlns:a16="http://schemas.microsoft.com/office/drawing/2014/main" id="{2A2F9AC5-2EFD-FF85-CD3D-A24D9F8E889C}"/>
                  </a:ext>
                </a:extLst>
              </p:cNvPr>
              <p:cNvSpPr>
                <a:spLocks/>
              </p:cNvSpPr>
              <p:nvPr/>
            </p:nvSpPr>
            <p:spPr bwMode="auto">
              <a:xfrm>
                <a:off x="2896" y="883"/>
                <a:ext cx="96" cy="156"/>
              </a:xfrm>
              <a:custGeom>
                <a:avLst/>
                <a:gdLst>
                  <a:gd name="T0" fmla="+- 0 2944 2896"/>
                  <a:gd name="T1" fmla="*/ T0 w 96"/>
                  <a:gd name="T2" fmla="+- 0 883 883"/>
                  <a:gd name="T3" fmla="*/ 883 h 156"/>
                  <a:gd name="T4" fmla="+- 0 2896 2896"/>
                  <a:gd name="T5" fmla="*/ T4 w 96"/>
                  <a:gd name="T6" fmla="+- 0 883 883"/>
                  <a:gd name="T7" fmla="*/ 883 h 156"/>
                  <a:gd name="T8" fmla="+- 0 2896 2896"/>
                  <a:gd name="T9" fmla="*/ T8 w 96"/>
                  <a:gd name="T10" fmla="+- 0 1038 883"/>
                  <a:gd name="T11" fmla="*/ 1038 h 156"/>
                  <a:gd name="T12" fmla="+- 0 2933 2896"/>
                  <a:gd name="T13" fmla="*/ T12 w 96"/>
                  <a:gd name="T14" fmla="+- 0 1038 883"/>
                  <a:gd name="T15" fmla="*/ 1038 h 156"/>
                  <a:gd name="T16" fmla="+- 0 2956 2896"/>
                  <a:gd name="T17" fmla="*/ T16 w 96"/>
                  <a:gd name="T18" fmla="+- 0 1036 883"/>
                  <a:gd name="T19" fmla="*/ 1036 h 156"/>
                  <a:gd name="T20" fmla="+- 0 2973 2896"/>
                  <a:gd name="T21" fmla="*/ T20 w 96"/>
                  <a:gd name="T22" fmla="+- 0 1027 883"/>
                  <a:gd name="T23" fmla="*/ 1027 h 156"/>
                  <a:gd name="T24" fmla="+- 0 2978 2896"/>
                  <a:gd name="T25" fmla="*/ T24 w 96"/>
                  <a:gd name="T26" fmla="+- 0 1021 883"/>
                  <a:gd name="T27" fmla="*/ 1021 h 156"/>
                  <a:gd name="T28" fmla="+- 0 2916 2896"/>
                  <a:gd name="T29" fmla="*/ T28 w 96"/>
                  <a:gd name="T30" fmla="+- 0 1021 883"/>
                  <a:gd name="T31" fmla="*/ 1021 h 156"/>
                  <a:gd name="T32" fmla="+- 0 2916 2896"/>
                  <a:gd name="T33" fmla="*/ T32 w 96"/>
                  <a:gd name="T34" fmla="+- 0 900 883"/>
                  <a:gd name="T35" fmla="*/ 900 h 156"/>
                  <a:gd name="T36" fmla="+- 0 2982 2896"/>
                  <a:gd name="T37" fmla="*/ T36 w 96"/>
                  <a:gd name="T38" fmla="+- 0 900 883"/>
                  <a:gd name="T39" fmla="*/ 900 h 156"/>
                  <a:gd name="T40" fmla="+- 0 2981 2896"/>
                  <a:gd name="T41" fmla="*/ T40 w 96"/>
                  <a:gd name="T42" fmla="+- 0 899 883"/>
                  <a:gd name="T43" fmla="*/ 899 h 156"/>
                  <a:gd name="T44" fmla="+- 0 2966 2896"/>
                  <a:gd name="T45" fmla="*/ T44 w 96"/>
                  <a:gd name="T46" fmla="+- 0 887 883"/>
                  <a:gd name="T47" fmla="*/ 887 h 156"/>
                  <a:gd name="T48" fmla="+- 0 2944 2896"/>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7" y="144"/>
                    </a:lnTo>
                    <a:lnTo>
                      <a:pt x="82"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3" name="Freeform 19">
                <a:extLst>
                  <a:ext uri="{FF2B5EF4-FFF2-40B4-BE49-F238E27FC236}">
                    <a16:creationId xmlns:a16="http://schemas.microsoft.com/office/drawing/2014/main" id="{BDADFAD0-920F-84E2-2D94-E77290CFABD5}"/>
                  </a:ext>
                </a:extLst>
              </p:cNvPr>
              <p:cNvSpPr>
                <a:spLocks/>
              </p:cNvSpPr>
              <p:nvPr/>
            </p:nvSpPr>
            <p:spPr bwMode="auto">
              <a:xfrm>
                <a:off x="2896" y="883"/>
                <a:ext cx="96" cy="156"/>
              </a:xfrm>
              <a:custGeom>
                <a:avLst/>
                <a:gdLst>
                  <a:gd name="T0" fmla="+- 0 2982 2896"/>
                  <a:gd name="T1" fmla="*/ T0 w 96"/>
                  <a:gd name="T2" fmla="+- 0 900 883"/>
                  <a:gd name="T3" fmla="*/ 900 h 156"/>
                  <a:gd name="T4" fmla="+- 0 2916 2896"/>
                  <a:gd name="T5" fmla="*/ T4 w 96"/>
                  <a:gd name="T6" fmla="+- 0 900 883"/>
                  <a:gd name="T7" fmla="*/ 900 h 156"/>
                  <a:gd name="T8" fmla="+- 0 2955 2896"/>
                  <a:gd name="T9" fmla="*/ T8 w 96"/>
                  <a:gd name="T10" fmla="+- 0 902 883"/>
                  <a:gd name="T11" fmla="*/ 902 h 156"/>
                  <a:gd name="T12" fmla="+- 0 2968 2896"/>
                  <a:gd name="T13" fmla="*/ T12 w 96"/>
                  <a:gd name="T14" fmla="+- 0 915 883"/>
                  <a:gd name="T15" fmla="*/ 915 h 156"/>
                  <a:gd name="T16" fmla="+- 0 2972 2896"/>
                  <a:gd name="T17" fmla="*/ T16 w 96"/>
                  <a:gd name="T18" fmla="+- 0 943 883"/>
                  <a:gd name="T19" fmla="*/ 943 h 156"/>
                  <a:gd name="T20" fmla="+- 0 2969 2896"/>
                  <a:gd name="T21" fmla="*/ T20 w 96"/>
                  <a:gd name="T22" fmla="+- 0 1003 883"/>
                  <a:gd name="T23" fmla="*/ 1003 h 156"/>
                  <a:gd name="T24" fmla="+- 0 2957 2896"/>
                  <a:gd name="T25" fmla="*/ T24 w 96"/>
                  <a:gd name="T26" fmla="+- 0 1017 883"/>
                  <a:gd name="T27" fmla="*/ 1017 h 156"/>
                  <a:gd name="T28" fmla="+- 0 2935 2896"/>
                  <a:gd name="T29" fmla="*/ T28 w 96"/>
                  <a:gd name="T30" fmla="+- 0 1021 883"/>
                  <a:gd name="T31" fmla="*/ 1021 h 156"/>
                  <a:gd name="T32" fmla="+- 0 2978 2896"/>
                  <a:gd name="T33" fmla="*/ T32 w 96"/>
                  <a:gd name="T34" fmla="+- 0 1021 883"/>
                  <a:gd name="T35" fmla="*/ 1021 h 156"/>
                  <a:gd name="T36" fmla="+- 0 2986 2896"/>
                  <a:gd name="T37" fmla="*/ T36 w 96"/>
                  <a:gd name="T38" fmla="+- 0 1011 883"/>
                  <a:gd name="T39" fmla="*/ 1011 h 156"/>
                  <a:gd name="T40" fmla="+- 0 2990 2896"/>
                  <a:gd name="T41" fmla="*/ T40 w 96"/>
                  <a:gd name="T42" fmla="+- 0 997 883"/>
                  <a:gd name="T43" fmla="*/ 997 h 156"/>
                  <a:gd name="T44" fmla="+- 0 2992 2896"/>
                  <a:gd name="T45" fmla="*/ T44 w 96"/>
                  <a:gd name="T46" fmla="+- 0 975 883"/>
                  <a:gd name="T47" fmla="*/ 975 h 156"/>
                  <a:gd name="T48" fmla="+- 0 2992 2896"/>
                  <a:gd name="T49" fmla="*/ T48 w 96"/>
                  <a:gd name="T50" fmla="+- 0 945 883"/>
                  <a:gd name="T51" fmla="*/ 945 h 156"/>
                  <a:gd name="T52" fmla="+- 0 2989 2896"/>
                  <a:gd name="T53" fmla="*/ T52 w 96"/>
                  <a:gd name="T54" fmla="+- 0 923 883"/>
                  <a:gd name="T55" fmla="*/ 923 h 156"/>
                  <a:gd name="T56" fmla="+- 0 2982 2896"/>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6" y="60"/>
                    </a:lnTo>
                    <a:lnTo>
                      <a:pt x="73" y="120"/>
                    </a:lnTo>
                    <a:lnTo>
                      <a:pt x="61" y="134"/>
                    </a:lnTo>
                    <a:lnTo>
                      <a:pt x="39" y="138"/>
                    </a:lnTo>
                    <a:lnTo>
                      <a:pt x="82" y="138"/>
                    </a:lnTo>
                    <a:lnTo>
                      <a:pt x="90"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8" name="Group 14">
              <a:extLst>
                <a:ext uri="{FF2B5EF4-FFF2-40B4-BE49-F238E27FC236}">
                  <a16:creationId xmlns:a16="http://schemas.microsoft.com/office/drawing/2014/main" id="{0CE28F48-D6F9-62CD-6CA0-E641D0848DFB}"/>
                </a:ext>
              </a:extLst>
            </p:cNvPr>
            <p:cNvGrpSpPr>
              <a:grpSpLocks/>
            </p:cNvGrpSpPr>
            <p:nvPr/>
          </p:nvGrpSpPr>
          <p:grpSpPr bwMode="auto">
            <a:xfrm>
              <a:off x="3013" y="883"/>
              <a:ext cx="125" cy="156"/>
              <a:chOff x="3013" y="883"/>
              <a:chExt cx="125" cy="156"/>
            </a:xfrm>
          </p:grpSpPr>
          <p:sp>
            <p:nvSpPr>
              <p:cNvPr id="59" name="Freeform 17">
                <a:extLst>
                  <a:ext uri="{FF2B5EF4-FFF2-40B4-BE49-F238E27FC236}">
                    <a16:creationId xmlns:a16="http://schemas.microsoft.com/office/drawing/2014/main" id="{C2EC854E-7D2E-969A-3F87-8FAF9D06EEBF}"/>
                  </a:ext>
                </a:extLst>
              </p:cNvPr>
              <p:cNvSpPr>
                <a:spLocks/>
              </p:cNvSpPr>
              <p:nvPr/>
            </p:nvSpPr>
            <p:spPr bwMode="auto">
              <a:xfrm>
                <a:off x="3013" y="883"/>
                <a:ext cx="125" cy="156"/>
              </a:xfrm>
              <a:custGeom>
                <a:avLst/>
                <a:gdLst>
                  <a:gd name="T0" fmla="+- 0 3088 3013"/>
                  <a:gd name="T1" fmla="*/ T0 w 125"/>
                  <a:gd name="T2" fmla="+- 0 883 883"/>
                  <a:gd name="T3" fmla="*/ 883 h 156"/>
                  <a:gd name="T4" fmla="+- 0 3062 3013"/>
                  <a:gd name="T5" fmla="*/ T4 w 125"/>
                  <a:gd name="T6" fmla="+- 0 883 883"/>
                  <a:gd name="T7" fmla="*/ 883 h 156"/>
                  <a:gd name="T8" fmla="+- 0 3013 3013"/>
                  <a:gd name="T9" fmla="*/ T8 w 125"/>
                  <a:gd name="T10" fmla="+- 0 1038 883"/>
                  <a:gd name="T11" fmla="*/ 1038 h 156"/>
                  <a:gd name="T12" fmla="+- 0 3033 3013"/>
                  <a:gd name="T13" fmla="*/ T12 w 125"/>
                  <a:gd name="T14" fmla="+- 0 1038 883"/>
                  <a:gd name="T15" fmla="*/ 1038 h 156"/>
                  <a:gd name="T16" fmla="+- 0 3045 3013"/>
                  <a:gd name="T17" fmla="*/ T16 w 125"/>
                  <a:gd name="T18" fmla="+- 0 1001 883"/>
                  <a:gd name="T19" fmla="*/ 1001 h 156"/>
                  <a:gd name="T20" fmla="+- 0 3126 3013"/>
                  <a:gd name="T21" fmla="*/ T20 w 125"/>
                  <a:gd name="T22" fmla="+- 0 1001 883"/>
                  <a:gd name="T23" fmla="*/ 1001 h 156"/>
                  <a:gd name="T24" fmla="+- 0 3121 3013"/>
                  <a:gd name="T25" fmla="*/ T24 w 125"/>
                  <a:gd name="T26" fmla="+- 0 984 883"/>
                  <a:gd name="T27" fmla="*/ 984 h 156"/>
                  <a:gd name="T28" fmla="+- 0 3050 3013"/>
                  <a:gd name="T29" fmla="*/ T28 w 125"/>
                  <a:gd name="T30" fmla="+- 0 984 883"/>
                  <a:gd name="T31" fmla="*/ 984 h 156"/>
                  <a:gd name="T32" fmla="+- 0 3074 3013"/>
                  <a:gd name="T33" fmla="*/ T32 w 125"/>
                  <a:gd name="T34" fmla="+- 0 901 883"/>
                  <a:gd name="T35" fmla="*/ 901 h 156"/>
                  <a:gd name="T36" fmla="+- 0 3094 3013"/>
                  <a:gd name="T37" fmla="*/ T36 w 125"/>
                  <a:gd name="T38" fmla="+- 0 901 883"/>
                  <a:gd name="T39" fmla="*/ 901 h 156"/>
                  <a:gd name="T40" fmla="+- 0 3088 3013"/>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0" name="Freeform 16">
                <a:extLst>
                  <a:ext uri="{FF2B5EF4-FFF2-40B4-BE49-F238E27FC236}">
                    <a16:creationId xmlns:a16="http://schemas.microsoft.com/office/drawing/2014/main" id="{66985272-0C60-0D1E-2DBF-124EE9981F6E}"/>
                  </a:ext>
                </a:extLst>
              </p:cNvPr>
              <p:cNvSpPr>
                <a:spLocks/>
              </p:cNvSpPr>
              <p:nvPr/>
            </p:nvSpPr>
            <p:spPr bwMode="auto">
              <a:xfrm>
                <a:off x="3013" y="883"/>
                <a:ext cx="125" cy="156"/>
              </a:xfrm>
              <a:custGeom>
                <a:avLst/>
                <a:gdLst>
                  <a:gd name="T0" fmla="+- 0 3126 3013"/>
                  <a:gd name="T1" fmla="*/ T0 w 125"/>
                  <a:gd name="T2" fmla="+- 0 1001 883"/>
                  <a:gd name="T3" fmla="*/ 1001 h 156"/>
                  <a:gd name="T4" fmla="+- 0 3105 3013"/>
                  <a:gd name="T5" fmla="*/ T4 w 125"/>
                  <a:gd name="T6" fmla="+- 0 1001 883"/>
                  <a:gd name="T7" fmla="*/ 1001 h 156"/>
                  <a:gd name="T8" fmla="+- 0 3116 3013"/>
                  <a:gd name="T9" fmla="*/ T8 w 125"/>
                  <a:gd name="T10" fmla="+- 0 1038 883"/>
                  <a:gd name="T11" fmla="*/ 1038 h 156"/>
                  <a:gd name="T12" fmla="+- 0 3138 3013"/>
                  <a:gd name="T13" fmla="*/ T12 w 125"/>
                  <a:gd name="T14" fmla="+- 0 1038 883"/>
                  <a:gd name="T15" fmla="*/ 1038 h 156"/>
                  <a:gd name="T16" fmla="+- 0 3126 3013"/>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1" name="Freeform 15">
                <a:extLst>
                  <a:ext uri="{FF2B5EF4-FFF2-40B4-BE49-F238E27FC236}">
                    <a16:creationId xmlns:a16="http://schemas.microsoft.com/office/drawing/2014/main" id="{6F44CE50-B34B-EB42-A0EB-EC3D25ABEC57}"/>
                  </a:ext>
                </a:extLst>
              </p:cNvPr>
              <p:cNvSpPr>
                <a:spLocks/>
              </p:cNvSpPr>
              <p:nvPr/>
            </p:nvSpPr>
            <p:spPr bwMode="auto">
              <a:xfrm>
                <a:off x="3013" y="883"/>
                <a:ext cx="125" cy="156"/>
              </a:xfrm>
              <a:custGeom>
                <a:avLst/>
                <a:gdLst>
                  <a:gd name="T0" fmla="+- 0 3094 3013"/>
                  <a:gd name="T1" fmla="*/ T0 w 125"/>
                  <a:gd name="T2" fmla="+- 0 901 883"/>
                  <a:gd name="T3" fmla="*/ 901 h 156"/>
                  <a:gd name="T4" fmla="+- 0 3074 3013"/>
                  <a:gd name="T5" fmla="*/ T4 w 125"/>
                  <a:gd name="T6" fmla="+- 0 901 883"/>
                  <a:gd name="T7" fmla="*/ 901 h 156"/>
                  <a:gd name="T8" fmla="+- 0 3099 3013"/>
                  <a:gd name="T9" fmla="*/ T8 w 125"/>
                  <a:gd name="T10" fmla="+- 0 984 883"/>
                  <a:gd name="T11" fmla="*/ 984 h 156"/>
                  <a:gd name="T12" fmla="+- 0 3121 3013"/>
                  <a:gd name="T13" fmla="*/ T12 w 125"/>
                  <a:gd name="T14" fmla="+- 0 984 883"/>
                  <a:gd name="T15" fmla="*/ 984 h 156"/>
                  <a:gd name="T16" fmla="+- 0 3094 3013"/>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9" name="Group 11">
              <a:extLst>
                <a:ext uri="{FF2B5EF4-FFF2-40B4-BE49-F238E27FC236}">
                  <a16:creationId xmlns:a16="http://schemas.microsoft.com/office/drawing/2014/main" id="{2818F84A-E3F0-08FD-C11D-84A5C973B56E}"/>
                </a:ext>
              </a:extLst>
            </p:cNvPr>
            <p:cNvGrpSpPr>
              <a:grpSpLocks/>
            </p:cNvGrpSpPr>
            <p:nvPr/>
          </p:nvGrpSpPr>
          <p:grpSpPr bwMode="auto">
            <a:xfrm>
              <a:off x="3159" y="883"/>
              <a:ext cx="96" cy="156"/>
              <a:chOff x="3159" y="883"/>
              <a:chExt cx="96" cy="156"/>
            </a:xfrm>
          </p:grpSpPr>
          <p:sp>
            <p:nvSpPr>
              <p:cNvPr id="57" name="Freeform 13">
                <a:extLst>
                  <a:ext uri="{FF2B5EF4-FFF2-40B4-BE49-F238E27FC236}">
                    <a16:creationId xmlns:a16="http://schemas.microsoft.com/office/drawing/2014/main" id="{A19494F9-DE05-06D2-1607-73AD72C925C3}"/>
                  </a:ext>
                </a:extLst>
              </p:cNvPr>
              <p:cNvSpPr>
                <a:spLocks/>
              </p:cNvSpPr>
              <p:nvPr/>
            </p:nvSpPr>
            <p:spPr bwMode="auto">
              <a:xfrm>
                <a:off x="3159" y="883"/>
                <a:ext cx="96" cy="156"/>
              </a:xfrm>
              <a:custGeom>
                <a:avLst/>
                <a:gdLst>
                  <a:gd name="T0" fmla="+- 0 3207 3159"/>
                  <a:gd name="T1" fmla="*/ T0 w 96"/>
                  <a:gd name="T2" fmla="+- 0 883 883"/>
                  <a:gd name="T3" fmla="*/ 883 h 156"/>
                  <a:gd name="T4" fmla="+- 0 3159 3159"/>
                  <a:gd name="T5" fmla="*/ T4 w 96"/>
                  <a:gd name="T6" fmla="+- 0 883 883"/>
                  <a:gd name="T7" fmla="*/ 883 h 156"/>
                  <a:gd name="T8" fmla="+- 0 3159 3159"/>
                  <a:gd name="T9" fmla="*/ T8 w 96"/>
                  <a:gd name="T10" fmla="+- 0 1038 883"/>
                  <a:gd name="T11" fmla="*/ 1038 h 156"/>
                  <a:gd name="T12" fmla="+- 0 3196 3159"/>
                  <a:gd name="T13" fmla="*/ T12 w 96"/>
                  <a:gd name="T14" fmla="+- 0 1038 883"/>
                  <a:gd name="T15" fmla="*/ 1038 h 156"/>
                  <a:gd name="T16" fmla="+- 0 3219 3159"/>
                  <a:gd name="T17" fmla="*/ T16 w 96"/>
                  <a:gd name="T18" fmla="+- 0 1036 883"/>
                  <a:gd name="T19" fmla="*/ 1036 h 156"/>
                  <a:gd name="T20" fmla="+- 0 3237 3159"/>
                  <a:gd name="T21" fmla="*/ T20 w 96"/>
                  <a:gd name="T22" fmla="+- 0 1027 883"/>
                  <a:gd name="T23" fmla="*/ 1027 h 156"/>
                  <a:gd name="T24" fmla="+- 0 3242 3159"/>
                  <a:gd name="T25" fmla="*/ T24 w 96"/>
                  <a:gd name="T26" fmla="+- 0 1021 883"/>
                  <a:gd name="T27" fmla="*/ 1021 h 156"/>
                  <a:gd name="T28" fmla="+- 0 3179 3159"/>
                  <a:gd name="T29" fmla="*/ T28 w 96"/>
                  <a:gd name="T30" fmla="+- 0 1021 883"/>
                  <a:gd name="T31" fmla="*/ 1021 h 156"/>
                  <a:gd name="T32" fmla="+- 0 3179 3159"/>
                  <a:gd name="T33" fmla="*/ T32 w 96"/>
                  <a:gd name="T34" fmla="+- 0 900 883"/>
                  <a:gd name="T35" fmla="*/ 900 h 156"/>
                  <a:gd name="T36" fmla="+- 0 3245 3159"/>
                  <a:gd name="T37" fmla="*/ T36 w 96"/>
                  <a:gd name="T38" fmla="+- 0 900 883"/>
                  <a:gd name="T39" fmla="*/ 900 h 156"/>
                  <a:gd name="T40" fmla="+- 0 3244 3159"/>
                  <a:gd name="T41" fmla="*/ T40 w 96"/>
                  <a:gd name="T42" fmla="+- 0 899 883"/>
                  <a:gd name="T43" fmla="*/ 899 h 156"/>
                  <a:gd name="T44" fmla="+- 0 3229 3159"/>
                  <a:gd name="T45" fmla="*/ T44 w 96"/>
                  <a:gd name="T46" fmla="+- 0 887 883"/>
                  <a:gd name="T47" fmla="*/ 887 h 156"/>
                  <a:gd name="T48" fmla="+- 0 3207 3159"/>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8" y="144"/>
                    </a:lnTo>
                    <a:lnTo>
                      <a:pt x="83"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8" name="Freeform 12">
                <a:extLst>
                  <a:ext uri="{FF2B5EF4-FFF2-40B4-BE49-F238E27FC236}">
                    <a16:creationId xmlns:a16="http://schemas.microsoft.com/office/drawing/2014/main" id="{4B177A04-CD45-6A76-24E0-CD2DDDA792F7}"/>
                  </a:ext>
                </a:extLst>
              </p:cNvPr>
              <p:cNvSpPr>
                <a:spLocks/>
              </p:cNvSpPr>
              <p:nvPr/>
            </p:nvSpPr>
            <p:spPr bwMode="auto">
              <a:xfrm>
                <a:off x="3159" y="883"/>
                <a:ext cx="96" cy="156"/>
              </a:xfrm>
              <a:custGeom>
                <a:avLst/>
                <a:gdLst>
                  <a:gd name="T0" fmla="+- 0 3245 3159"/>
                  <a:gd name="T1" fmla="*/ T0 w 96"/>
                  <a:gd name="T2" fmla="+- 0 900 883"/>
                  <a:gd name="T3" fmla="*/ 900 h 156"/>
                  <a:gd name="T4" fmla="+- 0 3179 3159"/>
                  <a:gd name="T5" fmla="*/ T4 w 96"/>
                  <a:gd name="T6" fmla="+- 0 900 883"/>
                  <a:gd name="T7" fmla="*/ 900 h 156"/>
                  <a:gd name="T8" fmla="+- 0 3218 3159"/>
                  <a:gd name="T9" fmla="*/ T8 w 96"/>
                  <a:gd name="T10" fmla="+- 0 902 883"/>
                  <a:gd name="T11" fmla="*/ 902 h 156"/>
                  <a:gd name="T12" fmla="+- 0 3231 3159"/>
                  <a:gd name="T13" fmla="*/ T12 w 96"/>
                  <a:gd name="T14" fmla="+- 0 915 883"/>
                  <a:gd name="T15" fmla="*/ 915 h 156"/>
                  <a:gd name="T16" fmla="+- 0 3236 3159"/>
                  <a:gd name="T17" fmla="*/ T16 w 96"/>
                  <a:gd name="T18" fmla="+- 0 943 883"/>
                  <a:gd name="T19" fmla="*/ 943 h 156"/>
                  <a:gd name="T20" fmla="+- 0 3232 3159"/>
                  <a:gd name="T21" fmla="*/ T20 w 96"/>
                  <a:gd name="T22" fmla="+- 0 1003 883"/>
                  <a:gd name="T23" fmla="*/ 1003 h 156"/>
                  <a:gd name="T24" fmla="+- 0 3220 3159"/>
                  <a:gd name="T25" fmla="*/ T24 w 96"/>
                  <a:gd name="T26" fmla="+- 0 1017 883"/>
                  <a:gd name="T27" fmla="*/ 1017 h 156"/>
                  <a:gd name="T28" fmla="+- 0 3198 3159"/>
                  <a:gd name="T29" fmla="*/ T28 w 96"/>
                  <a:gd name="T30" fmla="+- 0 1021 883"/>
                  <a:gd name="T31" fmla="*/ 1021 h 156"/>
                  <a:gd name="T32" fmla="+- 0 3242 3159"/>
                  <a:gd name="T33" fmla="*/ T32 w 96"/>
                  <a:gd name="T34" fmla="+- 0 1021 883"/>
                  <a:gd name="T35" fmla="*/ 1021 h 156"/>
                  <a:gd name="T36" fmla="+- 0 3250 3159"/>
                  <a:gd name="T37" fmla="*/ T36 w 96"/>
                  <a:gd name="T38" fmla="+- 0 1011 883"/>
                  <a:gd name="T39" fmla="*/ 1011 h 156"/>
                  <a:gd name="T40" fmla="+- 0 3253 3159"/>
                  <a:gd name="T41" fmla="*/ T40 w 96"/>
                  <a:gd name="T42" fmla="+- 0 997 883"/>
                  <a:gd name="T43" fmla="*/ 997 h 156"/>
                  <a:gd name="T44" fmla="+- 0 3255 3159"/>
                  <a:gd name="T45" fmla="*/ T44 w 96"/>
                  <a:gd name="T46" fmla="+- 0 975 883"/>
                  <a:gd name="T47" fmla="*/ 975 h 156"/>
                  <a:gd name="T48" fmla="+- 0 3255 3159"/>
                  <a:gd name="T49" fmla="*/ T48 w 96"/>
                  <a:gd name="T50" fmla="+- 0 945 883"/>
                  <a:gd name="T51" fmla="*/ 945 h 156"/>
                  <a:gd name="T52" fmla="+- 0 3252 3159"/>
                  <a:gd name="T53" fmla="*/ T52 w 96"/>
                  <a:gd name="T54" fmla="+- 0 923 883"/>
                  <a:gd name="T55" fmla="*/ 923 h 156"/>
                  <a:gd name="T56" fmla="+- 0 3245 3159"/>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7" y="60"/>
                    </a:lnTo>
                    <a:lnTo>
                      <a:pt x="73" y="120"/>
                    </a:lnTo>
                    <a:lnTo>
                      <a:pt x="61" y="134"/>
                    </a:lnTo>
                    <a:lnTo>
                      <a:pt x="39" y="138"/>
                    </a:lnTo>
                    <a:lnTo>
                      <a:pt x="83" y="138"/>
                    </a:lnTo>
                    <a:lnTo>
                      <a:pt x="91"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0" name="Group 7">
              <a:extLst>
                <a:ext uri="{FF2B5EF4-FFF2-40B4-BE49-F238E27FC236}">
                  <a16:creationId xmlns:a16="http://schemas.microsoft.com/office/drawing/2014/main" id="{A453B051-CFFE-C4CD-CA0E-D6DB312F8B4A}"/>
                </a:ext>
              </a:extLst>
            </p:cNvPr>
            <p:cNvGrpSpPr>
              <a:grpSpLocks/>
            </p:cNvGrpSpPr>
            <p:nvPr/>
          </p:nvGrpSpPr>
          <p:grpSpPr bwMode="auto">
            <a:xfrm>
              <a:off x="3324" y="883"/>
              <a:ext cx="125" cy="156"/>
              <a:chOff x="3324" y="883"/>
              <a:chExt cx="125" cy="156"/>
            </a:xfrm>
          </p:grpSpPr>
          <p:sp>
            <p:nvSpPr>
              <p:cNvPr id="54" name="Freeform 10">
                <a:extLst>
                  <a:ext uri="{FF2B5EF4-FFF2-40B4-BE49-F238E27FC236}">
                    <a16:creationId xmlns:a16="http://schemas.microsoft.com/office/drawing/2014/main" id="{35D0B94C-D71B-D847-578C-476C36626FAF}"/>
                  </a:ext>
                </a:extLst>
              </p:cNvPr>
              <p:cNvSpPr>
                <a:spLocks/>
              </p:cNvSpPr>
              <p:nvPr/>
            </p:nvSpPr>
            <p:spPr bwMode="auto">
              <a:xfrm>
                <a:off x="3324" y="883"/>
                <a:ext cx="125" cy="156"/>
              </a:xfrm>
              <a:custGeom>
                <a:avLst/>
                <a:gdLst>
                  <a:gd name="T0" fmla="+- 0 3399 3324"/>
                  <a:gd name="T1" fmla="*/ T0 w 125"/>
                  <a:gd name="T2" fmla="+- 0 883 883"/>
                  <a:gd name="T3" fmla="*/ 883 h 156"/>
                  <a:gd name="T4" fmla="+- 0 3373 3324"/>
                  <a:gd name="T5" fmla="*/ T4 w 125"/>
                  <a:gd name="T6" fmla="+- 0 883 883"/>
                  <a:gd name="T7" fmla="*/ 883 h 156"/>
                  <a:gd name="T8" fmla="+- 0 3324 3324"/>
                  <a:gd name="T9" fmla="*/ T8 w 125"/>
                  <a:gd name="T10" fmla="+- 0 1038 883"/>
                  <a:gd name="T11" fmla="*/ 1038 h 156"/>
                  <a:gd name="T12" fmla="+- 0 3344 3324"/>
                  <a:gd name="T13" fmla="*/ T12 w 125"/>
                  <a:gd name="T14" fmla="+- 0 1038 883"/>
                  <a:gd name="T15" fmla="*/ 1038 h 156"/>
                  <a:gd name="T16" fmla="+- 0 3356 3324"/>
                  <a:gd name="T17" fmla="*/ T16 w 125"/>
                  <a:gd name="T18" fmla="+- 0 1001 883"/>
                  <a:gd name="T19" fmla="*/ 1001 h 156"/>
                  <a:gd name="T20" fmla="+- 0 3437 3324"/>
                  <a:gd name="T21" fmla="*/ T20 w 125"/>
                  <a:gd name="T22" fmla="+- 0 1001 883"/>
                  <a:gd name="T23" fmla="*/ 1001 h 156"/>
                  <a:gd name="T24" fmla="+- 0 3432 3324"/>
                  <a:gd name="T25" fmla="*/ T24 w 125"/>
                  <a:gd name="T26" fmla="+- 0 984 883"/>
                  <a:gd name="T27" fmla="*/ 984 h 156"/>
                  <a:gd name="T28" fmla="+- 0 3361 3324"/>
                  <a:gd name="T29" fmla="*/ T28 w 125"/>
                  <a:gd name="T30" fmla="+- 0 984 883"/>
                  <a:gd name="T31" fmla="*/ 984 h 156"/>
                  <a:gd name="T32" fmla="+- 0 3385 3324"/>
                  <a:gd name="T33" fmla="*/ T32 w 125"/>
                  <a:gd name="T34" fmla="+- 0 901 883"/>
                  <a:gd name="T35" fmla="*/ 901 h 156"/>
                  <a:gd name="T36" fmla="+- 0 3405 3324"/>
                  <a:gd name="T37" fmla="*/ T36 w 125"/>
                  <a:gd name="T38" fmla="+- 0 901 883"/>
                  <a:gd name="T39" fmla="*/ 901 h 156"/>
                  <a:gd name="T40" fmla="+- 0 3399 3324"/>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5" name="Freeform 9">
                <a:extLst>
                  <a:ext uri="{FF2B5EF4-FFF2-40B4-BE49-F238E27FC236}">
                    <a16:creationId xmlns:a16="http://schemas.microsoft.com/office/drawing/2014/main" id="{86AED608-AC2D-B207-8EC6-DA10D1D77E21}"/>
                  </a:ext>
                </a:extLst>
              </p:cNvPr>
              <p:cNvSpPr>
                <a:spLocks/>
              </p:cNvSpPr>
              <p:nvPr/>
            </p:nvSpPr>
            <p:spPr bwMode="auto">
              <a:xfrm>
                <a:off x="3324" y="883"/>
                <a:ext cx="125" cy="156"/>
              </a:xfrm>
              <a:custGeom>
                <a:avLst/>
                <a:gdLst>
                  <a:gd name="T0" fmla="+- 0 3437 3324"/>
                  <a:gd name="T1" fmla="*/ T0 w 125"/>
                  <a:gd name="T2" fmla="+- 0 1001 883"/>
                  <a:gd name="T3" fmla="*/ 1001 h 156"/>
                  <a:gd name="T4" fmla="+- 0 3416 3324"/>
                  <a:gd name="T5" fmla="*/ T4 w 125"/>
                  <a:gd name="T6" fmla="+- 0 1001 883"/>
                  <a:gd name="T7" fmla="*/ 1001 h 156"/>
                  <a:gd name="T8" fmla="+- 0 3427 3324"/>
                  <a:gd name="T9" fmla="*/ T8 w 125"/>
                  <a:gd name="T10" fmla="+- 0 1038 883"/>
                  <a:gd name="T11" fmla="*/ 1038 h 156"/>
                  <a:gd name="T12" fmla="+- 0 3449 3324"/>
                  <a:gd name="T13" fmla="*/ T12 w 125"/>
                  <a:gd name="T14" fmla="+- 0 1038 883"/>
                  <a:gd name="T15" fmla="*/ 1038 h 156"/>
                  <a:gd name="T16" fmla="+- 0 3437 3324"/>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6" name="Freeform 8">
                <a:extLst>
                  <a:ext uri="{FF2B5EF4-FFF2-40B4-BE49-F238E27FC236}">
                    <a16:creationId xmlns:a16="http://schemas.microsoft.com/office/drawing/2014/main" id="{0F2F538B-1A21-E405-FEA2-71739B17574A}"/>
                  </a:ext>
                </a:extLst>
              </p:cNvPr>
              <p:cNvSpPr>
                <a:spLocks/>
              </p:cNvSpPr>
              <p:nvPr/>
            </p:nvSpPr>
            <p:spPr bwMode="auto">
              <a:xfrm>
                <a:off x="3324" y="883"/>
                <a:ext cx="125" cy="156"/>
              </a:xfrm>
              <a:custGeom>
                <a:avLst/>
                <a:gdLst>
                  <a:gd name="T0" fmla="+- 0 3405 3324"/>
                  <a:gd name="T1" fmla="*/ T0 w 125"/>
                  <a:gd name="T2" fmla="+- 0 901 883"/>
                  <a:gd name="T3" fmla="*/ 901 h 156"/>
                  <a:gd name="T4" fmla="+- 0 3385 3324"/>
                  <a:gd name="T5" fmla="*/ T4 w 125"/>
                  <a:gd name="T6" fmla="+- 0 901 883"/>
                  <a:gd name="T7" fmla="*/ 901 h 156"/>
                  <a:gd name="T8" fmla="+- 0 3410 3324"/>
                  <a:gd name="T9" fmla="*/ T8 w 125"/>
                  <a:gd name="T10" fmla="+- 0 984 883"/>
                  <a:gd name="T11" fmla="*/ 984 h 156"/>
                  <a:gd name="T12" fmla="+- 0 3432 3324"/>
                  <a:gd name="T13" fmla="*/ T12 w 125"/>
                  <a:gd name="T14" fmla="+- 0 984 883"/>
                  <a:gd name="T15" fmla="*/ 984 h 156"/>
                  <a:gd name="T16" fmla="+- 0 3405 3324"/>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1" name="Group 4">
              <a:extLst>
                <a:ext uri="{FF2B5EF4-FFF2-40B4-BE49-F238E27FC236}">
                  <a16:creationId xmlns:a16="http://schemas.microsoft.com/office/drawing/2014/main" id="{4B900788-AB12-7C64-A348-2032485C0B70}"/>
                </a:ext>
              </a:extLst>
            </p:cNvPr>
            <p:cNvGrpSpPr>
              <a:grpSpLocks/>
            </p:cNvGrpSpPr>
            <p:nvPr/>
          </p:nvGrpSpPr>
          <p:grpSpPr bwMode="auto">
            <a:xfrm>
              <a:off x="3469" y="883"/>
              <a:ext cx="98" cy="156"/>
              <a:chOff x="3469" y="883"/>
              <a:chExt cx="98" cy="156"/>
            </a:xfrm>
          </p:grpSpPr>
          <p:sp>
            <p:nvSpPr>
              <p:cNvPr id="52" name="Freeform 6">
                <a:extLst>
                  <a:ext uri="{FF2B5EF4-FFF2-40B4-BE49-F238E27FC236}">
                    <a16:creationId xmlns:a16="http://schemas.microsoft.com/office/drawing/2014/main" id="{264EDACC-E456-F82E-E6CB-43CF511E20E4}"/>
                  </a:ext>
                </a:extLst>
              </p:cNvPr>
              <p:cNvSpPr>
                <a:spLocks/>
              </p:cNvSpPr>
              <p:nvPr/>
            </p:nvSpPr>
            <p:spPr bwMode="auto">
              <a:xfrm>
                <a:off x="3469" y="883"/>
                <a:ext cx="98" cy="156"/>
              </a:xfrm>
              <a:custGeom>
                <a:avLst/>
                <a:gdLst>
                  <a:gd name="T0" fmla="+- 0 3489 3469"/>
                  <a:gd name="T1" fmla="*/ T0 w 98"/>
                  <a:gd name="T2" fmla="+- 0 883 883"/>
                  <a:gd name="T3" fmla="*/ 883 h 156"/>
                  <a:gd name="T4" fmla="+- 0 3469 3469"/>
                  <a:gd name="T5" fmla="*/ T4 w 98"/>
                  <a:gd name="T6" fmla="+- 0 883 883"/>
                  <a:gd name="T7" fmla="*/ 883 h 156"/>
                  <a:gd name="T8" fmla="+- 0 3470 3469"/>
                  <a:gd name="T9" fmla="*/ T8 w 98"/>
                  <a:gd name="T10" fmla="+- 0 998 883"/>
                  <a:gd name="T11" fmla="*/ 998 h 156"/>
                  <a:gd name="T12" fmla="+- 0 3476 3469"/>
                  <a:gd name="T13" fmla="*/ T12 w 98"/>
                  <a:gd name="T14" fmla="+- 0 1018 883"/>
                  <a:gd name="T15" fmla="*/ 1018 h 156"/>
                  <a:gd name="T16" fmla="+- 0 3489 3469"/>
                  <a:gd name="T17" fmla="*/ T16 w 98"/>
                  <a:gd name="T18" fmla="+- 0 1031 883"/>
                  <a:gd name="T19" fmla="*/ 1031 h 156"/>
                  <a:gd name="T20" fmla="+- 0 3509 3469"/>
                  <a:gd name="T21" fmla="*/ T20 w 98"/>
                  <a:gd name="T22" fmla="+- 0 1038 883"/>
                  <a:gd name="T23" fmla="*/ 1038 h 156"/>
                  <a:gd name="T24" fmla="+- 0 3538 3469"/>
                  <a:gd name="T25" fmla="*/ T24 w 98"/>
                  <a:gd name="T26" fmla="+- 0 1039 883"/>
                  <a:gd name="T27" fmla="*/ 1039 h 156"/>
                  <a:gd name="T28" fmla="+- 0 3554 3469"/>
                  <a:gd name="T29" fmla="*/ T28 w 98"/>
                  <a:gd name="T30" fmla="+- 0 1029 883"/>
                  <a:gd name="T31" fmla="*/ 1029 h 156"/>
                  <a:gd name="T32" fmla="+- 0 3557 3469"/>
                  <a:gd name="T33" fmla="*/ T32 w 98"/>
                  <a:gd name="T34" fmla="+- 0 1023 883"/>
                  <a:gd name="T35" fmla="*/ 1023 h 156"/>
                  <a:gd name="T36" fmla="+- 0 3507 3469"/>
                  <a:gd name="T37" fmla="*/ T36 w 98"/>
                  <a:gd name="T38" fmla="+- 0 1023 883"/>
                  <a:gd name="T39" fmla="*/ 1023 h 156"/>
                  <a:gd name="T40" fmla="+- 0 3494 3469"/>
                  <a:gd name="T41" fmla="*/ T40 w 98"/>
                  <a:gd name="T42" fmla="+- 0 1011 883"/>
                  <a:gd name="T43" fmla="*/ 1011 h 156"/>
                  <a:gd name="T44" fmla="+- 0 3489 3469"/>
                  <a:gd name="T45" fmla="*/ T44 w 98"/>
                  <a:gd name="T46" fmla="+- 0 982 883"/>
                  <a:gd name="T47" fmla="*/ 982 h 156"/>
                  <a:gd name="T48" fmla="+- 0 3489 3469"/>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20" y="148"/>
                    </a:lnTo>
                    <a:lnTo>
                      <a:pt x="40" y="155"/>
                    </a:lnTo>
                    <a:lnTo>
                      <a:pt x="69" y="156"/>
                    </a:lnTo>
                    <a:lnTo>
                      <a:pt x="85" y="146"/>
                    </a:lnTo>
                    <a:lnTo>
                      <a:pt x="88" y="140"/>
                    </a:lnTo>
                    <a:lnTo>
                      <a:pt x="38" y="140"/>
                    </a:lnTo>
                    <a:lnTo>
                      <a:pt x="25"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3" name="Freeform 5">
                <a:extLst>
                  <a:ext uri="{FF2B5EF4-FFF2-40B4-BE49-F238E27FC236}">
                    <a16:creationId xmlns:a16="http://schemas.microsoft.com/office/drawing/2014/main" id="{1B0D35D1-1E17-90A1-B026-081762C2CB3B}"/>
                  </a:ext>
                </a:extLst>
              </p:cNvPr>
              <p:cNvSpPr>
                <a:spLocks/>
              </p:cNvSpPr>
              <p:nvPr/>
            </p:nvSpPr>
            <p:spPr bwMode="auto">
              <a:xfrm>
                <a:off x="3469" y="883"/>
                <a:ext cx="98" cy="156"/>
              </a:xfrm>
              <a:custGeom>
                <a:avLst/>
                <a:gdLst>
                  <a:gd name="T0" fmla="+- 0 3567 3469"/>
                  <a:gd name="T1" fmla="*/ T0 w 98"/>
                  <a:gd name="T2" fmla="+- 0 883 883"/>
                  <a:gd name="T3" fmla="*/ 883 h 156"/>
                  <a:gd name="T4" fmla="+- 0 3547 3469"/>
                  <a:gd name="T5" fmla="*/ T4 w 98"/>
                  <a:gd name="T6" fmla="+- 0 883 883"/>
                  <a:gd name="T7" fmla="*/ 883 h 156"/>
                  <a:gd name="T8" fmla="+- 0 3544 3469"/>
                  <a:gd name="T9" fmla="*/ T8 w 98"/>
                  <a:gd name="T10" fmla="+- 0 1008 883"/>
                  <a:gd name="T11" fmla="*/ 1008 h 156"/>
                  <a:gd name="T12" fmla="+- 0 3531 3469"/>
                  <a:gd name="T13" fmla="*/ T12 w 98"/>
                  <a:gd name="T14" fmla="+- 0 1021 883"/>
                  <a:gd name="T15" fmla="*/ 1021 h 156"/>
                  <a:gd name="T16" fmla="+- 0 3507 3469"/>
                  <a:gd name="T17" fmla="*/ T16 w 98"/>
                  <a:gd name="T18" fmla="+- 0 1023 883"/>
                  <a:gd name="T19" fmla="*/ 1023 h 156"/>
                  <a:gd name="T20" fmla="+- 0 3557 3469"/>
                  <a:gd name="T21" fmla="*/ T20 w 98"/>
                  <a:gd name="T22" fmla="+- 0 1023 883"/>
                  <a:gd name="T23" fmla="*/ 1023 h 156"/>
                  <a:gd name="T24" fmla="+- 0 3564 3469"/>
                  <a:gd name="T25" fmla="*/ T24 w 98"/>
                  <a:gd name="T26" fmla="+- 0 1010 883"/>
                  <a:gd name="T27" fmla="*/ 1010 h 156"/>
                  <a:gd name="T28" fmla="+- 0 3567 3469"/>
                  <a:gd name="T29" fmla="*/ T28 w 98"/>
                  <a:gd name="T30" fmla="+- 0 982 883"/>
                  <a:gd name="T31" fmla="*/ 982 h 156"/>
                  <a:gd name="T32" fmla="+- 0 3567 3469"/>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5" y="125"/>
                    </a:lnTo>
                    <a:lnTo>
                      <a:pt x="62"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sp>
        <p:nvSpPr>
          <p:cNvPr id="146" name="Rectangle 143">
            <a:extLst>
              <a:ext uri="{FF2B5EF4-FFF2-40B4-BE49-F238E27FC236}">
                <a16:creationId xmlns:a16="http://schemas.microsoft.com/office/drawing/2014/main" id="{2B6FDC72-00E6-0B12-B901-3661CDCF0242}"/>
              </a:ext>
            </a:extLst>
          </p:cNvPr>
          <p:cNvSpPr>
            <a:spLocks noChangeArrowheads="1"/>
          </p:cNvSpPr>
          <p:nvPr/>
        </p:nvSpPr>
        <p:spPr bwMode="auto">
          <a:xfrm>
            <a:off x="6235412" y="578046"/>
            <a:ext cx="5730175"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9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9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08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Classification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00000"/>
                  </a:lnSpc>
                  <a:buFont typeface="Wingdings" panose="05000000000000000000" pitchFamily="2" charset="2"/>
                  <a:buChar char="§"/>
                </a:pPr>
                <a:r>
                  <a:rPr lang="en-US" sz="2000" dirty="0">
                    <a:latin typeface="+mj-lt"/>
                  </a:rPr>
                  <a:t>A classification tree is similar to a regression tree, except that it is used to predict a qualitative response rather than a quantitative one</a:t>
                </a:r>
              </a:p>
              <a:p>
                <a:pPr>
                  <a:lnSpc>
                    <a:spcPct val="100000"/>
                  </a:lnSpc>
                  <a:buFont typeface="Wingdings" panose="05000000000000000000" pitchFamily="2" charset="2"/>
                  <a:buChar char="§"/>
                </a:pPr>
                <a:r>
                  <a:rPr lang="en-US" sz="2000" dirty="0">
                    <a:latin typeface="+mj-lt"/>
                  </a:rPr>
                  <a:t>Instead of predicting the average value of the response of the training observations at each node, it is predicted that an observation belongs to the most commonly occurring class in the region it belongs to</a:t>
                </a:r>
              </a:p>
              <a:p>
                <a:pPr>
                  <a:lnSpc>
                    <a:spcPct val="100000"/>
                  </a:lnSpc>
                  <a:buFont typeface="Wingdings" panose="05000000000000000000" pitchFamily="2" charset="2"/>
                  <a:buChar char="§"/>
                </a:pPr>
                <a:r>
                  <a:rPr lang="en-US" sz="2000" dirty="0">
                    <a:latin typeface="+mj-lt"/>
                  </a:rPr>
                  <a:t>The process is also similar, but instead of using RSS to make the splits, the </a:t>
                </a:r>
                <a:r>
                  <a:rPr lang="en-US" sz="2000" i="1" dirty="0">
                    <a:latin typeface="+mj-lt"/>
                  </a:rPr>
                  <a:t>classification error rate</a:t>
                </a:r>
                <a:r>
                  <a:rPr lang="en-US" sz="2000" dirty="0">
                    <a:latin typeface="+mj-lt"/>
                  </a:rPr>
                  <a:t> is used. This is the </a:t>
                </a:r>
                <a:r>
                  <a:rPr lang="en-US" sz="2000" b="1" dirty="0">
                    <a:latin typeface="+mj-lt"/>
                  </a:rPr>
                  <a:t>fraction of the training observations </a:t>
                </a:r>
                <a:r>
                  <a:rPr lang="en-US" sz="2000" dirty="0">
                    <a:latin typeface="+mj-lt"/>
                  </a:rPr>
                  <a:t>in that region that </a:t>
                </a:r>
                <a:r>
                  <a:rPr lang="en-US" sz="2000" b="1" dirty="0">
                    <a:latin typeface="+mj-lt"/>
                  </a:rPr>
                  <a:t>do not belong </a:t>
                </a:r>
                <a:r>
                  <a:rPr lang="en-US" sz="2000" dirty="0">
                    <a:latin typeface="+mj-lt"/>
                  </a:rPr>
                  <a:t>to the most </a:t>
                </a:r>
                <a:r>
                  <a:rPr lang="en-US" sz="2000" b="1" dirty="0">
                    <a:latin typeface="+mj-lt"/>
                  </a:rPr>
                  <a:t>common class</a:t>
                </a:r>
              </a:p>
              <a:p>
                <a:pPr marL="0" indent="0">
                  <a:lnSpc>
                    <a:spcPct val="100000"/>
                  </a:lnSpc>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𝐸</m:t>
                      </m:r>
                      <m:r>
                        <a:rPr lang="en-US" sz="2000" b="0" i="1" smtClean="0">
                          <a:latin typeface="Cambria Math" panose="02040503050406030204" pitchFamily="18" charset="0"/>
                        </a:rPr>
                        <m:t>=1−</m:t>
                      </m:r>
                      <m:func>
                        <m:funcPr>
                          <m:ctrlPr>
                            <a:rPr lang="en-US" sz="2000" b="0" i="1" smtClean="0">
                              <a:latin typeface="Cambria Math" panose="02040503050406030204" pitchFamily="18" charset="0"/>
                            </a:rPr>
                          </m:ctrlPr>
                        </m:funcPr>
                        <m:fName>
                          <m:limLow>
                            <m:limLowPr>
                              <m:ctrlPr>
                                <a:rPr lang="en-US" sz="2000" b="0" i="1" smtClean="0">
                                  <a:latin typeface="Cambria Math" panose="02040503050406030204" pitchFamily="18" charset="0"/>
                                </a:rPr>
                              </m:ctrlPr>
                            </m:limLowPr>
                            <m:e>
                              <m:r>
                                <m:rPr>
                                  <m:sty m:val="p"/>
                                </m:rPr>
                                <a:rPr lang="en-US" sz="2000" b="0" i="0" smtClean="0">
                                  <a:latin typeface="Cambria Math" panose="02040503050406030204" pitchFamily="18" charset="0"/>
                                </a:rPr>
                                <m:t>max</m:t>
                              </m:r>
                            </m:e>
                            <m:lim>
                              <m:r>
                                <a:rPr lang="en-US" sz="2000" b="0" i="1" smtClean="0">
                                  <a:latin typeface="Cambria Math" panose="02040503050406030204" pitchFamily="18" charset="0"/>
                                </a:rPr>
                                <m:t>𝑘</m:t>
                              </m:r>
                            </m:lim>
                          </m:limLow>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smtClean="0">
                                  <a:latin typeface="Cambria Math" panose="02040503050406030204" pitchFamily="18" charset="0"/>
                                </a:rPr>
                                <m:t>𝑚𝑘</m:t>
                              </m:r>
                            </m:sub>
                          </m:sSub>
                          <m:r>
                            <a:rPr lang="en-US" sz="2000" b="0" i="1" smtClean="0">
                              <a:latin typeface="Cambria Math" panose="02040503050406030204" pitchFamily="18" charset="0"/>
                            </a:rPr>
                            <m:t>)</m:t>
                          </m:r>
                        </m:e>
                      </m:func>
                    </m:oMath>
                  </m:oMathPara>
                </a14:m>
                <a:endParaRPr lang="en-US" sz="2000" b="0" dirty="0">
                  <a:latin typeface="+mj-lt"/>
                </a:endParaRPr>
              </a:p>
              <a:p>
                <a:pPr marL="0" indent="0">
                  <a:lnSpc>
                    <a:spcPct val="100000"/>
                  </a:lnSpc>
                  <a:buNone/>
                </a:pPr>
                <a:r>
                  <a:rPr lang="en-US" sz="2000" dirty="0">
                    <a:latin typeface="+mj-lt"/>
                  </a:rPr>
                  <a:t>Were </a:t>
                </a:r>
                <a14:m>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smtClean="0">
                            <a:latin typeface="Cambria Math" panose="02040503050406030204" pitchFamily="18" charset="0"/>
                          </a:rPr>
                          <m:t>𝑚𝑘</m:t>
                        </m:r>
                      </m:sub>
                    </m:sSub>
                  </m:oMath>
                </a14:m>
                <a:r>
                  <a:rPr lang="en-US" sz="2000" dirty="0">
                    <a:latin typeface="+mj-lt"/>
                  </a:rPr>
                  <a:t> represents the proportion of training observations in the </a:t>
                </a:r>
                <a:r>
                  <a:rPr lang="en-US" sz="2000" i="1" dirty="0" err="1">
                    <a:latin typeface="+mj-lt"/>
                  </a:rPr>
                  <a:t>mth</a:t>
                </a:r>
                <a:r>
                  <a:rPr lang="en-US" sz="2000" dirty="0">
                    <a:latin typeface="+mj-lt"/>
                  </a:rPr>
                  <a:t> region that belong to the </a:t>
                </a:r>
                <a:r>
                  <a:rPr lang="en-US" sz="2000" i="1" dirty="0">
                    <a:latin typeface="+mj-lt"/>
                  </a:rPr>
                  <a:t>kth</a:t>
                </a:r>
                <a:r>
                  <a:rPr lang="en-US" sz="2000" dirty="0">
                    <a:latin typeface="+mj-lt"/>
                  </a:rPr>
                  <a:t> class</a:t>
                </a:r>
              </a:p>
            </p:txBody>
          </p:sp>
        </mc:Choice>
        <mc:Fallback>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638" t="-700" r="-928"/>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7719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Classification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Autofit/>
              </a:bodyPr>
              <a:lstStyle/>
              <a:p>
                <a:pPr>
                  <a:lnSpc>
                    <a:spcPct val="150000"/>
                  </a:lnSpc>
                  <a:buFont typeface="Wingdings" panose="05000000000000000000" pitchFamily="2" charset="2"/>
                  <a:buChar char="§"/>
                </a:pPr>
                <a:r>
                  <a:rPr lang="en-US" sz="2000" dirty="0">
                    <a:latin typeface="+mj-lt"/>
                  </a:rPr>
                  <a:t>However, in practice </a:t>
                </a:r>
                <a:r>
                  <a:rPr lang="en-US" sz="2000" i="1" dirty="0">
                    <a:latin typeface="+mj-lt"/>
                  </a:rPr>
                  <a:t>Gini index</a:t>
                </a:r>
                <a:r>
                  <a:rPr lang="en-US" sz="2000" dirty="0">
                    <a:latin typeface="+mj-lt"/>
                  </a:rPr>
                  <a:t> is used, a </a:t>
                </a:r>
                <a:r>
                  <a:rPr lang="en-US" sz="2000" b="1" dirty="0">
                    <a:latin typeface="+mj-lt"/>
                  </a:rPr>
                  <a:t>measure of total variance across the </a:t>
                </a:r>
                <a:r>
                  <a:rPr lang="en-US" sz="2000" b="1" i="1" dirty="0">
                    <a:latin typeface="+mj-lt"/>
                  </a:rPr>
                  <a:t>K classes.</a:t>
                </a:r>
                <a:r>
                  <a:rPr lang="es-ES" sz="2000" b="1" i="1" dirty="0">
                    <a:latin typeface="+mj-lt"/>
                  </a:rPr>
                  <a:t> </a:t>
                </a:r>
                <a:r>
                  <a:rPr lang="es-ES" sz="2000" dirty="0" err="1">
                    <a:latin typeface="+mj-lt"/>
                  </a:rPr>
                  <a:t>It</a:t>
                </a:r>
                <a:r>
                  <a:rPr lang="es-ES" sz="2000" dirty="0">
                    <a:latin typeface="+mj-lt"/>
                  </a:rPr>
                  <a:t> </a:t>
                </a:r>
                <a:r>
                  <a:rPr lang="es-ES" sz="2000" dirty="0" err="1">
                    <a:latin typeface="+mj-lt"/>
                  </a:rPr>
                  <a:t>is</a:t>
                </a:r>
                <a:r>
                  <a:rPr lang="es-ES" sz="2000" dirty="0">
                    <a:latin typeface="+mj-lt"/>
                  </a:rPr>
                  <a:t> </a:t>
                </a:r>
                <a:r>
                  <a:rPr lang="es-ES" sz="2000" dirty="0" err="1">
                    <a:latin typeface="+mj-lt"/>
                  </a:rPr>
                  <a:t>small</a:t>
                </a:r>
                <a:r>
                  <a:rPr lang="es-ES" sz="2000" dirty="0">
                    <a:latin typeface="+mj-lt"/>
                  </a:rPr>
                  <a:t> </a:t>
                </a:r>
                <a:r>
                  <a:rPr lang="es-ES" sz="2000" dirty="0" err="1">
                    <a:latin typeface="+mj-lt"/>
                  </a:rPr>
                  <a:t>if</a:t>
                </a:r>
                <a:r>
                  <a:rPr lang="es-ES" sz="2000" dirty="0">
                    <a:latin typeface="+mj-lt"/>
                  </a:rPr>
                  <a:t> </a:t>
                </a:r>
                <a14:m>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smtClean="0">
                            <a:latin typeface="Cambria Math" panose="02040503050406030204" pitchFamily="18" charset="0"/>
                          </a:rPr>
                          <m:t>𝑚𝑘</m:t>
                        </m:r>
                      </m:sub>
                    </m:sSub>
                  </m:oMath>
                </a14:m>
                <a:r>
                  <a:rPr lang="en-US" sz="2000" dirty="0">
                    <a:latin typeface="+mj-lt"/>
                  </a:rPr>
                  <a:t> approaches to one. Thus, it is referred to as a measure of node </a:t>
                </a:r>
                <a:r>
                  <a:rPr lang="en-US" sz="2000" i="1" dirty="0">
                    <a:latin typeface="+mj-lt"/>
                  </a:rPr>
                  <a:t>purity.</a:t>
                </a:r>
                <a:r>
                  <a:rPr lang="en-US" sz="2000" dirty="0">
                    <a:latin typeface="+mj-lt"/>
                  </a:rPr>
                  <a:t> A small value indicates that a node contains predominantly observations from a single class.</a:t>
                </a:r>
              </a:p>
              <a:p>
                <a:pPr marL="0" indent="0">
                  <a:lnSpc>
                    <a:spcPct val="100000"/>
                  </a:lnSpc>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m:t>
                      </m:r>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𝐾</m:t>
                          </m:r>
                        </m:sup>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sub>
                              <m:r>
                                <a:rPr lang="en-US" sz="2000" i="1">
                                  <a:latin typeface="Cambria Math" panose="02040503050406030204" pitchFamily="18" charset="0"/>
                                </a:rPr>
                                <m:t>𝑚𝑘</m:t>
                              </m:r>
                            </m:sub>
                          </m:sSub>
                        </m:e>
                      </m:nary>
                      <m:r>
                        <a:rPr lang="en-US" sz="2000" b="0" i="1" smtClean="0">
                          <a:latin typeface="Cambria Math" panose="02040503050406030204" pitchFamily="18" charset="0"/>
                        </a:rPr>
                        <m:t>(1−</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sub>
                          <m:r>
                            <a:rPr lang="en-US" sz="2000" i="1">
                              <a:latin typeface="Cambria Math" panose="02040503050406030204" pitchFamily="18" charset="0"/>
                            </a:rPr>
                            <m:t>𝑚𝑘</m:t>
                          </m:r>
                        </m:sub>
                      </m:sSub>
                      <m:r>
                        <a:rPr lang="en-US" sz="2000" b="0" i="1" smtClean="0">
                          <a:latin typeface="Cambria Math" panose="02040503050406030204" pitchFamily="18" charset="0"/>
                        </a:rPr>
                        <m:t>)</m:t>
                      </m:r>
                    </m:oMath>
                  </m:oMathPara>
                </a14:m>
                <a:endParaRPr lang="en-US" sz="2000" b="0" dirty="0">
                  <a:latin typeface="+mj-lt"/>
                </a:endParaRPr>
              </a:p>
              <a:p>
                <a:pPr>
                  <a:lnSpc>
                    <a:spcPct val="150000"/>
                  </a:lnSpc>
                  <a:buFont typeface="Wingdings" panose="05000000000000000000" pitchFamily="2" charset="2"/>
                  <a:buChar char="§"/>
                </a:pPr>
                <a:r>
                  <a:rPr lang="en-US" sz="2000" dirty="0">
                    <a:latin typeface="+mj-lt"/>
                  </a:rPr>
                  <a:t>An alternative to the Gini Index is </a:t>
                </a:r>
                <a:r>
                  <a:rPr lang="en-US" sz="2000" i="1" dirty="0">
                    <a:latin typeface="+mj-lt"/>
                  </a:rPr>
                  <a:t>entropy.</a:t>
                </a:r>
                <a:r>
                  <a:rPr lang="en-US" sz="2000" dirty="0">
                    <a:latin typeface="+mj-lt"/>
                  </a:rPr>
                  <a:t> </a:t>
                </a:r>
                <a:endParaRPr lang="en-US" sz="2000" i="1" dirty="0">
                  <a:latin typeface="+mj-lt"/>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𝐷</m:t>
                      </m:r>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𝐾</m:t>
                          </m:r>
                        </m:sup>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sub>
                              <m:r>
                                <a:rPr lang="en-US" sz="2000" i="1">
                                  <a:latin typeface="Cambria Math" panose="02040503050406030204" pitchFamily="18" charset="0"/>
                                </a:rPr>
                                <m:t>𝑚𝑘</m:t>
                              </m:r>
                            </m:sub>
                          </m:sSub>
                        </m:e>
                      </m:nary>
                      <m:r>
                        <a:rPr lang="en-US" sz="2000" b="0" i="1" smtClean="0">
                          <a:latin typeface="Cambria Math" panose="02040503050406030204" pitchFamily="18" charset="0"/>
                        </a:rPr>
                        <m:t>𝑙𝑜𝑔</m:t>
                      </m:r>
                      <m:sSub>
                        <m:sSubPr>
                          <m:ctrlPr>
                            <a:rPr lang="en-US" sz="2000" i="1">
                              <a:latin typeface="Cambria Math" panose="02040503050406030204" pitchFamily="18" charset="0"/>
                            </a:rPr>
                          </m:ctrlPr>
                        </m:sSubPr>
                        <m:e>
                          <m:r>
                            <a:rPr lang="en-US" sz="2000" b="0" i="1" smtClean="0">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sub>
                          <m:r>
                            <a:rPr lang="en-US" sz="2000" i="1">
                              <a:latin typeface="Cambria Math" panose="02040503050406030204" pitchFamily="18" charset="0"/>
                            </a:rPr>
                            <m:t>𝑚𝑘</m:t>
                          </m:r>
                        </m:sub>
                      </m:sSub>
                      <m:r>
                        <a:rPr lang="en-US" sz="2000" b="0" i="1" smtClean="0">
                          <a:latin typeface="Cambria Math" panose="02040503050406030204" pitchFamily="18" charset="0"/>
                        </a:rPr>
                        <m:t>)</m:t>
                      </m:r>
                    </m:oMath>
                  </m:oMathPara>
                </a14:m>
                <a:endParaRPr lang="en-US" sz="2000" b="0" dirty="0">
                  <a:latin typeface="+mj-lt"/>
                </a:endParaRPr>
              </a:p>
            </p:txBody>
          </p:sp>
        </mc:Choice>
        <mc:Fallback>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522"/>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2024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Classification</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79DE8204-4E93-45B7-7B94-0CDA3D2D49FC}"/>
              </a:ext>
            </a:extLst>
          </p:cNvPr>
          <p:cNvPicPr>
            <a:picLocks noChangeAspect="1"/>
          </p:cNvPicPr>
          <p:nvPr/>
        </p:nvPicPr>
        <p:blipFill rotWithShape="1">
          <a:blip r:embed="rId2"/>
          <a:srcRect l="6751" b="53914"/>
          <a:stretch/>
        </p:blipFill>
        <p:spPr>
          <a:xfrm>
            <a:off x="831647" y="1393506"/>
            <a:ext cx="5983300" cy="3205127"/>
          </a:xfrm>
          <a:prstGeom prst="rect">
            <a:avLst/>
          </a:prstGeom>
        </p:spPr>
      </p:pic>
      <p:pic>
        <p:nvPicPr>
          <p:cNvPr id="12" name="Picture 11">
            <a:extLst>
              <a:ext uri="{FF2B5EF4-FFF2-40B4-BE49-F238E27FC236}">
                <a16:creationId xmlns:a16="http://schemas.microsoft.com/office/drawing/2014/main" id="{D2B11831-52E9-AA75-883A-96541945F547}"/>
              </a:ext>
            </a:extLst>
          </p:cNvPr>
          <p:cNvPicPr>
            <a:picLocks noChangeAspect="1"/>
          </p:cNvPicPr>
          <p:nvPr/>
        </p:nvPicPr>
        <p:blipFill rotWithShape="1">
          <a:blip r:embed="rId2"/>
          <a:srcRect t="51761" r="49858"/>
          <a:stretch/>
        </p:blipFill>
        <p:spPr>
          <a:xfrm>
            <a:off x="7671537" y="1552913"/>
            <a:ext cx="3753574" cy="3914004"/>
          </a:xfrm>
          <a:prstGeom prst="rect">
            <a:avLst/>
          </a:prstGeom>
        </p:spPr>
      </p:pic>
      <p:grpSp>
        <p:nvGrpSpPr>
          <p:cNvPr id="9" name="Group 8">
            <a:extLst>
              <a:ext uri="{FF2B5EF4-FFF2-40B4-BE49-F238E27FC236}">
                <a16:creationId xmlns:a16="http://schemas.microsoft.com/office/drawing/2014/main" id="{DABCEC20-BBF9-D33E-C765-8DC1AC18C97C}"/>
              </a:ext>
            </a:extLst>
          </p:cNvPr>
          <p:cNvGrpSpPr>
            <a:grpSpLocks noChangeAspect="1"/>
          </p:cNvGrpSpPr>
          <p:nvPr/>
        </p:nvGrpSpPr>
        <p:grpSpPr>
          <a:xfrm>
            <a:off x="2652321" y="4347337"/>
            <a:ext cx="2906518" cy="2145538"/>
            <a:chOff x="2895600" y="4379763"/>
            <a:chExt cx="2620148" cy="1934145"/>
          </a:xfrm>
        </p:grpSpPr>
        <p:pic>
          <p:nvPicPr>
            <p:cNvPr id="3" name="Picture 2">
              <a:extLst>
                <a:ext uri="{FF2B5EF4-FFF2-40B4-BE49-F238E27FC236}">
                  <a16:creationId xmlns:a16="http://schemas.microsoft.com/office/drawing/2014/main" id="{613AAA8D-EF25-683D-9C70-E6134ECF18B8}"/>
                </a:ext>
              </a:extLst>
            </p:cNvPr>
            <p:cNvPicPr>
              <a:picLocks noChangeAspect="1"/>
            </p:cNvPicPr>
            <p:nvPr/>
          </p:nvPicPr>
          <p:blipFill rotWithShape="1">
            <a:blip r:embed="rId2"/>
            <a:srcRect l="54628" t="73352" b="3931"/>
            <a:stretch/>
          </p:blipFill>
          <p:spPr>
            <a:xfrm>
              <a:off x="2895600" y="4892040"/>
              <a:ext cx="2620148" cy="1421868"/>
            </a:xfrm>
            <a:prstGeom prst="rect">
              <a:avLst/>
            </a:prstGeom>
          </p:spPr>
        </p:pic>
        <p:pic>
          <p:nvPicPr>
            <p:cNvPr id="5" name="Picture 4">
              <a:extLst>
                <a:ext uri="{FF2B5EF4-FFF2-40B4-BE49-F238E27FC236}">
                  <a16:creationId xmlns:a16="http://schemas.microsoft.com/office/drawing/2014/main" id="{D91EF105-2612-47DD-357C-CE14DB032E69}"/>
                </a:ext>
              </a:extLst>
            </p:cNvPr>
            <p:cNvPicPr>
              <a:picLocks noChangeAspect="1"/>
            </p:cNvPicPr>
            <p:nvPr/>
          </p:nvPicPr>
          <p:blipFill rotWithShape="1">
            <a:blip r:embed="rId2"/>
            <a:srcRect l="54628" t="51761" b="39889"/>
            <a:stretch/>
          </p:blipFill>
          <p:spPr>
            <a:xfrm>
              <a:off x="2895600" y="4379763"/>
              <a:ext cx="2620148" cy="522609"/>
            </a:xfrm>
            <a:prstGeom prst="rect">
              <a:avLst/>
            </a:prstGeom>
          </p:spPr>
        </p:pic>
      </p:grpSp>
      <p:sp>
        <p:nvSpPr>
          <p:cNvPr id="10" name="TextBox 9">
            <a:extLst>
              <a:ext uri="{FF2B5EF4-FFF2-40B4-BE49-F238E27FC236}">
                <a16:creationId xmlns:a16="http://schemas.microsoft.com/office/drawing/2014/main" id="{DD184A9C-4CB8-226A-861F-DA937CD7CA75}"/>
              </a:ext>
            </a:extLst>
          </p:cNvPr>
          <p:cNvSpPr txBox="1"/>
          <p:nvPr/>
        </p:nvSpPr>
        <p:spPr>
          <a:xfrm>
            <a:off x="1729740" y="1886854"/>
            <a:ext cx="1379220" cy="338554"/>
          </a:xfrm>
          <a:prstGeom prst="rect">
            <a:avLst/>
          </a:prstGeom>
          <a:noFill/>
        </p:spPr>
        <p:txBody>
          <a:bodyPr wrap="square" rtlCol="0">
            <a:spAutoFit/>
          </a:bodyPr>
          <a:lstStyle/>
          <a:p>
            <a:r>
              <a:rPr lang="en-US" sz="1600" dirty="0">
                <a:solidFill>
                  <a:srgbClr val="FF0000"/>
                </a:solidFill>
              </a:rPr>
              <a:t>unpruned</a:t>
            </a:r>
          </a:p>
        </p:txBody>
      </p:sp>
      <p:sp>
        <p:nvSpPr>
          <p:cNvPr id="11" name="TextBox 10">
            <a:extLst>
              <a:ext uri="{FF2B5EF4-FFF2-40B4-BE49-F238E27FC236}">
                <a16:creationId xmlns:a16="http://schemas.microsoft.com/office/drawing/2014/main" id="{FAE9BD84-1A5F-1CAD-3978-20749718AB61}"/>
              </a:ext>
            </a:extLst>
          </p:cNvPr>
          <p:cNvSpPr txBox="1"/>
          <p:nvPr/>
        </p:nvSpPr>
        <p:spPr>
          <a:xfrm>
            <a:off x="2726360" y="4746326"/>
            <a:ext cx="1379220" cy="338554"/>
          </a:xfrm>
          <a:prstGeom prst="rect">
            <a:avLst/>
          </a:prstGeom>
          <a:noFill/>
        </p:spPr>
        <p:txBody>
          <a:bodyPr wrap="square" rtlCol="0">
            <a:spAutoFit/>
          </a:bodyPr>
          <a:lstStyle/>
          <a:p>
            <a:r>
              <a:rPr lang="en-US" sz="1600" dirty="0">
                <a:solidFill>
                  <a:srgbClr val="FF0000"/>
                </a:solidFill>
              </a:rPr>
              <a:t>pruned</a:t>
            </a:r>
          </a:p>
        </p:txBody>
      </p:sp>
    </p:spTree>
    <p:extLst>
      <p:ext uri="{BB962C8B-B14F-4D97-AF65-F5344CB8AC3E}">
        <p14:creationId xmlns:p14="http://schemas.microsoft.com/office/powerpoint/2010/main" val="2388231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Regularization</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fontScale="92500" lnSpcReduction="10000"/>
          </a:bodyPr>
          <a:lstStyle/>
          <a:p>
            <a:pPr>
              <a:lnSpc>
                <a:spcPct val="150000"/>
              </a:lnSpc>
              <a:buFont typeface="Wingdings" panose="05000000000000000000" pitchFamily="2" charset="2"/>
              <a:buChar char="§"/>
            </a:pPr>
            <a:r>
              <a:rPr lang="en-US" sz="2000" dirty="0">
                <a:latin typeface="+mj-lt"/>
              </a:rPr>
              <a:t>As mentioned, decision trees make very few assumptions about the training data. Hence, if left unconstrained, they will adapt to the data, fitting very closely (overfitting)</a:t>
            </a:r>
          </a:p>
          <a:p>
            <a:pPr>
              <a:lnSpc>
                <a:spcPct val="150000"/>
              </a:lnSpc>
              <a:buFont typeface="Wingdings" panose="05000000000000000000" pitchFamily="2" charset="2"/>
              <a:buChar char="§"/>
            </a:pPr>
            <a:r>
              <a:rPr lang="en-US" sz="2000" dirty="0">
                <a:latin typeface="+mj-lt"/>
              </a:rPr>
              <a:t>Alternatively to pruning in order to avoid overfitting, it is possible to restrict the Decision tree freedom during training via its hyperparameters. This is called </a:t>
            </a:r>
            <a:r>
              <a:rPr lang="en-US" sz="2000" b="1" i="1" dirty="0">
                <a:latin typeface="+mj-lt"/>
              </a:rPr>
              <a:t>regularization</a:t>
            </a:r>
          </a:p>
          <a:p>
            <a:pPr>
              <a:lnSpc>
                <a:spcPct val="150000"/>
              </a:lnSpc>
              <a:buFont typeface="Wingdings" panose="05000000000000000000" pitchFamily="2" charset="2"/>
              <a:buChar char="§"/>
            </a:pPr>
            <a:r>
              <a:rPr lang="en-US" sz="2000" dirty="0">
                <a:latin typeface="+mj-lt"/>
              </a:rPr>
              <a:t>It is possible to tweak:</a:t>
            </a:r>
          </a:p>
          <a:p>
            <a:pPr lvl="1">
              <a:lnSpc>
                <a:spcPct val="150000"/>
              </a:lnSpc>
              <a:buFont typeface="Wingdings" panose="05000000000000000000" pitchFamily="2" charset="2"/>
              <a:buChar char="§"/>
            </a:pPr>
            <a:r>
              <a:rPr lang="en-US" sz="1600" b="1" dirty="0" err="1">
                <a:latin typeface="+mj-lt"/>
              </a:rPr>
              <a:t>max_depth</a:t>
            </a:r>
            <a:r>
              <a:rPr lang="en-US" sz="1600" dirty="0">
                <a:latin typeface="+mj-lt"/>
              </a:rPr>
              <a:t>: maximum depth (nodes) of the trees</a:t>
            </a:r>
          </a:p>
          <a:p>
            <a:pPr lvl="1">
              <a:lnSpc>
                <a:spcPct val="150000"/>
              </a:lnSpc>
              <a:buFont typeface="Wingdings" panose="05000000000000000000" pitchFamily="2" charset="2"/>
              <a:buChar char="§"/>
            </a:pPr>
            <a:r>
              <a:rPr lang="en-US" sz="1600" b="1" dirty="0" err="1">
                <a:latin typeface="+mj-lt"/>
              </a:rPr>
              <a:t>min_samples_split</a:t>
            </a:r>
            <a:r>
              <a:rPr lang="en-US" sz="1600" dirty="0">
                <a:latin typeface="+mj-lt"/>
              </a:rPr>
              <a:t>: minimum number of samples a node must have before splitting it</a:t>
            </a:r>
          </a:p>
          <a:p>
            <a:pPr lvl="1">
              <a:lnSpc>
                <a:spcPct val="150000"/>
              </a:lnSpc>
              <a:buFont typeface="Wingdings" panose="05000000000000000000" pitchFamily="2" charset="2"/>
              <a:buChar char="§"/>
            </a:pPr>
            <a:r>
              <a:rPr lang="en-US" sz="1600" b="1" dirty="0" err="1">
                <a:latin typeface="+mj-lt"/>
              </a:rPr>
              <a:t>min_samples_leaf</a:t>
            </a:r>
            <a:r>
              <a:rPr lang="en-US" sz="1600" dirty="0">
                <a:latin typeface="+mj-lt"/>
              </a:rPr>
              <a:t>: minimum number of samples a leaf node must have</a:t>
            </a:r>
          </a:p>
          <a:p>
            <a:pPr lvl="1">
              <a:lnSpc>
                <a:spcPct val="150000"/>
              </a:lnSpc>
              <a:buFont typeface="Wingdings" panose="05000000000000000000" pitchFamily="2" charset="2"/>
              <a:buChar char="§"/>
            </a:pPr>
            <a:r>
              <a:rPr lang="en-US" sz="1600" b="1" dirty="0" err="1">
                <a:latin typeface="+mj-lt"/>
              </a:rPr>
              <a:t>max_leaf_nodes</a:t>
            </a:r>
            <a:r>
              <a:rPr lang="en-US" sz="1600" dirty="0">
                <a:latin typeface="+mj-lt"/>
              </a:rPr>
              <a:t>: maximum number of </a:t>
            </a:r>
            <a:r>
              <a:rPr lang="en-US" sz="1600" dirty="0" err="1">
                <a:latin typeface="+mj-lt"/>
              </a:rPr>
              <a:t>leafs</a:t>
            </a:r>
            <a:r>
              <a:rPr lang="en-US" sz="1600" dirty="0">
                <a:latin typeface="+mj-lt"/>
              </a:rPr>
              <a:t> nodes</a:t>
            </a:r>
          </a:p>
          <a:p>
            <a:pPr lvl="1">
              <a:lnSpc>
                <a:spcPct val="150000"/>
              </a:lnSpc>
              <a:buFont typeface="Wingdings" panose="05000000000000000000" pitchFamily="2" charset="2"/>
              <a:buChar char="§"/>
            </a:pPr>
            <a:r>
              <a:rPr lang="en-US" sz="1600" b="1" dirty="0" err="1">
                <a:latin typeface="+mj-lt"/>
              </a:rPr>
              <a:t>max_features</a:t>
            </a:r>
            <a:r>
              <a:rPr lang="en-US" sz="1600" dirty="0">
                <a:latin typeface="+mj-lt"/>
              </a:rPr>
              <a:t>: maximum number of features evaluated for splitting</a:t>
            </a:r>
          </a:p>
          <a:p>
            <a:pPr lvl="1">
              <a:lnSpc>
                <a:spcPct val="150000"/>
              </a:lnSpc>
              <a:buFont typeface="Wingdings" panose="05000000000000000000" pitchFamily="2" charset="2"/>
              <a:buChar char="§"/>
            </a:pPr>
            <a:endParaRPr lang="en-US" sz="16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7500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Vs Linear models</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3058D087-E89A-791F-9728-3DF845704D06}"/>
              </a:ext>
            </a:extLst>
          </p:cNvPr>
          <p:cNvPicPr>
            <a:picLocks noChangeAspect="1"/>
          </p:cNvPicPr>
          <p:nvPr/>
        </p:nvPicPr>
        <p:blipFill>
          <a:blip r:embed="rId2"/>
          <a:stretch>
            <a:fillRect/>
          </a:stretch>
        </p:blipFill>
        <p:spPr>
          <a:xfrm>
            <a:off x="1138212" y="2353632"/>
            <a:ext cx="3944983" cy="3925388"/>
          </a:xfrm>
          <a:prstGeom prst="rect">
            <a:avLst/>
          </a:prstGeom>
        </p:spPr>
      </p:pic>
      <p:sp>
        <p:nvSpPr>
          <p:cNvPr id="3" name="TextBox 2">
            <a:extLst>
              <a:ext uri="{FF2B5EF4-FFF2-40B4-BE49-F238E27FC236}">
                <a16:creationId xmlns:a16="http://schemas.microsoft.com/office/drawing/2014/main" id="{59781610-BFC3-8914-2393-E738154B83C1}"/>
              </a:ext>
            </a:extLst>
          </p:cNvPr>
          <p:cNvSpPr txBox="1"/>
          <p:nvPr/>
        </p:nvSpPr>
        <p:spPr>
          <a:xfrm>
            <a:off x="937260" y="1690688"/>
            <a:ext cx="10880271" cy="400110"/>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mj-lt"/>
              </a:rPr>
              <a:t>Best model depends on the problem at hand</a:t>
            </a:r>
          </a:p>
        </p:txBody>
      </p:sp>
      <p:sp>
        <p:nvSpPr>
          <p:cNvPr id="8" name="TextBox 7">
            <a:extLst>
              <a:ext uri="{FF2B5EF4-FFF2-40B4-BE49-F238E27FC236}">
                <a16:creationId xmlns:a16="http://schemas.microsoft.com/office/drawing/2014/main" id="{30EA21C4-87A6-6195-F3E6-D845E74C34FF}"/>
              </a:ext>
            </a:extLst>
          </p:cNvPr>
          <p:cNvSpPr txBox="1"/>
          <p:nvPr/>
        </p:nvSpPr>
        <p:spPr>
          <a:xfrm>
            <a:off x="6096000" y="2537460"/>
            <a:ext cx="5448300"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mj-lt"/>
              </a:rPr>
              <a:t>Trees are easy to explain</a:t>
            </a:r>
          </a:p>
          <a:p>
            <a:pPr marL="285750" indent="-285750">
              <a:buFont typeface="Wingdings" panose="05000000000000000000" pitchFamily="2" charset="2"/>
              <a:buChar char="§"/>
            </a:pPr>
            <a:r>
              <a:rPr lang="en-US" dirty="0">
                <a:latin typeface="+mj-lt"/>
              </a:rPr>
              <a:t>Trees </a:t>
            </a:r>
            <a:r>
              <a:rPr lang="en-US" b="1" dirty="0">
                <a:latin typeface="+mj-lt"/>
              </a:rPr>
              <a:t>might</a:t>
            </a:r>
            <a:r>
              <a:rPr lang="en-US" dirty="0">
                <a:latin typeface="+mj-lt"/>
              </a:rPr>
              <a:t> be closer to human decision-making process</a:t>
            </a:r>
          </a:p>
          <a:p>
            <a:pPr marL="285750" indent="-285750">
              <a:buFont typeface="Wingdings" panose="05000000000000000000" pitchFamily="2" charset="2"/>
              <a:buChar char="§"/>
            </a:pPr>
            <a:r>
              <a:rPr lang="en-US" dirty="0">
                <a:latin typeface="+mj-lt"/>
              </a:rPr>
              <a:t>Trees can be displayed graphically and be easy of interpret</a:t>
            </a:r>
          </a:p>
          <a:p>
            <a:pPr marL="285750" indent="-285750">
              <a:buFont typeface="Wingdings" panose="05000000000000000000" pitchFamily="2" charset="2"/>
              <a:buChar char="§"/>
            </a:pPr>
            <a:r>
              <a:rPr lang="en-US" dirty="0">
                <a:latin typeface="+mj-lt"/>
              </a:rPr>
              <a:t>Trees can easily handle qualitative features without </a:t>
            </a:r>
            <a:r>
              <a:rPr lang="en-US" dirty="0" err="1">
                <a:latin typeface="+mj-lt"/>
              </a:rPr>
              <a:t>dummyfying</a:t>
            </a:r>
            <a:endParaRPr lang="en-US" dirty="0">
              <a:latin typeface="+mj-lt"/>
            </a:endParaRPr>
          </a:p>
          <a:p>
            <a:pPr marL="285750" indent="-285750">
              <a:buFont typeface="Wingdings" panose="05000000000000000000" pitchFamily="2" charset="2"/>
              <a:buChar char="§"/>
            </a:pPr>
            <a:endParaRPr lang="en-US" dirty="0">
              <a:latin typeface="+mj-lt"/>
            </a:endParaRPr>
          </a:p>
          <a:p>
            <a:r>
              <a:rPr lang="en-US" dirty="0">
                <a:latin typeface="+mj-lt"/>
              </a:rPr>
              <a:t>However…</a:t>
            </a:r>
          </a:p>
          <a:p>
            <a:pPr marL="285750" indent="-285750">
              <a:buFont typeface="Wingdings" panose="05000000000000000000" pitchFamily="2" charset="2"/>
              <a:buChar char="§"/>
            </a:pPr>
            <a:r>
              <a:rPr lang="en-US" dirty="0">
                <a:latin typeface="+mj-lt"/>
              </a:rPr>
              <a:t>Trees do not have the same level of prediction accuracy as other methods</a:t>
            </a:r>
          </a:p>
          <a:p>
            <a:pPr marL="285750" indent="-285750">
              <a:buFont typeface="Wingdings" panose="05000000000000000000" pitchFamily="2" charset="2"/>
              <a:buChar char="§"/>
            </a:pPr>
            <a:r>
              <a:rPr lang="en-US" dirty="0">
                <a:latin typeface="+mj-lt"/>
              </a:rPr>
              <a:t>Trees </a:t>
            </a:r>
            <a:r>
              <a:rPr lang="en-US" b="1" dirty="0">
                <a:latin typeface="+mj-lt"/>
              </a:rPr>
              <a:t>are not robust</a:t>
            </a:r>
          </a:p>
        </p:txBody>
      </p:sp>
    </p:spTree>
    <p:extLst>
      <p:ext uri="{BB962C8B-B14F-4D97-AF65-F5344CB8AC3E}">
        <p14:creationId xmlns:p14="http://schemas.microsoft.com/office/powerpoint/2010/main" val="2321233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Ensemble methods</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50000"/>
              </a:lnSpc>
              <a:buFont typeface="Wingdings" panose="05000000000000000000" pitchFamily="2" charset="2"/>
              <a:buChar char="§"/>
            </a:pPr>
            <a:r>
              <a:rPr lang="en-US" sz="2000" dirty="0">
                <a:latin typeface="+mj-lt"/>
              </a:rPr>
              <a:t>Trees are simple and interpretable. But they cannot compete with other techniques in terms of prediction accuracy</a:t>
            </a:r>
          </a:p>
          <a:p>
            <a:pPr>
              <a:lnSpc>
                <a:spcPct val="150000"/>
              </a:lnSpc>
              <a:buFont typeface="Wingdings" panose="05000000000000000000" pitchFamily="2" charset="2"/>
              <a:buChar char="§"/>
            </a:pPr>
            <a:r>
              <a:rPr lang="en-US" sz="2000" dirty="0">
                <a:latin typeface="+mj-lt"/>
              </a:rPr>
              <a:t>But what if we could produce multiple trees and combine them to yield a single consensus prediction? This is called an </a:t>
            </a:r>
            <a:r>
              <a:rPr lang="en-US" sz="2000" i="1" dirty="0">
                <a:latin typeface="+mj-lt"/>
              </a:rPr>
              <a:t>Ensemble</a:t>
            </a:r>
          </a:p>
          <a:p>
            <a:pPr>
              <a:lnSpc>
                <a:spcPct val="150000"/>
              </a:lnSpc>
              <a:buFont typeface="Wingdings" panose="05000000000000000000" pitchFamily="2" charset="2"/>
              <a:buChar char="§"/>
            </a:pPr>
            <a:r>
              <a:rPr lang="en-US" sz="2000" dirty="0">
                <a:latin typeface="+mj-lt"/>
              </a:rPr>
              <a:t>Combining a large number of trees often results in a dramatic improvement in prediction accuracy (at the expense of some interpretation)</a:t>
            </a:r>
            <a:endParaRPr lang="en-US" sz="1600" dirty="0">
              <a:latin typeface="+mj-lt"/>
            </a:endParaRPr>
          </a:p>
          <a:p>
            <a:pPr lvl="1">
              <a:lnSpc>
                <a:spcPct val="150000"/>
              </a:lnSpc>
              <a:buFont typeface="Wingdings" panose="05000000000000000000" pitchFamily="2" charset="2"/>
              <a:buChar char="§"/>
            </a:pPr>
            <a:endParaRPr lang="en-US" sz="16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2489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Ensemble methods – Bagging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50000"/>
                  </a:lnSpc>
                  <a:buFont typeface="Wingdings" panose="05000000000000000000" pitchFamily="2" charset="2"/>
                  <a:buChar char="§"/>
                </a:pPr>
                <a:r>
                  <a:rPr lang="en-US" sz="2000" dirty="0">
                    <a:latin typeface="+mj-lt"/>
                  </a:rPr>
                  <a:t>Decision trees suffer from high variance. </a:t>
                </a:r>
                <a:r>
                  <a:rPr lang="en-US" sz="2000" i="1" dirty="0">
                    <a:latin typeface="+mj-lt"/>
                  </a:rPr>
                  <a:t>Bootstrap aggregation</a:t>
                </a:r>
                <a:r>
                  <a:rPr lang="en-US" sz="2000" dirty="0">
                    <a:latin typeface="+mj-lt"/>
                  </a:rPr>
                  <a:t> or </a:t>
                </a:r>
                <a:r>
                  <a:rPr lang="en-US" sz="2000" i="1" dirty="0">
                    <a:latin typeface="+mj-lt"/>
                  </a:rPr>
                  <a:t>bagging</a:t>
                </a:r>
                <a:r>
                  <a:rPr lang="en-US" sz="2000" dirty="0">
                    <a:latin typeface="+mj-lt"/>
                  </a:rPr>
                  <a:t>, reduces the variance of a statistical learning method</a:t>
                </a:r>
              </a:p>
              <a:p>
                <a:pPr>
                  <a:lnSpc>
                    <a:spcPct val="150000"/>
                  </a:lnSpc>
                  <a:buFont typeface="Wingdings" panose="05000000000000000000" pitchFamily="2" charset="2"/>
                  <a:buChar char="§"/>
                </a:pPr>
                <a:r>
                  <a:rPr lang="en-US" sz="2000" dirty="0">
                    <a:latin typeface="+mj-lt"/>
                  </a:rPr>
                  <a:t>Given different sets of independent observations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𝑍</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b="0" i="1" smtClean="0">
                            <a:latin typeface="Cambria Math" panose="02040503050406030204" pitchFamily="18" charset="0"/>
                          </a:rPr>
                          <m:t>2</m:t>
                        </m:r>
                      </m:sub>
                    </m:sSub>
                  </m:oMath>
                </a14:m>
                <a:r>
                  <a:rPr lang="en-US" sz="2000" dirty="0">
                    <a:latin typeface="+mj-lt"/>
                  </a:rPr>
                  <a:t>,…,</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b="0" i="1" smtClean="0">
                            <a:latin typeface="Cambria Math" panose="02040503050406030204" pitchFamily="18" charset="0"/>
                          </a:rPr>
                          <m:t>𝑛</m:t>
                        </m:r>
                      </m:sub>
                    </m:sSub>
                  </m:oMath>
                </a14:m>
                <a:r>
                  <a:rPr lang="en-US" sz="2000" dirty="0">
                    <a:latin typeface="+mj-lt"/>
                  </a:rPr>
                  <a:t>, each with variance </a:t>
                </a:r>
                <a14:m>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rPr>
                          <m:t>𝑛</m:t>
                        </m:r>
                      </m:sub>
                    </m:sSub>
                  </m:oMath>
                </a14:m>
                <a:r>
                  <a:rPr lang="en-US" sz="2000" dirty="0">
                    <a:latin typeface="+mj-lt"/>
                  </a:rPr>
                  <a:t>, the variance of the mean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𝑍</m:t>
                        </m:r>
                      </m:e>
                    </m:acc>
                  </m:oMath>
                </a14:m>
                <a:r>
                  <a:rPr lang="en-US" sz="2000" dirty="0">
                    <a:latin typeface="+mj-lt"/>
                  </a:rPr>
                  <a:t> is given by </a:t>
                </a:r>
                <a14:m>
                  <m:oMath xmlns:m="http://schemas.openxmlformats.org/officeDocument/2006/math">
                    <m:f>
                      <m:fPr>
                        <m:type m:val="skw"/>
                        <m:ctrlPr>
                          <a:rPr lang="en-US" sz="200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r>
                              <a:rPr lang="en-US" sz="2000" i="1">
                                <a:latin typeface="Cambria Math" panose="02040503050406030204" pitchFamily="18" charset="0"/>
                              </a:rPr>
                              <m:t>𝑛</m:t>
                            </m:r>
                          </m:sub>
                        </m:sSub>
                      </m:num>
                      <m:den>
                        <m:r>
                          <a:rPr lang="en-US" sz="2000" b="0" i="1" smtClean="0">
                            <a:latin typeface="Cambria Math" panose="02040503050406030204" pitchFamily="18" charset="0"/>
                          </a:rPr>
                          <m:t>𝑛</m:t>
                        </m:r>
                      </m:den>
                    </m:f>
                  </m:oMath>
                </a14:m>
                <a:r>
                  <a:rPr lang="en-US" sz="2000" dirty="0">
                    <a:latin typeface="+mj-lt"/>
                  </a:rPr>
                  <a:t>. In other words, averaging a set of outcomes reduces variance </a:t>
                </a:r>
              </a:p>
              <a:p>
                <a:pPr>
                  <a:lnSpc>
                    <a:spcPct val="150000"/>
                  </a:lnSpc>
                  <a:buFont typeface="Wingdings" panose="05000000000000000000" pitchFamily="2" charset="2"/>
                  <a:buChar char="§"/>
                </a:pPr>
                <a:r>
                  <a:rPr lang="en-US" sz="2000" dirty="0">
                    <a:latin typeface="+mj-lt"/>
                  </a:rPr>
                  <a:t>Therefore, a way to reduce the variance (and, hence, increase prediction accuracy) is to take many training sets from the population, build a separate prediction model using each training set, and average the resulting predictions</a:t>
                </a: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522"/>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1924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Ensemble methods – Bagging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fontScale="92500"/>
              </a:bodyPr>
              <a:lstStyle/>
              <a:p>
                <a:pPr>
                  <a:lnSpc>
                    <a:spcPct val="150000"/>
                  </a:lnSpc>
                  <a:buFont typeface="Wingdings" panose="05000000000000000000" pitchFamily="2" charset="2"/>
                  <a:buChar char="§"/>
                </a:pPr>
                <a:r>
                  <a:rPr lang="en-US" sz="2000" dirty="0">
                    <a:latin typeface="+mj-lt"/>
                  </a:rPr>
                  <a:t>We don’t have access to many training sets, but we can bootstrap. We generate </a:t>
                </a:r>
                <a:r>
                  <a:rPr lang="en-US" sz="2000" i="1" dirty="0">
                    <a:latin typeface="+mj-lt"/>
                  </a:rPr>
                  <a:t>B</a:t>
                </a:r>
                <a:r>
                  <a:rPr lang="en-US" sz="2000" dirty="0">
                    <a:latin typeface="+mj-lt"/>
                  </a:rPr>
                  <a:t> different bootstrapped training data sets, train our model on them, and finally average the prediction. This is called </a:t>
                </a:r>
                <a:r>
                  <a:rPr lang="en-US" sz="2000" b="1" i="1" dirty="0">
                    <a:latin typeface="+mj-lt"/>
                  </a:rPr>
                  <a:t>bagging</a:t>
                </a:r>
                <a:r>
                  <a:rPr lang="en-US" sz="2000" i="1" dirty="0">
                    <a:latin typeface="+mj-lt"/>
                  </a:rPr>
                  <a:t>.</a:t>
                </a:r>
                <a:endParaRPr lang="en-US" sz="2000" i="1" dirty="0">
                  <a:latin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𝑓</m:t>
                              </m:r>
                            </m:e>
                          </m:acc>
                        </m:e>
                        <m:sub>
                          <m:r>
                            <a:rPr lang="en-US" sz="2000" b="0" i="1" smtClean="0">
                              <a:latin typeface="Cambria Math" panose="02040503050406030204" pitchFamily="18" charset="0"/>
                            </a:rPr>
                            <m:t>𝑏𝑎𝑔</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𝐵</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𝑏</m:t>
                          </m:r>
                          <m:r>
                            <a:rPr lang="en-US" sz="2000" b="0" i="1" smtClean="0">
                              <a:latin typeface="Cambria Math" panose="02040503050406030204" pitchFamily="18" charset="0"/>
                            </a:rPr>
                            <m:t>=1</m:t>
                          </m:r>
                        </m:sub>
                        <m:sup>
                          <m:r>
                            <a:rPr lang="en-US" sz="2000" b="0" i="1" smtClean="0">
                              <a:latin typeface="Cambria Math" panose="02040503050406030204" pitchFamily="18" charset="0"/>
                            </a:rPr>
                            <m:t>𝐵</m:t>
                          </m:r>
                        </m:sup>
                        <m:e>
                          <m:sSup>
                            <m:sSupPr>
                              <m:ctrlPr>
                                <a:rPr lang="en-US" sz="2000" b="0" i="1" smtClean="0">
                                  <a:latin typeface="Cambria Math" panose="02040503050406030204" pitchFamily="18" charset="0"/>
                                </a:rPr>
                              </m:ctrlPr>
                            </m:sSup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𝑓</m:t>
                                  </m:r>
                                </m:e>
                              </m:acc>
                            </m:e>
                            <m:sup>
                              <m:r>
                                <a:rPr lang="en-US" sz="2000" b="0" i="1" smtClean="0">
                                  <a:latin typeface="Cambria Math" panose="02040503050406030204" pitchFamily="18" charset="0"/>
                                </a:rPr>
                                <m:t>∗</m:t>
                              </m:r>
                              <m:r>
                                <a:rPr lang="en-US" sz="2000" b="0" i="1" smtClean="0">
                                  <a:latin typeface="Cambria Math" panose="02040503050406030204" pitchFamily="18" charset="0"/>
                                </a:rPr>
                                <m:t>𝑏</m:t>
                              </m:r>
                            </m:sup>
                          </m:sSup>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e>
                      </m:nary>
                    </m:oMath>
                  </m:oMathPara>
                </a14:m>
                <a:endParaRPr lang="en-US" sz="2000" b="0" dirty="0">
                  <a:latin typeface="+mj-lt"/>
                </a:endParaRPr>
              </a:p>
              <a:p>
                <a:pPr>
                  <a:lnSpc>
                    <a:spcPct val="150000"/>
                  </a:lnSpc>
                </a:pPr>
                <a:r>
                  <a:rPr lang="en-US" sz="2000" dirty="0">
                    <a:latin typeface="+mj-lt"/>
                  </a:rPr>
                  <a:t>Bagging is particularly useful for regression trees. Trees (hundreds, or thousands) grow deep and are not pruned. Hence, each tree has high variance, but low bias. Averaging the </a:t>
                </a:r>
                <a:r>
                  <a:rPr lang="en-US" sz="2000" i="1" dirty="0">
                    <a:latin typeface="+mj-lt"/>
                  </a:rPr>
                  <a:t>B </a:t>
                </a:r>
                <a:r>
                  <a:rPr lang="en-US" sz="2000" dirty="0">
                    <a:latin typeface="+mj-lt"/>
                  </a:rPr>
                  <a:t>trees reduces the variance</a:t>
                </a:r>
              </a:p>
              <a:p>
                <a:pPr>
                  <a:lnSpc>
                    <a:spcPct val="150000"/>
                  </a:lnSpc>
                </a:pPr>
                <a:r>
                  <a:rPr lang="en-US" sz="2000" dirty="0">
                    <a:latin typeface="+mj-lt"/>
                  </a:rPr>
                  <a:t>In the case of classification, each tree makes prediction and take the </a:t>
                </a:r>
                <a:r>
                  <a:rPr lang="en-US" sz="2000" i="1" dirty="0">
                    <a:latin typeface="+mj-lt"/>
                  </a:rPr>
                  <a:t>majority vote.</a:t>
                </a:r>
                <a:endParaRPr lang="en-US" sz="2000" dirty="0">
                  <a:latin typeface="+mj-lt"/>
                </a:endParaRPr>
              </a:p>
            </p:txBody>
          </p:sp>
        </mc:Choice>
        <mc:Fallback>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464" r="-580"/>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86D6BCA9-A48D-3E88-FA10-49A51DCD4E4C}"/>
              </a:ext>
            </a:extLst>
          </p:cNvPr>
          <p:cNvPicPr>
            <a:picLocks noChangeAspect="1"/>
          </p:cNvPicPr>
          <p:nvPr/>
        </p:nvPicPr>
        <p:blipFill>
          <a:blip r:embed="rId3"/>
          <a:stretch>
            <a:fillRect/>
          </a:stretch>
        </p:blipFill>
        <p:spPr>
          <a:xfrm>
            <a:off x="9670417" y="127793"/>
            <a:ext cx="2160270" cy="1800225"/>
          </a:xfrm>
          <a:prstGeom prst="rect">
            <a:avLst/>
          </a:prstGeom>
        </p:spPr>
      </p:pic>
    </p:spTree>
    <p:extLst>
      <p:ext uri="{BB962C8B-B14F-4D97-AF65-F5344CB8AC3E}">
        <p14:creationId xmlns:p14="http://schemas.microsoft.com/office/powerpoint/2010/main" val="2359205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Ensemble methods – Random Forest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lnSpcReduction="10000"/>
              </a:bodyPr>
              <a:lstStyle/>
              <a:p>
                <a:pPr>
                  <a:lnSpc>
                    <a:spcPct val="150000"/>
                  </a:lnSpc>
                  <a:buFont typeface="Wingdings" panose="05000000000000000000" pitchFamily="2" charset="2"/>
                  <a:buChar char="§"/>
                </a:pPr>
                <a:r>
                  <a:rPr lang="en-US" sz="2000" dirty="0">
                    <a:latin typeface="+mj-lt"/>
                  </a:rPr>
                  <a:t>As in bagging, RF build a number of decision trees on bootstrapped samples. But when building them, each time a split in a tree is considered, a random sample of </a:t>
                </a:r>
                <a:r>
                  <a:rPr lang="en-US" sz="2000" i="1" dirty="0">
                    <a:latin typeface="+mj-lt"/>
                  </a:rPr>
                  <a:t>m</a:t>
                </a:r>
                <a:r>
                  <a:rPr lang="en-US" sz="2000" dirty="0">
                    <a:latin typeface="+mj-lt"/>
                  </a:rPr>
                  <a:t> (</a:t>
                </a:r>
                <a14:m>
                  <m:oMath xmlns:m="http://schemas.openxmlformats.org/officeDocument/2006/math">
                    <m:r>
                      <a:rPr lang="en-US" sz="2000" b="0" i="1" smtClean="0">
                        <a:latin typeface="Cambria Math" panose="02040503050406030204" pitchFamily="18" charset="0"/>
                      </a:rPr>
                      <m:t>𝑚</m:t>
                    </m:r>
                    <m:r>
                      <a:rPr lang="en-US" sz="2000" b="0" i="1" smtClean="0">
                        <a:latin typeface="Cambria Math" panose="02040503050406030204" pitchFamily="18" charset="0"/>
                        <a:ea typeface="Cambria Math" panose="02040503050406030204" pitchFamily="18" charset="0"/>
                      </a:rPr>
                      <m:t>≈</m:t>
                    </m:r>
                    <m:rad>
                      <m:radPr>
                        <m:degHide m:val="on"/>
                        <m:ctrlPr>
                          <a:rPr lang="en-US" sz="2000" b="0" i="1" smtClean="0">
                            <a:latin typeface="Cambria Math" panose="02040503050406030204" pitchFamily="18" charset="0"/>
                            <a:ea typeface="Cambria Math" panose="02040503050406030204" pitchFamily="18" charset="0"/>
                          </a:rPr>
                        </m:ctrlPr>
                      </m:radPr>
                      <m:deg/>
                      <m:e>
                        <m:r>
                          <a:rPr lang="en-US" sz="2000" b="0" i="1" smtClean="0">
                            <a:latin typeface="Cambria Math" panose="02040503050406030204" pitchFamily="18" charset="0"/>
                            <a:ea typeface="Cambria Math" panose="02040503050406030204" pitchFamily="18" charset="0"/>
                          </a:rPr>
                          <m:t>𝑝</m:t>
                        </m:r>
                      </m:e>
                    </m:rad>
                  </m:oMath>
                </a14:m>
                <a:r>
                  <a:rPr lang="en-US" sz="2000" dirty="0">
                    <a:latin typeface="+mj-lt"/>
                  </a:rPr>
                  <a:t>) predictors is chosen as split candidates from the full set of </a:t>
                </a:r>
                <a:r>
                  <a:rPr lang="en-US" sz="2000" i="1" dirty="0">
                    <a:latin typeface="+mj-lt"/>
                  </a:rPr>
                  <a:t>p</a:t>
                </a:r>
                <a:r>
                  <a:rPr lang="en-US" sz="2000" dirty="0">
                    <a:latin typeface="+mj-lt"/>
                  </a:rPr>
                  <a:t> predictors. </a:t>
                </a:r>
                <a:r>
                  <a:rPr lang="en-US" sz="2000" b="1" dirty="0">
                    <a:latin typeface="+mj-lt"/>
                  </a:rPr>
                  <a:t>The split is allowed to use only one of those </a:t>
                </a:r>
                <a:r>
                  <a:rPr lang="en-US" sz="2000" b="1" i="1" dirty="0">
                    <a:latin typeface="+mj-lt"/>
                  </a:rPr>
                  <a:t>m</a:t>
                </a:r>
                <a:r>
                  <a:rPr lang="en-US" sz="2000" b="1" dirty="0">
                    <a:latin typeface="+mj-lt"/>
                  </a:rPr>
                  <a:t> predictors</a:t>
                </a:r>
              </a:p>
              <a:p>
                <a:pPr>
                  <a:lnSpc>
                    <a:spcPct val="150000"/>
                  </a:lnSpc>
                  <a:buFont typeface="Wingdings" panose="05000000000000000000" pitchFamily="2" charset="2"/>
                  <a:buChar char="§"/>
                </a:pPr>
                <a:r>
                  <a:rPr lang="en-US" sz="2000" dirty="0">
                    <a:latin typeface="+mj-lt"/>
                  </a:rPr>
                  <a:t>The rationale is that, if there is a very strong predictor most of the trees will use it in the top split. So, all bagged trees will look similar, and the predictions will be highly correlated</a:t>
                </a:r>
              </a:p>
              <a:p>
                <a:pPr>
                  <a:lnSpc>
                    <a:spcPct val="150000"/>
                  </a:lnSpc>
                  <a:buFont typeface="Wingdings" panose="05000000000000000000" pitchFamily="2" charset="2"/>
                  <a:buChar char="§"/>
                </a:pPr>
                <a:r>
                  <a:rPr lang="en-US" sz="2000" dirty="0">
                    <a:latin typeface="+mj-lt"/>
                  </a:rPr>
                  <a:t>Additionally, it is easy in RF to measure the relative importance of each feature. It is done by evaluating how much the use of a feature in a tree node reduces impurity on average (across all trees in the forest). </a:t>
                </a: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522"/>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3369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Ensemble methods – Extremely Randomized Forests</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50000"/>
              </a:lnSpc>
              <a:buFont typeface="Wingdings" panose="05000000000000000000" pitchFamily="2" charset="2"/>
              <a:buChar char="§"/>
            </a:pPr>
            <a:r>
              <a:rPr lang="en-US" sz="2000" dirty="0">
                <a:latin typeface="+mj-lt"/>
              </a:rPr>
              <a:t>When growing a tree in a RF, at each node only a random subset of the features is considered for splitting </a:t>
            </a:r>
          </a:p>
          <a:p>
            <a:pPr>
              <a:lnSpc>
                <a:spcPct val="150000"/>
              </a:lnSpc>
              <a:buFont typeface="Wingdings" panose="05000000000000000000" pitchFamily="2" charset="2"/>
              <a:buChar char="§"/>
            </a:pPr>
            <a:r>
              <a:rPr lang="en-US" sz="2000" dirty="0">
                <a:latin typeface="+mj-lt"/>
              </a:rPr>
              <a:t>It is possible to make trees even more random by also using </a:t>
            </a:r>
            <a:r>
              <a:rPr lang="en-US" sz="2000" b="1" dirty="0">
                <a:latin typeface="+mj-lt"/>
              </a:rPr>
              <a:t>random thresholds </a:t>
            </a:r>
            <a:r>
              <a:rPr lang="en-US" sz="2000" dirty="0">
                <a:latin typeface="+mj-lt"/>
              </a:rPr>
              <a:t>for each feature rather than searching for the best possible thresholds (remember that splits are selected to minimize </a:t>
            </a:r>
            <a:r>
              <a:rPr lang="en-US" sz="2000" dirty="0" err="1">
                <a:latin typeface="+mj-lt"/>
              </a:rPr>
              <a:t>resids</a:t>
            </a:r>
            <a:r>
              <a:rPr lang="en-US" sz="2000" dirty="0">
                <a:latin typeface="+mj-lt"/>
              </a:rPr>
              <a:t>). </a:t>
            </a:r>
          </a:p>
          <a:p>
            <a:pPr>
              <a:lnSpc>
                <a:spcPct val="150000"/>
              </a:lnSpc>
              <a:buFont typeface="Wingdings" panose="05000000000000000000" pitchFamily="2" charset="2"/>
              <a:buChar char="§"/>
            </a:pPr>
            <a:r>
              <a:rPr lang="en-US" sz="2000" dirty="0">
                <a:latin typeface="+mj-lt"/>
              </a:rPr>
              <a:t>This technique trades more bias for lower variance </a:t>
            </a:r>
            <a:r>
              <a:rPr lang="en-US" sz="2000" u="sng" dirty="0">
                <a:latin typeface="+mj-lt"/>
              </a:rPr>
              <a:t>and</a:t>
            </a:r>
            <a:r>
              <a:rPr lang="en-US" sz="2000" dirty="0">
                <a:latin typeface="+mj-lt"/>
              </a:rPr>
              <a:t> makes </a:t>
            </a:r>
            <a:r>
              <a:rPr lang="en-US" sz="2000" b="1" dirty="0">
                <a:latin typeface="+mj-lt"/>
              </a:rPr>
              <a:t>XRF faster to estimate</a:t>
            </a:r>
            <a:r>
              <a:rPr lang="en-US" sz="2000" dirty="0">
                <a:latin typeface="+mj-lt"/>
              </a:rPr>
              <a:t>.</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5630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1494790" y="1875615"/>
            <a:ext cx="9859010" cy="4351338"/>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Decision trees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Decision trees regression</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Decision trees classification</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Regularization hyperparameters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Trees vs. Linear models</a:t>
            </a:r>
          </a:p>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Ensemble methods and Random Forests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Voting classifiers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Bagging</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Random Forests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Extremely Randomized Forests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Boosting</a:t>
            </a: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Outline</a:t>
            </a:r>
          </a:p>
        </p:txBody>
      </p:sp>
    </p:spTree>
    <p:extLst>
      <p:ext uri="{BB962C8B-B14F-4D97-AF65-F5344CB8AC3E}">
        <p14:creationId xmlns:p14="http://schemas.microsoft.com/office/powerpoint/2010/main" val="3676436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Ensemble methods – Boosting</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fontScale="92500" lnSpcReduction="10000"/>
          </a:bodyPr>
          <a:lstStyle/>
          <a:p>
            <a:pPr>
              <a:lnSpc>
                <a:spcPct val="150000"/>
              </a:lnSpc>
              <a:buFont typeface="Wingdings" panose="05000000000000000000" pitchFamily="2" charset="2"/>
              <a:buChar char="§"/>
            </a:pPr>
            <a:r>
              <a:rPr lang="en-US" sz="2000" i="1" dirty="0">
                <a:latin typeface="+mj-lt"/>
              </a:rPr>
              <a:t>Boosting</a:t>
            </a:r>
            <a:r>
              <a:rPr lang="en-US" sz="2000" dirty="0">
                <a:latin typeface="+mj-lt"/>
              </a:rPr>
              <a:t> works in a similar way than </a:t>
            </a:r>
            <a:r>
              <a:rPr lang="en-US" sz="2000" i="1" dirty="0">
                <a:latin typeface="+mj-lt"/>
              </a:rPr>
              <a:t>Bagging </a:t>
            </a:r>
            <a:r>
              <a:rPr lang="en-US" sz="2000" dirty="0">
                <a:latin typeface="+mj-lt"/>
              </a:rPr>
              <a:t>(train trees on bootstrapped samples and combining results)</a:t>
            </a:r>
            <a:r>
              <a:rPr lang="en-US" sz="2000" i="1" dirty="0">
                <a:latin typeface="+mj-lt"/>
              </a:rPr>
              <a:t>, </a:t>
            </a:r>
            <a:r>
              <a:rPr lang="en-US" sz="2000" dirty="0">
                <a:latin typeface="+mj-lt"/>
              </a:rPr>
              <a:t>but the </a:t>
            </a:r>
            <a:r>
              <a:rPr lang="en-US" sz="2000" b="1" dirty="0">
                <a:latin typeface="+mj-lt"/>
              </a:rPr>
              <a:t>trees are grown sequentially</a:t>
            </a:r>
            <a:r>
              <a:rPr lang="en-US" sz="2000" dirty="0">
                <a:latin typeface="+mj-lt"/>
              </a:rPr>
              <a:t>: each tree is built using information from previously grown trees.</a:t>
            </a:r>
          </a:p>
          <a:p>
            <a:pPr>
              <a:lnSpc>
                <a:spcPct val="150000"/>
              </a:lnSpc>
              <a:buFont typeface="Wingdings" panose="05000000000000000000" pitchFamily="2" charset="2"/>
              <a:buChar char="§"/>
            </a:pPr>
            <a:r>
              <a:rPr lang="en-US" sz="2000" dirty="0">
                <a:latin typeface="+mj-lt"/>
              </a:rPr>
              <a:t>However, Boosting does not involve bootstrap sampling; instead, each tree is fit on a modified version of the original dataset, trying to improve it. It </a:t>
            </a:r>
            <a:r>
              <a:rPr lang="en-US" sz="2000" i="1" dirty="0">
                <a:latin typeface="+mj-lt"/>
              </a:rPr>
              <a:t>learns slowly.</a:t>
            </a:r>
            <a:endParaRPr lang="en-US" sz="2000" dirty="0">
              <a:latin typeface="+mj-lt"/>
            </a:endParaRPr>
          </a:p>
          <a:p>
            <a:pPr>
              <a:lnSpc>
                <a:spcPct val="150000"/>
              </a:lnSpc>
              <a:buFont typeface="Wingdings" panose="05000000000000000000" pitchFamily="2" charset="2"/>
              <a:buChar char="§"/>
            </a:pPr>
            <a:r>
              <a:rPr lang="en-US" sz="2000" b="1" i="1" dirty="0" err="1">
                <a:latin typeface="+mj-lt"/>
              </a:rPr>
              <a:t>Adaboost</a:t>
            </a:r>
            <a:r>
              <a:rPr lang="en-US" sz="2000" b="1" i="1" dirty="0">
                <a:latin typeface="+mj-lt"/>
              </a:rPr>
              <a:t> </a:t>
            </a:r>
            <a:r>
              <a:rPr lang="en-US" sz="2000" dirty="0">
                <a:latin typeface="+mj-lt"/>
              </a:rPr>
              <a:t>and</a:t>
            </a:r>
            <a:r>
              <a:rPr lang="en-US" sz="2000" b="1" i="1" dirty="0">
                <a:latin typeface="+mj-lt"/>
              </a:rPr>
              <a:t> Gradient Boosting </a:t>
            </a:r>
            <a:r>
              <a:rPr lang="en-US" sz="2000" dirty="0">
                <a:latin typeface="+mj-lt"/>
              </a:rPr>
              <a:t>are the most popular boosting methods</a:t>
            </a:r>
          </a:p>
          <a:p>
            <a:pPr lvl="1">
              <a:lnSpc>
                <a:spcPct val="150000"/>
              </a:lnSpc>
              <a:buFont typeface="Wingdings" panose="05000000000000000000" pitchFamily="2" charset="2"/>
              <a:buChar char="§"/>
            </a:pPr>
            <a:r>
              <a:rPr lang="en-US" sz="1600" dirty="0" err="1">
                <a:latin typeface="+mj-lt"/>
              </a:rPr>
              <a:t>Adaboost</a:t>
            </a:r>
            <a:r>
              <a:rPr lang="en-US" sz="1600" dirty="0">
                <a:latin typeface="+mj-lt"/>
              </a:rPr>
              <a:t>: A first model is trained and used to make predictions. Then the relative weight of misclassified training instances is increased, to train a second classifier using the updated weights… and so on</a:t>
            </a:r>
          </a:p>
          <a:p>
            <a:pPr lvl="1">
              <a:lnSpc>
                <a:spcPct val="150000"/>
              </a:lnSpc>
              <a:buFont typeface="Wingdings" panose="05000000000000000000" pitchFamily="2" charset="2"/>
              <a:buChar char="§"/>
            </a:pPr>
            <a:r>
              <a:rPr lang="en-US" sz="1600" dirty="0">
                <a:latin typeface="+mj-lt"/>
              </a:rPr>
              <a:t>Gradient boosting: Instead of tweaking the instance weights at every iteration, this method fits the new tree to the residual errors made by the previous tree</a:t>
            </a:r>
          </a:p>
          <a:p>
            <a:pPr>
              <a:lnSpc>
                <a:spcPct val="150000"/>
              </a:lnSpc>
              <a:buFont typeface="Wingdings" panose="05000000000000000000" pitchFamily="2" charset="2"/>
              <a:buChar char="§"/>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476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s-ES" sz="1800" i="1" dirty="0" err="1">
                <a:latin typeface="+mj-lt"/>
              </a:rPr>
              <a:t>Tree</a:t>
            </a:r>
            <a:r>
              <a:rPr lang="en-US" sz="1800" i="1" dirty="0">
                <a:latin typeface="+mj-lt"/>
              </a:rPr>
              <a:t>-based methods</a:t>
            </a:r>
            <a:r>
              <a:rPr lang="en-US" sz="1800" dirty="0">
                <a:latin typeface="+mj-lt"/>
              </a:rPr>
              <a:t> stratify, or segment, the feature space into smaller regions</a:t>
            </a:r>
          </a:p>
          <a:p>
            <a:pPr>
              <a:lnSpc>
                <a:spcPct val="100000"/>
              </a:lnSpc>
              <a:buFont typeface="Wingdings" panose="05000000000000000000" pitchFamily="2" charset="2"/>
              <a:buChar char="§"/>
            </a:pPr>
            <a:r>
              <a:rPr lang="en-US" sz="1800" dirty="0">
                <a:latin typeface="+mj-lt"/>
              </a:rPr>
              <a:t>The mean or the mode of the instances that fall into a region is used to classify an observation</a:t>
            </a:r>
          </a:p>
          <a:p>
            <a:pPr>
              <a:lnSpc>
                <a:spcPct val="100000"/>
              </a:lnSpc>
              <a:buFont typeface="Wingdings" panose="05000000000000000000" pitchFamily="2" charset="2"/>
              <a:buChar char="§"/>
            </a:pPr>
            <a:r>
              <a:rPr lang="en-US" sz="1800" dirty="0">
                <a:latin typeface="+mj-lt"/>
              </a:rPr>
              <a:t>That classification, the splitting into regions, takes the form of “tree”</a:t>
            </a:r>
          </a:p>
          <a:p>
            <a:pPr>
              <a:lnSpc>
                <a:spcPct val="100000"/>
              </a:lnSpc>
              <a:buFont typeface="Wingdings" panose="05000000000000000000" pitchFamily="2" charset="2"/>
              <a:buChar char="§"/>
            </a:pPr>
            <a:r>
              <a:rPr lang="en-US" sz="1800" dirty="0">
                <a:latin typeface="+mj-lt"/>
              </a:rPr>
              <a:t>They are suitable for both regression and classification</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8B950016-6D7B-23FD-B914-98A1C9FDAA0A}"/>
              </a:ext>
            </a:extLst>
          </p:cNvPr>
          <p:cNvPicPr>
            <a:picLocks noChangeAspect="1"/>
          </p:cNvPicPr>
          <p:nvPr/>
        </p:nvPicPr>
        <p:blipFill>
          <a:blip r:embed="rId2"/>
          <a:stretch>
            <a:fillRect/>
          </a:stretch>
        </p:blipFill>
        <p:spPr>
          <a:xfrm>
            <a:off x="1787614" y="3429000"/>
            <a:ext cx="2988782" cy="2991394"/>
          </a:xfrm>
          <a:prstGeom prst="rect">
            <a:avLst/>
          </a:prstGeom>
        </p:spPr>
      </p:pic>
      <p:sp>
        <p:nvSpPr>
          <p:cNvPr id="10" name="TextBox 9">
            <a:extLst>
              <a:ext uri="{FF2B5EF4-FFF2-40B4-BE49-F238E27FC236}">
                <a16:creationId xmlns:a16="http://schemas.microsoft.com/office/drawing/2014/main" id="{88F62AB5-796B-8DF6-8ECB-EA958969AD72}"/>
              </a:ext>
            </a:extLst>
          </p:cNvPr>
          <p:cNvSpPr txBox="1"/>
          <p:nvPr/>
        </p:nvSpPr>
        <p:spPr>
          <a:xfrm>
            <a:off x="1315162" y="6050290"/>
            <a:ext cx="1546715" cy="261610"/>
          </a:xfrm>
          <a:prstGeom prst="rect">
            <a:avLst/>
          </a:prstGeom>
          <a:noFill/>
        </p:spPr>
        <p:txBody>
          <a:bodyPr wrap="square" rtlCol="0">
            <a:spAutoFit/>
          </a:bodyPr>
          <a:lstStyle/>
          <a:p>
            <a:r>
              <a:rPr lang="en-US" sz="1050" dirty="0"/>
              <a:t>Source: </a:t>
            </a:r>
            <a:r>
              <a:rPr lang="en-US" sz="1050" i="1" dirty="0"/>
              <a:t>Hitters </a:t>
            </a:r>
            <a:r>
              <a:rPr lang="en-US" sz="1050" dirty="0"/>
              <a:t>dataset</a:t>
            </a:r>
          </a:p>
        </p:txBody>
      </p:sp>
      <p:pic>
        <p:nvPicPr>
          <p:cNvPr id="12" name="Picture 11">
            <a:extLst>
              <a:ext uri="{FF2B5EF4-FFF2-40B4-BE49-F238E27FC236}">
                <a16:creationId xmlns:a16="http://schemas.microsoft.com/office/drawing/2014/main" id="{16837437-ABA0-2CF0-B8B2-15D7BA70F8D7}"/>
              </a:ext>
            </a:extLst>
          </p:cNvPr>
          <p:cNvPicPr>
            <a:picLocks noChangeAspect="1"/>
          </p:cNvPicPr>
          <p:nvPr/>
        </p:nvPicPr>
        <p:blipFill>
          <a:blip r:embed="rId3"/>
          <a:stretch>
            <a:fillRect/>
          </a:stretch>
        </p:blipFill>
        <p:spPr>
          <a:xfrm>
            <a:off x="7415605" y="3194939"/>
            <a:ext cx="3133344" cy="3297936"/>
          </a:xfrm>
          <a:prstGeom prst="rect">
            <a:avLst/>
          </a:prstGeom>
        </p:spPr>
      </p:pic>
      <p:sp>
        <p:nvSpPr>
          <p:cNvPr id="13" name="TextBox 12">
            <a:extLst>
              <a:ext uri="{FF2B5EF4-FFF2-40B4-BE49-F238E27FC236}">
                <a16:creationId xmlns:a16="http://schemas.microsoft.com/office/drawing/2014/main" id="{5D0C09C6-AC39-EC82-1F2F-69BD593B2795}"/>
              </a:ext>
            </a:extLst>
          </p:cNvPr>
          <p:cNvSpPr txBox="1"/>
          <p:nvPr/>
        </p:nvSpPr>
        <p:spPr>
          <a:xfrm>
            <a:off x="9717538" y="6017203"/>
            <a:ext cx="1546715" cy="261610"/>
          </a:xfrm>
          <a:prstGeom prst="rect">
            <a:avLst/>
          </a:prstGeom>
          <a:noFill/>
        </p:spPr>
        <p:txBody>
          <a:bodyPr wrap="square" rtlCol="0">
            <a:spAutoFit/>
          </a:bodyPr>
          <a:lstStyle/>
          <a:p>
            <a:r>
              <a:rPr lang="en-US" sz="1050" dirty="0"/>
              <a:t>Source: </a:t>
            </a:r>
            <a:r>
              <a:rPr lang="en-US" sz="1050" i="1" dirty="0"/>
              <a:t>Heart </a:t>
            </a:r>
            <a:r>
              <a:rPr lang="en-US" sz="1050" dirty="0"/>
              <a:t>dataset</a:t>
            </a:r>
          </a:p>
        </p:txBody>
      </p:sp>
      <p:cxnSp>
        <p:nvCxnSpPr>
          <p:cNvPr id="17" name="Straight Arrow Connector 16">
            <a:extLst>
              <a:ext uri="{FF2B5EF4-FFF2-40B4-BE49-F238E27FC236}">
                <a16:creationId xmlns:a16="http://schemas.microsoft.com/office/drawing/2014/main" id="{1D93E2F3-3885-47F2-AC69-84771FB9E5E7}"/>
              </a:ext>
            </a:extLst>
          </p:cNvPr>
          <p:cNvCxnSpPr>
            <a:cxnSpLocks/>
          </p:cNvCxnSpPr>
          <p:nvPr/>
        </p:nvCxnSpPr>
        <p:spPr>
          <a:xfrm flipH="1" flipV="1">
            <a:off x="3065542" y="3716806"/>
            <a:ext cx="1795908" cy="41444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6FB74F0B-963A-2CF1-D71A-8D83C9ED3B37}"/>
              </a:ext>
            </a:extLst>
          </p:cNvPr>
          <p:cNvCxnSpPr>
            <a:cxnSpLocks/>
          </p:cNvCxnSpPr>
          <p:nvPr/>
        </p:nvCxnSpPr>
        <p:spPr>
          <a:xfrm flipH="1">
            <a:off x="4019413" y="4256236"/>
            <a:ext cx="842037" cy="1322262"/>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EA6C2398-5A2C-0453-5D17-A01DEB3B1A46}"/>
              </a:ext>
            </a:extLst>
          </p:cNvPr>
          <p:cNvSpPr txBox="1"/>
          <p:nvPr/>
        </p:nvSpPr>
        <p:spPr>
          <a:xfrm>
            <a:off x="4946970" y="4025991"/>
            <a:ext cx="907821" cy="338554"/>
          </a:xfrm>
          <a:prstGeom prst="rect">
            <a:avLst/>
          </a:prstGeom>
          <a:noFill/>
        </p:spPr>
        <p:txBody>
          <a:bodyPr wrap="square" rtlCol="0">
            <a:spAutoFit/>
          </a:bodyPr>
          <a:lstStyle/>
          <a:p>
            <a:r>
              <a:rPr lang="en-US" sz="1600" dirty="0">
                <a:latin typeface="+mj-lt"/>
              </a:rPr>
              <a:t>Nodes</a:t>
            </a:r>
          </a:p>
        </p:txBody>
      </p:sp>
      <p:cxnSp>
        <p:nvCxnSpPr>
          <p:cNvPr id="26" name="Straight Arrow Connector 25">
            <a:extLst>
              <a:ext uri="{FF2B5EF4-FFF2-40B4-BE49-F238E27FC236}">
                <a16:creationId xmlns:a16="http://schemas.microsoft.com/office/drawing/2014/main" id="{6F7D2EB7-CE14-75B5-7286-8FFE89D08D3C}"/>
              </a:ext>
            </a:extLst>
          </p:cNvPr>
          <p:cNvCxnSpPr>
            <a:cxnSpLocks/>
          </p:cNvCxnSpPr>
          <p:nvPr/>
        </p:nvCxnSpPr>
        <p:spPr>
          <a:xfrm flipH="1" flipV="1">
            <a:off x="2144564" y="5821758"/>
            <a:ext cx="2990352" cy="56234"/>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4AACB104-91FD-E5DA-C847-A02E52B82F4E}"/>
              </a:ext>
            </a:extLst>
          </p:cNvPr>
          <p:cNvCxnSpPr>
            <a:cxnSpLocks/>
          </p:cNvCxnSpPr>
          <p:nvPr/>
        </p:nvCxnSpPr>
        <p:spPr>
          <a:xfrm flipH="1">
            <a:off x="3473404" y="5950852"/>
            <a:ext cx="1661512" cy="226111"/>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DEC36975-CEA4-A5CD-C223-7CB91C6A7D14}"/>
              </a:ext>
            </a:extLst>
          </p:cNvPr>
          <p:cNvCxnSpPr>
            <a:cxnSpLocks/>
          </p:cNvCxnSpPr>
          <p:nvPr/>
        </p:nvCxnSpPr>
        <p:spPr>
          <a:xfrm flipH="1">
            <a:off x="4776396" y="5998698"/>
            <a:ext cx="366170" cy="330665"/>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6" name="TextBox 35">
            <a:extLst>
              <a:ext uri="{FF2B5EF4-FFF2-40B4-BE49-F238E27FC236}">
                <a16:creationId xmlns:a16="http://schemas.microsoft.com/office/drawing/2014/main" id="{82B17076-9627-EF95-8663-9A6DFBF8D4E8}"/>
              </a:ext>
            </a:extLst>
          </p:cNvPr>
          <p:cNvSpPr txBox="1"/>
          <p:nvPr/>
        </p:nvSpPr>
        <p:spPr>
          <a:xfrm>
            <a:off x="5230706" y="5729819"/>
            <a:ext cx="907821" cy="338554"/>
          </a:xfrm>
          <a:prstGeom prst="rect">
            <a:avLst/>
          </a:prstGeom>
          <a:noFill/>
        </p:spPr>
        <p:txBody>
          <a:bodyPr wrap="square" rtlCol="0">
            <a:spAutoFit/>
          </a:bodyPr>
          <a:lstStyle/>
          <a:p>
            <a:r>
              <a:rPr lang="en-US" sz="1600" dirty="0">
                <a:latin typeface="+mj-lt"/>
              </a:rPr>
              <a:t>Leaves</a:t>
            </a:r>
          </a:p>
        </p:txBody>
      </p:sp>
    </p:spTree>
    <p:extLst>
      <p:ext uri="{BB962C8B-B14F-4D97-AF65-F5344CB8AC3E}">
        <p14:creationId xmlns:p14="http://schemas.microsoft.com/office/powerpoint/2010/main" val="376176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a:t>
            </a:r>
          </a:p>
        </p:txBody>
      </p:sp>
      <p:pic>
        <p:nvPicPr>
          <p:cNvPr id="8" name="Content Placeholder 7">
            <a:extLst>
              <a:ext uri="{FF2B5EF4-FFF2-40B4-BE49-F238E27FC236}">
                <a16:creationId xmlns:a16="http://schemas.microsoft.com/office/drawing/2014/main" id="{F1A0BEB9-A8F0-7619-EBC7-A7D3506D99ED}"/>
              </a:ext>
            </a:extLst>
          </p:cNvPr>
          <p:cNvPicPr>
            <a:picLocks noGrp="1" noChangeAspect="1"/>
          </p:cNvPicPr>
          <p:nvPr>
            <p:ph idx="1"/>
          </p:nvPr>
        </p:nvPicPr>
        <p:blipFill>
          <a:blip r:embed="rId2"/>
          <a:stretch>
            <a:fillRect/>
          </a:stretch>
        </p:blipFill>
        <p:spPr>
          <a:xfrm>
            <a:off x="6707549" y="1815846"/>
            <a:ext cx="4904667" cy="4040777"/>
          </a:xfrm>
        </p:spPr>
      </p:pic>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4"/>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66530"/>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1DA612B5-4DFF-2F45-D6F0-3F4ADCF3BC4F}"/>
              </a:ext>
            </a:extLst>
          </p:cNvPr>
          <p:cNvPicPr>
            <a:picLocks noChangeAspect="1"/>
          </p:cNvPicPr>
          <p:nvPr/>
        </p:nvPicPr>
        <p:blipFill>
          <a:blip r:embed="rId3"/>
          <a:stretch>
            <a:fillRect/>
          </a:stretch>
        </p:blipFill>
        <p:spPr>
          <a:xfrm>
            <a:off x="1355612" y="1723562"/>
            <a:ext cx="3985042" cy="3988526"/>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5C13CFD-29E5-5118-A4C9-BFBA5ADCF94D}"/>
                  </a:ext>
                </a:extLst>
              </p:cNvPr>
              <p:cNvSpPr txBox="1"/>
              <p:nvPr/>
            </p:nvSpPr>
            <p:spPr>
              <a:xfrm>
                <a:off x="7683729" y="1828828"/>
                <a:ext cx="3607420" cy="461665"/>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160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𝑅</m:t>
                          </m:r>
                        </m:e>
                        <m:sub>
                          <m:r>
                            <a:rPr lang="en-US" sz="1600" b="0" i="1" smtClean="0">
                              <a:solidFill>
                                <a:srgbClr val="FF0000"/>
                              </a:solidFill>
                              <a:latin typeface="Cambria Math" panose="02040503050406030204" pitchFamily="18" charset="0"/>
                            </a:rPr>
                            <m:t>3</m:t>
                          </m:r>
                        </m:sub>
                      </m:sSub>
                      <m:r>
                        <a:rPr lang="en-US" sz="1600" b="0" i="1" smtClean="0">
                          <a:solidFill>
                            <a:srgbClr val="FF0000"/>
                          </a:solidFill>
                          <a:latin typeface="Cambria Math" panose="02040503050406030204" pitchFamily="18" charset="0"/>
                        </a:rPr>
                        <m:t>=</m:t>
                      </m:r>
                      <m:d>
                        <m:dPr>
                          <m:begChr m:val="{"/>
                          <m:endChr m:val="}"/>
                          <m:ctrlPr>
                            <a:rPr lang="en-US" sz="1600" b="0" i="1" smtClean="0">
                              <a:solidFill>
                                <a:srgbClr val="FF0000"/>
                              </a:solidFill>
                              <a:latin typeface="Cambria Math" panose="02040503050406030204" pitchFamily="18" charset="0"/>
                            </a:rPr>
                          </m:ctrlPr>
                        </m:dPr>
                        <m:e>
                          <m:r>
                            <a:rPr lang="en-US" sz="1600" b="0" i="1" smtClean="0">
                              <a:solidFill>
                                <a:srgbClr val="FF0000"/>
                              </a:solidFill>
                              <a:latin typeface="Cambria Math" panose="02040503050406030204" pitchFamily="18" charset="0"/>
                            </a:rPr>
                            <m:t>𝑋</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𝑌𝑒𝑎𝑟𝑠</m:t>
                          </m:r>
                          <m:r>
                            <a:rPr lang="en-US" sz="1600" b="0" i="1" smtClean="0">
                              <a:solidFill>
                                <a:srgbClr val="FF0000"/>
                              </a:solidFill>
                              <a:latin typeface="Cambria Math" panose="02040503050406030204" pitchFamily="18" charset="0"/>
                            </a:rPr>
                            <m:t>≥4.5, </m:t>
                          </m:r>
                          <m:r>
                            <a:rPr lang="en-US" sz="1600" b="0" i="1" smtClean="0">
                              <a:solidFill>
                                <a:srgbClr val="FF0000"/>
                              </a:solidFill>
                              <a:latin typeface="Cambria Math" panose="02040503050406030204" pitchFamily="18" charset="0"/>
                            </a:rPr>
                            <m:t>𝐻𝑖𝑡𝑠</m:t>
                          </m:r>
                          <m:r>
                            <a:rPr lang="en-US" sz="1600" b="0" i="1" smtClean="0">
                              <a:solidFill>
                                <a:srgbClr val="FF0000"/>
                              </a:solidFill>
                              <a:latin typeface="Cambria Math" panose="02040503050406030204" pitchFamily="18" charset="0"/>
                            </a:rPr>
                            <m:t>≥117.5</m:t>
                          </m:r>
                        </m:e>
                      </m:d>
                    </m:oMath>
                  </m:oMathPara>
                </a14:m>
                <a:endParaRPr lang="en-US" sz="1600" dirty="0">
                  <a:solidFill>
                    <a:srgbClr val="FF0000"/>
                  </a:solidFill>
                </a:endParaRPr>
              </a:p>
            </p:txBody>
          </p:sp>
        </mc:Choice>
        <mc:Fallback xmlns="">
          <p:sp>
            <p:nvSpPr>
              <p:cNvPr id="11" name="TextBox 10">
                <a:extLst>
                  <a:ext uri="{FF2B5EF4-FFF2-40B4-BE49-F238E27FC236}">
                    <a16:creationId xmlns:a16="http://schemas.microsoft.com/office/drawing/2014/main" id="{D5C13CFD-29E5-5118-A4C9-BFBA5ADCF94D}"/>
                  </a:ext>
                </a:extLst>
              </p:cNvPr>
              <p:cNvSpPr txBox="1">
                <a:spLocks noRot="1" noChangeAspect="1" noMove="1" noResize="1" noEditPoints="1" noAdjustHandles="1" noChangeArrowheads="1" noChangeShapeType="1" noTextEdit="1"/>
              </p:cNvSpPr>
              <p:nvPr/>
            </p:nvSpPr>
            <p:spPr>
              <a:xfrm>
                <a:off x="7683729" y="1828828"/>
                <a:ext cx="3607420"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543D21C-5F2A-F94C-DFBB-188AF638A86E}"/>
                  </a:ext>
                </a:extLst>
              </p:cNvPr>
              <p:cNvSpPr txBox="1"/>
              <p:nvPr/>
            </p:nvSpPr>
            <p:spPr>
              <a:xfrm>
                <a:off x="5180076" y="2818292"/>
                <a:ext cx="2586228" cy="461665"/>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160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𝑅</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d>
                        <m:dPr>
                          <m:begChr m:val="{"/>
                          <m:endChr m:val="}"/>
                          <m:ctrlPr>
                            <a:rPr lang="en-US" sz="1600" b="0" i="1" smtClean="0">
                              <a:solidFill>
                                <a:srgbClr val="FF0000"/>
                              </a:solidFill>
                              <a:latin typeface="Cambria Math" panose="02040503050406030204" pitchFamily="18" charset="0"/>
                            </a:rPr>
                          </m:ctrlPr>
                        </m:dPr>
                        <m:e>
                          <m:r>
                            <a:rPr lang="en-US" sz="1600" b="0" i="1" smtClean="0">
                              <a:solidFill>
                                <a:srgbClr val="FF0000"/>
                              </a:solidFill>
                              <a:latin typeface="Cambria Math" panose="02040503050406030204" pitchFamily="18" charset="0"/>
                            </a:rPr>
                            <m:t>𝑋</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𝑌𝑒𝑎𝑟𝑠</m:t>
                          </m:r>
                          <m:r>
                            <a:rPr lang="en-US" sz="1600" b="0" i="1" smtClean="0">
                              <a:solidFill>
                                <a:srgbClr val="FF0000"/>
                              </a:solidFill>
                              <a:latin typeface="Cambria Math" panose="02040503050406030204" pitchFamily="18" charset="0"/>
                            </a:rPr>
                            <m:t>&lt;4.5</m:t>
                          </m:r>
                        </m:e>
                      </m:d>
                    </m:oMath>
                  </m:oMathPara>
                </a14:m>
                <a:endParaRPr lang="en-US" sz="1600" b="0" dirty="0">
                  <a:solidFill>
                    <a:srgbClr val="FF0000"/>
                  </a:solidFill>
                </a:endParaRPr>
              </a:p>
            </p:txBody>
          </p:sp>
        </mc:Choice>
        <mc:Fallback xmlns="">
          <p:sp>
            <p:nvSpPr>
              <p:cNvPr id="14" name="TextBox 13">
                <a:extLst>
                  <a:ext uri="{FF2B5EF4-FFF2-40B4-BE49-F238E27FC236}">
                    <a16:creationId xmlns:a16="http://schemas.microsoft.com/office/drawing/2014/main" id="{0543D21C-5F2A-F94C-DFBB-188AF638A86E}"/>
                  </a:ext>
                </a:extLst>
              </p:cNvPr>
              <p:cNvSpPr txBox="1">
                <a:spLocks noRot="1" noChangeAspect="1" noMove="1" noResize="1" noEditPoints="1" noAdjustHandles="1" noChangeArrowheads="1" noChangeShapeType="1" noTextEdit="1"/>
              </p:cNvSpPr>
              <p:nvPr/>
            </p:nvSpPr>
            <p:spPr>
              <a:xfrm>
                <a:off x="5180076" y="2818292"/>
                <a:ext cx="258622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3A58130-B5B5-8D50-6FCC-D249C0990885}"/>
                  </a:ext>
                </a:extLst>
              </p:cNvPr>
              <p:cNvSpPr txBox="1"/>
              <p:nvPr/>
            </p:nvSpPr>
            <p:spPr>
              <a:xfrm>
                <a:off x="7766304" y="4990531"/>
                <a:ext cx="3442270" cy="461665"/>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160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𝑅</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d>
                        <m:dPr>
                          <m:begChr m:val="{"/>
                          <m:endChr m:val="}"/>
                          <m:ctrlPr>
                            <a:rPr lang="en-US" sz="1600" b="0" i="1" smtClean="0">
                              <a:solidFill>
                                <a:srgbClr val="FF0000"/>
                              </a:solidFill>
                              <a:latin typeface="Cambria Math" panose="02040503050406030204" pitchFamily="18" charset="0"/>
                            </a:rPr>
                          </m:ctrlPr>
                        </m:dPr>
                        <m:e>
                          <m:r>
                            <a:rPr lang="en-US" sz="1600" b="0" i="1" smtClean="0">
                              <a:solidFill>
                                <a:srgbClr val="FF0000"/>
                              </a:solidFill>
                              <a:latin typeface="Cambria Math" panose="02040503050406030204" pitchFamily="18" charset="0"/>
                            </a:rPr>
                            <m:t>𝑋</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𝑌𝑒𝑎𝑟𝑠</m:t>
                          </m:r>
                          <m:r>
                            <a:rPr lang="en-US" sz="1600" b="0" i="1" smtClean="0">
                              <a:solidFill>
                                <a:srgbClr val="FF0000"/>
                              </a:solidFill>
                              <a:latin typeface="Cambria Math" panose="02040503050406030204" pitchFamily="18" charset="0"/>
                            </a:rPr>
                            <m:t>≥4.5, </m:t>
                          </m:r>
                          <m:r>
                            <a:rPr lang="en-US" sz="1600" b="0" i="1" smtClean="0">
                              <a:solidFill>
                                <a:srgbClr val="FF0000"/>
                              </a:solidFill>
                              <a:latin typeface="Cambria Math" panose="02040503050406030204" pitchFamily="18" charset="0"/>
                            </a:rPr>
                            <m:t>𝐻𝑖𝑡𝑠</m:t>
                          </m:r>
                          <m:r>
                            <a:rPr lang="en-US" sz="1600" b="0" i="1" smtClean="0">
                              <a:solidFill>
                                <a:srgbClr val="FF0000"/>
                              </a:solidFill>
                              <a:latin typeface="Cambria Math" panose="02040503050406030204" pitchFamily="18" charset="0"/>
                            </a:rPr>
                            <m:t>&lt;117.5</m:t>
                          </m:r>
                        </m:e>
                      </m:d>
                    </m:oMath>
                  </m:oMathPara>
                </a14:m>
                <a:endParaRPr lang="en-US" sz="1600" dirty="0">
                  <a:solidFill>
                    <a:srgbClr val="FF0000"/>
                  </a:solidFill>
                </a:endParaRPr>
              </a:p>
            </p:txBody>
          </p:sp>
        </mc:Choice>
        <mc:Fallback xmlns="">
          <p:sp>
            <p:nvSpPr>
              <p:cNvPr id="16" name="TextBox 15">
                <a:extLst>
                  <a:ext uri="{FF2B5EF4-FFF2-40B4-BE49-F238E27FC236}">
                    <a16:creationId xmlns:a16="http://schemas.microsoft.com/office/drawing/2014/main" id="{03A58130-B5B5-8D50-6FCC-D249C0990885}"/>
                  </a:ext>
                </a:extLst>
              </p:cNvPr>
              <p:cNvSpPr txBox="1">
                <a:spLocks noRot="1" noChangeAspect="1" noMove="1" noResize="1" noEditPoints="1" noAdjustHandles="1" noChangeArrowheads="1" noChangeShapeType="1" noTextEdit="1"/>
              </p:cNvSpPr>
              <p:nvPr/>
            </p:nvSpPr>
            <p:spPr>
              <a:xfrm>
                <a:off x="7766304" y="4990531"/>
                <a:ext cx="3442270"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5237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00000"/>
                  </a:lnSpc>
                  <a:buFont typeface="Wingdings" panose="05000000000000000000" pitchFamily="2" charset="2"/>
                  <a:buChar char="§"/>
                </a:pPr>
                <a:r>
                  <a:rPr lang="en-US" sz="2000" dirty="0">
                    <a:latin typeface="+mj-lt"/>
                  </a:rPr>
                  <a:t>A tree is built following two steps</a:t>
                </a:r>
              </a:p>
              <a:p>
                <a:pPr marL="800100" lvl="1" indent="-342900">
                  <a:lnSpc>
                    <a:spcPct val="100000"/>
                  </a:lnSpc>
                  <a:buFont typeface="+mj-lt"/>
                  <a:buAutoNum type="arabicPeriod"/>
                </a:pPr>
                <a:r>
                  <a:rPr lang="en-US" sz="1800" dirty="0">
                    <a:latin typeface="+mj-lt"/>
                  </a:rPr>
                  <a:t>The predictor space </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𝑋</m:t>
                        </m:r>
                      </m:e>
                      <m:sub>
                        <m:r>
                          <a:rPr lang="en-US" sz="1800" i="1">
                            <a:latin typeface="Cambria Math" panose="02040503050406030204" pitchFamily="18" charset="0"/>
                          </a:rPr>
                          <m:t>1</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2</m:t>
                        </m:r>
                      </m:sub>
                    </m:sSub>
                  </m:oMath>
                </a14:m>
                <a:r>
                  <a:rPr lang="en-US" sz="1800" dirty="0">
                    <a:latin typeface="+mj-lt"/>
                  </a:rPr>
                  <a:t>,…,</a:t>
                </a:r>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𝑝</m:t>
                        </m:r>
                      </m:sub>
                    </m:sSub>
                  </m:oMath>
                </a14:m>
                <a:r>
                  <a:rPr lang="en-US" sz="1800" dirty="0">
                    <a:latin typeface="+mj-lt"/>
                  </a:rPr>
                  <a:t> is divided into </a:t>
                </a:r>
                <a14:m>
                  <m:oMath xmlns:m="http://schemas.openxmlformats.org/officeDocument/2006/math">
                    <m:r>
                      <a:rPr lang="en-US" sz="1800" b="0" i="1" smtClean="0">
                        <a:latin typeface="Cambria Math" panose="02040503050406030204" pitchFamily="18" charset="0"/>
                      </a:rPr>
                      <m:t>𝐽</m:t>
                    </m:r>
                  </m:oMath>
                </a14:m>
                <a:r>
                  <a:rPr lang="en-US" sz="1800" i="1" dirty="0">
                    <a:latin typeface="+mj-lt"/>
                  </a:rPr>
                  <a:t> distinct and non-overlapping regions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b="0" i="1" smtClean="0">
                            <a:latin typeface="Cambria Math" panose="02040503050406030204" pitchFamily="18" charset="0"/>
                          </a:rPr>
                          <m:t>2</m:t>
                        </m:r>
                      </m:sub>
                    </m:sSub>
                  </m:oMath>
                </a14:m>
                <a:r>
                  <a:rPr lang="en-US" sz="1800" dirty="0">
                    <a:latin typeface="+mj-lt"/>
                  </a:rPr>
                  <a:t>,…,</a:t>
                </a:r>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b="0" i="1" smtClean="0">
                            <a:latin typeface="Cambria Math" panose="02040503050406030204" pitchFamily="18" charset="0"/>
                          </a:rPr>
                          <m:t>𝑗</m:t>
                        </m:r>
                      </m:sub>
                    </m:sSub>
                  </m:oMath>
                </a14:m>
                <a:endParaRPr lang="en-US" sz="1800" dirty="0"/>
              </a:p>
              <a:p>
                <a:pPr marL="800100" lvl="1" indent="-342900">
                  <a:lnSpc>
                    <a:spcPct val="100000"/>
                  </a:lnSpc>
                  <a:buFont typeface="+mj-lt"/>
                  <a:buAutoNum type="arabicPeriod"/>
                </a:pPr>
                <a:r>
                  <a:rPr lang="en-US" sz="1800" dirty="0">
                    <a:latin typeface="+mj-lt"/>
                  </a:rPr>
                  <a:t>For every observation that falls into the region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𝑗</m:t>
                        </m:r>
                      </m:sub>
                    </m:sSub>
                  </m:oMath>
                </a14:m>
                <a:r>
                  <a:rPr lang="en-US" sz="1800" dirty="0">
                    <a:latin typeface="+mj-lt"/>
                  </a:rPr>
                  <a:t>, we make the same prediction: the mean of the response values for the training observations in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𝑗</m:t>
                        </m:r>
                      </m:sub>
                    </m:sSub>
                  </m:oMath>
                </a14:m>
                <a:endParaRPr lang="en-US" sz="1600" dirty="0">
                  <a:latin typeface="+mj-lt"/>
                </a:endParaRPr>
              </a:p>
              <a:p>
                <a:pPr>
                  <a:lnSpc>
                    <a:spcPct val="100000"/>
                  </a:lnSpc>
                  <a:buFont typeface="Wingdings" panose="05000000000000000000" pitchFamily="2" charset="2"/>
                  <a:buChar char="§"/>
                </a:pPr>
                <a:r>
                  <a:rPr lang="en-US" sz="2000" dirty="0">
                    <a:latin typeface="+mj-lt"/>
                  </a:rPr>
                  <a:t>For instance, in Step 1 we obtain regions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1</m:t>
                        </m:r>
                      </m:sub>
                    </m:sSub>
                  </m:oMath>
                </a14:m>
                <a:r>
                  <a:rPr lang="en-US" sz="2000" dirty="0">
                    <a:latin typeface="+mj-lt"/>
                  </a:rPr>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2</m:t>
                        </m:r>
                      </m:sub>
                    </m:sSub>
                  </m:oMath>
                </a14:m>
                <a:r>
                  <a:rPr lang="en-US" sz="2000" dirty="0">
                    <a:latin typeface="+mj-lt"/>
                  </a:rPr>
                  <a:t>, with response mean for the first region 10 and 20, respectively. Then for a given observation </a:t>
                </a:r>
                <a14:m>
                  <m:oMath xmlns:m="http://schemas.openxmlformats.org/officeDocument/2006/math">
                    <m:r>
                      <a:rPr lang="en-US" sz="2000" b="0" i="1" smtClean="0">
                        <a:latin typeface="Cambria Math" panose="02040503050406030204" pitchFamily="18" charset="0"/>
                      </a:rPr>
                      <m:t>𝑋</m:t>
                    </m:r>
                  </m:oMath>
                </a14:m>
                <a:r>
                  <a:rPr lang="en-US" sz="2000" dirty="0">
                    <a:latin typeface="+mj-lt"/>
                  </a:rPr>
                  <a:t>, if </a:t>
                </a:r>
                <a14:m>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1</m:t>
                        </m:r>
                      </m:sub>
                    </m:sSub>
                  </m:oMath>
                </a14:m>
                <a:r>
                  <a:rPr lang="en-US" sz="2000" dirty="0">
                    <a:latin typeface="+mj-lt"/>
                  </a:rPr>
                  <a:t>, then we will predict a value of 10, and if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2</m:t>
                        </m:r>
                      </m:sub>
                    </m:sSub>
                  </m:oMath>
                </a14:m>
                <a:r>
                  <a:rPr lang="en-US" sz="2000" dirty="0">
                    <a:latin typeface="+mj-lt"/>
                  </a:rPr>
                  <a:t>, we will predict a value of 20.</a:t>
                </a: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522" t="-700" r="-638"/>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4721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00000"/>
                  </a:lnSpc>
                  <a:buFont typeface="Wingdings" panose="05000000000000000000" pitchFamily="2" charset="2"/>
                  <a:buChar char="§"/>
                </a:pPr>
                <a:r>
                  <a:rPr lang="en-US" sz="2000" dirty="0">
                    <a:latin typeface="+mj-lt"/>
                  </a:rPr>
                  <a:t>How are the regions obtained? The feature space is divided into high-dimensional rectangles. The goal is to find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2</m:t>
                        </m:r>
                      </m:sub>
                    </m:sSub>
                  </m:oMath>
                </a14:m>
                <a:r>
                  <a:rPr lang="en-US" sz="2000" dirty="0">
                    <a:latin typeface="+mj-lt"/>
                  </a:rPr>
                  <a:t>,…,</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𝑗</m:t>
                        </m:r>
                      </m:sub>
                    </m:sSub>
                  </m:oMath>
                </a14:m>
                <a:r>
                  <a:rPr lang="en-US" sz="2000" dirty="0">
                    <a:latin typeface="+mj-lt"/>
                  </a:rPr>
                  <a:t> that minimize the residual sum of squares (RSS):</a:t>
                </a:r>
              </a:p>
              <a:p>
                <a:pPr marL="0" indent="0">
                  <a:lnSpc>
                    <a:spcPct val="100000"/>
                  </a:lnSpc>
                  <a:buNone/>
                </a:pPr>
                <a14:m>
                  <m:oMathPara xmlns:m="http://schemas.openxmlformats.org/officeDocument/2006/math">
                    <m:oMathParaPr>
                      <m:jc m:val="centerGroup"/>
                    </m:oMathParaPr>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𝐽</m:t>
                          </m:r>
                        </m:sup>
                        <m:e>
                          <m:nary>
                            <m:naryPr>
                              <m:chr m:val="∑"/>
                              <m:supHide m:val="on"/>
                              <m:ctrlPr>
                                <a:rPr lang="en-US" sz="2000" i="1" smtClean="0">
                                  <a:latin typeface="Cambria Math" panose="02040503050406030204" pitchFamily="18" charset="0"/>
                                </a:rPr>
                              </m:ctrlPr>
                            </m:naryPr>
                            <m:sub>
                              <m:r>
                                <m:rPr>
                                  <m:brk m:alnAt="7"/>
                                </m:rP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𝑗</m:t>
                                  </m:r>
                                </m:sub>
                              </m:sSub>
                            </m:sub>
                            <m:sup/>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𝑗</m:t>
                                              </m:r>
                                            </m:sub>
                                          </m:sSub>
                                        </m:sub>
                                      </m:sSub>
                                    </m:e>
                                  </m:acc>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e>
                          </m:nary>
                        </m:e>
                      </m:nary>
                    </m:oMath>
                  </m:oMathPara>
                </a14:m>
                <a:endParaRPr lang="en-US" sz="2000" dirty="0">
                  <a:latin typeface="+mj-lt"/>
                </a:endParaRPr>
              </a:p>
              <a:p>
                <a:pPr marL="0" indent="0">
                  <a:lnSpc>
                    <a:spcPct val="100000"/>
                  </a:lnSpc>
                  <a:buNone/>
                </a:pPr>
                <a:r>
                  <a:rPr lang="en-US" sz="2000" dirty="0">
                    <a:latin typeface="+mj-lt"/>
                  </a:rPr>
                  <a:t>	where </a:t>
                </a:r>
                <a14:m>
                  <m:oMath xmlns:m="http://schemas.openxmlformats.org/officeDocument/2006/math">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𝑗</m:t>
                                </m:r>
                              </m:sub>
                            </m:sSub>
                          </m:sub>
                        </m:sSub>
                      </m:e>
                    </m:acc>
                  </m:oMath>
                </a14:m>
                <a:r>
                  <a:rPr lang="en-US" sz="2000" dirty="0">
                    <a:latin typeface="+mj-lt"/>
                  </a:rPr>
                  <a:t>is the mean response for the training observations within the </a:t>
                </a:r>
                <a:r>
                  <a:rPr lang="en-US" sz="2000" dirty="0" err="1">
                    <a:latin typeface="+mj-lt"/>
                  </a:rPr>
                  <a:t>jth</a:t>
                </a:r>
                <a:r>
                  <a:rPr lang="en-US" sz="2000" dirty="0">
                    <a:latin typeface="+mj-lt"/>
                  </a:rPr>
                  <a:t> rectangle</a:t>
                </a:r>
              </a:p>
              <a:p>
                <a:pPr>
                  <a:lnSpc>
                    <a:spcPct val="100000"/>
                  </a:lnSpc>
                  <a:buFont typeface="Wingdings" panose="05000000000000000000" pitchFamily="2" charset="2"/>
                  <a:buChar char="§"/>
                </a:pPr>
                <a:r>
                  <a:rPr lang="en-US" sz="2000" dirty="0">
                    <a:latin typeface="+mj-lt"/>
                  </a:rPr>
                  <a:t>A </a:t>
                </a:r>
                <a:r>
                  <a:rPr lang="en-US" sz="2000" i="1" dirty="0">
                    <a:latin typeface="+mj-lt"/>
                  </a:rPr>
                  <a:t>top-down greedy</a:t>
                </a:r>
                <a:r>
                  <a:rPr lang="en-US" sz="2000" dirty="0">
                    <a:latin typeface="+mj-lt"/>
                  </a:rPr>
                  <a:t> approach is taken for splitting the feature space, also known as </a:t>
                </a:r>
                <a:r>
                  <a:rPr lang="en-US" sz="2000" i="1" dirty="0">
                    <a:latin typeface="+mj-lt"/>
                  </a:rPr>
                  <a:t>recursive binary splitting</a:t>
                </a:r>
                <a:endParaRPr lang="en-US" sz="2000" dirty="0">
                  <a:latin typeface="+mj-lt"/>
                </a:endParaRPr>
              </a:p>
              <a:p>
                <a:pPr>
                  <a:lnSpc>
                    <a:spcPct val="100000"/>
                  </a:lnSpc>
                  <a:buFont typeface="Wingdings" panose="05000000000000000000" pitchFamily="2" charset="2"/>
                  <a:buChar char="§"/>
                </a:pPr>
                <a:r>
                  <a:rPr lang="en-US" sz="2000" dirty="0">
                    <a:latin typeface="+mj-lt"/>
                  </a:rPr>
                  <a:t>It is called </a:t>
                </a:r>
                <a:r>
                  <a:rPr lang="en-US" sz="2000" i="1" dirty="0">
                    <a:latin typeface="+mj-lt"/>
                  </a:rPr>
                  <a:t>top-down</a:t>
                </a:r>
                <a:r>
                  <a:rPr lang="en-US" sz="2000" dirty="0">
                    <a:latin typeface="+mj-lt"/>
                  </a:rPr>
                  <a:t> because it starts at the top of the tree, when all the observations pertain to a single region. It is </a:t>
                </a:r>
                <a:r>
                  <a:rPr lang="en-US" sz="2000" i="1" dirty="0">
                    <a:latin typeface="+mj-lt"/>
                  </a:rPr>
                  <a:t>greedy</a:t>
                </a:r>
                <a:r>
                  <a:rPr lang="en-US" sz="2000" dirty="0">
                    <a:latin typeface="+mj-lt"/>
                  </a:rPr>
                  <a:t> because at each node performs the best split, without considering what may come next in further splits.</a:t>
                </a:r>
              </a:p>
              <a:p>
                <a:pPr marL="0" indent="0">
                  <a:lnSpc>
                    <a:spcPct val="100000"/>
                  </a:lnSpc>
                  <a:buNone/>
                </a:pPr>
                <a:endParaRPr lang="en-US" sz="2000" dirty="0">
                  <a:latin typeface="+mj-lt"/>
                </a:endParaRPr>
              </a:p>
              <a:p>
                <a:pPr>
                  <a:lnSpc>
                    <a:spcPct val="100000"/>
                  </a:lnSpc>
                  <a:buFont typeface="Wingdings" panose="05000000000000000000" pitchFamily="2" charset="2"/>
                  <a:buChar char="§"/>
                </a:pPr>
                <a:endParaRPr lang="en-US" sz="2000" dirty="0">
                  <a:latin typeface="+mj-lt"/>
                </a:endParaRP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522" t="-700" r="-348"/>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84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fontScale="92500"/>
              </a:bodyPr>
              <a:lstStyle/>
              <a:p>
                <a:pPr>
                  <a:lnSpc>
                    <a:spcPct val="100000"/>
                  </a:lnSpc>
                  <a:buFont typeface="Wingdings" panose="05000000000000000000" pitchFamily="2" charset="2"/>
                  <a:buChar char="§"/>
                </a:pPr>
                <a:r>
                  <a:rPr lang="en-US" sz="2000" dirty="0">
                    <a:latin typeface="+mj-lt"/>
                  </a:rPr>
                  <a:t>To perform the recursive binary splitting, the predictor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𝑗</m:t>
                        </m:r>
                      </m:sub>
                    </m:sSub>
                  </m:oMath>
                </a14:m>
                <a:r>
                  <a:rPr lang="en-US" sz="2000" dirty="0">
                    <a:latin typeface="+mj-lt"/>
                  </a:rPr>
                  <a:t> is selected first, as well as the </a:t>
                </a:r>
                <a:r>
                  <a:rPr lang="en-US" sz="2000" dirty="0" err="1">
                    <a:latin typeface="+mj-lt"/>
                  </a:rPr>
                  <a:t>cutpoint</a:t>
                </a:r>
                <a:r>
                  <a:rPr lang="en-US" sz="2000" dirty="0">
                    <a:latin typeface="+mj-lt"/>
                  </a:rPr>
                  <a:t> </a:t>
                </a:r>
                <a14:m>
                  <m:oMath xmlns:m="http://schemas.openxmlformats.org/officeDocument/2006/math">
                    <m:r>
                      <a:rPr lang="en-US" sz="2000" b="0" i="1" smtClean="0">
                        <a:latin typeface="Cambria Math" panose="02040503050406030204" pitchFamily="18" charset="0"/>
                      </a:rPr>
                      <m:t>𝑠</m:t>
                    </m:r>
                  </m:oMath>
                </a14:m>
                <a:r>
                  <a:rPr lang="en-US" sz="2000" dirty="0">
                    <a:latin typeface="+mj-lt"/>
                  </a:rPr>
                  <a:t> such that splitting the predictor space into the regions </a:t>
                </a:r>
                <a14:m>
                  <m:oMath xmlns:m="http://schemas.openxmlformats.org/officeDocument/2006/math">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&lt;</m:t>
                        </m:r>
                        <m:r>
                          <a:rPr lang="en-US" sz="2000" b="0" i="1" smtClean="0">
                            <a:latin typeface="Cambria Math" panose="02040503050406030204" pitchFamily="18" charset="0"/>
                          </a:rPr>
                          <m:t>𝑠</m:t>
                        </m:r>
                      </m:e>
                    </m:d>
                  </m:oMath>
                </a14:m>
                <a:r>
                  <a:rPr lang="en-US" sz="2000" dirty="0">
                    <a:latin typeface="+mj-lt"/>
                  </a:rPr>
                  <a:t> and </a:t>
                </a:r>
                <a14:m>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𝑗</m:t>
                            </m:r>
                          </m:sub>
                        </m:sSub>
                        <m:r>
                          <a:rPr lang="en-US" sz="2000" b="0" i="1" smtClean="0">
                            <a:latin typeface="Cambria Math" panose="02040503050406030204" pitchFamily="18" charset="0"/>
                          </a:rPr>
                          <m:t>≥</m:t>
                        </m:r>
                        <m:r>
                          <a:rPr lang="en-US" sz="2000" i="1">
                            <a:latin typeface="Cambria Math" panose="02040503050406030204" pitchFamily="18" charset="0"/>
                          </a:rPr>
                          <m:t>𝑠</m:t>
                        </m:r>
                      </m:e>
                    </m:d>
                  </m:oMath>
                </a14:m>
                <a:r>
                  <a:rPr lang="en-US" sz="2000" dirty="0">
                    <a:latin typeface="+mj-lt"/>
                  </a:rPr>
                  <a:t> leads to the greatest possible reduction in RSS</a:t>
                </a:r>
              </a:p>
              <a:p>
                <a:pPr>
                  <a:lnSpc>
                    <a:spcPct val="100000"/>
                  </a:lnSpc>
                  <a:buFont typeface="Wingdings" panose="05000000000000000000" pitchFamily="2" charset="2"/>
                  <a:buChar char="§"/>
                </a:pPr>
                <a:r>
                  <a:rPr lang="en-US" sz="2000" dirty="0">
                    <a:latin typeface="+mj-lt"/>
                  </a:rPr>
                  <a:t>That is, </a:t>
                </a:r>
                <a:r>
                  <a:rPr lang="en-US" sz="2000" b="1" dirty="0">
                    <a:latin typeface="+mj-lt"/>
                  </a:rPr>
                  <a:t>we consider all predictors </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𝑿</m:t>
                        </m:r>
                      </m:e>
                      <m:sub>
                        <m:r>
                          <a:rPr lang="en-US" sz="2000" b="1" i="1">
                            <a:latin typeface="Cambria Math" panose="02040503050406030204" pitchFamily="18" charset="0"/>
                          </a:rPr>
                          <m:t>𝟏</m:t>
                        </m:r>
                      </m:sub>
                    </m:sSub>
                    <m:r>
                      <a:rPr lang="en-US" sz="2000" b="1" i="1" smtClean="0">
                        <a:latin typeface="Cambria Math" panose="02040503050406030204" pitchFamily="18" charset="0"/>
                      </a:rPr>
                      <m:t>,</m:t>
                    </m:r>
                    <m:sSub>
                      <m:sSubPr>
                        <m:ctrlPr>
                          <a:rPr lang="en-US" sz="2000" b="1" i="1">
                            <a:latin typeface="Cambria Math" panose="02040503050406030204" pitchFamily="18" charset="0"/>
                          </a:rPr>
                        </m:ctrlPr>
                      </m:sSubPr>
                      <m:e>
                        <m:r>
                          <a:rPr lang="en-US" sz="2000" b="1" i="1" smtClean="0">
                            <a:latin typeface="Cambria Math" panose="02040503050406030204" pitchFamily="18" charset="0"/>
                          </a:rPr>
                          <m:t>𝑿</m:t>
                        </m:r>
                      </m:e>
                      <m:sub>
                        <m:r>
                          <a:rPr lang="en-US" sz="2000" b="1" i="1" smtClean="0">
                            <a:latin typeface="Cambria Math" panose="02040503050406030204" pitchFamily="18" charset="0"/>
                          </a:rPr>
                          <m:t>𝟐</m:t>
                        </m:r>
                      </m:sub>
                    </m:sSub>
                  </m:oMath>
                </a14:m>
                <a:r>
                  <a:rPr lang="en-US" sz="2000" b="1" dirty="0">
                    <a:latin typeface="+mj-lt"/>
                  </a:rPr>
                  <a:t>,…,</a:t>
                </a:r>
                <a:r>
                  <a:rPr lang="en-US" sz="2000" b="1" dirty="0"/>
                  <a:t> </a:t>
                </a:r>
                <a14:m>
                  <m:oMath xmlns:m="http://schemas.openxmlformats.org/officeDocument/2006/math">
                    <m:sSub>
                      <m:sSubPr>
                        <m:ctrlPr>
                          <a:rPr lang="en-US" sz="2000" b="1" i="1">
                            <a:latin typeface="Cambria Math" panose="02040503050406030204" pitchFamily="18" charset="0"/>
                          </a:rPr>
                        </m:ctrlPr>
                      </m:sSubPr>
                      <m:e>
                        <m:r>
                          <a:rPr lang="en-US" sz="2000" b="1" i="1" smtClean="0">
                            <a:latin typeface="Cambria Math" panose="02040503050406030204" pitchFamily="18" charset="0"/>
                          </a:rPr>
                          <m:t>𝑿</m:t>
                        </m:r>
                      </m:e>
                      <m:sub>
                        <m:r>
                          <a:rPr lang="en-US" sz="2000" b="1" i="1" smtClean="0">
                            <a:latin typeface="Cambria Math" panose="02040503050406030204" pitchFamily="18" charset="0"/>
                          </a:rPr>
                          <m:t>𝒑</m:t>
                        </m:r>
                      </m:sub>
                    </m:sSub>
                  </m:oMath>
                </a14:m>
                <a:r>
                  <a:rPr lang="en-US" sz="2000" b="1" dirty="0">
                    <a:latin typeface="+mj-lt"/>
                  </a:rPr>
                  <a:t> and all possible values of the </a:t>
                </a:r>
                <a:r>
                  <a:rPr lang="en-US" sz="2000" b="1" dirty="0" err="1">
                    <a:latin typeface="+mj-lt"/>
                  </a:rPr>
                  <a:t>cutpoint</a:t>
                </a:r>
                <a:r>
                  <a:rPr lang="en-US" sz="2000" b="1" dirty="0">
                    <a:latin typeface="+mj-lt"/>
                  </a:rPr>
                  <a:t> </a:t>
                </a:r>
                <a14:m>
                  <m:oMath xmlns:m="http://schemas.openxmlformats.org/officeDocument/2006/math">
                    <m:r>
                      <a:rPr lang="en-US" sz="2000" b="1" i="1">
                        <a:latin typeface="Cambria Math" panose="02040503050406030204" pitchFamily="18" charset="0"/>
                      </a:rPr>
                      <m:t>𝒔</m:t>
                    </m:r>
                  </m:oMath>
                </a14:m>
                <a:r>
                  <a:rPr lang="en-US" sz="2000" b="1" dirty="0">
                    <a:latin typeface="+mj-lt"/>
                  </a:rPr>
                  <a:t> for each predictor, and then choose the predictor and </a:t>
                </a:r>
                <a:r>
                  <a:rPr lang="en-US" sz="2000" b="1" dirty="0" err="1">
                    <a:latin typeface="+mj-lt"/>
                  </a:rPr>
                  <a:t>cutpoint</a:t>
                </a:r>
                <a:r>
                  <a:rPr lang="en-US" sz="2000" b="1" dirty="0">
                    <a:latin typeface="+mj-lt"/>
                  </a:rPr>
                  <a:t> such that the resulting tree has the lowest RSS</a:t>
                </a:r>
                <a:r>
                  <a:rPr lang="en-US" sz="2000" dirty="0">
                    <a:latin typeface="+mj-lt"/>
                  </a:rPr>
                  <a:t>. In detail:</a:t>
                </a:r>
              </a:p>
              <a:p>
                <a:pPr marL="0" indent="0" algn="ctr">
                  <a:lnSpc>
                    <a:spcPct val="100000"/>
                  </a:lnSpc>
                  <a:buNone/>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𝑠</m:t>
                        </m:r>
                      </m:e>
                    </m:d>
                    <m:r>
                      <a:rPr lang="en-US" sz="2000" b="0" i="1" smtClean="0">
                        <a:latin typeface="Cambria Math" panose="02040503050406030204" pitchFamily="18" charset="0"/>
                      </a:rPr>
                      <m:t>=</m:t>
                    </m:r>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&lt;</m:t>
                        </m:r>
                        <m:r>
                          <a:rPr lang="en-US" sz="2000" b="0" i="1" smtClean="0">
                            <a:latin typeface="Cambria Math" panose="02040503050406030204" pitchFamily="18" charset="0"/>
                          </a:rPr>
                          <m:t>𝑠</m:t>
                        </m:r>
                      </m:e>
                    </m:d>
                  </m:oMath>
                </a14:m>
                <a:r>
                  <a:rPr lang="en-US" sz="2000" i="1" dirty="0">
                    <a:latin typeface="Cambria Math" panose="02040503050406030204" pitchFamily="18" charset="0"/>
                  </a:rPr>
                  <a:t> </a:t>
                </a:r>
                <a:r>
                  <a:rPr lang="en-US" sz="2000" i="1" dirty="0">
                    <a:latin typeface="+mj-lt"/>
                  </a:rPr>
                  <a:t>and</a:t>
                </a:r>
                <a:r>
                  <a:rPr lang="en-US" sz="2000" i="1" dirty="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2</m:t>
                        </m:r>
                      </m:sub>
                    </m:sSub>
                    <m:d>
                      <m:dPr>
                        <m:ctrlPr>
                          <a:rPr lang="en-US" sz="2000" i="1">
                            <a:latin typeface="Cambria Math" panose="02040503050406030204" pitchFamily="18" charset="0"/>
                          </a:rPr>
                        </m:ctrlPr>
                      </m:dPr>
                      <m:e>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𝑠</m:t>
                        </m:r>
                      </m:e>
                    </m:d>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𝑗</m:t>
                            </m:r>
                          </m:sub>
                        </m:sSub>
                        <m:r>
                          <a:rPr lang="en-US" sz="2000" b="0" i="1" smtClean="0">
                            <a:latin typeface="Cambria Math" panose="02040503050406030204" pitchFamily="18" charset="0"/>
                          </a:rPr>
                          <m:t>≥</m:t>
                        </m:r>
                        <m:r>
                          <a:rPr lang="en-US" sz="2000" i="1">
                            <a:latin typeface="Cambria Math" panose="02040503050406030204" pitchFamily="18" charset="0"/>
                          </a:rPr>
                          <m:t>𝑠</m:t>
                        </m:r>
                      </m:e>
                    </m:d>
                  </m:oMath>
                </a14:m>
                <a:endParaRPr lang="en-US" sz="2000" i="1" dirty="0">
                  <a:latin typeface="Cambria Math" panose="02040503050406030204" pitchFamily="18" charset="0"/>
                </a:endParaRPr>
              </a:p>
              <a:p>
                <a:pPr marL="0" indent="0" algn="ctr">
                  <a:lnSpc>
                    <a:spcPct val="100000"/>
                  </a:lnSpc>
                  <a:buNone/>
                </a:pPr>
                <a:endParaRPr lang="en-US" sz="2000" i="1" dirty="0">
                  <a:latin typeface="Cambria Math" panose="02040503050406030204" pitchFamily="18" charset="0"/>
                </a:endParaRPr>
              </a:p>
              <a:p>
                <a:pPr marL="0" indent="0">
                  <a:lnSpc>
                    <a:spcPct val="100000"/>
                  </a:lnSpc>
                  <a:buNone/>
                </a:pPr>
                <a:r>
                  <a:rPr lang="en-US" sz="2000" i="1" dirty="0">
                    <a:latin typeface="Cambria Math" panose="02040503050406030204" pitchFamily="18" charset="0"/>
                  </a:rPr>
                  <a:t>	</a:t>
                </a:r>
                <a:r>
                  <a:rPr lang="en-US" sz="2000" i="1" dirty="0">
                    <a:latin typeface="+mj-lt"/>
                  </a:rPr>
                  <a:t>Looking for the values of j and s that minimize:</a:t>
                </a:r>
              </a:p>
              <a:p>
                <a:pPr marL="0" indent="0">
                  <a:lnSpc>
                    <a:spcPct val="100000"/>
                  </a:lnSpc>
                  <a:buNone/>
                </a:pPr>
                <a:endParaRPr lang="en-US" sz="20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nary>
                        <m:naryPr>
                          <m:chr m:val="∑"/>
                          <m:supHide m:val="on"/>
                          <m:ctrlPr>
                            <a:rPr lang="en-US" sz="2000" i="1" smtClean="0">
                              <a:latin typeface="Cambria Math" panose="02040503050406030204" pitchFamily="18" charset="0"/>
                            </a:rPr>
                          </m:ctrlPr>
                        </m:naryPr>
                        <m:sub>
                          <m:r>
                            <m:rPr>
                              <m:brk m:alnAt="7"/>
                            </m:rPr>
                            <a:rPr lang="en-US" sz="2000" b="0" i="1" smtClean="0">
                              <a:latin typeface="Cambria Math" panose="02040503050406030204" pitchFamily="18" charset="0"/>
                            </a:rPr>
                            <m:t>𝑖</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r>
                                <a:rPr lang="en-US" sz="2000" b="0" i="1" smtClean="0">
                                  <a:latin typeface="Cambria Math" panose="02040503050406030204" pitchFamily="18" charset="0"/>
                                  <a:ea typeface="Cambria Math" panose="02040503050406030204" pitchFamily="18" charset="0"/>
                                </a:rPr>
                                <m:t>)</m:t>
                              </m:r>
                            </m:sub>
                          </m:sSub>
                        </m:sub>
                        <m:sup/>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sub>
                                  </m:sSub>
                                </m:e>
                              </m:acc>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e>
                      </m:nary>
                      <m:r>
                        <a:rPr lang="en-US" sz="2000" b="0" i="1" smtClean="0">
                          <a:latin typeface="Cambria Math" panose="02040503050406030204" pitchFamily="18" charset="0"/>
                        </a:rPr>
                        <m:t>+</m:t>
                      </m:r>
                      <m:nary>
                        <m:naryPr>
                          <m:chr m:val="∑"/>
                          <m:supHide m:val="on"/>
                          <m:ctrlPr>
                            <a:rPr lang="en-US" sz="2000" i="1">
                              <a:latin typeface="Cambria Math" panose="02040503050406030204" pitchFamily="18" charset="0"/>
                            </a:rPr>
                          </m:ctrlPr>
                        </m:naryPr>
                        <m:sub>
                          <m:r>
                            <m:rPr>
                              <m:brk m:alnAt="7"/>
                            </m:rPr>
                            <a:rPr lang="en-US" sz="2000" i="1">
                              <a:latin typeface="Cambria Math" panose="02040503050406030204" pitchFamily="18" charset="0"/>
                            </a:rPr>
                            <m:t>𝑖</m:t>
                          </m:r>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𝑠</m:t>
                              </m:r>
                              <m:r>
                                <a:rPr lang="en-US" sz="2000" i="1">
                                  <a:latin typeface="Cambria Math" panose="02040503050406030204" pitchFamily="18" charset="0"/>
                                  <a:ea typeface="Cambria Math" panose="02040503050406030204" pitchFamily="18" charset="0"/>
                                </a:rPr>
                                <m:t>)</m:t>
                              </m:r>
                            </m:sub>
                          </m:sSub>
                        </m:sub>
                        <m:sup/>
                        <m:e>
                          <m:sSup>
                            <m:sSupPr>
                              <m:ctrlPr>
                                <a:rPr lang="en-US" sz="2000" i="1">
                                  <a:latin typeface="Cambria Math" panose="02040503050406030204" pitchFamily="18" charset="0"/>
                                </a:rPr>
                              </m:ctrlPr>
                            </m:sSupPr>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2</m:t>
                                          </m:r>
                                        </m:sub>
                                      </m:sSub>
                                    </m:sub>
                                  </m:sSub>
                                </m:e>
                              </m:acc>
                              <m:r>
                                <a:rPr lang="en-US" sz="2000" i="1">
                                  <a:latin typeface="Cambria Math" panose="02040503050406030204" pitchFamily="18" charset="0"/>
                                </a:rPr>
                                <m:t>)</m:t>
                              </m:r>
                            </m:e>
                            <m:sup>
                              <m:r>
                                <a:rPr lang="en-US" sz="2000" i="1">
                                  <a:latin typeface="Cambria Math" panose="02040503050406030204" pitchFamily="18" charset="0"/>
                                </a:rPr>
                                <m:t>2</m:t>
                              </m:r>
                            </m:sup>
                          </m:sSup>
                        </m:e>
                      </m:nary>
                    </m:oMath>
                  </m:oMathPara>
                </a14:m>
                <a:endParaRPr lang="en-US" sz="2000" dirty="0"/>
              </a:p>
              <a:p>
                <a:pPr marL="0" indent="0">
                  <a:lnSpc>
                    <a:spcPct val="100000"/>
                  </a:lnSpc>
                  <a:buNone/>
                </a:pPr>
                <a:endParaRPr lang="en-US" sz="2000" dirty="0">
                  <a:latin typeface="+mj-lt"/>
                </a:endParaRPr>
              </a:p>
              <a:p>
                <a:pPr marL="0" indent="0">
                  <a:lnSpc>
                    <a:spcPct val="100000"/>
                  </a:lnSpc>
                  <a:buNone/>
                </a:pPr>
                <a:endParaRPr lang="en-US" sz="2000" dirty="0">
                  <a:latin typeface="+mj-lt"/>
                </a:endParaRPr>
              </a:p>
              <a:p>
                <a:pPr>
                  <a:lnSpc>
                    <a:spcPct val="100000"/>
                  </a:lnSpc>
                  <a:buFont typeface="Wingdings" panose="05000000000000000000" pitchFamily="2" charset="2"/>
                  <a:buChar char="§"/>
                </a:pPr>
                <a:endParaRPr lang="en-US" sz="2000" dirty="0">
                  <a:latin typeface="+mj-lt"/>
                </a:endParaRP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xfrm>
                <a:off x="844778" y="1819047"/>
                <a:ext cx="10515600" cy="4351338"/>
              </a:xfrm>
              <a:blipFill>
                <a:blip r:embed="rId2"/>
                <a:stretch>
                  <a:fillRect l="-464" t="-560" r="-870"/>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2132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Regression</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00000"/>
              </a:lnSpc>
              <a:buFont typeface="Wingdings" panose="05000000000000000000" pitchFamily="2" charset="2"/>
              <a:buChar char="§"/>
            </a:pPr>
            <a:r>
              <a:rPr lang="en-US" sz="2400" dirty="0">
                <a:latin typeface="+mj-lt"/>
              </a:rPr>
              <a:t>Next, we repeat the process looking for the best predictor and </a:t>
            </a:r>
            <a:r>
              <a:rPr lang="en-US" sz="2400" dirty="0" err="1">
                <a:latin typeface="+mj-lt"/>
              </a:rPr>
              <a:t>cutpoint</a:t>
            </a:r>
            <a:r>
              <a:rPr lang="en-US" sz="2400" dirty="0">
                <a:latin typeface="+mj-lt"/>
              </a:rPr>
              <a:t> in order to split the data further so as to minimize the RSS within each of the resulting regions. </a:t>
            </a:r>
          </a:p>
          <a:p>
            <a:pPr>
              <a:lnSpc>
                <a:spcPct val="100000"/>
              </a:lnSpc>
              <a:buFont typeface="Wingdings" panose="05000000000000000000" pitchFamily="2" charset="2"/>
              <a:buChar char="§"/>
            </a:pPr>
            <a:r>
              <a:rPr lang="en-US" sz="2400" dirty="0">
                <a:latin typeface="+mj-lt"/>
              </a:rPr>
              <a:t>Now that we have three regions, we look to split one of them the further as to minimize RSS…. </a:t>
            </a:r>
          </a:p>
          <a:p>
            <a:pPr>
              <a:lnSpc>
                <a:spcPct val="100000"/>
              </a:lnSpc>
              <a:buFont typeface="Wingdings" panose="05000000000000000000" pitchFamily="2" charset="2"/>
              <a:buChar char="§"/>
            </a:pPr>
            <a:r>
              <a:rPr lang="en-US" sz="2400" dirty="0">
                <a:latin typeface="+mj-lt"/>
              </a:rPr>
              <a:t>The process continues until a stopping criterion is reached, for instance, that a region contains less than 5 observations.</a:t>
            </a:r>
            <a:endParaRPr lang="en-US" sz="2400" dirty="0"/>
          </a:p>
          <a:p>
            <a:pPr marL="0" indent="0">
              <a:lnSpc>
                <a:spcPct val="100000"/>
              </a:lnSpc>
              <a:buNone/>
            </a:pPr>
            <a:endParaRPr lang="en-US" sz="2400" dirty="0">
              <a:latin typeface="+mj-lt"/>
            </a:endParaRPr>
          </a:p>
          <a:p>
            <a:pPr marL="0" indent="0">
              <a:lnSpc>
                <a:spcPct val="100000"/>
              </a:lnSpc>
              <a:buNone/>
            </a:pPr>
            <a:endParaRPr lang="en-US" sz="2400" dirty="0">
              <a:latin typeface="+mj-lt"/>
            </a:endParaRPr>
          </a:p>
          <a:p>
            <a:pPr>
              <a:lnSpc>
                <a:spcPct val="100000"/>
              </a:lnSpc>
              <a:buFont typeface="Wingdings" panose="05000000000000000000" pitchFamily="2" charset="2"/>
              <a:buChar char="§"/>
            </a:pPr>
            <a:endParaRPr lang="en-US" sz="24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4876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Decision Trees - Regression</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44778" y="1819047"/>
            <a:ext cx="10515600" cy="4351338"/>
          </a:xfrm>
        </p:spPr>
        <p:txBody>
          <a:bodyPr>
            <a:normAutofit/>
          </a:bodyPr>
          <a:lstStyle/>
          <a:p>
            <a:pPr>
              <a:lnSpc>
                <a:spcPct val="100000"/>
              </a:lnSpc>
              <a:buFont typeface="Wingdings" panose="05000000000000000000" pitchFamily="2" charset="2"/>
              <a:buChar char="§"/>
            </a:pPr>
            <a:r>
              <a:rPr lang="en-US" sz="2000" dirty="0">
                <a:latin typeface="+mj-lt"/>
              </a:rPr>
              <a:t>In reality, this procedure produces ”complex” (deep) trees that tend to overfit the data</a:t>
            </a:r>
          </a:p>
          <a:p>
            <a:pPr>
              <a:lnSpc>
                <a:spcPct val="100000"/>
              </a:lnSpc>
              <a:buFont typeface="Wingdings" panose="05000000000000000000" pitchFamily="2" charset="2"/>
              <a:buChar char="§"/>
            </a:pPr>
            <a:r>
              <a:rPr lang="en-US" sz="2000" dirty="0">
                <a:latin typeface="+mj-lt"/>
              </a:rPr>
              <a:t>Since simpler ones can generalize better (incurring in some bias, though), a process named </a:t>
            </a:r>
            <a:r>
              <a:rPr lang="en-US" sz="2000" i="1" dirty="0">
                <a:latin typeface="+mj-lt"/>
              </a:rPr>
              <a:t>pruning</a:t>
            </a:r>
            <a:r>
              <a:rPr lang="en-US" sz="2000" dirty="0">
                <a:latin typeface="+mj-lt"/>
              </a:rPr>
              <a:t> is usually performed</a:t>
            </a:r>
          </a:p>
          <a:p>
            <a:pPr>
              <a:lnSpc>
                <a:spcPct val="100000"/>
              </a:lnSpc>
              <a:buFont typeface="Wingdings" panose="05000000000000000000" pitchFamily="2" charset="2"/>
              <a:buChar char="§"/>
            </a:pPr>
            <a:r>
              <a:rPr lang="en-US" sz="2000" dirty="0">
                <a:latin typeface="+mj-lt"/>
              </a:rPr>
              <a:t>By pruning a tree some branches are removed, helping in achieving a reasonable accuracy without </a:t>
            </a:r>
            <a:r>
              <a:rPr lang="en-US" sz="2000" dirty="0" err="1">
                <a:latin typeface="+mj-lt"/>
              </a:rPr>
              <a:t>overfiting</a:t>
            </a:r>
            <a:r>
              <a:rPr lang="en-US" sz="2000" dirty="0">
                <a:latin typeface="+mj-lt"/>
              </a:rPr>
              <a:t>. K-fold cross validation is involved in the process of pruning a tree</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867FB5BA-00BB-C932-E118-6DF3C43B208E}"/>
              </a:ext>
            </a:extLst>
          </p:cNvPr>
          <p:cNvPicPr>
            <a:picLocks noChangeAspect="1"/>
          </p:cNvPicPr>
          <p:nvPr/>
        </p:nvPicPr>
        <p:blipFill>
          <a:blip r:embed="rId2"/>
          <a:stretch>
            <a:fillRect/>
          </a:stretch>
        </p:blipFill>
        <p:spPr>
          <a:xfrm>
            <a:off x="6743137" y="3766439"/>
            <a:ext cx="3994622" cy="2749296"/>
          </a:xfrm>
          <a:prstGeom prst="rect">
            <a:avLst/>
          </a:prstGeom>
        </p:spPr>
      </p:pic>
      <p:grpSp>
        <p:nvGrpSpPr>
          <p:cNvPr id="12" name="Group 11">
            <a:extLst>
              <a:ext uri="{FF2B5EF4-FFF2-40B4-BE49-F238E27FC236}">
                <a16:creationId xmlns:a16="http://schemas.microsoft.com/office/drawing/2014/main" id="{76464B13-1F9D-C0B0-42EA-CE49914A9F13}"/>
              </a:ext>
            </a:extLst>
          </p:cNvPr>
          <p:cNvGrpSpPr>
            <a:grpSpLocks noChangeAspect="1"/>
          </p:cNvGrpSpPr>
          <p:nvPr/>
        </p:nvGrpSpPr>
        <p:grpSpPr>
          <a:xfrm>
            <a:off x="1111995" y="3993514"/>
            <a:ext cx="4813923" cy="2258823"/>
            <a:chOff x="2096102" y="4457899"/>
            <a:chExt cx="4336868" cy="2034976"/>
          </a:xfrm>
        </p:grpSpPr>
        <p:pic>
          <p:nvPicPr>
            <p:cNvPr id="8" name="Picture 7">
              <a:extLst>
                <a:ext uri="{FF2B5EF4-FFF2-40B4-BE49-F238E27FC236}">
                  <a16:creationId xmlns:a16="http://schemas.microsoft.com/office/drawing/2014/main" id="{4AEA9345-07CD-FFBC-E13C-A7370AF2486D}"/>
                </a:ext>
              </a:extLst>
            </p:cNvPr>
            <p:cNvPicPr>
              <a:picLocks noChangeAspect="1"/>
            </p:cNvPicPr>
            <p:nvPr/>
          </p:nvPicPr>
          <p:blipFill rotWithShape="1">
            <a:blip r:embed="rId3"/>
            <a:srcRect t="61134"/>
            <a:stretch/>
          </p:blipFill>
          <p:spPr>
            <a:xfrm>
              <a:off x="2096102" y="5014210"/>
              <a:ext cx="4336868" cy="1478665"/>
            </a:xfrm>
            <a:prstGeom prst="rect">
              <a:avLst/>
            </a:prstGeom>
          </p:spPr>
        </p:pic>
        <p:pic>
          <p:nvPicPr>
            <p:cNvPr id="11" name="Picture 10">
              <a:extLst>
                <a:ext uri="{FF2B5EF4-FFF2-40B4-BE49-F238E27FC236}">
                  <a16:creationId xmlns:a16="http://schemas.microsoft.com/office/drawing/2014/main" id="{7FD07041-4642-AAE5-A2F4-218AB34D9AAD}"/>
                </a:ext>
              </a:extLst>
            </p:cNvPr>
            <p:cNvPicPr>
              <a:picLocks noChangeAspect="1"/>
            </p:cNvPicPr>
            <p:nvPr/>
          </p:nvPicPr>
          <p:blipFill rotWithShape="1">
            <a:blip r:embed="rId3"/>
            <a:srcRect b="85378"/>
            <a:stretch/>
          </p:blipFill>
          <p:spPr>
            <a:xfrm>
              <a:off x="2096102" y="4457899"/>
              <a:ext cx="4336868" cy="556311"/>
            </a:xfrm>
            <a:prstGeom prst="rect">
              <a:avLst/>
            </a:prstGeom>
          </p:spPr>
        </p:pic>
      </p:grpSp>
      <p:sp>
        <p:nvSpPr>
          <p:cNvPr id="14" name="TextBox 13">
            <a:extLst>
              <a:ext uri="{FF2B5EF4-FFF2-40B4-BE49-F238E27FC236}">
                <a16:creationId xmlns:a16="http://schemas.microsoft.com/office/drawing/2014/main" id="{BE14FEB2-BA14-D3CC-0354-74D6D463469B}"/>
              </a:ext>
            </a:extLst>
          </p:cNvPr>
          <p:cNvSpPr txBox="1"/>
          <p:nvPr/>
        </p:nvSpPr>
        <p:spPr>
          <a:xfrm>
            <a:off x="456061" y="4081684"/>
            <a:ext cx="1619915" cy="738664"/>
          </a:xfrm>
          <a:prstGeom prst="rect">
            <a:avLst/>
          </a:prstGeom>
          <a:noFill/>
        </p:spPr>
        <p:txBody>
          <a:bodyPr wrap="square" rtlCol="0">
            <a:spAutoFit/>
          </a:bodyPr>
          <a:lstStyle/>
          <a:p>
            <a:pPr algn="ctr"/>
            <a:r>
              <a:rPr lang="en-US" sz="1400" dirty="0">
                <a:solidFill>
                  <a:srgbClr val="FF0000"/>
                </a:solidFill>
              </a:rPr>
              <a:t>Unpruned tree (a pruned one is in the first slide)</a:t>
            </a:r>
          </a:p>
        </p:txBody>
      </p:sp>
    </p:spTree>
    <p:extLst>
      <p:ext uri="{BB962C8B-B14F-4D97-AF65-F5344CB8AC3E}">
        <p14:creationId xmlns:p14="http://schemas.microsoft.com/office/powerpoint/2010/main" val="3546761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16692</TotalTime>
  <Words>1929</Words>
  <Application>Microsoft Office PowerPoint</Application>
  <PresentationFormat>Widescreen</PresentationFormat>
  <Paragraphs>158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Wingdings</vt:lpstr>
      <vt:lpstr>Office Theme</vt:lpstr>
      <vt:lpstr>Introduction to Machine Learning Topic 5 – Tree-based methods (HOML Ch. 6 &amp; 7)</vt:lpstr>
      <vt:lpstr>PowerPoint Presentation</vt:lpstr>
      <vt:lpstr>Decision Trees</vt:lpstr>
      <vt:lpstr>Decision Trees</vt:lpstr>
      <vt:lpstr>Decision Trees - Regression</vt:lpstr>
      <vt:lpstr>Decision Trees - Regression</vt:lpstr>
      <vt:lpstr>Decision Trees - Regression</vt:lpstr>
      <vt:lpstr>Decision Trees - Regression</vt:lpstr>
      <vt:lpstr>Decision Trees - Regression</vt:lpstr>
      <vt:lpstr>Decision Trees - Classification</vt:lpstr>
      <vt:lpstr>Decision Trees - Classification</vt:lpstr>
      <vt:lpstr>Decision Trees - Classification</vt:lpstr>
      <vt:lpstr>Decision Trees - Regularization</vt:lpstr>
      <vt:lpstr>Decision Trees Vs Linear models</vt:lpstr>
      <vt:lpstr>Ensemble methods</vt:lpstr>
      <vt:lpstr>Ensemble methods – Bagging</vt:lpstr>
      <vt:lpstr>Ensemble methods – Bagging</vt:lpstr>
      <vt:lpstr>Ensemble methods – Random Forest</vt:lpstr>
      <vt:lpstr>Ensemble methods – Extremely Randomized Forests</vt:lpstr>
      <vt:lpstr>Ensemble methods – Boosting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Topic 0 – Course Introduction</dc:title>
  <dc:creator>Bas Vicente Javier</dc:creator>
  <cp:lastModifiedBy>Javier Bas Vicente</cp:lastModifiedBy>
  <cp:revision>47</cp:revision>
  <dcterms:created xsi:type="dcterms:W3CDTF">2022-09-11T13:53:20Z</dcterms:created>
  <dcterms:modified xsi:type="dcterms:W3CDTF">2023-11-08T16:54:11Z</dcterms:modified>
</cp:coreProperties>
</file>