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79E627-527F-413E-9D7B-FBC1FA503FAF}">
  <a:tblStyle styleId="{4579E627-527F-413E-9D7B-FBC1FA503F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83507E7-8CFF-47C4-9F7A-E718711F6DDA}"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CB0798B-5947-4BF8-9EDC-652F72F90959}"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66f11d3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66f11d3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f0c4781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f0c4781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688285e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688285e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688285e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688285e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688285e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688285e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688285e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688285e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688285e4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688285e4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566f11d3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566f11d3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88285e4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88285e4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566f11d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566f11d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566f11d3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566f11d3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566f11d3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566f11d3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66f11d3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66f11d3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566f11d3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566f11d3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566f11d3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566f11d3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566f11d3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566f11d3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1.png"/><Relationship Id="rId13" Type="http://schemas.openxmlformats.org/officeDocument/2006/relationships/image" Target="../media/image10.png"/><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2.png"/><Relationship Id="rId15" Type="http://schemas.openxmlformats.org/officeDocument/2006/relationships/image" Target="../media/image2.png"/><Relationship Id="rId14" Type="http://schemas.openxmlformats.org/officeDocument/2006/relationships/image" Target="../media/image5.png"/><Relationship Id="rId16"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66750" y="13336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5500"/>
              <a:t>Sistemas                       operativos</a:t>
            </a:r>
            <a:endParaRPr sz="5500"/>
          </a:p>
        </p:txBody>
      </p:sp>
      <p:sp>
        <p:nvSpPr>
          <p:cNvPr id="135" name="Google Shape;135;p13"/>
          <p:cNvSpPr txBox="1"/>
          <p:nvPr>
            <p:ph idx="1" type="subTitle"/>
          </p:nvPr>
        </p:nvSpPr>
        <p:spPr>
          <a:xfrm>
            <a:off x="5083950" y="3924925"/>
            <a:ext cx="3470700" cy="783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Javier Campos Cuesta</a:t>
            </a:r>
            <a:endParaRPr/>
          </a:p>
          <a:p>
            <a:pPr indent="0" lvl="0" marL="0" rtl="0" algn="r">
              <a:spcBef>
                <a:spcPts val="0"/>
              </a:spcBef>
              <a:spcAft>
                <a:spcPts val="0"/>
              </a:spcAft>
              <a:buNone/>
            </a:pPr>
            <a:r>
              <a:rPr lang="es"/>
              <a:t>Sistemas informáticos</a:t>
            </a:r>
            <a:endParaRPr/>
          </a:p>
          <a:p>
            <a:pPr indent="0" lvl="0" marL="0" rtl="0" algn="r">
              <a:spcBef>
                <a:spcPts val="0"/>
              </a:spcBef>
              <a:spcAft>
                <a:spcPts val="0"/>
              </a:spcAft>
              <a:buNone/>
            </a:pPr>
            <a:r>
              <a:rPr lang="es"/>
              <a:t>1º DAW 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526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Android 11</a:t>
            </a:r>
            <a:endParaRPr/>
          </a:p>
        </p:txBody>
      </p:sp>
      <p:graphicFrame>
        <p:nvGraphicFramePr>
          <p:cNvPr id="189" name="Google Shape;189;p22"/>
          <p:cNvGraphicFramePr/>
          <p:nvPr/>
        </p:nvGraphicFramePr>
        <p:xfrm>
          <a:off x="1555750" y="1589850"/>
          <a:ext cx="3000000" cy="3000000"/>
        </p:xfrm>
        <a:graphic>
          <a:graphicData uri="http://schemas.openxmlformats.org/drawingml/2006/table">
            <a:tbl>
              <a:tblPr>
                <a:noFill/>
                <a:tableStyleId>{4579E627-527F-413E-9D7B-FBC1FA503FAF}</a:tableStyleId>
              </a:tblPr>
              <a:tblGrid>
                <a:gridCol w="1523375"/>
                <a:gridCol w="961525"/>
                <a:gridCol w="1134600"/>
                <a:gridCol w="1206500"/>
                <a:gridCol w="1206500"/>
              </a:tblGrid>
              <a:tr h="937800">
                <a:tc gridSpan="3">
                  <a:txBody>
                    <a:bodyPr/>
                    <a:lstStyle/>
                    <a:p>
                      <a:pPr indent="0" lvl="0" marL="0" rtl="0" algn="ctr">
                        <a:spcBef>
                          <a:spcPts val="0"/>
                        </a:spcBef>
                        <a:spcAft>
                          <a:spcPts val="0"/>
                        </a:spcAft>
                        <a:buNone/>
                      </a:pPr>
                      <a:r>
                        <a:rPr lang="es">
                          <a:solidFill>
                            <a:srgbClr val="FFFFFF"/>
                          </a:solidFill>
                        </a:rPr>
                        <a:t>Requisitos hardware</a:t>
                      </a:r>
                      <a:endParaRPr>
                        <a:solidFill>
                          <a:srgbClr val="FFFFFF"/>
                        </a:solidFill>
                      </a:endParaRPr>
                    </a:p>
                  </a:txBody>
                  <a:tcPr marT="414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c rowSpan="2">
                  <a:txBody>
                    <a:bodyPr/>
                    <a:lstStyle/>
                    <a:p>
                      <a:pPr indent="0" lvl="0" marL="0" rtl="0" algn="ctr">
                        <a:spcBef>
                          <a:spcPts val="0"/>
                        </a:spcBef>
                        <a:spcAft>
                          <a:spcPts val="0"/>
                        </a:spcAft>
                        <a:buNone/>
                      </a:pPr>
                      <a:r>
                        <a:rPr lang="es">
                          <a:solidFill>
                            <a:srgbClr val="FFFFFF"/>
                          </a:solidFill>
                        </a:rPr>
                        <a:t>Año de aparición</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s">
                          <a:solidFill>
                            <a:srgbClr val="FFFFFF"/>
                          </a:solidFill>
                        </a:rPr>
                        <a:t>Licencia</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937800">
                <a:tc>
                  <a:txBody>
                    <a:bodyPr/>
                    <a:lstStyle/>
                    <a:p>
                      <a:pPr indent="0" lvl="0" marL="0" rtl="0" algn="ctr">
                        <a:spcBef>
                          <a:spcPts val="0"/>
                        </a:spcBef>
                        <a:spcAft>
                          <a:spcPts val="0"/>
                        </a:spcAft>
                        <a:buNone/>
                      </a:pPr>
                      <a:r>
                        <a:rPr lang="es">
                          <a:solidFill>
                            <a:srgbClr val="FFFFFF"/>
                          </a:solidFill>
                        </a:rPr>
                        <a:t>Microprocesador</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RAM</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Capacidad disco duro</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937800">
                <a:tc>
                  <a:txBody>
                    <a:bodyPr/>
                    <a:lstStyle/>
                    <a:p>
                      <a:pPr indent="0" lvl="0" marL="0" rtl="0" algn="ctr">
                        <a:spcBef>
                          <a:spcPts val="0"/>
                        </a:spcBef>
                        <a:spcAft>
                          <a:spcPts val="0"/>
                        </a:spcAft>
                        <a:buNone/>
                      </a:pPr>
                      <a:r>
                        <a:rPr lang="es">
                          <a:solidFill>
                            <a:srgbClr val="FFFFFF"/>
                          </a:solidFill>
                        </a:rPr>
                        <a:t>Quad Core 1.2 GHz</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2 Gb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16</a:t>
                      </a:r>
                      <a:r>
                        <a:rPr lang="es">
                          <a:solidFill>
                            <a:srgbClr val="FFFFFF"/>
                          </a:solidFill>
                        </a:rPr>
                        <a:t> Gb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2020</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Propietaria</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Actividad 2. Tipos de sistemas operativos</a:t>
            </a:r>
            <a:endParaRPr/>
          </a:p>
        </p:txBody>
      </p:sp>
      <p:graphicFrame>
        <p:nvGraphicFramePr>
          <p:cNvPr id="195" name="Google Shape;195;p23"/>
          <p:cNvGraphicFramePr/>
          <p:nvPr/>
        </p:nvGraphicFramePr>
        <p:xfrm>
          <a:off x="991425" y="1138225"/>
          <a:ext cx="3000000" cy="3000000"/>
        </p:xfrm>
        <a:graphic>
          <a:graphicData uri="http://schemas.openxmlformats.org/drawingml/2006/table">
            <a:tbl>
              <a:tblPr>
                <a:noFill/>
                <a:tableStyleId>{4579E627-527F-413E-9D7B-FBC1FA503FAF}</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sz="900">
                        <a:solidFill>
                          <a:srgbClr val="FFFFFF"/>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sz="900">
                          <a:solidFill>
                            <a:srgbClr val="FFFFFF"/>
                          </a:solidFill>
                        </a:rPr>
                        <a:t>Estructura</a:t>
                      </a:r>
                      <a:endParaRPr sz="900">
                        <a:solidFill>
                          <a:srgbClr val="FFFFFF"/>
                        </a:solidFill>
                      </a:endParaRPr>
                    </a:p>
                  </a:txBody>
                  <a:tcPr marT="91425" marB="91425" marR="91425" marL="914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Servicios que soportan</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Forma (en red o distribuido)</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r>
              <a:tr h="381000">
                <a:tc>
                  <a:txBody>
                    <a:bodyPr/>
                    <a:lstStyle/>
                    <a:p>
                      <a:pPr indent="0" lvl="0" marL="0" rtl="0" algn="ctr">
                        <a:spcBef>
                          <a:spcPts val="0"/>
                        </a:spcBef>
                        <a:spcAft>
                          <a:spcPts val="0"/>
                        </a:spcAft>
                        <a:buNone/>
                      </a:pPr>
                      <a:r>
                        <a:rPr lang="es" sz="900">
                          <a:solidFill>
                            <a:srgbClr val="FFFFFF"/>
                          </a:solidFill>
                        </a:rPr>
                        <a:t>MS-DOS 6.22</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Monolítico</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Monousuario y monotarea</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Distribuido</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900">
                          <a:solidFill>
                            <a:srgbClr val="FFFFFF"/>
                          </a:solidFill>
                        </a:rPr>
                        <a:t>Windows XP</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Cliente-servidor</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Multiusuario, multitarea y multiproceso</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En Red</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900">
                          <a:solidFill>
                            <a:srgbClr val="FFFFFF"/>
                          </a:solidFill>
                        </a:rPr>
                        <a:t>Windows Server 2016</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Cliente-servidor</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Multiusuario, multitarea y multiproceso</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En Red</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900">
                          <a:solidFill>
                            <a:srgbClr val="FFFFFF"/>
                          </a:solidFill>
                        </a:rPr>
                        <a:t>Windows 10</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Cliente-servidor</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Multiusuario, multitarea y multiproceso</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En Red</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900">
                          <a:solidFill>
                            <a:srgbClr val="FFFFFF"/>
                          </a:solidFill>
                        </a:rPr>
                        <a:t>Unix</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Máquina virtual</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Multiusuario, multitarea y multiproceso</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En Red</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900">
                          <a:solidFill>
                            <a:srgbClr val="FFFFFF"/>
                          </a:solidFill>
                        </a:rPr>
                        <a:t>Linux Ubuntu</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Cliente-servidor</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Multiusuario, multitarea y multiproceso</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En Red</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900">
                          <a:solidFill>
                            <a:srgbClr val="FFFFFF"/>
                          </a:solidFill>
                        </a:rPr>
                        <a:t>Mac Os 10.14.6</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Cliente-servidor</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Multiusuario, multitarea y multiproceso</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En Red</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900">
                          <a:solidFill>
                            <a:srgbClr val="FFFFFF"/>
                          </a:solidFill>
                        </a:rPr>
                        <a:t>Android 11</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sz="900">
                          <a:solidFill>
                            <a:srgbClr val="FFFFFF"/>
                          </a:solidFill>
                        </a:rPr>
                        <a:t>Máquina</a:t>
                      </a:r>
                      <a:r>
                        <a:rPr lang="es" sz="900">
                          <a:solidFill>
                            <a:srgbClr val="FFFFFF"/>
                          </a:solidFill>
                        </a:rPr>
                        <a:t> virtual</a:t>
                      </a:r>
                      <a:endParaRPr sz="900">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Monousuario, multitarea y multiproceso</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900">
                          <a:solidFill>
                            <a:srgbClr val="FFFFFF"/>
                          </a:solidFill>
                        </a:rPr>
                        <a:t>En Red</a:t>
                      </a:r>
                      <a:endParaRPr sz="900">
                        <a:solidFill>
                          <a:srgbClr val="FF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196" name="Google Shape;196;p23"/>
          <p:cNvSpPr/>
          <p:nvPr/>
        </p:nvSpPr>
        <p:spPr>
          <a:xfrm rot="2700000">
            <a:off x="828857" y="1030691"/>
            <a:ext cx="341957" cy="264317"/>
          </a:xfrm>
          <a:prstGeom prst="triangle">
            <a:avLst>
              <a:gd fmla="val 36163"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Actividad 3. Gestión de Recursos</a:t>
            </a:r>
            <a:endParaRPr/>
          </a:p>
        </p:txBody>
      </p:sp>
      <p:graphicFrame>
        <p:nvGraphicFramePr>
          <p:cNvPr id="202" name="Google Shape;202;p24"/>
          <p:cNvGraphicFramePr/>
          <p:nvPr/>
        </p:nvGraphicFramePr>
        <p:xfrm>
          <a:off x="989575" y="1425325"/>
          <a:ext cx="3000000" cy="3000000"/>
        </p:xfrm>
        <a:graphic>
          <a:graphicData uri="http://schemas.openxmlformats.org/drawingml/2006/table">
            <a:tbl>
              <a:tblPr>
                <a:noFill/>
                <a:tableStyleId>{283507E7-8CFF-47C4-9F7A-E718711F6DDA}</a:tableStyleId>
              </a:tblPr>
              <a:tblGrid>
                <a:gridCol w="2149675"/>
                <a:gridCol w="3999825"/>
                <a:gridCol w="413075"/>
                <a:gridCol w="413075"/>
                <a:gridCol w="413075"/>
              </a:tblGrid>
              <a:tr h="395300">
                <a:tc gridSpan="5">
                  <a:txBody>
                    <a:bodyPr/>
                    <a:lstStyle/>
                    <a:p>
                      <a:pPr indent="0" lvl="0" marL="0" rtl="0" algn="ctr">
                        <a:lnSpc>
                          <a:spcPct val="115000"/>
                        </a:lnSpc>
                        <a:spcBef>
                          <a:spcPts val="0"/>
                        </a:spcBef>
                        <a:spcAft>
                          <a:spcPts val="0"/>
                        </a:spcAft>
                        <a:buNone/>
                      </a:pPr>
                      <a:r>
                        <a:rPr b="1" lang="es" sz="1300">
                          <a:solidFill>
                            <a:srgbClr val="FFFFFF"/>
                          </a:solidFill>
                        </a:rPr>
                        <a:t>MS-DOS 6.22</a:t>
                      </a:r>
                      <a:endParaRPr b="1" sz="13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hMerge="1"/>
                <a:tc hMerge="1"/>
                <a:tc hMerge="1"/>
                <a:tc hMerge="1"/>
              </a:tr>
              <a:tr h="829600">
                <a:tc>
                  <a:txBody>
                    <a:bodyPr/>
                    <a:lstStyle/>
                    <a:p>
                      <a:pPr indent="0" lvl="0" marL="0" rtl="0" algn="ctr">
                        <a:lnSpc>
                          <a:spcPct val="115000"/>
                        </a:lnSpc>
                        <a:spcBef>
                          <a:spcPts val="0"/>
                        </a:spcBef>
                        <a:spcAft>
                          <a:spcPts val="0"/>
                        </a:spcAft>
                        <a:buNone/>
                      </a:pPr>
                      <a:r>
                        <a:rPr b="1" lang="es" sz="1100">
                          <a:solidFill>
                            <a:srgbClr val="FFFFFF"/>
                          </a:solidFill>
                        </a:rPr>
                        <a:t>Gestión de procesos</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100">
                          <a:solidFill>
                            <a:srgbClr val="FFFFFF"/>
                          </a:solidFill>
                        </a:rPr>
                        <a:t>Sistema operativo monoproceso, por lo que no soporta varios procesos simultáneamente </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r h="2152775">
                <a:tc>
                  <a:txBody>
                    <a:bodyPr/>
                    <a:lstStyle/>
                    <a:p>
                      <a:pPr indent="0" lvl="0" marL="0" rtl="0" algn="ctr">
                        <a:lnSpc>
                          <a:spcPct val="115000"/>
                        </a:lnSpc>
                        <a:spcBef>
                          <a:spcPts val="0"/>
                        </a:spcBef>
                        <a:spcAft>
                          <a:spcPts val="0"/>
                        </a:spcAft>
                        <a:buNone/>
                      </a:pPr>
                      <a:r>
                        <a:rPr b="1" lang="es" sz="1100">
                          <a:solidFill>
                            <a:srgbClr val="FFFFFF"/>
                          </a:solidFill>
                        </a:rPr>
                        <a:t>Gestión de memoria RAM</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100">
                          <a:solidFill>
                            <a:srgbClr val="FFFFFF"/>
                          </a:solidFill>
                        </a:rPr>
                        <a:t>1 megabyte de memoria dividida en dos partes, la </a:t>
                      </a:r>
                      <a:r>
                        <a:rPr b="1" lang="es" sz="1100">
                          <a:solidFill>
                            <a:srgbClr val="FFFFFF"/>
                          </a:solidFill>
                        </a:rPr>
                        <a:t>memoria convencional </a:t>
                      </a:r>
                      <a:r>
                        <a:rPr lang="es" sz="1100">
                          <a:solidFill>
                            <a:srgbClr val="FFFFFF"/>
                          </a:solidFill>
                        </a:rPr>
                        <a:t>que era usada para las aplicaciones y ocupaban los primeros </a:t>
                      </a:r>
                      <a:r>
                        <a:rPr b="1" lang="es" sz="1100">
                          <a:solidFill>
                            <a:srgbClr val="FFFFFF"/>
                          </a:solidFill>
                        </a:rPr>
                        <a:t>640 kilobytes</a:t>
                      </a:r>
                      <a:r>
                        <a:rPr lang="es" sz="1100">
                          <a:solidFill>
                            <a:srgbClr val="FFFFFF"/>
                          </a:solidFill>
                        </a:rPr>
                        <a:t>, y la </a:t>
                      </a:r>
                      <a:r>
                        <a:rPr b="1" lang="es" sz="1100">
                          <a:solidFill>
                            <a:srgbClr val="FFFFFF"/>
                          </a:solidFill>
                        </a:rPr>
                        <a:t>memoria expandida</a:t>
                      </a:r>
                      <a:r>
                        <a:rPr lang="es" sz="1100">
                          <a:solidFill>
                            <a:srgbClr val="FFFFFF"/>
                          </a:solidFill>
                        </a:rPr>
                        <a:t>  que eran los siguientes </a:t>
                      </a:r>
                      <a:r>
                        <a:rPr b="1" lang="es" sz="1100">
                          <a:solidFill>
                            <a:srgbClr val="FFFFFF"/>
                          </a:solidFill>
                        </a:rPr>
                        <a:t>384 </a:t>
                      </a:r>
                      <a:r>
                        <a:rPr b="1" lang="es" sz="1100">
                          <a:solidFill>
                            <a:srgbClr val="FFFFFF"/>
                          </a:solidFill>
                        </a:rPr>
                        <a:t>kilobits</a:t>
                      </a:r>
                      <a:r>
                        <a:rPr lang="es" sz="1100">
                          <a:solidFill>
                            <a:srgbClr val="FFFFFF"/>
                          </a:solidFill>
                        </a:rPr>
                        <a:t> hasta completar el megabyte que era posible direccionar, y ésta última estaba destinada para almacenar los drivers necesarios para todos los dispositivos del ordenador. </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Actividad 3. Gestión de Recursos</a:t>
            </a:r>
            <a:endParaRPr/>
          </a:p>
        </p:txBody>
      </p:sp>
      <p:graphicFrame>
        <p:nvGraphicFramePr>
          <p:cNvPr id="208" name="Google Shape;208;p25"/>
          <p:cNvGraphicFramePr/>
          <p:nvPr/>
        </p:nvGraphicFramePr>
        <p:xfrm>
          <a:off x="1012925" y="1307850"/>
          <a:ext cx="3000000" cy="3000000"/>
        </p:xfrm>
        <a:graphic>
          <a:graphicData uri="http://schemas.openxmlformats.org/drawingml/2006/table">
            <a:tbl>
              <a:tblPr>
                <a:noFill/>
                <a:tableStyleId>{283507E7-8CFF-47C4-9F7A-E718711F6DDA}</a:tableStyleId>
              </a:tblPr>
              <a:tblGrid>
                <a:gridCol w="2180800"/>
                <a:gridCol w="3968700"/>
                <a:gridCol w="413075"/>
                <a:gridCol w="413075"/>
                <a:gridCol w="413075"/>
              </a:tblGrid>
              <a:tr h="395300">
                <a:tc gridSpan="5">
                  <a:txBody>
                    <a:bodyPr/>
                    <a:lstStyle/>
                    <a:p>
                      <a:pPr indent="0" lvl="0" marL="0" rtl="0" algn="ctr">
                        <a:lnSpc>
                          <a:spcPct val="115000"/>
                        </a:lnSpc>
                        <a:spcBef>
                          <a:spcPts val="0"/>
                        </a:spcBef>
                        <a:spcAft>
                          <a:spcPts val="0"/>
                        </a:spcAft>
                        <a:buNone/>
                      </a:pPr>
                      <a:r>
                        <a:rPr b="1" lang="es" sz="1300">
                          <a:solidFill>
                            <a:srgbClr val="FFFFFF"/>
                          </a:solidFill>
                        </a:rPr>
                        <a:t>Windows XP, Windows 10 y Windows Server 2016</a:t>
                      </a:r>
                      <a:endParaRPr b="1" sz="15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hMerge="1"/>
                <a:tc hMerge="1"/>
                <a:tc hMerge="1"/>
                <a:tc hMerge="1"/>
              </a:tr>
              <a:tr h="829600">
                <a:tc>
                  <a:txBody>
                    <a:bodyPr/>
                    <a:lstStyle/>
                    <a:p>
                      <a:pPr indent="0" lvl="0" marL="0" rtl="0" algn="ctr">
                        <a:lnSpc>
                          <a:spcPct val="115000"/>
                        </a:lnSpc>
                        <a:spcBef>
                          <a:spcPts val="0"/>
                        </a:spcBef>
                        <a:spcAft>
                          <a:spcPts val="0"/>
                        </a:spcAft>
                        <a:buNone/>
                      </a:pPr>
                      <a:r>
                        <a:rPr b="1" lang="es" sz="1100">
                          <a:solidFill>
                            <a:srgbClr val="FFFFFF"/>
                          </a:solidFill>
                        </a:rPr>
                        <a:t>Gestión de procesos</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100">
                          <a:solidFill>
                            <a:srgbClr val="FFFFFF"/>
                          </a:solidFill>
                        </a:rPr>
                        <a:t>Windows distingue entre el proceso de primer plano que </a:t>
                      </a:r>
                      <a:r>
                        <a:rPr lang="es" sz="1100">
                          <a:solidFill>
                            <a:srgbClr val="FFFFFF"/>
                          </a:solidFill>
                        </a:rPr>
                        <a:t>está</a:t>
                      </a:r>
                      <a:r>
                        <a:rPr lang="es" sz="1100">
                          <a:solidFill>
                            <a:srgbClr val="FFFFFF"/>
                          </a:solidFill>
                        </a:rPr>
                        <a:t> actualmente seleccionado en la pantalla y los procesos de segundo plano que no están actualmente seleccionados</a:t>
                      </a:r>
                      <a:r>
                        <a:rPr lang="es" sz="1100">
                          <a:solidFill>
                            <a:srgbClr val="FFFFFF"/>
                          </a:solidFill>
                        </a:rPr>
                        <a:t> </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r h="2152775">
                <a:tc>
                  <a:txBody>
                    <a:bodyPr/>
                    <a:lstStyle/>
                    <a:p>
                      <a:pPr indent="0" lvl="0" marL="0" rtl="0" algn="ctr">
                        <a:lnSpc>
                          <a:spcPct val="115000"/>
                        </a:lnSpc>
                        <a:spcBef>
                          <a:spcPts val="0"/>
                        </a:spcBef>
                        <a:spcAft>
                          <a:spcPts val="0"/>
                        </a:spcAft>
                        <a:buNone/>
                      </a:pPr>
                      <a:r>
                        <a:rPr b="1" lang="es" sz="1100">
                          <a:solidFill>
                            <a:srgbClr val="FFFFFF"/>
                          </a:solidFill>
                        </a:rPr>
                        <a:t>Gestión de memoria RAM</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100">
                          <a:solidFill>
                            <a:srgbClr val="FFFFFF"/>
                          </a:solidFill>
                        </a:rPr>
                        <a:t>Windows en cualquiera de sus versiones, crea en una instalación predeterminada un </a:t>
                      </a:r>
                      <a:r>
                        <a:rPr b="1" lang="es" sz="1100">
                          <a:solidFill>
                            <a:srgbClr val="FFFFFF"/>
                          </a:solidFill>
                        </a:rPr>
                        <a:t>fichero de intercambio</a:t>
                      </a:r>
                      <a:r>
                        <a:rPr lang="es" sz="1100">
                          <a:solidFill>
                            <a:srgbClr val="FFFFFF"/>
                          </a:solidFill>
                        </a:rPr>
                        <a:t> cuyo tamaño para máximo y mínimo viene predeterminado por la cantidad de memoria RAM instalada en el sistema, siendo el </a:t>
                      </a:r>
                      <a:r>
                        <a:rPr b="1" lang="es" sz="1100">
                          <a:solidFill>
                            <a:srgbClr val="FFFFFF"/>
                          </a:solidFill>
                        </a:rPr>
                        <a:t>tamaño mínimo 1,5 veces la RAM física instalada y 3 veces para el tamaño máximo</a:t>
                      </a:r>
                      <a:r>
                        <a:rPr lang="es" sz="1100">
                          <a:solidFill>
                            <a:srgbClr val="FFFFFF"/>
                          </a:solidFill>
                        </a:rPr>
                        <a:t>, de tal manera que si nuestro PC tuviera 1Mb de RAM física instalada, el tamaño mínimo del fichero de intercambio sería de 1,5 Mb y el máximo de 3Mb y se instalaría siempre en la misma unidad donde se </a:t>
                      </a:r>
                      <a:r>
                        <a:rPr lang="es" sz="1100">
                          <a:solidFill>
                            <a:srgbClr val="FFFFFF"/>
                          </a:solidFill>
                        </a:rPr>
                        <a:t>instalarán</a:t>
                      </a:r>
                      <a:r>
                        <a:rPr lang="es" sz="1100">
                          <a:solidFill>
                            <a:srgbClr val="FFFFFF"/>
                          </a:solidFill>
                        </a:rPr>
                        <a:t> los archivos de sistema de Windows XP, éste se llamaría </a:t>
                      </a:r>
                      <a:r>
                        <a:rPr i="1" lang="es" sz="1100">
                          <a:solidFill>
                            <a:srgbClr val="FFFFFF"/>
                          </a:solidFill>
                        </a:rPr>
                        <a:t>pagefile.sys</a:t>
                      </a:r>
                      <a:r>
                        <a:rPr lang="es" sz="1100">
                          <a:solidFill>
                            <a:srgbClr val="FFFFFF"/>
                          </a:solidFill>
                        </a:rPr>
                        <a:t>.</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Actividad 3. Gestión de Recursos</a:t>
            </a:r>
            <a:endParaRPr/>
          </a:p>
        </p:txBody>
      </p:sp>
      <p:graphicFrame>
        <p:nvGraphicFramePr>
          <p:cNvPr id="214" name="Google Shape;214;p26"/>
          <p:cNvGraphicFramePr/>
          <p:nvPr/>
        </p:nvGraphicFramePr>
        <p:xfrm>
          <a:off x="1012925" y="1128875"/>
          <a:ext cx="3000000" cy="3000000"/>
        </p:xfrm>
        <a:graphic>
          <a:graphicData uri="http://schemas.openxmlformats.org/drawingml/2006/table">
            <a:tbl>
              <a:tblPr>
                <a:noFill/>
                <a:tableStyleId>{283507E7-8CFF-47C4-9F7A-E718711F6DDA}</a:tableStyleId>
              </a:tblPr>
              <a:tblGrid>
                <a:gridCol w="2161550"/>
                <a:gridCol w="3933650"/>
                <a:gridCol w="409425"/>
                <a:gridCol w="409425"/>
                <a:gridCol w="409425"/>
              </a:tblGrid>
              <a:tr h="326475">
                <a:tc gridSpan="5">
                  <a:txBody>
                    <a:bodyPr/>
                    <a:lstStyle/>
                    <a:p>
                      <a:pPr indent="0" lvl="0" marL="0" rtl="0" algn="ctr">
                        <a:lnSpc>
                          <a:spcPct val="115000"/>
                        </a:lnSpc>
                        <a:spcBef>
                          <a:spcPts val="0"/>
                        </a:spcBef>
                        <a:spcAft>
                          <a:spcPts val="0"/>
                        </a:spcAft>
                        <a:buNone/>
                      </a:pPr>
                      <a:r>
                        <a:rPr b="1" lang="es" sz="1300">
                          <a:solidFill>
                            <a:srgbClr val="FFFFFF"/>
                          </a:solidFill>
                        </a:rPr>
                        <a:t>UNIX Y LINUX</a:t>
                      </a:r>
                      <a:endParaRPr b="1" sz="17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hMerge="1"/>
                <a:tc hMerge="1"/>
                <a:tc hMerge="1"/>
                <a:tc hMerge="1"/>
              </a:tr>
              <a:tr h="1464250">
                <a:tc>
                  <a:txBody>
                    <a:bodyPr/>
                    <a:lstStyle/>
                    <a:p>
                      <a:pPr indent="0" lvl="0" marL="0" rtl="0" algn="ctr">
                        <a:lnSpc>
                          <a:spcPct val="115000"/>
                        </a:lnSpc>
                        <a:spcBef>
                          <a:spcPts val="0"/>
                        </a:spcBef>
                        <a:spcAft>
                          <a:spcPts val="0"/>
                        </a:spcAft>
                        <a:buNone/>
                      </a:pPr>
                      <a:r>
                        <a:rPr b="1" lang="es" sz="1100">
                          <a:solidFill>
                            <a:srgbClr val="FFFFFF"/>
                          </a:solidFill>
                        </a:rPr>
                        <a:t>Gestión de procesos</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100">
                          <a:solidFill>
                            <a:srgbClr val="FFFFFF"/>
                          </a:solidFill>
                        </a:rPr>
                        <a:t>Una de las ventajas que tuvo UNIX, fue el multiproceso, lo cual conlleva la posibilidad de que un usuario pueda estar ejecutando varios procesos simultáneamente desde un mismo terminal, para ello será necesario lanzar algunos en segundo plano. UNIX distribuye el tiempo de procesador entre todos los procesos que estén ubicados en la cola de procesos activos, teniendo en cuenta la prioridad de cada uno de ellos.</a:t>
                      </a:r>
                      <a:endParaRPr sz="1100">
                        <a:solidFill>
                          <a:srgbClr val="FFFFFF"/>
                        </a:solidFill>
                      </a:endParaRPr>
                    </a:p>
                    <a:p>
                      <a:pPr indent="0" lvl="0" marL="0" rtl="0" algn="just">
                        <a:lnSpc>
                          <a:spcPct val="115000"/>
                        </a:lnSpc>
                        <a:spcBef>
                          <a:spcPts val="0"/>
                        </a:spcBef>
                        <a:spcAft>
                          <a:spcPts val="0"/>
                        </a:spcAft>
                        <a:buNone/>
                      </a:pPr>
                      <a:r>
                        <a:t/>
                      </a:r>
                      <a:endParaRPr sz="1100">
                        <a:solidFill>
                          <a:srgbClr val="FFFFFF"/>
                        </a:solidFill>
                      </a:endParaRPr>
                    </a:p>
                    <a:p>
                      <a:pPr indent="0" lvl="0" marL="0" rtl="0" algn="just">
                        <a:lnSpc>
                          <a:spcPct val="115000"/>
                        </a:lnSpc>
                        <a:spcBef>
                          <a:spcPts val="0"/>
                        </a:spcBef>
                        <a:spcAft>
                          <a:spcPts val="0"/>
                        </a:spcAft>
                        <a:buNone/>
                      </a:pPr>
                      <a:r>
                        <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r h="1690675">
                <a:tc>
                  <a:txBody>
                    <a:bodyPr/>
                    <a:lstStyle/>
                    <a:p>
                      <a:pPr indent="0" lvl="0" marL="0" rtl="0" algn="ctr">
                        <a:lnSpc>
                          <a:spcPct val="115000"/>
                        </a:lnSpc>
                        <a:spcBef>
                          <a:spcPts val="0"/>
                        </a:spcBef>
                        <a:spcAft>
                          <a:spcPts val="0"/>
                        </a:spcAft>
                        <a:buNone/>
                      </a:pPr>
                      <a:r>
                        <a:rPr b="1" lang="es" sz="1100">
                          <a:solidFill>
                            <a:srgbClr val="FFFFFF"/>
                          </a:solidFill>
                        </a:rPr>
                        <a:t>Gestión de memoria RAM</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100">
                          <a:solidFill>
                            <a:srgbClr val="FFFFFF"/>
                          </a:solidFill>
                        </a:rPr>
                        <a:t>Linux gestiona la memoria trabajando con unidades a las que denomina páginas, de modo que cuando un proceso solicita memoria, el kernel le asigna páginas virtuales. Todas estas páginas virtuales tendrán un soporte físico ya sea en memoria principal (RAM) o en la zona de intercambio de disco (SWAP). En principio, Linux puede distribuir tanta memoria como le soliciten los procesos, sin embargo, no toda esta memoria estará disponible en memoria RAM, sino que parte estará en SWAP. Por este motivo, existe un trasiego de información entre memoria y disco. A este trasiego de información también se le conoce con el nombre de paginación. </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Actividad 3. Gestión de Recursos</a:t>
            </a:r>
            <a:endParaRPr/>
          </a:p>
        </p:txBody>
      </p:sp>
      <p:graphicFrame>
        <p:nvGraphicFramePr>
          <p:cNvPr id="220" name="Google Shape;220;p27"/>
          <p:cNvGraphicFramePr/>
          <p:nvPr/>
        </p:nvGraphicFramePr>
        <p:xfrm>
          <a:off x="1012925" y="1424550"/>
          <a:ext cx="3000000" cy="3000000"/>
        </p:xfrm>
        <a:graphic>
          <a:graphicData uri="http://schemas.openxmlformats.org/drawingml/2006/table">
            <a:tbl>
              <a:tblPr>
                <a:noFill/>
                <a:tableStyleId>{283507E7-8CFF-47C4-9F7A-E718711F6DDA}</a:tableStyleId>
              </a:tblPr>
              <a:tblGrid>
                <a:gridCol w="2161550"/>
                <a:gridCol w="3933650"/>
                <a:gridCol w="409425"/>
                <a:gridCol w="409425"/>
                <a:gridCol w="409425"/>
              </a:tblGrid>
              <a:tr h="326475">
                <a:tc gridSpan="5">
                  <a:txBody>
                    <a:bodyPr/>
                    <a:lstStyle/>
                    <a:p>
                      <a:pPr indent="0" lvl="0" marL="0" rtl="0" algn="ctr">
                        <a:lnSpc>
                          <a:spcPct val="115000"/>
                        </a:lnSpc>
                        <a:spcBef>
                          <a:spcPts val="0"/>
                        </a:spcBef>
                        <a:spcAft>
                          <a:spcPts val="0"/>
                        </a:spcAft>
                        <a:buNone/>
                      </a:pPr>
                      <a:r>
                        <a:rPr b="1" lang="es" sz="1300">
                          <a:solidFill>
                            <a:srgbClr val="FFFFFF"/>
                          </a:solidFill>
                        </a:rPr>
                        <a:t>Android</a:t>
                      </a:r>
                      <a:endParaRPr b="1" sz="17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hMerge="1"/>
                <a:tc hMerge="1"/>
                <a:tc hMerge="1"/>
                <a:tc hMerge="1"/>
              </a:tr>
              <a:tr h="1811425">
                <a:tc>
                  <a:txBody>
                    <a:bodyPr/>
                    <a:lstStyle/>
                    <a:p>
                      <a:pPr indent="0" lvl="0" marL="0" rtl="0" algn="ctr">
                        <a:lnSpc>
                          <a:spcPct val="115000"/>
                        </a:lnSpc>
                        <a:spcBef>
                          <a:spcPts val="0"/>
                        </a:spcBef>
                        <a:spcAft>
                          <a:spcPts val="0"/>
                        </a:spcAft>
                        <a:buNone/>
                      </a:pPr>
                      <a:r>
                        <a:rPr b="1" lang="es" sz="1100">
                          <a:solidFill>
                            <a:srgbClr val="FFFFFF"/>
                          </a:solidFill>
                        </a:rPr>
                        <a:t>Gestión de procesos</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200">
                          <a:solidFill>
                            <a:srgbClr val="FFFFFF"/>
                          </a:solidFill>
                        </a:rPr>
                        <a:t>En este sistema operativo cada aplicación es ejecutada en su propio proceso, lo cual garantiza cargar los procesos en memoria solo cuando van a ser utilizados debido al espacio reducido de memoria  RAM; esto permite eliminar en mayor medida los tiempos asociados a swapping de páginas en memoria, en caso de que un proceso no utilizado solicite ser ingresado a memoria a través del AndroidRuntime, una de las páginas debe ser retirada de memoria principal.</a:t>
                      </a:r>
                      <a:endParaRPr sz="1100">
                        <a:solidFill>
                          <a:srgbClr val="FFFFFF"/>
                        </a:solidFill>
                      </a:endParaRPr>
                    </a:p>
                    <a:p>
                      <a:pPr indent="0" lvl="0" marL="0" rtl="0" algn="just">
                        <a:lnSpc>
                          <a:spcPct val="115000"/>
                        </a:lnSpc>
                        <a:spcBef>
                          <a:spcPts val="0"/>
                        </a:spcBef>
                        <a:spcAft>
                          <a:spcPts val="0"/>
                        </a:spcAft>
                        <a:buNone/>
                      </a:pPr>
                      <a:r>
                        <a:t/>
                      </a:r>
                      <a:endParaRPr sz="1100">
                        <a:solidFill>
                          <a:srgbClr val="FFFFFF"/>
                        </a:solidFill>
                      </a:endParaRPr>
                    </a:p>
                    <a:p>
                      <a:pPr indent="0" lvl="0" marL="0" rtl="0" algn="just">
                        <a:lnSpc>
                          <a:spcPct val="115000"/>
                        </a:lnSpc>
                        <a:spcBef>
                          <a:spcPts val="0"/>
                        </a:spcBef>
                        <a:spcAft>
                          <a:spcPts val="0"/>
                        </a:spcAft>
                        <a:buNone/>
                      </a:pPr>
                      <a:r>
                        <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r h="1091500">
                <a:tc>
                  <a:txBody>
                    <a:bodyPr/>
                    <a:lstStyle/>
                    <a:p>
                      <a:pPr indent="0" lvl="0" marL="0" rtl="0" algn="ctr">
                        <a:lnSpc>
                          <a:spcPct val="115000"/>
                        </a:lnSpc>
                        <a:spcBef>
                          <a:spcPts val="0"/>
                        </a:spcBef>
                        <a:spcAft>
                          <a:spcPts val="0"/>
                        </a:spcAft>
                        <a:buNone/>
                      </a:pPr>
                      <a:r>
                        <a:rPr b="1" lang="es" sz="1100">
                          <a:solidFill>
                            <a:srgbClr val="FFFFFF"/>
                          </a:solidFill>
                        </a:rPr>
                        <a:t>Gestión de memoria RAM</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200">
                          <a:solidFill>
                            <a:srgbClr val="FFFFFF"/>
                          </a:solidFill>
                          <a:latin typeface="Roboto"/>
                          <a:ea typeface="Roboto"/>
                          <a:cs typeface="Roboto"/>
                          <a:sym typeface="Roboto"/>
                        </a:rPr>
                        <a:t>La plataforma de Android se basa en la premisa de que la memoria libre es memoria desperdiciada, de modo que intenta aprovechar la memoria disponible en todo momento.</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Actividad 3. Gestión de Recursos</a:t>
            </a:r>
            <a:endParaRPr/>
          </a:p>
        </p:txBody>
      </p:sp>
      <p:graphicFrame>
        <p:nvGraphicFramePr>
          <p:cNvPr id="226" name="Google Shape;226;p28"/>
          <p:cNvGraphicFramePr/>
          <p:nvPr/>
        </p:nvGraphicFramePr>
        <p:xfrm>
          <a:off x="1012925" y="1424550"/>
          <a:ext cx="3000000" cy="3000000"/>
        </p:xfrm>
        <a:graphic>
          <a:graphicData uri="http://schemas.openxmlformats.org/drawingml/2006/table">
            <a:tbl>
              <a:tblPr>
                <a:noFill/>
                <a:tableStyleId>{283507E7-8CFF-47C4-9F7A-E718711F6DDA}</a:tableStyleId>
              </a:tblPr>
              <a:tblGrid>
                <a:gridCol w="2161550"/>
                <a:gridCol w="3933650"/>
                <a:gridCol w="409425"/>
                <a:gridCol w="409425"/>
                <a:gridCol w="409425"/>
              </a:tblGrid>
              <a:tr h="326475">
                <a:tc gridSpan="5">
                  <a:txBody>
                    <a:bodyPr/>
                    <a:lstStyle/>
                    <a:p>
                      <a:pPr indent="0" lvl="0" marL="0" rtl="0" algn="ctr">
                        <a:lnSpc>
                          <a:spcPct val="115000"/>
                        </a:lnSpc>
                        <a:spcBef>
                          <a:spcPts val="1200"/>
                        </a:spcBef>
                        <a:spcAft>
                          <a:spcPts val="1200"/>
                        </a:spcAft>
                        <a:buNone/>
                      </a:pPr>
                      <a:r>
                        <a:rPr lang="es" sz="1300">
                          <a:solidFill>
                            <a:srgbClr val="FFFFFF"/>
                          </a:solidFill>
                        </a:rPr>
                        <a:t>Mac OS 10.14.6</a:t>
                      </a:r>
                      <a:endParaRPr b="1" sz="19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hMerge="1"/>
                <a:tc hMerge="1"/>
                <a:tc hMerge="1"/>
                <a:tc hMerge="1"/>
              </a:tr>
              <a:tr h="1324200">
                <a:tc>
                  <a:txBody>
                    <a:bodyPr/>
                    <a:lstStyle/>
                    <a:p>
                      <a:pPr indent="0" lvl="0" marL="0" rtl="0" algn="ctr">
                        <a:lnSpc>
                          <a:spcPct val="115000"/>
                        </a:lnSpc>
                        <a:spcBef>
                          <a:spcPts val="0"/>
                        </a:spcBef>
                        <a:spcAft>
                          <a:spcPts val="0"/>
                        </a:spcAft>
                        <a:buNone/>
                      </a:pPr>
                      <a:r>
                        <a:rPr b="1" lang="es" sz="1100">
                          <a:solidFill>
                            <a:srgbClr val="FFFFFF"/>
                          </a:solidFill>
                        </a:rPr>
                        <a:t>Gestión de procesos</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100">
                          <a:solidFill>
                            <a:srgbClr val="FFFFFF"/>
                          </a:solidFill>
                        </a:rPr>
                        <a:t>Este sistema se basa en</a:t>
                      </a:r>
                      <a:r>
                        <a:rPr lang="es" sz="1100">
                          <a:solidFill>
                            <a:srgbClr val="FFFFFF"/>
                          </a:solidFill>
                        </a:rPr>
                        <a:t> el multiproceso, lo cual conlleva la posibilidad de que un usuario pueda estar ejecutando varios procesos simultáneamente desde un mismo terminal, para ello será necesario lanzar algunos en segundo plano. Mac Os distribuye el tiempo de procesador entre todos los procesos que estén ubicados en la cola de procesos activos, teniendo en cuenta la prioridad de cada uno de ellos.</a:t>
                      </a:r>
                      <a:endParaRPr sz="1100">
                        <a:solidFill>
                          <a:srgbClr val="FFFFFF"/>
                        </a:solidFill>
                      </a:endParaRPr>
                    </a:p>
                    <a:p>
                      <a:pPr indent="0" lvl="0" marL="0" rtl="0" algn="just">
                        <a:lnSpc>
                          <a:spcPct val="115000"/>
                        </a:lnSpc>
                        <a:spcBef>
                          <a:spcPts val="0"/>
                        </a:spcBef>
                        <a:spcAft>
                          <a:spcPts val="0"/>
                        </a:spcAft>
                        <a:buNone/>
                      </a:pPr>
                      <a:r>
                        <a:t/>
                      </a:r>
                      <a:endParaRPr sz="1100">
                        <a:solidFill>
                          <a:srgbClr val="FFFFFF"/>
                        </a:solidFill>
                      </a:endParaRPr>
                    </a:p>
                    <a:p>
                      <a:pPr indent="0" lvl="0" marL="0" rtl="0" algn="just">
                        <a:lnSpc>
                          <a:spcPct val="115000"/>
                        </a:lnSpc>
                        <a:spcBef>
                          <a:spcPts val="0"/>
                        </a:spcBef>
                        <a:spcAft>
                          <a:spcPts val="0"/>
                        </a:spcAft>
                        <a:buNone/>
                      </a:pPr>
                      <a:r>
                        <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r h="1091500">
                <a:tc>
                  <a:txBody>
                    <a:bodyPr/>
                    <a:lstStyle/>
                    <a:p>
                      <a:pPr indent="0" lvl="0" marL="0" rtl="0" algn="ctr">
                        <a:lnSpc>
                          <a:spcPct val="115000"/>
                        </a:lnSpc>
                        <a:spcBef>
                          <a:spcPts val="0"/>
                        </a:spcBef>
                        <a:spcAft>
                          <a:spcPts val="0"/>
                        </a:spcAft>
                        <a:buNone/>
                      </a:pPr>
                      <a:r>
                        <a:rPr b="1" lang="es" sz="1100">
                          <a:solidFill>
                            <a:srgbClr val="FFFFFF"/>
                          </a:solidFill>
                        </a:rPr>
                        <a:t>Gestión de memoria RAM</a:t>
                      </a:r>
                      <a:endParaRPr sz="1100">
                        <a:solidFill>
                          <a:srgbClr val="FFFFFF"/>
                        </a:solidFill>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gridSpan="4">
                  <a:txBody>
                    <a:bodyPr/>
                    <a:lstStyle/>
                    <a:p>
                      <a:pPr indent="0" lvl="0" marL="0" rtl="0" algn="just">
                        <a:lnSpc>
                          <a:spcPct val="115000"/>
                        </a:lnSpc>
                        <a:spcBef>
                          <a:spcPts val="0"/>
                        </a:spcBef>
                        <a:spcAft>
                          <a:spcPts val="0"/>
                        </a:spcAft>
                        <a:buNone/>
                      </a:pPr>
                      <a:r>
                        <a:rPr lang="es" sz="1100">
                          <a:solidFill>
                            <a:srgbClr val="FFFFFF"/>
                          </a:solidFill>
                          <a:latin typeface="Roboto"/>
                          <a:ea typeface="Roboto"/>
                          <a:cs typeface="Roboto"/>
                          <a:sym typeface="Roboto"/>
                        </a:rPr>
                        <a:t>La compresión de memoria lo que hace es </a:t>
                      </a:r>
                      <a:r>
                        <a:rPr b="1" lang="es" sz="1100">
                          <a:solidFill>
                            <a:srgbClr val="FFFFFF"/>
                          </a:solidFill>
                          <a:latin typeface="Roboto"/>
                          <a:ea typeface="Roboto"/>
                          <a:cs typeface="Roboto"/>
                          <a:sym typeface="Roboto"/>
                        </a:rPr>
                        <a:t>comprimir los</a:t>
                      </a:r>
                      <a:r>
                        <a:rPr b="1" lang="es" sz="1100">
                          <a:solidFill>
                            <a:srgbClr val="FFFFFF"/>
                          </a:solidFill>
                          <a:highlight>
                            <a:srgbClr val="FFFFFF"/>
                          </a:highlight>
                          <a:latin typeface="Roboto"/>
                          <a:ea typeface="Roboto"/>
                          <a:cs typeface="Roboto"/>
                          <a:sym typeface="Roboto"/>
                        </a:rPr>
                        <a:t> </a:t>
                      </a:r>
                      <a:r>
                        <a:rPr b="1" lang="es" sz="1100">
                          <a:solidFill>
                            <a:srgbClr val="FFFFFF"/>
                          </a:solidFill>
                          <a:latin typeface="Roboto"/>
                          <a:ea typeface="Roboto"/>
                          <a:cs typeface="Roboto"/>
                          <a:sym typeface="Roboto"/>
                        </a:rPr>
                        <a:t>datos ocupados pero que en el momento actual no están siendo utilizados</a:t>
                      </a:r>
                      <a:r>
                        <a:rPr lang="es" sz="1100">
                          <a:solidFill>
                            <a:srgbClr val="FFFFFF"/>
                          </a:solidFill>
                          <a:latin typeface="Roboto"/>
                          <a:ea typeface="Roboto"/>
                          <a:cs typeface="Roboto"/>
                          <a:sym typeface="Roboto"/>
                        </a:rPr>
                        <a:t>. Así, por ejemplo, podemos tener datos de las pestañas abiertas en Safari o Chrome comprimidos porque en estos momentos no son necesarios. De modo que ganamos memoria para su uso por otras aplicaciones.</a:t>
                      </a:r>
                      <a:endParaRPr sz="1100">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hMerge="1"/>
                <a:tc hMerge="1"/>
                <a:tc h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297500" y="526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Aplicaciones informáticas</a:t>
            </a:r>
            <a:endParaRPr/>
          </a:p>
        </p:txBody>
      </p:sp>
      <p:graphicFrame>
        <p:nvGraphicFramePr>
          <p:cNvPr id="232" name="Google Shape;232;p29"/>
          <p:cNvGraphicFramePr/>
          <p:nvPr/>
        </p:nvGraphicFramePr>
        <p:xfrm>
          <a:off x="1025550" y="1200350"/>
          <a:ext cx="3000000" cy="3000000"/>
        </p:xfrm>
        <a:graphic>
          <a:graphicData uri="http://schemas.openxmlformats.org/drawingml/2006/table">
            <a:tbl>
              <a:tblPr>
                <a:noFill/>
                <a:tableStyleId>{1CB0798B-5947-4BF8-9EDC-652F72F90959}</a:tableStyleId>
              </a:tblPr>
              <a:tblGrid>
                <a:gridCol w="1780700"/>
                <a:gridCol w="2745575"/>
                <a:gridCol w="2566625"/>
              </a:tblGrid>
              <a:tr h="472600">
                <a:tc>
                  <a:txBody>
                    <a:bodyPr/>
                    <a:lstStyle/>
                    <a:p>
                      <a:pPr indent="0" lvl="0" marL="0" rtl="0" algn="l">
                        <a:spcBef>
                          <a:spcPts val="0"/>
                        </a:spcBef>
                        <a:spcAft>
                          <a:spcPts val="0"/>
                        </a:spcAft>
                        <a:buNone/>
                      </a:pPr>
                      <a:r>
                        <a:t/>
                      </a:r>
                      <a:endParaRPr b="1" sz="11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s" sz="1100"/>
                        <a:t>Software propietario</a:t>
                      </a:r>
                      <a:endParaRPr b="1" sz="1100"/>
                    </a:p>
                  </a:txBody>
                  <a:tcPr marT="63500" marB="63500" marR="63500" marL="63500">
                    <a:lnL cap="flat" cmpd="sng" w="12700">
                      <a:solidFill>
                        <a:schemeClr val="dk1"/>
                      </a:solidFill>
                      <a:prstDash val="solid"/>
                      <a:round/>
                      <a:headEnd len="sm" w="sm" type="none"/>
                      <a:tailEnd len="sm" w="sm" type="none"/>
                    </a:lnL>
                    <a:lnB cap="flat" cmpd="sng" w="12700">
                      <a:solidFill>
                        <a:srgbClr val="FFFFFF"/>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b="1" lang="es" sz="1100"/>
                        <a:t>Software libres</a:t>
                      </a:r>
                      <a:endParaRPr b="1" sz="1100"/>
                    </a:p>
                  </a:txBody>
                  <a:tcPr marT="63500" marB="63500" marR="63500" marL="63500">
                    <a:lnB cap="flat" cmpd="sng" w="12700">
                      <a:solidFill>
                        <a:srgbClr val="FFFFFF"/>
                      </a:solidFill>
                      <a:prstDash val="solid"/>
                      <a:round/>
                      <a:headEnd len="sm" w="sm" type="none"/>
                      <a:tailEnd len="sm" w="sm" type="none"/>
                    </a:lnB>
                    <a:solidFill>
                      <a:srgbClr val="999999"/>
                    </a:solidFill>
                  </a:tcPr>
                </a:tc>
              </a:tr>
              <a:tr h="472600">
                <a:tc>
                  <a:txBody>
                    <a:bodyPr/>
                    <a:lstStyle/>
                    <a:p>
                      <a:pPr indent="0" lvl="0" marL="0" rtl="0" algn="l">
                        <a:spcBef>
                          <a:spcPts val="0"/>
                        </a:spcBef>
                        <a:spcAft>
                          <a:spcPts val="0"/>
                        </a:spcAft>
                        <a:buNone/>
                      </a:pPr>
                      <a:r>
                        <a:rPr b="1" lang="es" sz="1100"/>
                        <a:t>Paquetes de ofimática</a:t>
                      </a:r>
                      <a:endParaRPr b="1" sz="1100"/>
                    </a:p>
                  </a:txBody>
                  <a:tcPr marT="63500" marB="63500" marR="63500" marL="63500">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solidFill>
                      <a:srgbClr val="999999"/>
                    </a:solidFill>
                  </a:tcPr>
                </a:tc>
                <a:tc>
                  <a:txBody>
                    <a:bodyPr/>
                    <a:lstStyle/>
                    <a:p>
                      <a:pPr indent="0" lvl="0" marL="0" rtl="0" algn="just">
                        <a:spcBef>
                          <a:spcPts val="0"/>
                        </a:spcBef>
                        <a:spcAft>
                          <a:spcPts val="0"/>
                        </a:spcAft>
                        <a:buNone/>
                      </a:pPr>
                      <a:r>
                        <a:rPr lang="es" sz="1100">
                          <a:solidFill>
                            <a:srgbClr val="FFFFFF"/>
                          </a:solidFill>
                        </a:rPr>
                        <a:t>Microsoft Office</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s" sz="1100">
                          <a:solidFill>
                            <a:srgbClr val="FFFFFF"/>
                          </a:solidFill>
                        </a:rPr>
                        <a:t>LibreOffice</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72600">
                <a:tc>
                  <a:txBody>
                    <a:bodyPr/>
                    <a:lstStyle/>
                    <a:p>
                      <a:pPr indent="0" lvl="0" marL="0" rtl="0" algn="l">
                        <a:spcBef>
                          <a:spcPts val="0"/>
                        </a:spcBef>
                        <a:spcAft>
                          <a:spcPts val="0"/>
                        </a:spcAft>
                        <a:buNone/>
                      </a:pPr>
                      <a:r>
                        <a:rPr b="1" lang="es" sz="1100"/>
                        <a:t>Programa de correo</a:t>
                      </a:r>
                      <a:endParaRPr b="1" sz="1100"/>
                    </a:p>
                  </a:txBody>
                  <a:tcPr marT="63500" marB="63500" marR="63500" marL="63500">
                    <a:lnR cap="flat" cmpd="sng" w="12700">
                      <a:solidFill>
                        <a:srgbClr val="FFFFFF"/>
                      </a:solidFill>
                      <a:prstDash val="solid"/>
                      <a:round/>
                      <a:headEnd len="sm" w="sm" type="none"/>
                      <a:tailEnd len="sm" w="sm" type="none"/>
                    </a:lnR>
                    <a:solidFill>
                      <a:srgbClr val="999999"/>
                    </a:solidFill>
                  </a:tcPr>
                </a:tc>
                <a:tc>
                  <a:txBody>
                    <a:bodyPr/>
                    <a:lstStyle/>
                    <a:p>
                      <a:pPr indent="0" lvl="0" marL="0" rtl="0" algn="l">
                        <a:spcBef>
                          <a:spcPts val="0"/>
                        </a:spcBef>
                        <a:spcAft>
                          <a:spcPts val="0"/>
                        </a:spcAft>
                        <a:buNone/>
                      </a:pPr>
                      <a:r>
                        <a:rPr lang="es" sz="1100">
                          <a:solidFill>
                            <a:srgbClr val="FFFFFF"/>
                          </a:solidFill>
                        </a:rPr>
                        <a:t>Microsoft Office Outlook</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 sz="1100">
                          <a:solidFill>
                            <a:srgbClr val="FFFFFF"/>
                          </a:solidFill>
                        </a:rPr>
                        <a:t>Thunderbird</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72600">
                <a:tc>
                  <a:txBody>
                    <a:bodyPr/>
                    <a:lstStyle/>
                    <a:p>
                      <a:pPr indent="0" lvl="0" marL="0" rtl="0" algn="l">
                        <a:spcBef>
                          <a:spcPts val="0"/>
                        </a:spcBef>
                        <a:spcAft>
                          <a:spcPts val="0"/>
                        </a:spcAft>
                        <a:buNone/>
                      </a:pPr>
                      <a:r>
                        <a:rPr b="1" lang="es" sz="1100"/>
                        <a:t>Lector de archivos PDF</a:t>
                      </a:r>
                      <a:endParaRPr b="1" sz="1100"/>
                    </a:p>
                  </a:txBody>
                  <a:tcPr marT="63500" marB="63500" marR="63500" marL="63500">
                    <a:lnR cap="flat" cmpd="sng" w="12700">
                      <a:solidFill>
                        <a:srgbClr val="FFFFFF"/>
                      </a:solidFill>
                      <a:prstDash val="solid"/>
                      <a:round/>
                      <a:headEnd len="sm" w="sm" type="none"/>
                      <a:tailEnd len="sm" w="sm" type="none"/>
                    </a:lnR>
                    <a:solidFill>
                      <a:srgbClr val="999999"/>
                    </a:solidFill>
                  </a:tcPr>
                </a:tc>
                <a:tc>
                  <a:txBody>
                    <a:bodyPr/>
                    <a:lstStyle/>
                    <a:p>
                      <a:pPr indent="0" lvl="0" marL="0" rtl="0" algn="l">
                        <a:spcBef>
                          <a:spcPts val="0"/>
                        </a:spcBef>
                        <a:spcAft>
                          <a:spcPts val="0"/>
                        </a:spcAft>
                        <a:buNone/>
                      </a:pPr>
                      <a:r>
                        <a:rPr lang="es" sz="1100">
                          <a:solidFill>
                            <a:srgbClr val="FFFFFF"/>
                          </a:solidFill>
                        </a:rPr>
                        <a:t>Adobe Acrobat Reader</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 sz="1100">
                          <a:solidFill>
                            <a:srgbClr val="FFFFFF"/>
                          </a:solidFill>
                        </a:rPr>
                        <a:t>Sumatra PDF</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72600">
                <a:tc>
                  <a:txBody>
                    <a:bodyPr/>
                    <a:lstStyle/>
                    <a:p>
                      <a:pPr indent="0" lvl="0" marL="0" rtl="0" algn="l">
                        <a:spcBef>
                          <a:spcPts val="0"/>
                        </a:spcBef>
                        <a:spcAft>
                          <a:spcPts val="0"/>
                        </a:spcAft>
                        <a:buNone/>
                      </a:pPr>
                      <a:r>
                        <a:rPr b="1" lang="es" sz="1100"/>
                        <a:t>Navegador Web</a:t>
                      </a:r>
                      <a:endParaRPr b="1" sz="1100"/>
                    </a:p>
                  </a:txBody>
                  <a:tcPr marT="63500" marB="63500" marR="63500" marL="63500">
                    <a:lnR cap="flat" cmpd="sng" w="12700">
                      <a:solidFill>
                        <a:srgbClr val="FFFFFF"/>
                      </a:solidFill>
                      <a:prstDash val="solid"/>
                      <a:round/>
                      <a:headEnd len="sm" w="sm" type="none"/>
                      <a:tailEnd len="sm" w="sm" type="none"/>
                    </a:lnR>
                    <a:solidFill>
                      <a:srgbClr val="999999"/>
                    </a:solidFill>
                  </a:tcPr>
                </a:tc>
                <a:tc>
                  <a:txBody>
                    <a:bodyPr/>
                    <a:lstStyle/>
                    <a:p>
                      <a:pPr indent="0" lvl="0" marL="0" rtl="0" algn="l">
                        <a:spcBef>
                          <a:spcPts val="0"/>
                        </a:spcBef>
                        <a:spcAft>
                          <a:spcPts val="0"/>
                        </a:spcAft>
                        <a:buNone/>
                      </a:pPr>
                      <a:r>
                        <a:rPr lang="es" sz="1100">
                          <a:solidFill>
                            <a:srgbClr val="FFFFFF"/>
                          </a:solidFill>
                        </a:rPr>
                        <a:t>Internet Explorer</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 sz="1100">
                          <a:solidFill>
                            <a:srgbClr val="FFFFFF"/>
                          </a:solidFill>
                        </a:rPr>
                        <a:t>Mozilla Firefox</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72600">
                <a:tc>
                  <a:txBody>
                    <a:bodyPr/>
                    <a:lstStyle/>
                    <a:p>
                      <a:pPr indent="0" lvl="0" marL="0" rtl="0" algn="l">
                        <a:spcBef>
                          <a:spcPts val="0"/>
                        </a:spcBef>
                        <a:spcAft>
                          <a:spcPts val="0"/>
                        </a:spcAft>
                        <a:buNone/>
                      </a:pPr>
                      <a:r>
                        <a:rPr b="1" lang="es" sz="1100"/>
                        <a:t>Reproductor multimedia</a:t>
                      </a:r>
                      <a:endParaRPr b="1" sz="1100"/>
                    </a:p>
                  </a:txBody>
                  <a:tcPr marT="63500" marB="63500" marR="63500" marL="63500">
                    <a:lnR cap="flat" cmpd="sng" w="12700">
                      <a:solidFill>
                        <a:srgbClr val="FFFFFF"/>
                      </a:solidFill>
                      <a:prstDash val="solid"/>
                      <a:round/>
                      <a:headEnd len="sm" w="sm" type="none"/>
                      <a:tailEnd len="sm" w="sm" type="none"/>
                    </a:lnR>
                    <a:solidFill>
                      <a:srgbClr val="999999"/>
                    </a:solidFill>
                  </a:tcPr>
                </a:tc>
                <a:tc>
                  <a:txBody>
                    <a:bodyPr/>
                    <a:lstStyle/>
                    <a:p>
                      <a:pPr indent="0" lvl="0" marL="0" rtl="0" algn="l">
                        <a:spcBef>
                          <a:spcPts val="0"/>
                        </a:spcBef>
                        <a:spcAft>
                          <a:spcPts val="0"/>
                        </a:spcAft>
                        <a:buNone/>
                      </a:pPr>
                      <a:r>
                        <a:rPr lang="es" sz="1100">
                          <a:solidFill>
                            <a:srgbClr val="FFFFFF"/>
                          </a:solidFill>
                        </a:rPr>
                        <a:t>Windows Media</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 sz="1100">
                          <a:solidFill>
                            <a:srgbClr val="FFFFFF"/>
                          </a:solidFill>
                        </a:rPr>
                        <a:t>VLC media player</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72600">
                <a:tc>
                  <a:txBody>
                    <a:bodyPr/>
                    <a:lstStyle/>
                    <a:p>
                      <a:pPr indent="0" lvl="0" marL="0" rtl="0" algn="l">
                        <a:spcBef>
                          <a:spcPts val="0"/>
                        </a:spcBef>
                        <a:spcAft>
                          <a:spcPts val="0"/>
                        </a:spcAft>
                        <a:buNone/>
                      </a:pPr>
                      <a:r>
                        <a:rPr b="1" lang="es" sz="1100"/>
                        <a:t>Programa de agenda</a:t>
                      </a:r>
                      <a:endParaRPr b="1" sz="1100"/>
                    </a:p>
                  </a:txBody>
                  <a:tcPr marT="63500" marB="63500" marR="63500" marL="63500">
                    <a:lnR cap="flat" cmpd="sng" w="12700">
                      <a:solidFill>
                        <a:srgbClr val="FFFFFF"/>
                      </a:solidFill>
                      <a:prstDash val="solid"/>
                      <a:round/>
                      <a:headEnd len="sm" w="sm" type="none"/>
                      <a:tailEnd len="sm" w="sm" type="none"/>
                    </a:lnR>
                    <a:solidFill>
                      <a:srgbClr val="999999"/>
                    </a:solidFill>
                  </a:tcPr>
                </a:tc>
                <a:tc>
                  <a:txBody>
                    <a:bodyPr/>
                    <a:lstStyle/>
                    <a:p>
                      <a:pPr indent="0" lvl="0" marL="0" rtl="0" algn="l">
                        <a:spcBef>
                          <a:spcPts val="0"/>
                        </a:spcBef>
                        <a:spcAft>
                          <a:spcPts val="0"/>
                        </a:spcAft>
                        <a:buNone/>
                      </a:pPr>
                      <a:r>
                        <a:rPr lang="es" sz="1100">
                          <a:solidFill>
                            <a:srgbClr val="FFFFFF"/>
                          </a:solidFill>
                        </a:rPr>
                        <a:t>Notepad</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 sz="1100">
                          <a:solidFill>
                            <a:srgbClr val="FFFFFF"/>
                          </a:solidFill>
                        </a:rPr>
                        <a:t>R</a:t>
                      </a:r>
                      <a:r>
                        <a:rPr lang="es" sz="1100">
                          <a:solidFill>
                            <a:srgbClr val="FFFFFF"/>
                          </a:solidFill>
                        </a:rPr>
                        <a:t>EdNotebook</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72600">
                <a:tc>
                  <a:txBody>
                    <a:bodyPr/>
                    <a:lstStyle/>
                    <a:p>
                      <a:pPr indent="0" lvl="0" marL="0" rtl="0" algn="l">
                        <a:spcBef>
                          <a:spcPts val="0"/>
                        </a:spcBef>
                        <a:spcAft>
                          <a:spcPts val="0"/>
                        </a:spcAft>
                        <a:buNone/>
                      </a:pPr>
                      <a:r>
                        <a:rPr b="1" lang="es" sz="1100"/>
                        <a:t>Antivirus</a:t>
                      </a:r>
                      <a:endParaRPr b="1" sz="1100"/>
                    </a:p>
                  </a:txBody>
                  <a:tcPr marT="63500" marB="63500" marR="63500" marL="63500">
                    <a:lnR cap="flat" cmpd="sng" w="12700">
                      <a:solidFill>
                        <a:srgbClr val="FFFFFF"/>
                      </a:solidFill>
                      <a:prstDash val="solid"/>
                      <a:round/>
                      <a:headEnd len="sm" w="sm" type="none"/>
                      <a:tailEnd len="sm" w="sm" type="none"/>
                    </a:lnR>
                    <a:solidFill>
                      <a:srgbClr val="999999"/>
                    </a:solidFill>
                  </a:tcPr>
                </a:tc>
                <a:tc>
                  <a:txBody>
                    <a:bodyPr/>
                    <a:lstStyle/>
                    <a:p>
                      <a:pPr indent="0" lvl="0" marL="0" rtl="0" algn="l">
                        <a:spcBef>
                          <a:spcPts val="0"/>
                        </a:spcBef>
                        <a:spcAft>
                          <a:spcPts val="0"/>
                        </a:spcAft>
                        <a:buNone/>
                      </a:pPr>
                      <a:r>
                        <a:rPr lang="es" sz="1100">
                          <a:solidFill>
                            <a:srgbClr val="FFFFFF"/>
                          </a:solidFill>
                        </a:rPr>
                        <a:t>Panda</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s" sz="1100">
                          <a:solidFill>
                            <a:srgbClr val="FFFFFF"/>
                          </a:solidFill>
                        </a:rPr>
                        <a:t>ClamAV</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pic>
        <p:nvPicPr>
          <p:cNvPr id="233" name="Google Shape;233;p29"/>
          <p:cNvPicPr preferRelativeResize="0"/>
          <p:nvPr/>
        </p:nvPicPr>
        <p:blipFill>
          <a:blip r:embed="rId3">
            <a:alphaModFix/>
          </a:blip>
          <a:stretch>
            <a:fillRect/>
          </a:stretch>
        </p:blipFill>
        <p:spPr>
          <a:xfrm>
            <a:off x="4634250" y="1714025"/>
            <a:ext cx="758250" cy="384450"/>
          </a:xfrm>
          <a:prstGeom prst="rect">
            <a:avLst/>
          </a:prstGeom>
          <a:noFill/>
          <a:ln>
            <a:noFill/>
          </a:ln>
        </p:spPr>
      </p:pic>
      <p:pic>
        <p:nvPicPr>
          <p:cNvPr id="234" name="Google Shape;234;p29"/>
          <p:cNvPicPr preferRelativeResize="0"/>
          <p:nvPr/>
        </p:nvPicPr>
        <p:blipFill>
          <a:blip r:embed="rId4">
            <a:alphaModFix/>
          </a:blip>
          <a:stretch>
            <a:fillRect/>
          </a:stretch>
        </p:blipFill>
        <p:spPr>
          <a:xfrm>
            <a:off x="4800274" y="2145549"/>
            <a:ext cx="426200" cy="426200"/>
          </a:xfrm>
          <a:prstGeom prst="rect">
            <a:avLst/>
          </a:prstGeom>
          <a:noFill/>
          <a:ln>
            <a:noFill/>
          </a:ln>
        </p:spPr>
      </p:pic>
      <p:pic>
        <p:nvPicPr>
          <p:cNvPr id="235" name="Google Shape;235;p29"/>
          <p:cNvPicPr preferRelativeResize="0"/>
          <p:nvPr/>
        </p:nvPicPr>
        <p:blipFill>
          <a:blip r:embed="rId5">
            <a:alphaModFix/>
          </a:blip>
          <a:stretch>
            <a:fillRect/>
          </a:stretch>
        </p:blipFill>
        <p:spPr>
          <a:xfrm>
            <a:off x="4784840" y="2618815"/>
            <a:ext cx="441628" cy="426200"/>
          </a:xfrm>
          <a:prstGeom prst="rect">
            <a:avLst/>
          </a:prstGeom>
          <a:noFill/>
          <a:ln>
            <a:noFill/>
          </a:ln>
        </p:spPr>
      </p:pic>
      <p:pic>
        <p:nvPicPr>
          <p:cNvPr id="236" name="Google Shape;236;p29"/>
          <p:cNvPicPr preferRelativeResize="0"/>
          <p:nvPr/>
        </p:nvPicPr>
        <p:blipFill>
          <a:blip r:embed="rId6">
            <a:alphaModFix/>
          </a:blip>
          <a:stretch>
            <a:fillRect/>
          </a:stretch>
        </p:blipFill>
        <p:spPr>
          <a:xfrm>
            <a:off x="4717325" y="3130225"/>
            <a:ext cx="576675" cy="384450"/>
          </a:xfrm>
          <a:prstGeom prst="rect">
            <a:avLst/>
          </a:prstGeom>
          <a:noFill/>
          <a:ln>
            <a:noFill/>
          </a:ln>
        </p:spPr>
      </p:pic>
      <p:pic>
        <p:nvPicPr>
          <p:cNvPr id="237" name="Google Shape;237;p29"/>
          <p:cNvPicPr preferRelativeResize="0"/>
          <p:nvPr/>
        </p:nvPicPr>
        <p:blipFill>
          <a:blip r:embed="rId7">
            <a:alphaModFix/>
          </a:blip>
          <a:stretch>
            <a:fillRect/>
          </a:stretch>
        </p:blipFill>
        <p:spPr>
          <a:xfrm>
            <a:off x="4717325" y="3599875"/>
            <a:ext cx="576675" cy="384449"/>
          </a:xfrm>
          <a:prstGeom prst="rect">
            <a:avLst/>
          </a:prstGeom>
          <a:noFill/>
          <a:ln>
            <a:noFill/>
          </a:ln>
        </p:spPr>
      </p:pic>
      <p:pic>
        <p:nvPicPr>
          <p:cNvPr id="238" name="Google Shape;238;p29"/>
          <p:cNvPicPr preferRelativeResize="0"/>
          <p:nvPr/>
        </p:nvPicPr>
        <p:blipFill>
          <a:blip r:embed="rId8">
            <a:alphaModFix/>
          </a:blip>
          <a:stretch>
            <a:fillRect/>
          </a:stretch>
        </p:blipFill>
        <p:spPr>
          <a:xfrm>
            <a:off x="4717327" y="4069525"/>
            <a:ext cx="576675" cy="368954"/>
          </a:xfrm>
          <a:prstGeom prst="rect">
            <a:avLst/>
          </a:prstGeom>
          <a:noFill/>
          <a:ln>
            <a:noFill/>
          </a:ln>
        </p:spPr>
      </p:pic>
      <p:pic>
        <p:nvPicPr>
          <p:cNvPr id="239" name="Google Shape;239;p29"/>
          <p:cNvPicPr preferRelativeResize="0"/>
          <p:nvPr/>
        </p:nvPicPr>
        <p:blipFill>
          <a:blip r:embed="rId9">
            <a:alphaModFix/>
          </a:blip>
          <a:stretch>
            <a:fillRect/>
          </a:stretch>
        </p:blipFill>
        <p:spPr>
          <a:xfrm>
            <a:off x="4663925" y="4539175"/>
            <a:ext cx="683466" cy="384449"/>
          </a:xfrm>
          <a:prstGeom prst="rect">
            <a:avLst/>
          </a:prstGeom>
          <a:noFill/>
          <a:ln>
            <a:noFill/>
          </a:ln>
        </p:spPr>
      </p:pic>
      <p:pic>
        <p:nvPicPr>
          <p:cNvPr id="240" name="Google Shape;240;p29"/>
          <p:cNvPicPr preferRelativeResize="0"/>
          <p:nvPr/>
        </p:nvPicPr>
        <p:blipFill>
          <a:blip r:embed="rId10">
            <a:alphaModFix/>
          </a:blip>
          <a:stretch>
            <a:fillRect/>
          </a:stretch>
        </p:blipFill>
        <p:spPr>
          <a:xfrm>
            <a:off x="6992250" y="1721771"/>
            <a:ext cx="966684" cy="368950"/>
          </a:xfrm>
          <a:prstGeom prst="rect">
            <a:avLst/>
          </a:prstGeom>
          <a:noFill/>
          <a:ln>
            <a:noFill/>
          </a:ln>
        </p:spPr>
      </p:pic>
      <p:pic>
        <p:nvPicPr>
          <p:cNvPr id="241" name="Google Shape;241;p29"/>
          <p:cNvPicPr preferRelativeResize="0"/>
          <p:nvPr/>
        </p:nvPicPr>
        <p:blipFill>
          <a:blip r:embed="rId11">
            <a:alphaModFix/>
          </a:blip>
          <a:stretch>
            <a:fillRect/>
          </a:stretch>
        </p:blipFill>
        <p:spPr>
          <a:xfrm>
            <a:off x="7227225" y="2117425"/>
            <a:ext cx="683475" cy="482453"/>
          </a:xfrm>
          <a:prstGeom prst="rect">
            <a:avLst/>
          </a:prstGeom>
          <a:noFill/>
          <a:ln>
            <a:noFill/>
          </a:ln>
        </p:spPr>
      </p:pic>
      <p:pic>
        <p:nvPicPr>
          <p:cNvPr id="242" name="Google Shape;242;p29"/>
          <p:cNvPicPr preferRelativeResize="0"/>
          <p:nvPr/>
        </p:nvPicPr>
        <p:blipFill>
          <a:blip r:embed="rId12">
            <a:alphaModFix/>
          </a:blip>
          <a:stretch>
            <a:fillRect/>
          </a:stretch>
        </p:blipFill>
        <p:spPr>
          <a:xfrm>
            <a:off x="7187249" y="2626574"/>
            <a:ext cx="576675" cy="417757"/>
          </a:xfrm>
          <a:prstGeom prst="rect">
            <a:avLst/>
          </a:prstGeom>
          <a:noFill/>
          <a:ln>
            <a:noFill/>
          </a:ln>
        </p:spPr>
      </p:pic>
      <p:pic>
        <p:nvPicPr>
          <p:cNvPr id="243" name="Google Shape;243;p29"/>
          <p:cNvPicPr preferRelativeResize="0"/>
          <p:nvPr/>
        </p:nvPicPr>
        <p:blipFill>
          <a:blip r:embed="rId13">
            <a:alphaModFix/>
          </a:blip>
          <a:stretch>
            <a:fillRect/>
          </a:stretch>
        </p:blipFill>
        <p:spPr>
          <a:xfrm>
            <a:off x="7187247" y="3120613"/>
            <a:ext cx="576675" cy="403672"/>
          </a:xfrm>
          <a:prstGeom prst="rect">
            <a:avLst/>
          </a:prstGeom>
          <a:noFill/>
          <a:ln>
            <a:noFill/>
          </a:ln>
        </p:spPr>
      </p:pic>
      <p:pic>
        <p:nvPicPr>
          <p:cNvPr id="244" name="Google Shape;244;p29"/>
          <p:cNvPicPr preferRelativeResize="0"/>
          <p:nvPr/>
        </p:nvPicPr>
        <p:blipFill>
          <a:blip r:embed="rId14">
            <a:alphaModFix/>
          </a:blip>
          <a:stretch>
            <a:fillRect/>
          </a:stretch>
        </p:blipFill>
        <p:spPr>
          <a:xfrm>
            <a:off x="7122388" y="3600575"/>
            <a:ext cx="706388" cy="403650"/>
          </a:xfrm>
          <a:prstGeom prst="rect">
            <a:avLst/>
          </a:prstGeom>
          <a:noFill/>
          <a:ln>
            <a:noFill/>
          </a:ln>
        </p:spPr>
      </p:pic>
      <p:pic>
        <p:nvPicPr>
          <p:cNvPr id="245" name="Google Shape;245;p29"/>
          <p:cNvPicPr preferRelativeResize="0"/>
          <p:nvPr/>
        </p:nvPicPr>
        <p:blipFill>
          <a:blip r:embed="rId15">
            <a:alphaModFix/>
          </a:blip>
          <a:stretch>
            <a:fillRect/>
          </a:stretch>
        </p:blipFill>
        <p:spPr>
          <a:xfrm>
            <a:off x="7254775" y="4033185"/>
            <a:ext cx="441625" cy="441625"/>
          </a:xfrm>
          <a:prstGeom prst="rect">
            <a:avLst/>
          </a:prstGeom>
          <a:noFill/>
          <a:ln>
            <a:noFill/>
          </a:ln>
        </p:spPr>
      </p:pic>
      <p:pic>
        <p:nvPicPr>
          <p:cNvPr id="246" name="Google Shape;246;p29"/>
          <p:cNvPicPr preferRelativeResize="0"/>
          <p:nvPr/>
        </p:nvPicPr>
        <p:blipFill>
          <a:blip r:embed="rId16">
            <a:alphaModFix/>
          </a:blip>
          <a:stretch>
            <a:fillRect/>
          </a:stretch>
        </p:blipFill>
        <p:spPr>
          <a:xfrm>
            <a:off x="7160549" y="4475238"/>
            <a:ext cx="630075" cy="5123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ÍNDICE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FFFFFF"/>
              </a:buClr>
              <a:buSzPts val="1600"/>
              <a:buAutoNum type="arabicPeriod"/>
            </a:pPr>
            <a:r>
              <a:rPr lang="es" sz="1400">
                <a:solidFill>
                  <a:srgbClr val="FFFFFF"/>
                </a:solidFill>
                <a:latin typeface="Arial"/>
                <a:ea typeface="Arial"/>
                <a:cs typeface="Arial"/>
                <a:sym typeface="Arial"/>
              </a:rPr>
              <a:t>Actividad 1. Requisitos hardware, Año de aparición, Generación y Licencia</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s" sz="1400">
                <a:solidFill>
                  <a:srgbClr val="FFFFFF"/>
                </a:solidFill>
                <a:latin typeface="Arial"/>
                <a:ea typeface="Arial"/>
                <a:cs typeface="Arial"/>
                <a:sym typeface="Arial"/>
              </a:rPr>
              <a:t>Actividad 2. Tipo de Sistema Operativo</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s" sz="1400">
                <a:solidFill>
                  <a:srgbClr val="FFFFFF"/>
                </a:solidFill>
                <a:latin typeface="Arial"/>
                <a:ea typeface="Arial"/>
                <a:cs typeface="Arial"/>
                <a:sym typeface="Arial"/>
              </a:rPr>
              <a:t>Actividad 3. Gestión de Recursos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s" sz="1400">
                <a:solidFill>
                  <a:srgbClr val="FFFFFF"/>
                </a:solidFill>
                <a:latin typeface="Arial"/>
                <a:ea typeface="Arial"/>
                <a:cs typeface="Arial"/>
                <a:sym typeface="Arial"/>
              </a:rPr>
              <a:t>Actividad 4. Aplicaciones informáticas</a:t>
            </a:r>
            <a:endParaRPr sz="14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526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MS-DOS 6.22</a:t>
            </a:r>
            <a:endParaRPr/>
          </a:p>
        </p:txBody>
      </p:sp>
      <p:graphicFrame>
        <p:nvGraphicFramePr>
          <p:cNvPr id="147" name="Google Shape;147;p15"/>
          <p:cNvGraphicFramePr/>
          <p:nvPr/>
        </p:nvGraphicFramePr>
        <p:xfrm>
          <a:off x="1555750" y="1589850"/>
          <a:ext cx="3000000" cy="3000000"/>
        </p:xfrm>
        <a:graphic>
          <a:graphicData uri="http://schemas.openxmlformats.org/drawingml/2006/table">
            <a:tbl>
              <a:tblPr>
                <a:noFill/>
                <a:tableStyleId>{4579E627-527F-413E-9D7B-FBC1FA503FAF}</a:tableStyleId>
              </a:tblPr>
              <a:tblGrid>
                <a:gridCol w="1580900"/>
                <a:gridCol w="832100"/>
                <a:gridCol w="1206500"/>
                <a:gridCol w="1206500"/>
                <a:gridCol w="1206500"/>
              </a:tblGrid>
              <a:tr h="937800">
                <a:tc gridSpan="3">
                  <a:txBody>
                    <a:bodyPr/>
                    <a:lstStyle/>
                    <a:p>
                      <a:pPr indent="0" lvl="0" marL="0" rtl="0" algn="ctr">
                        <a:spcBef>
                          <a:spcPts val="0"/>
                        </a:spcBef>
                        <a:spcAft>
                          <a:spcPts val="0"/>
                        </a:spcAft>
                        <a:buNone/>
                      </a:pPr>
                      <a:r>
                        <a:rPr lang="es">
                          <a:solidFill>
                            <a:srgbClr val="FFFFFF"/>
                          </a:solidFill>
                        </a:rPr>
                        <a:t>Requisitos hardware</a:t>
                      </a:r>
                      <a:endParaRPr>
                        <a:solidFill>
                          <a:srgbClr val="FFFFFF"/>
                        </a:solidFill>
                      </a:endParaRPr>
                    </a:p>
                  </a:txBody>
                  <a:tcPr marT="414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c rowSpan="2">
                  <a:txBody>
                    <a:bodyPr/>
                    <a:lstStyle/>
                    <a:p>
                      <a:pPr indent="0" lvl="0" marL="0" rtl="0" algn="ctr">
                        <a:spcBef>
                          <a:spcPts val="0"/>
                        </a:spcBef>
                        <a:spcAft>
                          <a:spcPts val="0"/>
                        </a:spcAft>
                        <a:buNone/>
                      </a:pPr>
                      <a:r>
                        <a:rPr lang="es">
                          <a:solidFill>
                            <a:srgbClr val="FFFFFF"/>
                          </a:solidFill>
                        </a:rPr>
                        <a:t>Año de aparición</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s">
                          <a:solidFill>
                            <a:srgbClr val="FFFFFF"/>
                          </a:solidFill>
                        </a:rPr>
                        <a:t>Licencia</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937800">
                <a:tc>
                  <a:txBody>
                    <a:bodyPr/>
                    <a:lstStyle/>
                    <a:p>
                      <a:pPr indent="0" lvl="0" marL="0" rtl="0" algn="ctr">
                        <a:spcBef>
                          <a:spcPts val="0"/>
                        </a:spcBef>
                        <a:spcAft>
                          <a:spcPts val="0"/>
                        </a:spcAft>
                        <a:buNone/>
                      </a:pPr>
                      <a:r>
                        <a:rPr lang="es">
                          <a:solidFill>
                            <a:srgbClr val="FFFFFF"/>
                          </a:solidFill>
                        </a:rPr>
                        <a:t>Microprocesador</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RAM</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Capacidad disco duro</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937800">
                <a:tc>
                  <a:txBody>
                    <a:bodyPr/>
                    <a:lstStyle/>
                    <a:p>
                      <a:pPr indent="0" lvl="0" marL="0" rtl="0" algn="ctr">
                        <a:spcBef>
                          <a:spcPts val="0"/>
                        </a:spcBef>
                        <a:spcAft>
                          <a:spcPts val="0"/>
                        </a:spcAft>
                        <a:buNone/>
                      </a:pPr>
                      <a:r>
                        <a:rPr lang="es">
                          <a:solidFill>
                            <a:srgbClr val="FFFFFF"/>
                          </a:solidFill>
                        </a:rPr>
                        <a:t>Intel 80286</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 MB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6,5 MG libres</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1994</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Propietaria</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526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Windows XP</a:t>
            </a:r>
            <a:endParaRPr/>
          </a:p>
        </p:txBody>
      </p:sp>
      <p:graphicFrame>
        <p:nvGraphicFramePr>
          <p:cNvPr id="153" name="Google Shape;153;p16"/>
          <p:cNvGraphicFramePr/>
          <p:nvPr/>
        </p:nvGraphicFramePr>
        <p:xfrm>
          <a:off x="1555750" y="1589850"/>
          <a:ext cx="3000000" cy="3000000"/>
        </p:xfrm>
        <a:graphic>
          <a:graphicData uri="http://schemas.openxmlformats.org/drawingml/2006/table">
            <a:tbl>
              <a:tblPr>
                <a:noFill/>
                <a:tableStyleId>{4579E627-527F-413E-9D7B-FBC1FA503FAF}</a:tableStyleId>
              </a:tblPr>
              <a:tblGrid>
                <a:gridCol w="1580900"/>
                <a:gridCol w="832100"/>
                <a:gridCol w="1206500"/>
                <a:gridCol w="1206500"/>
                <a:gridCol w="1206500"/>
              </a:tblGrid>
              <a:tr h="937800">
                <a:tc gridSpan="3">
                  <a:txBody>
                    <a:bodyPr/>
                    <a:lstStyle/>
                    <a:p>
                      <a:pPr indent="0" lvl="0" marL="0" rtl="0" algn="ctr">
                        <a:spcBef>
                          <a:spcPts val="0"/>
                        </a:spcBef>
                        <a:spcAft>
                          <a:spcPts val="0"/>
                        </a:spcAft>
                        <a:buNone/>
                      </a:pPr>
                      <a:r>
                        <a:rPr lang="es">
                          <a:solidFill>
                            <a:srgbClr val="FFFFFF"/>
                          </a:solidFill>
                        </a:rPr>
                        <a:t>Requisitos hardware</a:t>
                      </a:r>
                      <a:endParaRPr>
                        <a:solidFill>
                          <a:srgbClr val="FFFFFF"/>
                        </a:solidFill>
                      </a:endParaRPr>
                    </a:p>
                  </a:txBody>
                  <a:tcPr marT="414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c rowSpan="2">
                  <a:txBody>
                    <a:bodyPr/>
                    <a:lstStyle/>
                    <a:p>
                      <a:pPr indent="0" lvl="0" marL="0" rtl="0" algn="ctr">
                        <a:spcBef>
                          <a:spcPts val="0"/>
                        </a:spcBef>
                        <a:spcAft>
                          <a:spcPts val="0"/>
                        </a:spcAft>
                        <a:buNone/>
                      </a:pPr>
                      <a:r>
                        <a:rPr lang="es">
                          <a:solidFill>
                            <a:srgbClr val="FFFFFF"/>
                          </a:solidFill>
                        </a:rPr>
                        <a:t>Año de aparición</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s">
                          <a:solidFill>
                            <a:srgbClr val="FFFFFF"/>
                          </a:solidFill>
                        </a:rPr>
                        <a:t>Licencia</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937800">
                <a:tc>
                  <a:txBody>
                    <a:bodyPr/>
                    <a:lstStyle/>
                    <a:p>
                      <a:pPr indent="0" lvl="0" marL="0" rtl="0" algn="ctr">
                        <a:spcBef>
                          <a:spcPts val="0"/>
                        </a:spcBef>
                        <a:spcAft>
                          <a:spcPts val="0"/>
                        </a:spcAft>
                        <a:buNone/>
                      </a:pPr>
                      <a:r>
                        <a:rPr lang="es">
                          <a:solidFill>
                            <a:srgbClr val="FFFFFF"/>
                          </a:solidFill>
                        </a:rPr>
                        <a:t>Microprocesador</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RAM</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Capacidad disco duro</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937800">
                <a:tc>
                  <a:txBody>
                    <a:bodyPr/>
                    <a:lstStyle/>
                    <a:p>
                      <a:pPr indent="0" lvl="0" marL="0" rtl="0" algn="ctr">
                        <a:spcBef>
                          <a:spcPts val="0"/>
                        </a:spcBef>
                        <a:spcAft>
                          <a:spcPts val="0"/>
                        </a:spcAft>
                        <a:buNone/>
                      </a:pPr>
                      <a:r>
                        <a:rPr lang="es">
                          <a:solidFill>
                            <a:srgbClr val="FFFFFF"/>
                          </a:solidFill>
                        </a:rPr>
                        <a:t>Procesador de 233 MHz</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63 MB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1,5 GB libres</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2001</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Propietaria</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526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Windows Server 2016</a:t>
            </a:r>
            <a:endParaRPr/>
          </a:p>
        </p:txBody>
      </p:sp>
      <p:graphicFrame>
        <p:nvGraphicFramePr>
          <p:cNvPr id="159" name="Google Shape;159;p17"/>
          <p:cNvGraphicFramePr/>
          <p:nvPr/>
        </p:nvGraphicFramePr>
        <p:xfrm>
          <a:off x="1555750" y="1589850"/>
          <a:ext cx="3000000" cy="3000000"/>
        </p:xfrm>
        <a:graphic>
          <a:graphicData uri="http://schemas.openxmlformats.org/drawingml/2006/table">
            <a:tbl>
              <a:tblPr>
                <a:noFill/>
                <a:tableStyleId>{4579E627-527F-413E-9D7B-FBC1FA503FAF}</a:tableStyleId>
              </a:tblPr>
              <a:tblGrid>
                <a:gridCol w="1580900"/>
                <a:gridCol w="832100"/>
                <a:gridCol w="1206500"/>
                <a:gridCol w="1206500"/>
                <a:gridCol w="1206500"/>
              </a:tblGrid>
              <a:tr h="937800">
                <a:tc gridSpan="3">
                  <a:txBody>
                    <a:bodyPr/>
                    <a:lstStyle/>
                    <a:p>
                      <a:pPr indent="0" lvl="0" marL="0" rtl="0" algn="ctr">
                        <a:spcBef>
                          <a:spcPts val="0"/>
                        </a:spcBef>
                        <a:spcAft>
                          <a:spcPts val="0"/>
                        </a:spcAft>
                        <a:buNone/>
                      </a:pPr>
                      <a:r>
                        <a:rPr lang="es">
                          <a:solidFill>
                            <a:srgbClr val="FFFFFF"/>
                          </a:solidFill>
                        </a:rPr>
                        <a:t>Requisitos hardware</a:t>
                      </a:r>
                      <a:endParaRPr>
                        <a:solidFill>
                          <a:srgbClr val="FFFFFF"/>
                        </a:solidFill>
                      </a:endParaRPr>
                    </a:p>
                  </a:txBody>
                  <a:tcPr marT="414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c rowSpan="2">
                  <a:txBody>
                    <a:bodyPr/>
                    <a:lstStyle/>
                    <a:p>
                      <a:pPr indent="0" lvl="0" marL="0" rtl="0" algn="ctr">
                        <a:spcBef>
                          <a:spcPts val="0"/>
                        </a:spcBef>
                        <a:spcAft>
                          <a:spcPts val="0"/>
                        </a:spcAft>
                        <a:buNone/>
                      </a:pPr>
                      <a:r>
                        <a:rPr lang="es">
                          <a:solidFill>
                            <a:srgbClr val="FFFFFF"/>
                          </a:solidFill>
                        </a:rPr>
                        <a:t>Año de aparición</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s">
                          <a:solidFill>
                            <a:srgbClr val="FFFFFF"/>
                          </a:solidFill>
                        </a:rPr>
                        <a:t>Licencia</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937800">
                <a:tc>
                  <a:txBody>
                    <a:bodyPr/>
                    <a:lstStyle/>
                    <a:p>
                      <a:pPr indent="0" lvl="0" marL="0" rtl="0" algn="ctr">
                        <a:spcBef>
                          <a:spcPts val="0"/>
                        </a:spcBef>
                        <a:spcAft>
                          <a:spcPts val="0"/>
                        </a:spcAft>
                        <a:buNone/>
                      </a:pPr>
                      <a:r>
                        <a:rPr lang="es">
                          <a:solidFill>
                            <a:srgbClr val="FFFFFF"/>
                          </a:solidFill>
                        </a:rPr>
                        <a:t>Microprocesador</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RAM</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Capacidad disco duro</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937800">
                <a:tc>
                  <a:txBody>
                    <a:bodyPr/>
                    <a:lstStyle/>
                    <a:p>
                      <a:pPr indent="0" lvl="0" marL="0" rtl="0" algn="ctr">
                        <a:spcBef>
                          <a:spcPts val="0"/>
                        </a:spcBef>
                        <a:spcAft>
                          <a:spcPts val="0"/>
                        </a:spcAft>
                        <a:buNone/>
                      </a:pPr>
                      <a:r>
                        <a:rPr lang="es">
                          <a:solidFill>
                            <a:srgbClr val="FFFFFF"/>
                          </a:solidFill>
                        </a:rPr>
                        <a:t>Procesador de 1,4 Ghz</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512</a:t>
                      </a:r>
                      <a:r>
                        <a:rPr lang="es">
                          <a:solidFill>
                            <a:srgbClr val="FFFFFF"/>
                          </a:solidFill>
                        </a:rPr>
                        <a:t> MB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32</a:t>
                      </a:r>
                      <a:r>
                        <a:rPr lang="es">
                          <a:solidFill>
                            <a:srgbClr val="FFFFFF"/>
                          </a:solidFill>
                        </a:rPr>
                        <a:t> GB libres</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2016</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Propietaria</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526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Windows 10</a:t>
            </a:r>
            <a:endParaRPr/>
          </a:p>
        </p:txBody>
      </p:sp>
      <p:graphicFrame>
        <p:nvGraphicFramePr>
          <p:cNvPr id="165" name="Google Shape;165;p18"/>
          <p:cNvGraphicFramePr/>
          <p:nvPr/>
        </p:nvGraphicFramePr>
        <p:xfrm>
          <a:off x="1555750" y="1589850"/>
          <a:ext cx="3000000" cy="3000000"/>
        </p:xfrm>
        <a:graphic>
          <a:graphicData uri="http://schemas.openxmlformats.org/drawingml/2006/table">
            <a:tbl>
              <a:tblPr>
                <a:noFill/>
                <a:tableStyleId>{4579E627-527F-413E-9D7B-FBC1FA503FAF}</a:tableStyleId>
              </a:tblPr>
              <a:tblGrid>
                <a:gridCol w="1523375"/>
                <a:gridCol w="961525"/>
                <a:gridCol w="1134600"/>
                <a:gridCol w="1206500"/>
                <a:gridCol w="1206500"/>
              </a:tblGrid>
              <a:tr h="937800">
                <a:tc gridSpan="3">
                  <a:txBody>
                    <a:bodyPr/>
                    <a:lstStyle/>
                    <a:p>
                      <a:pPr indent="0" lvl="0" marL="0" rtl="0" algn="ctr">
                        <a:spcBef>
                          <a:spcPts val="0"/>
                        </a:spcBef>
                        <a:spcAft>
                          <a:spcPts val="0"/>
                        </a:spcAft>
                        <a:buNone/>
                      </a:pPr>
                      <a:r>
                        <a:rPr lang="es">
                          <a:solidFill>
                            <a:srgbClr val="FFFFFF"/>
                          </a:solidFill>
                        </a:rPr>
                        <a:t>Requisitos hardware</a:t>
                      </a:r>
                      <a:endParaRPr>
                        <a:solidFill>
                          <a:srgbClr val="FFFFFF"/>
                        </a:solidFill>
                      </a:endParaRPr>
                    </a:p>
                  </a:txBody>
                  <a:tcPr marT="414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c rowSpan="2">
                  <a:txBody>
                    <a:bodyPr/>
                    <a:lstStyle/>
                    <a:p>
                      <a:pPr indent="0" lvl="0" marL="0" rtl="0" algn="ctr">
                        <a:spcBef>
                          <a:spcPts val="0"/>
                        </a:spcBef>
                        <a:spcAft>
                          <a:spcPts val="0"/>
                        </a:spcAft>
                        <a:buNone/>
                      </a:pPr>
                      <a:r>
                        <a:rPr lang="es">
                          <a:solidFill>
                            <a:srgbClr val="FFFFFF"/>
                          </a:solidFill>
                        </a:rPr>
                        <a:t>Año de aparición</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s">
                          <a:solidFill>
                            <a:srgbClr val="FFFFFF"/>
                          </a:solidFill>
                        </a:rPr>
                        <a:t>Licencia</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937800">
                <a:tc>
                  <a:txBody>
                    <a:bodyPr/>
                    <a:lstStyle/>
                    <a:p>
                      <a:pPr indent="0" lvl="0" marL="0" rtl="0" algn="ctr">
                        <a:spcBef>
                          <a:spcPts val="0"/>
                        </a:spcBef>
                        <a:spcAft>
                          <a:spcPts val="0"/>
                        </a:spcAft>
                        <a:buNone/>
                      </a:pPr>
                      <a:r>
                        <a:rPr lang="es">
                          <a:solidFill>
                            <a:srgbClr val="FFFFFF"/>
                          </a:solidFill>
                        </a:rPr>
                        <a:t>Microprocesador</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RAM</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Capacidad disco duro</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937800">
                <a:tc>
                  <a:txBody>
                    <a:bodyPr/>
                    <a:lstStyle/>
                    <a:p>
                      <a:pPr indent="0" lvl="0" marL="0" rtl="0" algn="ctr">
                        <a:spcBef>
                          <a:spcPts val="0"/>
                        </a:spcBef>
                        <a:spcAft>
                          <a:spcPts val="0"/>
                        </a:spcAft>
                        <a:buNone/>
                      </a:pPr>
                      <a:r>
                        <a:rPr lang="es">
                          <a:solidFill>
                            <a:srgbClr val="FFFFFF"/>
                          </a:solidFill>
                        </a:rPr>
                        <a:t>Procesador de más de 1 Ghz</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 GB para 32 bits o 2GB para 64 bits</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16 GB para 32 bits o 32 GB para 64 bits</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2015</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Propietaria</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526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Linux Ubuntu</a:t>
            </a:r>
            <a:endParaRPr/>
          </a:p>
        </p:txBody>
      </p:sp>
      <p:graphicFrame>
        <p:nvGraphicFramePr>
          <p:cNvPr id="171" name="Google Shape;171;p19"/>
          <p:cNvGraphicFramePr/>
          <p:nvPr/>
        </p:nvGraphicFramePr>
        <p:xfrm>
          <a:off x="1555750" y="1589850"/>
          <a:ext cx="3000000" cy="3000000"/>
        </p:xfrm>
        <a:graphic>
          <a:graphicData uri="http://schemas.openxmlformats.org/drawingml/2006/table">
            <a:tbl>
              <a:tblPr>
                <a:noFill/>
                <a:tableStyleId>{4579E627-527F-413E-9D7B-FBC1FA503FAF}</a:tableStyleId>
              </a:tblPr>
              <a:tblGrid>
                <a:gridCol w="1523375"/>
                <a:gridCol w="961525"/>
                <a:gridCol w="1134600"/>
                <a:gridCol w="1206500"/>
                <a:gridCol w="1206500"/>
              </a:tblGrid>
              <a:tr h="937800">
                <a:tc gridSpan="3">
                  <a:txBody>
                    <a:bodyPr/>
                    <a:lstStyle/>
                    <a:p>
                      <a:pPr indent="0" lvl="0" marL="0" rtl="0" algn="ctr">
                        <a:spcBef>
                          <a:spcPts val="0"/>
                        </a:spcBef>
                        <a:spcAft>
                          <a:spcPts val="0"/>
                        </a:spcAft>
                        <a:buNone/>
                      </a:pPr>
                      <a:r>
                        <a:rPr lang="es">
                          <a:solidFill>
                            <a:srgbClr val="FFFFFF"/>
                          </a:solidFill>
                        </a:rPr>
                        <a:t>Requisitos hardware</a:t>
                      </a:r>
                      <a:endParaRPr>
                        <a:solidFill>
                          <a:srgbClr val="FFFFFF"/>
                        </a:solidFill>
                      </a:endParaRPr>
                    </a:p>
                  </a:txBody>
                  <a:tcPr marT="414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c rowSpan="2">
                  <a:txBody>
                    <a:bodyPr/>
                    <a:lstStyle/>
                    <a:p>
                      <a:pPr indent="0" lvl="0" marL="0" rtl="0" algn="ctr">
                        <a:spcBef>
                          <a:spcPts val="0"/>
                        </a:spcBef>
                        <a:spcAft>
                          <a:spcPts val="0"/>
                        </a:spcAft>
                        <a:buNone/>
                      </a:pPr>
                      <a:r>
                        <a:rPr lang="es">
                          <a:solidFill>
                            <a:srgbClr val="FFFFFF"/>
                          </a:solidFill>
                        </a:rPr>
                        <a:t>Año de aparición</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s">
                          <a:solidFill>
                            <a:srgbClr val="FFFFFF"/>
                          </a:solidFill>
                        </a:rPr>
                        <a:t>Licencia</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937800">
                <a:tc>
                  <a:txBody>
                    <a:bodyPr/>
                    <a:lstStyle/>
                    <a:p>
                      <a:pPr indent="0" lvl="0" marL="0" rtl="0" algn="ctr">
                        <a:spcBef>
                          <a:spcPts val="0"/>
                        </a:spcBef>
                        <a:spcAft>
                          <a:spcPts val="0"/>
                        </a:spcAft>
                        <a:buNone/>
                      </a:pPr>
                      <a:r>
                        <a:rPr lang="es">
                          <a:solidFill>
                            <a:srgbClr val="FFFFFF"/>
                          </a:solidFill>
                        </a:rPr>
                        <a:t>Microprocesador</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RAM</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Capacidad disco duro</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937800">
                <a:tc>
                  <a:txBody>
                    <a:bodyPr/>
                    <a:lstStyle/>
                    <a:p>
                      <a:pPr indent="0" lvl="0" marL="0" rtl="0" algn="ctr">
                        <a:spcBef>
                          <a:spcPts val="0"/>
                        </a:spcBef>
                        <a:spcAft>
                          <a:spcPts val="0"/>
                        </a:spcAft>
                        <a:buNone/>
                      </a:pPr>
                      <a:r>
                        <a:rPr lang="es">
                          <a:solidFill>
                            <a:srgbClr val="FFFFFF"/>
                          </a:solidFill>
                        </a:rPr>
                        <a:t>2 GHz dual Core</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4 Gb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25 Gb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2020</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Libre</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526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Unix</a:t>
            </a:r>
            <a:endParaRPr/>
          </a:p>
        </p:txBody>
      </p:sp>
      <p:graphicFrame>
        <p:nvGraphicFramePr>
          <p:cNvPr id="177" name="Google Shape;177;p20"/>
          <p:cNvGraphicFramePr/>
          <p:nvPr/>
        </p:nvGraphicFramePr>
        <p:xfrm>
          <a:off x="1555750" y="1589850"/>
          <a:ext cx="3000000" cy="3000000"/>
        </p:xfrm>
        <a:graphic>
          <a:graphicData uri="http://schemas.openxmlformats.org/drawingml/2006/table">
            <a:tbl>
              <a:tblPr>
                <a:noFill/>
                <a:tableStyleId>{4579E627-527F-413E-9D7B-FBC1FA503FAF}</a:tableStyleId>
              </a:tblPr>
              <a:tblGrid>
                <a:gridCol w="1523375"/>
                <a:gridCol w="961525"/>
                <a:gridCol w="1134600"/>
                <a:gridCol w="1206500"/>
                <a:gridCol w="1206500"/>
              </a:tblGrid>
              <a:tr h="937800">
                <a:tc gridSpan="3">
                  <a:txBody>
                    <a:bodyPr/>
                    <a:lstStyle/>
                    <a:p>
                      <a:pPr indent="0" lvl="0" marL="0" rtl="0" algn="ctr">
                        <a:spcBef>
                          <a:spcPts val="0"/>
                        </a:spcBef>
                        <a:spcAft>
                          <a:spcPts val="0"/>
                        </a:spcAft>
                        <a:buNone/>
                      </a:pPr>
                      <a:r>
                        <a:rPr lang="es">
                          <a:solidFill>
                            <a:srgbClr val="FFFFFF"/>
                          </a:solidFill>
                        </a:rPr>
                        <a:t>Requisitos hardware</a:t>
                      </a:r>
                      <a:endParaRPr>
                        <a:solidFill>
                          <a:srgbClr val="FFFFFF"/>
                        </a:solidFill>
                      </a:endParaRPr>
                    </a:p>
                  </a:txBody>
                  <a:tcPr marT="414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c rowSpan="2">
                  <a:txBody>
                    <a:bodyPr/>
                    <a:lstStyle/>
                    <a:p>
                      <a:pPr indent="0" lvl="0" marL="0" rtl="0" algn="ctr">
                        <a:spcBef>
                          <a:spcPts val="0"/>
                        </a:spcBef>
                        <a:spcAft>
                          <a:spcPts val="0"/>
                        </a:spcAft>
                        <a:buNone/>
                      </a:pPr>
                      <a:r>
                        <a:rPr lang="es">
                          <a:solidFill>
                            <a:srgbClr val="FFFFFF"/>
                          </a:solidFill>
                        </a:rPr>
                        <a:t>Año de aparición</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s">
                          <a:solidFill>
                            <a:srgbClr val="FFFFFF"/>
                          </a:solidFill>
                        </a:rPr>
                        <a:t>Licencia</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937800">
                <a:tc>
                  <a:txBody>
                    <a:bodyPr/>
                    <a:lstStyle/>
                    <a:p>
                      <a:pPr indent="0" lvl="0" marL="0" rtl="0" algn="ctr">
                        <a:spcBef>
                          <a:spcPts val="0"/>
                        </a:spcBef>
                        <a:spcAft>
                          <a:spcPts val="0"/>
                        </a:spcAft>
                        <a:buNone/>
                      </a:pPr>
                      <a:r>
                        <a:rPr lang="es">
                          <a:solidFill>
                            <a:srgbClr val="FFFFFF"/>
                          </a:solidFill>
                        </a:rPr>
                        <a:t>Microprocesador</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RAM</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Capacidad disco duro</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937800">
                <a:tc>
                  <a:txBody>
                    <a:bodyPr/>
                    <a:lstStyle/>
                    <a:p>
                      <a:pPr indent="0" lvl="0" marL="0" rtl="0" algn="ctr">
                        <a:spcBef>
                          <a:spcPts val="0"/>
                        </a:spcBef>
                        <a:spcAft>
                          <a:spcPts val="0"/>
                        </a:spcAft>
                        <a:buNone/>
                      </a:pPr>
                      <a:r>
                        <a:rPr lang="es">
                          <a:solidFill>
                            <a:srgbClr val="FFFFFF"/>
                          </a:solidFill>
                        </a:rPr>
                        <a:t>Solaris Sparc con 440 MHz o más</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a:t>
                      </a:r>
                      <a:r>
                        <a:rPr lang="es">
                          <a:solidFill>
                            <a:srgbClr val="FFFFFF"/>
                          </a:solidFill>
                        </a:rPr>
                        <a:t> Gb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a:t>
                      </a:r>
                      <a:r>
                        <a:rPr lang="es">
                          <a:solidFill>
                            <a:srgbClr val="FFFFFF"/>
                          </a:solidFill>
                        </a:rPr>
                        <a:t> Gb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1979</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Libre</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526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Mac OS 10.14.6</a:t>
            </a:r>
            <a:endParaRPr/>
          </a:p>
        </p:txBody>
      </p:sp>
      <p:graphicFrame>
        <p:nvGraphicFramePr>
          <p:cNvPr id="183" name="Google Shape;183;p21"/>
          <p:cNvGraphicFramePr/>
          <p:nvPr/>
        </p:nvGraphicFramePr>
        <p:xfrm>
          <a:off x="1555750" y="1589850"/>
          <a:ext cx="3000000" cy="3000000"/>
        </p:xfrm>
        <a:graphic>
          <a:graphicData uri="http://schemas.openxmlformats.org/drawingml/2006/table">
            <a:tbl>
              <a:tblPr>
                <a:noFill/>
                <a:tableStyleId>{4579E627-527F-413E-9D7B-FBC1FA503FAF}</a:tableStyleId>
              </a:tblPr>
              <a:tblGrid>
                <a:gridCol w="1523375"/>
                <a:gridCol w="961525"/>
                <a:gridCol w="1134600"/>
                <a:gridCol w="1206500"/>
                <a:gridCol w="1206500"/>
              </a:tblGrid>
              <a:tr h="937800">
                <a:tc gridSpan="3">
                  <a:txBody>
                    <a:bodyPr/>
                    <a:lstStyle/>
                    <a:p>
                      <a:pPr indent="0" lvl="0" marL="0" rtl="0" algn="ctr">
                        <a:spcBef>
                          <a:spcPts val="0"/>
                        </a:spcBef>
                        <a:spcAft>
                          <a:spcPts val="0"/>
                        </a:spcAft>
                        <a:buNone/>
                      </a:pPr>
                      <a:r>
                        <a:rPr lang="es">
                          <a:solidFill>
                            <a:srgbClr val="FFFFFF"/>
                          </a:solidFill>
                        </a:rPr>
                        <a:t>Requisitos hardware</a:t>
                      </a:r>
                      <a:endParaRPr>
                        <a:solidFill>
                          <a:srgbClr val="FFFFFF"/>
                        </a:solidFill>
                      </a:endParaRPr>
                    </a:p>
                  </a:txBody>
                  <a:tcPr marT="414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c rowSpan="2">
                  <a:txBody>
                    <a:bodyPr/>
                    <a:lstStyle/>
                    <a:p>
                      <a:pPr indent="0" lvl="0" marL="0" rtl="0" algn="ctr">
                        <a:spcBef>
                          <a:spcPts val="0"/>
                        </a:spcBef>
                        <a:spcAft>
                          <a:spcPts val="0"/>
                        </a:spcAft>
                        <a:buNone/>
                      </a:pPr>
                      <a:r>
                        <a:rPr lang="es">
                          <a:solidFill>
                            <a:srgbClr val="FFFFFF"/>
                          </a:solidFill>
                        </a:rPr>
                        <a:t>Año de aparición</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s">
                          <a:solidFill>
                            <a:srgbClr val="FFFFFF"/>
                          </a:solidFill>
                        </a:rPr>
                        <a:t>Licencia</a:t>
                      </a:r>
                      <a:endParaRPr>
                        <a:solidFill>
                          <a:srgbClr val="FFFFFF"/>
                        </a:solidFill>
                      </a:endParaRPr>
                    </a:p>
                  </a:txBody>
                  <a:tcPr marT="70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937800">
                <a:tc>
                  <a:txBody>
                    <a:bodyPr/>
                    <a:lstStyle/>
                    <a:p>
                      <a:pPr indent="0" lvl="0" marL="0" rtl="0" algn="ctr">
                        <a:spcBef>
                          <a:spcPts val="0"/>
                        </a:spcBef>
                        <a:spcAft>
                          <a:spcPts val="0"/>
                        </a:spcAft>
                        <a:buNone/>
                      </a:pPr>
                      <a:r>
                        <a:rPr lang="es">
                          <a:solidFill>
                            <a:srgbClr val="FFFFFF"/>
                          </a:solidFill>
                        </a:rPr>
                        <a:t>Microprocesador</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RAM</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FFFFFF"/>
                          </a:solidFill>
                        </a:rPr>
                        <a:t>Capacidad disco duro</a:t>
                      </a:r>
                      <a:endParaRPr>
                        <a:solidFill>
                          <a:srgbClr val="FFFFFF"/>
                        </a:solidFill>
                      </a:endParaRPr>
                    </a:p>
                  </a:txBody>
                  <a:tcPr marT="342000"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937800">
                <a:tc>
                  <a:txBody>
                    <a:bodyPr/>
                    <a:lstStyle/>
                    <a:p>
                      <a:pPr indent="0" lvl="0" marL="0" rtl="0" algn="ctr">
                        <a:spcBef>
                          <a:spcPts val="0"/>
                        </a:spcBef>
                        <a:spcAft>
                          <a:spcPts val="0"/>
                        </a:spcAft>
                        <a:buNone/>
                      </a:pPr>
                      <a:r>
                        <a:rPr lang="es">
                          <a:solidFill>
                            <a:srgbClr val="FFFFFF"/>
                          </a:solidFill>
                        </a:rPr>
                        <a:t>Intel Core 2 Duo o más</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2 Gb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12,5 </a:t>
                      </a:r>
                      <a:r>
                        <a:rPr lang="es">
                          <a:solidFill>
                            <a:srgbClr val="FFFFFF"/>
                          </a:solidFill>
                        </a:rPr>
                        <a:t>Gb</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2020</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s">
                          <a:solidFill>
                            <a:srgbClr val="FFFFFF"/>
                          </a:solidFill>
                        </a:rPr>
                        <a:t>Propietaria</a:t>
                      </a:r>
                      <a:endParaRPr>
                        <a:solidFill>
                          <a:srgbClr val="FFFFFF"/>
                        </a:solidFill>
                      </a:endParaRPr>
                    </a:p>
                  </a:txBody>
                  <a:tcPr marT="270000"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9999"/>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