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6" r:id="rId2"/>
    <p:sldId id="256" r:id="rId3"/>
    <p:sldId id="257" r:id="rId4"/>
    <p:sldId id="258" r:id="rId5"/>
    <p:sldId id="259"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84" r:id="rId19"/>
    <p:sldId id="275" r:id="rId20"/>
    <p:sldId id="276" r:id="rId21"/>
    <p:sldId id="282" r:id="rId22"/>
    <p:sldId id="283" r:id="rId23"/>
    <p:sldId id="277" r:id="rId24"/>
    <p:sldId id="278" r:id="rId25"/>
    <p:sldId id="280" r:id="rId26"/>
    <p:sldId id="281"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78693" autoAdjust="0"/>
  </p:normalViewPr>
  <p:slideViewPr>
    <p:cSldViewPr snapToGrid="0">
      <p:cViewPr varScale="1">
        <p:scale>
          <a:sx n="104" d="100"/>
          <a:sy n="104" d="100"/>
        </p:scale>
        <p:origin x="4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7D1E2-A475-4EE0-B6F5-638B046B96D7}" type="datetimeFigureOut">
              <a:rPr lang="en-US" smtClean="0"/>
              <a:t>4/26/21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6C67C-BFFB-4894-930F-DDEA06867EFD}" type="slidenum">
              <a:rPr lang="en-US" smtClean="0"/>
              <a:t>‹#›</a:t>
            </a:fld>
            <a:endParaRPr lang="en-US"/>
          </a:p>
        </p:txBody>
      </p:sp>
    </p:spTree>
    <p:extLst>
      <p:ext uri="{BB962C8B-B14F-4D97-AF65-F5344CB8AC3E}">
        <p14:creationId xmlns:p14="http://schemas.microsoft.com/office/powerpoint/2010/main" val="276341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Steven talked about large-scale optimization where you have to handle thousands to even billions of parameters.</a:t>
            </a:r>
          </a:p>
          <a:p>
            <a:r>
              <a:rPr lang="en-US" dirty="0"/>
              <a:t>Today, I would like to continue that thread of discussion and talk about the key technique that allows you to do such kinds of optimization.</a:t>
            </a:r>
          </a:p>
          <a:p>
            <a:r>
              <a:rPr lang="en-US" dirty="0"/>
              <a:t>So, one very important class of large-scale optimization is the so-called structural optimization or topology optimization. </a:t>
            </a:r>
          </a:p>
          <a:p>
            <a:r>
              <a:rPr lang="en-US" dirty="0"/>
              <a:t>Here you want to tweak every pixel in your design until you get whatever performance you want.</a:t>
            </a:r>
          </a:p>
          <a:p>
            <a:r>
              <a:rPr lang="en-US" dirty="0"/>
              <a:t>For example, we can look at a very simple problem. Let’s say you want to make a structure that focuses waves; it can be light waves, sound waves, water waves, or whatsoever. </a:t>
            </a:r>
          </a:p>
          <a:p>
            <a:r>
              <a:rPr lang="en-US" dirty="0"/>
              <a:t>But in any case, your waves have to obey some sort of wave equation like the Helmholtz equation.</a:t>
            </a:r>
          </a:p>
          <a:p>
            <a:r>
              <a:rPr lang="en-US" dirty="0"/>
              <a:t>The problem you want to solve is to figure out the epsilon in the wave equation, which corresponds to the design you want to make, that will focus the incident waves.</a:t>
            </a:r>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a:t>
            </a:fld>
            <a:endParaRPr lang="en-US"/>
          </a:p>
        </p:txBody>
      </p:sp>
    </p:spTree>
    <p:extLst>
      <p:ext uri="{BB962C8B-B14F-4D97-AF65-F5344CB8AC3E}">
        <p14:creationId xmlns:p14="http://schemas.microsoft.com/office/powerpoint/2010/main" val="3558260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11</a:t>
            </a:fld>
            <a:endParaRPr lang="en-US"/>
          </a:p>
        </p:txBody>
      </p:sp>
    </p:spTree>
    <p:extLst>
      <p:ext uri="{BB962C8B-B14F-4D97-AF65-F5344CB8AC3E}">
        <p14:creationId xmlns:p14="http://schemas.microsoft.com/office/powerpoint/2010/main" val="3320691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12</a:t>
            </a:fld>
            <a:endParaRPr lang="en-US"/>
          </a:p>
        </p:txBody>
      </p:sp>
    </p:spTree>
    <p:extLst>
      <p:ext uri="{BB962C8B-B14F-4D97-AF65-F5344CB8AC3E}">
        <p14:creationId xmlns:p14="http://schemas.microsoft.com/office/powerpoint/2010/main" val="501876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13</a:t>
            </a:fld>
            <a:endParaRPr lang="en-US"/>
          </a:p>
        </p:txBody>
      </p:sp>
    </p:spTree>
    <p:extLst>
      <p:ext uri="{BB962C8B-B14F-4D97-AF65-F5344CB8AC3E}">
        <p14:creationId xmlns:p14="http://schemas.microsoft.com/office/powerpoint/2010/main" val="3453545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14</a:t>
            </a:fld>
            <a:endParaRPr lang="en-US"/>
          </a:p>
        </p:txBody>
      </p:sp>
    </p:spTree>
    <p:extLst>
      <p:ext uri="{BB962C8B-B14F-4D97-AF65-F5344CB8AC3E}">
        <p14:creationId xmlns:p14="http://schemas.microsoft.com/office/powerpoint/2010/main" val="232892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15</a:t>
            </a:fld>
            <a:endParaRPr lang="en-US"/>
          </a:p>
        </p:txBody>
      </p:sp>
    </p:spTree>
    <p:extLst>
      <p:ext uri="{BB962C8B-B14F-4D97-AF65-F5344CB8AC3E}">
        <p14:creationId xmlns:p14="http://schemas.microsoft.com/office/powerpoint/2010/main" val="136042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16</a:t>
            </a:fld>
            <a:endParaRPr lang="en-US"/>
          </a:p>
        </p:txBody>
      </p:sp>
    </p:spTree>
    <p:extLst>
      <p:ext uri="{BB962C8B-B14F-4D97-AF65-F5344CB8AC3E}">
        <p14:creationId xmlns:p14="http://schemas.microsoft.com/office/powerpoint/2010/main" val="2484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17</a:t>
            </a:fld>
            <a:endParaRPr lang="en-US"/>
          </a:p>
        </p:txBody>
      </p:sp>
    </p:spTree>
    <p:extLst>
      <p:ext uri="{BB962C8B-B14F-4D97-AF65-F5344CB8AC3E}">
        <p14:creationId xmlns:p14="http://schemas.microsoft.com/office/powerpoint/2010/main" val="2777559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19</a:t>
            </a:fld>
            <a:endParaRPr lang="en-US"/>
          </a:p>
        </p:txBody>
      </p:sp>
    </p:spTree>
    <p:extLst>
      <p:ext uri="{BB962C8B-B14F-4D97-AF65-F5344CB8AC3E}">
        <p14:creationId xmlns:p14="http://schemas.microsoft.com/office/powerpoint/2010/main" val="3379822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20</a:t>
            </a:fld>
            <a:endParaRPr lang="en-US"/>
          </a:p>
        </p:txBody>
      </p:sp>
    </p:spTree>
    <p:extLst>
      <p:ext uri="{BB962C8B-B14F-4D97-AF65-F5344CB8AC3E}">
        <p14:creationId xmlns:p14="http://schemas.microsoft.com/office/powerpoint/2010/main" val="301015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21</a:t>
            </a:fld>
            <a:endParaRPr lang="en-US"/>
          </a:p>
        </p:txBody>
      </p:sp>
    </p:spTree>
    <p:extLst>
      <p:ext uri="{BB962C8B-B14F-4D97-AF65-F5344CB8AC3E}">
        <p14:creationId xmlns:p14="http://schemas.microsoft.com/office/powerpoint/2010/main" val="1247675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discretize your epsilon into a grid.</a:t>
            </a:r>
          </a:p>
          <a:p>
            <a:r>
              <a:rPr lang="en-US" dirty="0"/>
              <a:t>And you quickly realize that you have to optimize over a lot of parameters. </a:t>
            </a:r>
          </a:p>
          <a:p>
            <a:r>
              <a:rPr lang="en-US" dirty="0"/>
              <a:t>Even if you only have 100 pixels in x direction and 10 pixels in y direction, you have to optimize an epsilon array with a thousand elements.</a:t>
            </a:r>
          </a:p>
          <a:p>
            <a:r>
              <a:rPr lang="en-US" dirty="0"/>
              <a:t>In practical applications, you need even larger designs and also 3D so very often you have to optimize hundreds thousands to even billions of parameters. </a:t>
            </a:r>
          </a:p>
          <a:p>
            <a:r>
              <a:rPr lang="en-US" dirty="0"/>
              <a:t>You clearly can’t do a brute-force search in such a big design space nor can you use an algorithm like genetic or particle swarm, either, which are only good for at most a hundred or so parameters.</a:t>
            </a:r>
          </a:p>
          <a:p>
            <a:r>
              <a:rPr lang="en-US" dirty="0"/>
              <a:t>You have to do gradient-based optimization.</a:t>
            </a:r>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3</a:t>
            </a:fld>
            <a:endParaRPr lang="en-US"/>
          </a:p>
        </p:txBody>
      </p:sp>
    </p:spTree>
    <p:extLst>
      <p:ext uri="{BB962C8B-B14F-4D97-AF65-F5344CB8AC3E}">
        <p14:creationId xmlns:p14="http://schemas.microsoft.com/office/powerpoint/2010/main" val="3377570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22</a:t>
            </a:fld>
            <a:endParaRPr lang="en-US"/>
          </a:p>
        </p:txBody>
      </p:sp>
    </p:spTree>
    <p:extLst>
      <p:ext uri="{BB962C8B-B14F-4D97-AF65-F5344CB8AC3E}">
        <p14:creationId xmlns:p14="http://schemas.microsoft.com/office/powerpoint/2010/main" val="1962518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23</a:t>
            </a:fld>
            <a:endParaRPr lang="en-US"/>
          </a:p>
        </p:txBody>
      </p:sp>
    </p:spTree>
    <p:extLst>
      <p:ext uri="{BB962C8B-B14F-4D97-AF65-F5344CB8AC3E}">
        <p14:creationId xmlns:p14="http://schemas.microsoft.com/office/powerpoint/2010/main" val="2287700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24</a:t>
            </a:fld>
            <a:endParaRPr lang="en-US"/>
          </a:p>
        </p:txBody>
      </p:sp>
    </p:spTree>
    <p:extLst>
      <p:ext uri="{BB962C8B-B14F-4D97-AF65-F5344CB8AC3E}">
        <p14:creationId xmlns:p14="http://schemas.microsoft.com/office/powerpoint/2010/main" val="882591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25</a:t>
            </a:fld>
            <a:endParaRPr lang="en-US"/>
          </a:p>
        </p:txBody>
      </p:sp>
    </p:spTree>
    <p:extLst>
      <p:ext uri="{BB962C8B-B14F-4D97-AF65-F5344CB8AC3E}">
        <p14:creationId xmlns:p14="http://schemas.microsoft.com/office/powerpoint/2010/main" val="765020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26</a:t>
            </a:fld>
            <a:endParaRPr lang="en-US"/>
          </a:p>
        </p:txBody>
      </p:sp>
    </p:spTree>
    <p:extLst>
      <p:ext uri="{BB962C8B-B14F-4D97-AF65-F5344CB8AC3E}">
        <p14:creationId xmlns:p14="http://schemas.microsoft.com/office/powerpoint/2010/main" val="7214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need to compute fast and accurate the derivative with respect to all the parameters, which is itself a big array like the epsilon.</a:t>
            </a:r>
          </a:p>
          <a:p>
            <a:r>
              <a:rPr lang="en-US" dirty="0"/>
              <a:t>The key word here is fast and accurate.</a:t>
            </a:r>
          </a:p>
          <a:p>
            <a:r>
              <a:rPr lang="en-US" dirty="0"/>
              <a:t>Another way to put it is we want the gradient field in a form that is analytically exact but also computationally very fast.</a:t>
            </a:r>
          </a:p>
        </p:txBody>
      </p:sp>
      <p:sp>
        <p:nvSpPr>
          <p:cNvPr id="4" name="Slide Number Placeholder 3"/>
          <p:cNvSpPr>
            <a:spLocks noGrp="1"/>
          </p:cNvSpPr>
          <p:nvPr>
            <p:ph type="sldNum" sz="quarter" idx="5"/>
          </p:nvPr>
        </p:nvSpPr>
        <p:spPr/>
        <p:txBody>
          <a:bodyPr/>
          <a:lstStyle/>
          <a:p>
            <a:fld id="{C156C67C-BFFB-4894-930F-DDEA06867EFD}" type="slidenum">
              <a:rPr lang="en-US" smtClean="0"/>
              <a:t>4</a:t>
            </a:fld>
            <a:endParaRPr lang="en-US"/>
          </a:p>
        </p:txBody>
      </p:sp>
    </p:spTree>
    <p:extLst>
      <p:ext uri="{BB962C8B-B14F-4D97-AF65-F5344CB8AC3E}">
        <p14:creationId xmlns:p14="http://schemas.microsoft.com/office/powerpoint/2010/main" val="1809348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nice approach to do that is called adjoint method. </a:t>
            </a:r>
          </a:p>
          <a:p>
            <a:r>
              <a:rPr lang="en-US" dirty="0"/>
              <a:t>If you happen to be in the field of machine learning or neural networks, you might come across names like back propagation, backward differentiation ,etc.</a:t>
            </a:r>
          </a:p>
          <a:p>
            <a:r>
              <a:rPr lang="en-US" dirty="0"/>
              <a:t>They are all techniques of the same flavor.</a:t>
            </a:r>
          </a:p>
          <a:p>
            <a:endParaRPr lang="en-US" dirty="0"/>
          </a:p>
          <a:p>
            <a:r>
              <a:rPr lang="en-US" dirty="0"/>
              <a:t>…</a:t>
            </a:r>
          </a:p>
          <a:p>
            <a:r>
              <a:rPr lang="en-US" dirty="0"/>
              <a:t>…</a:t>
            </a:r>
          </a:p>
          <a:p>
            <a:r>
              <a:rPr lang="en-US" dirty="0"/>
              <a:t>An important thing to note here is that the linear equations A u = b embodies the physics of your device so it is typically the most expensive part of the computation to solve it. </a:t>
            </a:r>
          </a:p>
          <a:p>
            <a:r>
              <a:rPr lang="en-US" dirty="0"/>
              <a:t>If you have to solve it, you want to solve it only as often as absolutely necessary.</a:t>
            </a:r>
          </a:p>
          <a:p>
            <a:r>
              <a:rPr lang="en-US" dirty="0"/>
              <a:t>…</a:t>
            </a:r>
          </a:p>
          <a:p>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5</a:t>
            </a:fld>
            <a:endParaRPr lang="en-US"/>
          </a:p>
        </p:txBody>
      </p:sp>
    </p:spTree>
    <p:extLst>
      <p:ext uri="{BB962C8B-B14F-4D97-AF65-F5344CB8AC3E}">
        <p14:creationId xmlns:p14="http://schemas.microsoft.com/office/powerpoint/2010/main" val="2948757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Since you always have an explicit form of g, you can do the first two derivatives easily.</a:t>
            </a:r>
          </a:p>
          <a:p>
            <a:r>
              <a:rPr lang="en-US" dirty="0"/>
              <a:t>The last derivative du/</a:t>
            </a:r>
            <a:r>
              <a:rPr lang="en-US" dirty="0" err="1"/>
              <a:t>dp</a:t>
            </a:r>
            <a:r>
              <a:rPr lang="en-US" dirty="0"/>
              <a:t> requires a bit more digging.</a:t>
            </a:r>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6</a:t>
            </a:fld>
            <a:endParaRPr lang="en-US"/>
          </a:p>
        </p:txBody>
      </p:sp>
    </p:spTree>
    <p:extLst>
      <p:ext uri="{BB962C8B-B14F-4D97-AF65-F5344CB8AC3E}">
        <p14:creationId xmlns:p14="http://schemas.microsoft.com/office/powerpoint/2010/main" val="293432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Now you remember that u depends on p thru the linear equations. So …</a:t>
            </a:r>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7</a:t>
            </a:fld>
            <a:endParaRPr lang="en-US"/>
          </a:p>
        </p:txBody>
      </p:sp>
    </p:spTree>
    <p:extLst>
      <p:ext uri="{BB962C8B-B14F-4D97-AF65-F5344CB8AC3E}">
        <p14:creationId xmlns:p14="http://schemas.microsoft.com/office/powerpoint/2010/main" val="306009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8</a:t>
            </a:fld>
            <a:endParaRPr lang="en-US"/>
          </a:p>
        </p:txBody>
      </p:sp>
    </p:spTree>
    <p:extLst>
      <p:ext uri="{BB962C8B-B14F-4D97-AF65-F5344CB8AC3E}">
        <p14:creationId xmlns:p14="http://schemas.microsoft.com/office/powerpoint/2010/main" val="4205280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 we have a more or less explicit formula for the gradient.</a:t>
            </a:r>
          </a:p>
          <a:p>
            <a:r>
              <a:rPr lang="en-US" dirty="0"/>
              <a:t>So let’s stop for a moment and try to process what it really means.</a:t>
            </a:r>
          </a:p>
          <a:p>
            <a:r>
              <a:rPr lang="en-US" dirty="0"/>
              <a:t>First, let’s make sure we get the dimensions correct.</a:t>
            </a:r>
          </a:p>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9</a:t>
            </a:fld>
            <a:endParaRPr lang="en-US"/>
          </a:p>
        </p:txBody>
      </p:sp>
    </p:spTree>
    <p:extLst>
      <p:ext uri="{BB962C8B-B14F-4D97-AF65-F5344CB8AC3E}">
        <p14:creationId xmlns:p14="http://schemas.microsoft.com/office/powerpoint/2010/main" val="2788883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Now the troublesome quantity here is this bracketed quantity which is an N by P matrix.</a:t>
            </a:r>
          </a:p>
          <a:p>
            <a:r>
              <a:rPr lang="en-US" dirty="0"/>
              <a:t>To get this matrix, you have to apply A inverse not to a vector by to another matrix. </a:t>
            </a:r>
          </a:p>
          <a:p>
            <a:r>
              <a:rPr lang="en-US" dirty="0"/>
              <a:t>In other words, you have to get each column of this bracketed matrix by solving the system equations with a different right hand side corresponding to different </a:t>
            </a:r>
            <a:r>
              <a:rPr lang="en-US" dirty="0" err="1"/>
              <a:t>p_i</a:t>
            </a:r>
            <a:r>
              <a:rPr lang="en-US" dirty="0"/>
              <a:t>, repeatedly for P times in total.</a:t>
            </a:r>
          </a:p>
          <a:p>
            <a:endParaRPr lang="en-US" dirty="0"/>
          </a:p>
          <a:p>
            <a:endParaRPr lang="en-US" dirty="0"/>
          </a:p>
        </p:txBody>
      </p:sp>
      <p:sp>
        <p:nvSpPr>
          <p:cNvPr id="4" name="Slide Number Placeholder 3"/>
          <p:cNvSpPr>
            <a:spLocks noGrp="1"/>
          </p:cNvSpPr>
          <p:nvPr>
            <p:ph type="sldNum" sz="quarter" idx="5"/>
          </p:nvPr>
        </p:nvSpPr>
        <p:spPr/>
        <p:txBody>
          <a:bodyPr/>
          <a:lstStyle/>
          <a:p>
            <a:fld id="{C156C67C-BFFB-4894-930F-DDEA06867EFD}" type="slidenum">
              <a:rPr lang="en-US" smtClean="0"/>
              <a:t>10</a:t>
            </a:fld>
            <a:endParaRPr lang="en-US"/>
          </a:p>
        </p:txBody>
      </p:sp>
    </p:spTree>
    <p:extLst>
      <p:ext uri="{BB962C8B-B14F-4D97-AF65-F5344CB8AC3E}">
        <p14:creationId xmlns:p14="http://schemas.microsoft.com/office/powerpoint/2010/main" val="331912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BD4F-8354-491C-B784-88764E318D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18918E-3D24-4340-A655-460AC878B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CC2817-BB12-40D1-8493-E22115CF2D8D}"/>
              </a:ext>
            </a:extLst>
          </p:cNvPr>
          <p:cNvSpPr>
            <a:spLocks noGrp="1"/>
          </p:cNvSpPr>
          <p:nvPr>
            <p:ph type="dt" sz="half" idx="10"/>
          </p:nvPr>
        </p:nvSpPr>
        <p:spPr/>
        <p:txBody>
          <a:bodyPr/>
          <a:lstStyle/>
          <a:p>
            <a:fld id="{634B7A9A-99C1-43C6-9816-395340B3CB1E}" type="datetimeFigureOut">
              <a:rPr lang="en-US" smtClean="0"/>
              <a:t>4/26/21</a:t>
            </a:fld>
            <a:endParaRPr lang="en-US"/>
          </a:p>
        </p:txBody>
      </p:sp>
      <p:sp>
        <p:nvSpPr>
          <p:cNvPr id="5" name="Footer Placeholder 4">
            <a:extLst>
              <a:ext uri="{FF2B5EF4-FFF2-40B4-BE49-F238E27FC236}">
                <a16:creationId xmlns:a16="http://schemas.microsoft.com/office/drawing/2014/main" id="{F57223D4-CDC8-4E33-BF95-8BE01E787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01F17-9F15-41EC-9097-FBD7F43C2AB0}"/>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280301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F939-FEE1-4C66-9C1E-A5476D5C40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64BF61-FE4A-462D-B2B9-23507DEAA9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16F92-8C3E-4587-A6AA-D791EF9D0513}"/>
              </a:ext>
            </a:extLst>
          </p:cNvPr>
          <p:cNvSpPr>
            <a:spLocks noGrp="1"/>
          </p:cNvSpPr>
          <p:nvPr>
            <p:ph type="dt" sz="half" idx="10"/>
          </p:nvPr>
        </p:nvSpPr>
        <p:spPr/>
        <p:txBody>
          <a:bodyPr/>
          <a:lstStyle/>
          <a:p>
            <a:fld id="{634B7A9A-99C1-43C6-9816-395340B3CB1E}" type="datetimeFigureOut">
              <a:rPr lang="en-US" smtClean="0"/>
              <a:t>4/26/21</a:t>
            </a:fld>
            <a:endParaRPr lang="en-US"/>
          </a:p>
        </p:txBody>
      </p:sp>
      <p:sp>
        <p:nvSpPr>
          <p:cNvPr id="5" name="Footer Placeholder 4">
            <a:extLst>
              <a:ext uri="{FF2B5EF4-FFF2-40B4-BE49-F238E27FC236}">
                <a16:creationId xmlns:a16="http://schemas.microsoft.com/office/drawing/2014/main" id="{CE193BBD-2B49-4A87-AF7A-85C9A1271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F19A9-68BE-445A-95A0-C3EFF03E2D8B}"/>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366009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01C707-98F2-44C1-879A-97113EC51C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363706-E24D-4935-A704-C23C6A22C2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450C3-05EC-408F-B5ED-E41BBF9B65C3}"/>
              </a:ext>
            </a:extLst>
          </p:cNvPr>
          <p:cNvSpPr>
            <a:spLocks noGrp="1"/>
          </p:cNvSpPr>
          <p:nvPr>
            <p:ph type="dt" sz="half" idx="10"/>
          </p:nvPr>
        </p:nvSpPr>
        <p:spPr/>
        <p:txBody>
          <a:bodyPr/>
          <a:lstStyle/>
          <a:p>
            <a:fld id="{634B7A9A-99C1-43C6-9816-395340B3CB1E}" type="datetimeFigureOut">
              <a:rPr lang="en-US" smtClean="0"/>
              <a:t>4/26/21</a:t>
            </a:fld>
            <a:endParaRPr lang="en-US"/>
          </a:p>
        </p:txBody>
      </p:sp>
      <p:sp>
        <p:nvSpPr>
          <p:cNvPr id="5" name="Footer Placeholder 4">
            <a:extLst>
              <a:ext uri="{FF2B5EF4-FFF2-40B4-BE49-F238E27FC236}">
                <a16:creationId xmlns:a16="http://schemas.microsoft.com/office/drawing/2014/main" id="{5BCC8FFF-4EDF-40E3-A63E-F706C7C1A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9267D-F088-463C-8DF7-13E0DBE28C7A}"/>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234243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46E5-1728-4096-A7D9-3849C982D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DD5D8-4F91-4E60-8E90-B91AB4D66A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0D369-9EC2-4FDC-8C7B-F10BF54F3C01}"/>
              </a:ext>
            </a:extLst>
          </p:cNvPr>
          <p:cNvSpPr>
            <a:spLocks noGrp="1"/>
          </p:cNvSpPr>
          <p:nvPr>
            <p:ph type="dt" sz="half" idx="10"/>
          </p:nvPr>
        </p:nvSpPr>
        <p:spPr/>
        <p:txBody>
          <a:bodyPr/>
          <a:lstStyle/>
          <a:p>
            <a:fld id="{634B7A9A-99C1-43C6-9816-395340B3CB1E}" type="datetimeFigureOut">
              <a:rPr lang="en-US" smtClean="0"/>
              <a:t>4/26/21</a:t>
            </a:fld>
            <a:endParaRPr lang="en-US"/>
          </a:p>
        </p:txBody>
      </p:sp>
      <p:sp>
        <p:nvSpPr>
          <p:cNvPr id="5" name="Footer Placeholder 4">
            <a:extLst>
              <a:ext uri="{FF2B5EF4-FFF2-40B4-BE49-F238E27FC236}">
                <a16:creationId xmlns:a16="http://schemas.microsoft.com/office/drawing/2014/main" id="{15849F86-39F3-4088-8D7E-BA269B7AC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BA0F3-A546-4905-A5A5-2F7FE0D31FFD}"/>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387991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928E-B768-46E5-86E4-11594FBDA9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3D0503-BAB6-4BF2-B55C-47A5218CF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1EEB71-346E-4026-A98F-FE8CA425A9A9}"/>
              </a:ext>
            </a:extLst>
          </p:cNvPr>
          <p:cNvSpPr>
            <a:spLocks noGrp="1"/>
          </p:cNvSpPr>
          <p:nvPr>
            <p:ph type="dt" sz="half" idx="10"/>
          </p:nvPr>
        </p:nvSpPr>
        <p:spPr/>
        <p:txBody>
          <a:bodyPr/>
          <a:lstStyle/>
          <a:p>
            <a:fld id="{634B7A9A-99C1-43C6-9816-395340B3CB1E}" type="datetimeFigureOut">
              <a:rPr lang="en-US" smtClean="0"/>
              <a:t>4/26/21</a:t>
            </a:fld>
            <a:endParaRPr lang="en-US"/>
          </a:p>
        </p:txBody>
      </p:sp>
      <p:sp>
        <p:nvSpPr>
          <p:cNvPr id="5" name="Footer Placeholder 4">
            <a:extLst>
              <a:ext uri="{FF2B5EF4-FFF2-40B4-BE49-F238E27FC236}">
                <a16:creationId xmlns:a16="http://schemas.microsoft.com/office/drawing/2014/main" id="{F4621FF2-3D6A-4DC1-BC6A-EEA856CAC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FF871-6269-4BE4-AC9C-4ADB6739303D}"/>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405191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2A23-CB18-48E8-971D-13840B190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14D39-33DF-4B0E-8075-A2B1AC7DD0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D3B615-4259-4297-B6A3-0D94C8429B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1C4D7A-C50B-4262-AE07-9FCD109BADF4}"/>
              </a:ext>
            </a:extLst>
          </p:cNvPr>
          <p:cNvSpPr>
            <a:spLocks noGrp="1"/>
          </p:cNvSpPr>
          <p:nvPr>
            <p:ph type="dt" sz="half" idx="10"/>
          </p:nvPr>
        </p:nvSpPr>
        <p:spPr/>
        <p:txBody>
          <a:bodyPr/>
          <a:lstStyle/>
          <a:p>
            <a:fld id="{634B7A9A-99C1-43C6-9816-395340B3CB1E}" type="datetimeFigureOut">
              <a:rPr lang="en-US" smtClean="0"/>
              <a:t>4/26/21</a:t>
            </a:fld>
            <a:endParaRPr lang="en-US"/>
          </a:p>
        </p:txBody>
      </p:sp>
      <p:sp>
        <p:nvSpPr>
          <p:cNvPr id="6" name="Footer Placeholder 5">
            <a:extLst>
              <a:ext uri="{FF2B5EF4-FFF2-40B4-BE49-F238E27FC236}">
                <a16:creationId xmlns:a16="http://schemas.microsoft.com/office/drawing/2014/main" id="{D9FD3FE0-501A-4F6C-BD8E-9DFEFEFD93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3DFA2-C867-49D0-ACA9-C5A0BA2C83D8}"/>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19656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90DF-7798-405E-BDE0-324B1F9A07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8AD7BB-EBAE-4F86-B03B-B89F1D0CA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6790D7-F92E-4398-9BCE-60E189FB4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DFC856-4375-4714-86F5-03B8D72B8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1CD409-335C-4C61-8A83-074AE45F58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6AB2D7-E66A-4291-90B1-BDE9D092F6AD}"/>
              </a:ext>
            </a:extLst>
          </p:cNvPr>
          <p:cNvSpPr>
            <a:spLocks noGrp="1"/>
          </p:cNvSpPr>
          <p:nvPr>
            <p:ph type="dt" sz="half" idx="10"/>
          </p:nvPr>
        </p:nvSpPr>
        <p:spPr/>
        <p:txBody>
          <a:bodyPr/>
          <a:lstStyle/>
          <a:p>
            <a:fld id="{634B7A9A-99C1-43C6-9816-395340B3CB1E}" type="datetimeFigureOut">
              <a:rPr lang="en-US" smtClean="0"/>
              <a:t>4/26/21</a:t>
            </a:fld>
            <a:endParaRPr lang="en-US"/>
          </a:p>
        </p:txBody>
      </p:sp>
      <p:sp>
        <p:nvSpPr>
          <p:cNvPr id="8" name="Footer Placeholder 7">
            <a:extLst>
              <a:ext uri="{FF2B5EF4-FFF2-40B4-BE49-F238E27FC236}">
                <a16:creationId xmlns:a16="http://schemas.microsoft.com/office/drawing/2014/main" id="{6D46F8A7-8DBA-488B-9E7F-CDA6FB71E3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B5628-5B78-464B-B91D-46A37D6C60ED}"/>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235492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26C9-1A8A-4CE9-A014-F8C55CA1B7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4D4DE-7C44-45E0-9E3B-27ABB040F053}"/>
              </a:ext>
            </a:extLst>
          </p:cNvPr>
          <p:cNvSpPr>
            <a:spLocks noGrp="1"/>
          </p:cNvSpPr>
          <p:nvPr>
            <p:ph type="dt" sz="half" idx="10"/>
          </p:nvPr>
        </p:nvSpPr>
        <p:spPr/>
        <p:txBody>
          <a:bodyPr/>
          <a:lstStyle/>
          <a:p>
            <a:fld id="{634B7A9A-99C1-43C6-9816-395340B3CB1E}" type="datetimeFigureOut">
              <a:rPr lang="en-US" smtClean="0"/>
              <a:t>4/26/21</a:t>
            </a:fld>
            <a:endParaRPr lang="en-US"/>
          </a:p>
        </p:txBody>
      </p:sp>
      <p:sp>
        <p:nvSpPr>
          <p:cNvPr id="4" name="Footer Placeholder 3">
            <a:extLst>
              <a:ext uri="{FF2B5EF4-FFF2-40B4-BE49-F238E27FC236}">
                <a16:creationId xmlns:a16="http://schemas.microsoft.com/office/drawing/2014/main" id="{176BE725-CD10-4269-A167-8A4A27D435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7FC89E-4E31-44C1-81B7-3210B87C9E97}"/>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77528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13C8CF-8ED3-4799-878C-D914A78041C8}"/>
              </a:ext>
            </a:extLst>
          </p:cNvPr>
          <p:cNvSpPr>
            <a:spLocks noGrp="1"/>
          </p:cNvSpPr>
          <p:nvPr>
            <p:ph type="dt" sz="half" idx="10"/>
          </p:nvPr>
        </p:nvSpPr>
        <p:spPr/>
        <p:txBody>
          <a:bodyPr/>
          <a:lstStyle/>
          <a:p>
            <a:fld id="{634B7A9A-99C1-43C6-9816-395340B3CB1E}" type="datetimeFigureOut">
              <a:rPr lang="en-US" smtClean="0"/>
              <a:t>4/26/21</a:t>
            </a:fld>
            <a:endParaRPr lang="en-US"/>
          </a:p>
        </p:txBody>
      </p:sp>
      <p:sp>
        <p:nvSpPr>
          <p:cNvPr id="3" name="Footer Placeholder 2">
            <a:extLst>
              <a:ext uri="{FF2B5EF4-FFF2-40B4-BE49-F238E27FC236}">
                <a16:creationId xmlns:a16="http://schemas.microsoft.com/office/drawing/2014/main" id="{90340A91-5393-4077-8CC5-2FC4F38301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6EC1F7-0871-4040-AF94-AF774A867F10}"/>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51226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368E-2593-4170-9CC6-A0360C6EE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1BC34A-E1C2-49B5-8CF3-4BDF982AE0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6A0DB4-A5DC-4494-B20D-83DF72B0C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BF22F-4B2D-4B2D-B65A-9CFF5F724A75}"/>
              </a:ext>
            </a:extLst>
          </p:cNvPr>
          <p:cNvSpPr>
            <a:spLocks noGrp="1"/>
          </p:cNvSpPr>
          <p:nvPr>
            <p:ph type="dt" sz="half" idx="10"/>
          </p:nvPr>
        </p:nvSpPr>
        <p:spPr/>
        <p:txBody>
          <a:bodyPr/>
          <a:lstStyle/>
          <a:p>
            <a:fld id="{634B7A9A-99C1-43C6-9816-395340B3CB1E}" type="datetimeFigureOut">
              <a:rPr lang="en-US" smtClean="0"/>
              <a:t>4/26/21</a:t>
            </a:fld>
            <a:endParaRPr lang="en-US"/>
          </a:p>
        </p:txBody>
      </p:sp>
      <p:sp>
        <p:nvSpPr>
          <p:cNvPr id="6" name="Footer Placeholder 5">
            <a:extLst>
              <a:ext uri="{FF2B5EF4-FFF2-40B4-BE49-F238E27FC236}">
                <a16:creationId xmlns:a16="http://schemas.microsoft.com/office/drawing/2014/main" id="{7FF06BE3-7F33-48CC-A012-3D968B522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63E2E-43C6-41BD-81F6-153A4E1F92A6}"/>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126826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BA90-CDE1-4CE4-BAA6-5EA57CCCA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BE985E-832C-42B8-81F7-124DD75BB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CAC8FF-D98C-49C6-A69F-B6CBFC756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693B3-92F8-4B1D-BEA5-DA4CDAB4D48B}"/>
              </a:ext>
            </a:extLst>
          </p:cNvPr>
          <p:cNvSpPr>
            <a:spLocks noGrp="1"/>
          </p:cNvSpPr>
          <p:nvPr>
            <p:ph type="dt" sz="half" idx="10"/>
          </p:nvPr>
        </p:nvSpPr>
        <p:spPr/>
        <p:txBody>
          <a:bodyPr/>
          <a:lstStyle/>
          <a:p>
            <a:fld id="{634B7A9A-99C1-43C6-9816-395340B3CB1E}" type="datetimeFigureOut">
              <a:rPr lang="en-US" smtClean="0"/>
              <a:t>4/26/21</a:t>
            </a:fld>
            <a:endParaRPr lang="en-US"/>
          </a:p>
        </p:txBody>
      </p:sp>
      <p:sp>
        <p:nvSpPr>
          <p:cNvPr id="6" name="Footer Placeholder 5">
            <a:extLst>
              <a:ext uri="{FF2B5EF4-FFF2-40B4-BE49-F238E27FC236}">
                <a16:creationId xmlns:a16="http://schemas.microsoft.com/office/drawing/2014/main" id="{A7AC5B68-D806-4820-AF6C-A92CDB182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12852-7379-45C7-957E-7C1CD7031BC6}"/>
              </a:ext>
            </a:extLst>
          </p:cNvPr>
          <p:cNvSpPr>
            <a:spLocks noGrp="1"/>
          </p:cNvSpPr>
          <p:nvPr>
            <p:ph type="sldNum" sz="quarter" idx="12"/>
          </p:nvPr>
        </p:nvSpPr>
        <p:spPr/>
        <p:txBody>
          <a:bodyPr/>
          <a:lstStyle/>
          <a:p>
            <a:fld id="{E571B1F3-A921-4646-945E-AEAAA36FB7A4}" type="slidenum">
              <a:rPr lang="en-US" smtClean="0"/>
              <a:t>‹#›</a:t>
            </a:fld>
            <a:endParaRPr lang="en-US"/>
          </a:p>
        </p:txBody>
      </p:sp>
    </p:spTree>
    <p:extLst>
      <p:ext uri="{BB962C8B-B14F-4D97-AF65-F5344CB8AC3E}">
        <p14:creationId xmlns:p14="http://schemas.microsoft.com/office/powerpoint/2010/main" val="104802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C7AA21-A134-4F52-BAFD-E4216A3EE0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E40E6B-7984-473C-908F-E3E08A4B6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ABBE02-114A-43F3-8901-796C7B338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B7A9A-99C1-43C6-9816-395340B3CB1E}" type="datetimeFigureOut">
              <a:rPr lang="en-US" smtClean="0"/>
              <a:t>4/26/21</a:t>
            </a:fld>
            <a:endParaRPr lang="en-US"/>
          </a:p>
        </p:txBody>
      </p:sp>
      <p:sp>
        <p:nvSpPr>
          <p:cNvPr id="5" name="Footer Placeholder 4">
            <a:extLst>
              <a:ext uri="{FF2B5EF4-FFF2-40B4-BE49-F238E27FC236}">
                <a16:creationId xmlns:a16="http://schemas.microsoft.com/office/drawing/2014/main" id="{6BE9DCFD-269A-4164-8614-AC10337EC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D378B2-3551-44AF-A0D8-C9AF5D02B3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1B1F3-A921-4646-945E-AEAAA36FB7A4}" type="slidenum">
              <a:rPr lang="en-US" smtClean="0"/>
              <a:t>‹#›</a:t>
            </a:fld>
            <a:endParaRPr lang="en-US"/>
          </a:p>
        </p:txBody>
      </p:sp>
    </p:spTree>
    <p:extLst>
      <p:ext uri="{BB962C8B-B14F-4D97-AF65-F5344CB8AC3E}">
        <p14:creationId xmlns:p14="http://schemas.microsoft.com/office/powerpoint/2010/main" val="63666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0.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89DC-18A8-0C4A-9D2C-15950584B86C}"/>
              </a:ext>
            </a:extLst>
          </p:cNvPr>
          <p:cNvSpPr>
            <a:spLocks noGrp="1"/>
          </p:cNvSpPr>
          <p:nvPr>
            <p:ph type="ctrTitle"/>
          </p:nvPr>
        </p:nvSpPr>
        <p:spPr>
          <a:xfrm>
            <a:off x="-1" y="86497"/>
            <a:ext cx="11084011" cy="3423466"/>
          </a:xfrm>
        </p:spPr>
        <p:txBody>
          <a:bodyPr>
            <a:normAutofit fontScale="90000"/>
          </a:bodyPr>
          <a:lstStyle/>
          <a:p>
            <a:r>
              <a:rPr lang="en-US" dirty="0"/>
              <a:t>The </a:t>
            </a:r>
            <a:r>
              <a:rPr lang="en-US" dirty="0">
                <a:solidFill>
                  <a:srgbClr val="0000FF"/>
                </a:solidFill>
              </a:rPr>
              <a:t>adjoint method </a:t>
            </a:r>
            <a:r>
              <a:rPr lang="en-US" dirty="0"/>
              <a:t>for </a:t>
            </a:r>
            <a:r>
              <a:rPr lang="en-US" dirty="0">
                <a:solidFill>
                  <a:srgbClr val="0000FF"/>
                </a:solidFill>
              </a:rPr>
              <a:t>differentiating complex computations</a:t>
            </a:r>
            <a:br>
              <a:rPr lang="en-US" dirty="0"/>
            </a:br>
            <a:r>
              <a:rPr lang="en-US" dirty="0"/>
              <a:t>… with </a:t>
            </a:r>
            <a:r>
              <a:rPr lang="en-US" dirty="0">
                <a:solidFill>
                  <a:srgbClr val="FF0000"/>
                </a:solidFill>
              </a:rPr>
              <a:t>example applications in engineering </a:t>
            </a:r>
            <a:r>
              <a:rPr lang="en-US" dirty="0"/>
              <a:t>design.</a:t>
            </a:r>
          </a:p>
        </p:txBody>
      </p:sp>
      <p:sp>
        <p:nvSpPr>
          <p:cNvPr id="3" name="Subtitle 2">
            <a:extLst>
              <a:ext uri="{FF2B5EF4-FFF2-40B4-BE49-F238E27FC236}">
                <a16:creationId xmlns:a16="http://schemas.microsoft.com/office/drawing/2014/main" id="{168D9FD3-34E5-5E48-856F-D9DAC4B3B318}"/>
              </a:ext>
            </a:extLst>
          </p:cNvPr>
          <p:cNvSpPr>
            <a:spLocks noGrp="1"/>
          </p:cNvSpPr>
          <p:nvPr>
            <p:ph type="subTitle" idx="1"/>
          </p:nvPr>
        </p:nvSpPr>
        <p:spPr>
          <a:xfrm>
            <a:off x="1524000" y="4467011"/>
            <a:ext cx="9144000" cy="1655762"/>
          </a:xfrm>
        </p:spPr>
        <p:txBody>
          <a:bodyPr>
            <a:normAutofit fontScale="92500" lnSpcReduction="10000"/>
          </a:bodyPr>
          <a:lstStyle/>
          <a:p>
            <a:r>
              <a:rPr lang="en-US" sz="3000" dirty="0"/>
              <a:t>Dr. Zin Lin, MIT Applied Mathematics</a:t>
            </a:r>
          </a:p>
          <a:p>
            <a:r>
              <a:rPr lang="en-US" dirty="0"/>
              <a:t>guest lecture for </a:t>
            </a:r>
            <a:r>
              <a:rPr lang="en-US" dirty="0">
                <a:solidFill>
                  <a:srgbClr val="0000FF"/>
                </a:solidFill>
              </a:rPr>
              <a:t>18.335 at MIT, Spring 2021 </a:t>
            </a:r>
            <a:r>
              <a:rPr lang="en-US" dirty="0"/>
              <a:t>with Prof. Steven Johnson</a:t>
            </a:r>
          </a:p>
          <a:p>
            <a:endParaRPr lang="en-US" dirty="0"/>
          </a:p>
          <a:p>
            <a:r>
              <a:rPr lang="en-US" dirty="0"/>
              <a:t>see also notes: </a:t>
            </a:r>
            <a:r>
              <a:rPr lang="en-US" dirty="0">
                <a:solidFill>
                  <a:srgbClr val="0000FF"/>
                </a:solidFill>
              </a:rPr>
              <a:t>https://</a:t>
            </a:r>
            <a:r>
              <a:rPr lang="en-US" dirty="0" err="1">
                <a:solidFill>
                  <a:srgbClr val="0000FF"/>
                </a:solidFill>
              </a:rPr>
              <a:t>math.mit.edu</a:t>
            </a:r>
            <a:r>
              <a:rPr lang="en-US" dirty="0">
                <a:solidFill>
                  <a:srgbClr val="0000FF"/>
                </a:solidFill>
              </a:rPr>
              <a:t>/~</a:t>
            </a:r>
            <a:r>
              <a:rPr lang="en-US" dirty="0" err="1">
                <a:solidFill>
                  <a:srgbClr val="0000FF"/>
                </a:solidFill>
              </a:rPr>
              <a:t>stevenj</a:t>
            </a:r>
            <a:r>
              <a:rPr lang="en-US" dirty="0">
                <a:solidFill>
                  <a:srgbClr val="0000FF"/>
                </a:solidFill>
              </a:rPr>
              <a:t>/18.336/</a:t>
            </a:r>
            <a:r>
              <a:rPr lang="en-US" dirty="0" err="1">
                <a:solidFill>
                  <a:srgbClr val="0000FF"/>
                </a:solidFill>
              </a:rPr>
              <a:t>adjoint.pdf</a:t>
            </a:r>
            <a:r>
              <a:rPr lang="en-US" dirty="0"/>
              <a:t> </a:t>
            </a:r>
          </a:p>
        </p:txBody>
      </p:sp>
    </p:spTree>
    <p:extLst>
      <p:ext uri="{BB962C8B-B14F-4D97-AF65-F5344CB8AC3E}">
        <p14:creationId xmlns:p14="http://schemas.microsoft.com/office/powerpoint/2010/main" val="133192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31845E-4E0E-4ED8-8535-F2D4F36BE1D9}"/>
                  </a:ext>
                </a:extLst>
              </p:cNvPr>
              <p:cNvSpPr txBox="1"/>
              <p:nvPr/>
            </p:nvSpPr>
            <p:spPr>
              <a:xfrm>
                <a:off x="-85725" y="1857528"/>
                <a:ext cx="11849100" cy="1613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𝒖</m:t>
                          </m:r>
                        </m:den>
                      </m:f>
                      <m:r>
                        <a:rPr lang="en-US" sz="4400" b="0" i="1" smtClean="0">
                          <a:latin typeface="Cambria Math" panose="02040503050406030204" pitchFamily="18" charset="0"/>
                        </a:rPr>
                        <m:t>     </m:t>
                      </m:r>
                      <m:d>
                        <m:dPr>
                          <m:begChr m:val="["/>
                          <m:endChr m:val="]"/>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1" i="1" smtClean="0">
                                  <a:latin typeface="Cambria Math" panose="02040503050406030204" pitchFamily="18" charset="0"/>
                                </a:rPr>
                                <m:t>     </m:t>
                              </m:r>
                              <m:r>
                                <a:rPr lang="en-US" sz="4400" b="1" i="1" smtClean="0">
                                  <a:latin typeface="Cambria Math" panose="02040503050406030204" pitchFamily="18" charset="0"/>
                                </a:rPr>
                                <m:t>𝑨</m:t>
                              </m:r>
                            </m:e>
                            <m:sup>
                              <m:r>
                                <a:rPr lang="en-US" sz="4400" b="0" i="1" smtClean="0">
                                  <a:latin typeface="Cambria Math" panose="02040503050406030204" pitchFamily="18" charset="0"/>
                                </a:rPr>
                                <m:t>−1</m:t>
                              </m:r>
                            </m:sup>
                          </m:sSup>
                          <m:r>
                            <a:rPr lang="en-US" sz="4400" b="0" i="1" smtClean="0">
                              <a:latin typeface="Cambria Math" panose="02040503050406030204" pitchFamily="18" charset="0"/>
                            </a:rPr>
                            <m:t>    </m:t>
                          </m:r>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e>
                      </m:d>
                    </m:oMath>
                  </m:oMathPara>
                </a14:m>
                <a:endParaRPr lang="en-US" sz="3200" dirty="0"/>
              </a:p>
            </p:txBody>
          </p:sp>
        </mc:Choice>
        <mc:Fallback xmlns="">
          <p:sp>
            <p:nvSpPr>
              <p:cNvPr id="8" name="TextBox 7">
                <a:extLst>
                  <a:ext uri="{FF2B5EF4-FFF2-40B4-BE49-F238E27FC236}">
                    <a16:creationId xmlns:a16="http://schemas.microsoft.com/office/drawing/2014/main" id="{3831845E-4E0E-4ED8-8535-F2D4F36BE1D9}"/>
                  </a:ext>
                </a:extLst>
              </p:cNvPr>
              <p:cNvSpPr txBox="1">
                <a:spLocks noRot="1" noChangeAspect="1" noMove="1" noResize="1" noEditPoints="1" noAdjustHandles="1" noChangeArrowheads="1" noChangeShapeType="1" noTextEdit="1"/>
              </p:cNvSpPr>
              <p:nvPr/>
            </p:nvSpPr>
            <p:spPr>
              <a:xfrm>
                <a:off x="-85725" y="1857528"/>
                <a:ext cx="11849100" cy="1613711"/>
              </a:xfrm>
              <a:prstGeom prst="rect">
                <a:avLst/>
              </a:prstGeom>
              <a:blipFill>
                <a:blip r:embed="rId3"/>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14A9D209-9CF4-4D35-B5DC-F89C752B58BB}"/>
              </a:ext>
            </a:extLst>
          </p:cNvPr>
          <p:cNvGrpSpPr/>
          <p:nvPr/>
        </p:nvGrpSpPr>
        <p:grpSpPr>
          <a:xfrm>
            <a:off x="3526401" y="766733"/>
            <a:ext cx="7091777" cy="1169197"/>
            <a:chOff x="3526401" y="1104357"/>
            <a:chExt cx="7091777" cy="1169197"/>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43A043-25B1-4515-AC8A-B4F77F592372}"/>
                    </a:ext>
                  </a:extLst>
                </p:cNvPr>
                <p:cNvSpPr txBox="1"/>
                <p:nvPr/>
              </p:nvSpPr>
              <p:spPr>
                <a:xfrm>
                  <a:off x="3591709" y="1117543"/>
                  <a:ext cx="138185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2" name="TextBox 1">
                  <a:extLst>
                    <a:ext uri="{FF2B5EF4-FFF2-40B4-BE49-F238E27FC236}">
                      <a16:creationId xmlns:a16="http://schemas.microsoft.com/office/drawing/2014/main" id="{8443A043-25B1-4515-AC8A-B4F77F592372}"/>
                    </a:ext>
                  </a:extLst>
                </p:cNvPr>
                <p:cNvSpPr txBox="1">
                  <a:spLocks noRot="1" noChangeAspect="1" noMove="1" noResize="1" noEditPoints="1" noAdjustHandles="1" noChangeArrowheads="1" noChangeShapeType="1" noTextEdit="1"/>
                </p:cNvSpPr>
                <p:nvPr/>
              </p:nvSpPr>
              <p:spPr>
                <a:xfrm>
                  <a:off x="3591709" y="1117543"/>
                  <a:ext cx="1381853" cy="6155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D13AD0-7945-405C-851C-07DC4EC1A8AC}"/>
                    </a:ext>
                  </a:extLst>
                </p:cNvPr>
                <p:cNvSpPr txBox="1"/>
                <p:nvPr/>
              </p:nvSpPr>
              <p:spPr>
                <a:xfrm>
                  <a:off x="5736127" y="1104357"/>
                  <a:ext cx="148572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𝑁</m:t>
                        </m:r>
                      </m:oMath>
                    </m:oMathPara>
                  </a14:m>
                  <a:endParaRPr lang="en-US" sz="4000" dirty="0"/>
                </a:p>
              </p:txBody>
            </p:sp>
          </mc:Choice>
          <mc:Fallback xmlns="">
            <p:sp>
              <p:nvSpPr>
                <p:cNvPr id="9" name="TextBox 8">
                  <a:extLst>
                    <a:ext uri="{FF2B5EF4-FFF2-40B4-BE49-F238E27FC236}">
                      <a16:creationId xmlns:a16="http://schemas.microsoft.com/office/drawing/2014/main" id="{00D13AD0-7945-405C-851C-07DC4EC1A8AC}"/>
                    </a:ext>
                  </a:extLst>
                </p:cNvPr>
                <p:cNvSpPr txBox="1">
                  <a:spLocks noRot="1" noChangeAspect="1" noMove="1" noResize="1" noEditPoints="1" noAdjustHandles="1" noChangeArrowheads="1" noChangeShapeType="1" noTextEdit="1"/>
                </p:cNvSpPr>
                <p:nvPr/>
              </p:nvSpPr>
              <p:spPr>
                <a:xfrm>
                  <a:off x="5736127" y="1104357"/>
                  <a:ext cx="1485728"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AF3144-3879-44A6-8C2D-F2C872DAC535}"/>
                    </a:ext>
                  </a:extLst>
                </p:cNvPr>
                <p:cNvSpPr txBox="1"/>
                <p:nvPr/>
              </p:nvSpPr>
              <p:spPr>
                <a:xfrm>
                  <a:off x="8412210" y="1117542"/>
                  <a:ext cx="14280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𝑃</m:t>
                        </m:r>
                      </m:oMath>
                    </m:oMathPara>
                  </a14:m>
                  <a:endParaRPr lang="en-US" sz="4000" dirty="0"/>
                </a:p>
              </p:txBody>
            </p:sp>
          </mc:Choice>
          <mc:Fallback xmlns="">
            <p:sp>
              <p:nvSpPr>
                <p:cNvPr id="10" name="TextBox 9">
                  <a:extLst>
                    <a:ext uri="{FF2B5EF4-FFF2-40B4-BE49-F238E27FC236}">
                      <a16:creationId xmlns:a16="http://schemas.microsoft.com/office/drawing/2014/main" id="{0EAF3144-3879-44A6-8C2D-F2C872DAC535}"/>
                    </a:ext>
                  </a:extLst>
                </p:cNvPr>
                <p:cNvSpPr txBox="1">
                  <a:spLocks noRot="1" noChangeAspect="1" noMove="1" noResize="1" noEditPoints="1" noAdjustHandles="1" noChangeArrowheads="1" noChangeShapeType="1" noTextEdit="1"/>
                </p:cNvSpPr>
                <p:nvPr/>
              </p:nvSpPr>
              <p:spPr>
                <a:xfrm>
                  <a:off x="8412210" y="1117542"/>
                  <a:ext cx="1428019" cy="615553"/>
                </a:xfrm>
                <a:prstGeom prst="rect">
                  <a:avLst/>
                </a:prstGeom>
                <a:blipFill>
                  <a:blip r:embed="rId6"/>
                  <a:stretch>
                    <a:fillRect/>
                  </a:stretch>
                </a:blipFill>
              </p:spPr>
              <p:txBody>
                <a:bodyPr/>
                <a:lstStyle/>
                <a:p>
                  <a:r>
                    <a:rPr lang="en-US">
                      <a:noFill/>
                    </a:rPr>
                    <a:t> </a:t>
                  </a:r>
                </a:p>
              </p:txBody>
            </p:sp>
          </mc:Fallback>
        </mc:AlternateContent>
        <p:sp>
          <p:nvSpPr>
            <p:cNvPr id="3" name="Right Brace 2">
              <a:extLst>
                <a:ext uri="{FF2B5EF4-FFF2-40B4-BE49-F238E27FC236}">
                  <a16:creationId xmlns:a16="http://schemas.microsoft.com/office/drawing/2014/main" id="{F3B0FC33-4DA0-40DA-BD45-8004682558DA}"/>
                </a:ext>
              </a:extLst>
            </p:cNvPr>
            <p:cNvSpPr/>
            <p:nvPr/>
          </p:nvSpPr>
          <p:spPr>
            <a:xfrm rot="-5400000">
              <a:off x="4043803" y="1342819"/>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52E33F89-536A-49E2-87BB-0A1C1E7D99BC}"/>
                </a:ext>
              </a:extLst>
            </p:cNvPr>
            <p:cNvSpPr/>
            <p:nvPr/>
          </p:nvSpPr>
          <p:spPr>
            <a:xfrm rot="-5400000">
              <a:off x="6288430" y="1348188"/>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5BF4A816-2B25-438B-A704-4B4FF09510C2}"/>
                </a:ext>
              </a:extLst>
            </p:cNvPr>
            <p:cNvSpPr/>
            <p:nvPr/>
          </p:nvSpPr>
          <p:spPr>
            <a:xfrm rot="-5400000">
              <a:off x="8958190" y="613565"/>
              <a:ext cx="407964" cy="2912013"/>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6B87EF-1A11-42C1-A348-D5003D5AFDF0}"/>
                  </a:ext>
                </a:extLst>
              </p:cNvPr>
              <p:cNvSpPr txBox="1"/>
              <p:nvPr/>
            </p:nvSpPr>
            <p:spPr>
              <a:xfrm>
                <a:off x="128587" y="4889817"/>
                <a:ext cx="11849100" cy="880434"/>
              </a:xfrm>
              <a:prstGeom prst="rect">
                <a:avLst/>
              </a:prstGeom>
              <a:noFill/>
            </p:spPr>
            <p:txBody>
              <a:bodyPr wrap="square" rtlCol="0">
                <a:spAutoFit/>
              </a:bodyPr>
              <a:lstStyle/>
              <a:p>
                <a:pPr marL="285750" indent="-285750">
                  <a:buFont typeface="Wingdings" panose="05000000000000000000" pitchFamily="2" charset="2"/>
                  <a:buChar char="F"/>
                </a:pPr>
                <a:r>
                  <a:rPr lang="en-US" sz="3200" dirty="0"/>
                  <a:t> You have to solve </a:t>
                </a:r>
                <a14:m>
                  <m:oMath xmlns:m="http://schemas.openxmlformats.org/officeDocument/2006/math">
                    <m:r>
                      <a:rPr lang="en-US" sz="3200" b="1" i="1" smtClean="0">
                        <a:latin typeface="Cambria Math" panose="02040503050406030204" pitchFamily="18" charset="0"/>
                      </a:rPr>
                      <m:t>𝑨</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m:t>
                            </m:r>
                          </m:e>
                        </m:d>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m:t>
                        </m:r>
                        <m:r>
                          <a:rPr lang="en-US" sz="3200" b="1" i="1" smtClean="0">
                            <a:latin typeface="Cambria Math" panose="02040503050406030204" pitchFamily="18" charset="0"/>
                          </a:rPr>
                          <m:t>𝒃</m:t>
                        </m:r>
                      </m:num>
                      <m:den>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m:t>
                            </m:r>
                          </m:sub>
                        </m:sSub>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m:t>
                        </m:r>
                        <m:r>
                          <a:rPr lang="en-US" sz="3200" b="1" i="1" smtClean="0">
                            <a:latin typeface="Cambria Math" panose="02040503050406030204" pitchFamily="18" charset="0"/>
                          </a:rPr>
                          <m:t>𝑨</m:t>
                        </m:r>
                      </m:num>
                      <m:den>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m:t>
                            </m:r>
                          </m:sub>
                        </m:sSub>
                      </m:den>
                    </m:f>
                    <m:r>
                      <a:rPr lang="en-US" sz="3200" b="1" i="1" smtClean="0">
                        <a:latin typeface="Cambria Math" panose="02040503050406030204" pitchFamily="18" charset="0"/>
                      </a:rPr>
                      <m:t>𝒖</m:t>
                    </m:r>
                  </m:oMath>
                </a14:m>
                <a:r>
                  <a:rPr lang="en-US" sz="3200" dirty="0"/>
                  <a:t>  for </a:t>
                </a:r>
                <a:r>
                  <a:rPr lang="en-US" sz="3200" i="1" dirty="0">
                    <a:solidFill>
                      <a:srgbClr val="FF0000"/>
                    </a:solidFill>
                  </a:rPr>
                  <a:t>every</a:t>
                </a:r>
                <a:r>
                  <a:rPr lang="en-US" sz="320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r>
                      <a:rPr lang="en-US" sz="3200" b="0" i="1" smtClean="0">
                        <a:latin typeface="Cambria Math" panose="02040503050406030204" pitchFamily="18" charset="0"/>
                      </a:rPr>
                      <m:t>𝑖</m:t>
                    </m:r>
                    <m:r>
                      <a:rPr lang="en-US" sz="3200" b="0" i="1" smtClean="0">
                        <a:latin typeface="Cambria Math" panose="02040503050406030204" pitchFamily="18" charset="0"/>
                      </a:rPr>
                      <m:t>=1,…,</m:t>
                    </m:r>
                    <m:r>
                      <a:rPr lang="en-US" sz="3200" b="0" i="1" smtClean="0">
                        <a:latin typeface="Cambria Math" panose="02040503050406030204" pitchFamily="18" charset="0"/>
                      </a:rPr>
                      <m:t>𝑃</m:t>
                    </m:r>
                  </m:oMath>
                </a14:m>
                <a:r>
                  <a:rPr lang="en-US" sz="3200" dirty="0"/>
                  <a:t> !!!</a:t>
                </a:r>
              </a:p>
            </p:txBody>
          </p:sp>
        </mc:Choice>
        <mc:Fallback xmlns="">
          <p:sp>
            <p:nvSpPr>
              <p:cNvPr id="5" name="TextBox 4">
                <a:extLst>
                  <a:ext uri="{FF2B5EF4-FFF2-40B4-BE49-F238E27FC236}">
                    <a16:creationId xmlns:a16="http://schemas.microsoft.com/office/drawing/2014/main" id="{596B87EF-1A11-42C1-A348-D5003D5AFDF0}"/>
                  </a:ext>
                </a:extLst>
              </p:cNvPr>
              <p:cNvSpPr txBox="1">
                <a:spLocks noRot="1" noChangeAspect="1" noMove="1" noResize="1" noEditPoints="1" noAdjustHandles="1" noChangeArrowheads="1" noChangeShapeType="1" noTextEdit="1"/>
              </p:cNvSpPr>
              <p:nvPr/>
            </p:nvSpPr>
            <p:spPr>
              <a:xfrm>
                <a:off x="128587" y="4889817"/>
                <a:ext cx="11849100" cy="880434"/>
              </a:xfrm>
              <a:prstGeom prst="rect">
                <a:avLst/>
              </a:prstGeom>
              <a:blipFill>
                <a:blip r:embed="rId7"/>
                <a:stretch>
                  <a:fillRect l="-1132" r="-1286" b="-3448"/>
                </a:stretch>
              </a:blipFill>
            </p:spPr>
            <p:txBody>
              <a:bodyPr/>
              <a:lstStyle/>
              <a:p>
                <a:r>
                  <a:rPr lang="en-US">
                    <a:noFill/>
                  </a:rPr>
                  <a:t> </a:t>
                </a:r>
              </a:p>
            </p:txBody>
          </p:sp>
        </mc:Fallback>
      </mc:AlternateContent>
      <p:sp>
        <p:nvSpPr>
          <p:cNvPr id="14" name="Right Brace 13">
            <a:extLst>
              <a:ext uri="{FF2B5EF4-FFF2-40B4-BE49-F238E27FC236}">
                <a16:creationId xmlns:a16="http://schemas.microsoft.com/office/drawing/2014/main" id="{29BA9F93-5F22-4421-B0D2-586A534039F0}"/>
              </a:ext>
            </a:extLst>
          </p:cNvPr>
          <p:cNvSpPr/>
          <p:nvPr/>
        </p:nvSpPr>
        <p:spPr>
          <a:xfrm rot="5400000">
            <a:off x="7948111" y="1024128"/>
            <a:ext cx="407964" cy="5444472"/>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779322-9B59-4563-B476-6787B2EDE888}"/>
                  </a:ext>
                </a:extLst>
              </p:cNvPr>
              <p:cNvSpPr txBox="1"/>
              <p:nvPr/>
            </p:nvSpPr>
            <p:spPr>
              <a:xfrm>
                <a:off x="7414023" y="4068773"/>
                <a:ext cx="14280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𝑃</m:t>
                      </m:r>
                    </m:oMath>
                  </m:oMathPara>
                </a14:m>
                <a:endParaRPr lang="en-US" sz="4000" dirty="0"/>
              </a:p>
            </p:txBody>
          </p:sp>
        </mc:Choice>
        <mc:Fallback xmlns="">
          <p:sp>
            <p:nvSpPr>
              <p:cNvPr id="15" name="TextBox 14">
                <a:extLst>
                  <a:ext uri="{FF2B5EF4-FFF2-40B4-BE49-F238E27FC236}">
                    <a16:creationId xmlns:a16="http://schemas.microsoft.com/office/drawing/2014/main" id="{3C779322-9B59-4563-B476-6787B2EDE888}"/>
                  </a:ext>
                </a:extLst>
              </p:cNvPr>
              <p:cNvSpPr txBox="1">
                <a:spLocks noRot="1" noChangeAspect="1" noMove="1" noResize="1" noEditPoints="1" noAdjustHandles="1" noChangeArrowheads="1" noChangeShapeType="1" noTextEdit="1"/>
              </p:cNvSpPr>
              <p:nvPr/>
            </p:nvSpPr>
            <p:spPr>
              <a:xfrm>
                <a:off x="7414023" y="4068773"/>
                <a:ext cx="1428019" cy="615553"/>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909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31845E-4E0E-4ED8-8535-F2D4F36BE1D9}"/>
                  </a:ext>
                </a:extLst>
              </p:cNvPr>
              <p:cNvSpPr txBox="1"/>
              <p:nvPr/>
            </p:nvSpPr>
            <p:spPr>
              <a:xfrm>
                <a:off x="342900" y="1960138"/>
                <a:ext cx="11849100" cy="1562864"/>
              </a:xfrm>
              <a:prstGeom prst="rect">
                <a:avLst/>
              </a:prstGeom>
              <a:noFill/>
            </p:spPr>
            <p:txBody>
              <a:bodyPr wrap="square" rtlCol="0">
                <a:spAutoFit/>
              </a:bodyPr>
              <a:lstStyle/>
              <a:p>
                <a14:m>
                  <m:oMath xmlns:m="http://schemas.openxmlformats.org/officeDocument/2006/math">
                    <m:f>
                      <m:fPr>
                        <m:ctrlPr>
                          <a:rPr lang="en-US" sz="6000" i="1" smtClean="0">
                            <a:latin typeface="Cambria Math" panose="02040503050406030204" pitchFamily="18" charset="0"/>
                          </a:rPr>
                        </m:ctrlPr>
                      </m:fPr>
                      <m:num>
                        <m:r>
                          <a:rPr lang="en-US" sz="6000" b="0" i="1" smtClean="0">
                            <a:latin typeface="Cambria Math" panose="02040503050406030204" pitchFamily="18" charset="0"/>
                          </a:rPr>
                          <m:t>𝑑𝑔</m:t>
                        </m:r>
                      </m:num>
                      <m:den>
                        <m:r>
                          <a:rPr lang="en-US" sz="6000" b="0" i="1" smtClean="0">
                            <a:latin typeface="Cambria Math" panose="02040503050406030204" pitchFamily="18" charset="0"/>
                          </a:rPr>
                          <m:t>𝑑</m:t>
                        </m:r>
                        <m:r>
                          <a:rPr lang="en-US" sz="6000" b="1" i="1" smtClean="0">
                            <a:latin typeface="Cambria Math" panose="02040503050406030204" pitchFamily="18" charset="0"/>
                          </a:rPr>
                          <m:t>𝒑</m:t>
                        </m:r>
                      </m:den>
                    </m:f>
                    <m:r>
                      <a:rPr lang="en-US" sz="6000" b="0" i="1" smtClean="0">
                        <a:latin typeface="Cambria Math" panose="02040503050406030204" pitchFamily="18" charset="0"/>
                      </a:rPr>
                      <m:t>= </m:t>
                    </m:r>
                    <m:f>
                      <m:fPr>
                        <m:ctrlPr>
                          <a:rPr lang="en-US" sz="6000" b="0" i="1" smtClean="0">
                            <a:latin typeface="Cambria Math" panose="02040503050406030204" pitchFamily="18" charset="0"/>
                          </a:rPr>
                        </m:ctrlPr>
                      </m:fPr>
                      <m:num>
                        <m:r>
                          <a:rPr lang="en-US" sz="6000" b="0" i="1" smtClean="0">
                            <a:latin typeface="Cambria Math" panose="02040503050406030204" pitchFamily="18" charset="0"/>
                          </a:rPr>
                          <m:t>𝜕</m:t>
                        </m:r>
                        <m:r>
                          <a:rPr lang="en-US" sz="6000" b="0" i="1" smtClean="0">
                            <a:latin typeface="Cambria Math" panose="02040503050406030204" pitchFamily="18" charset="0"/>
                          </a:rPr>
                          <m:t>𝑔</m:t>
                        </m:r>
                      </m:num>
                      <m:den>
                        <m:r>
                          <a:rPr lang="en-US" sz="6000" b="0" i="1" smtClean="0">
                            <a:latin typeface="Cambria Math" panose="02040503050406030204" pitchFamily="18" charset="0"/>
                          </a:rPr>
                          <m:t>𝜕</m:t>
                        </m:r>
                        <m:r>
                          <a:rPr lang="en-US" sz="6000" b="1" i="1" smtClean="0">
                            <a:latin typeface="Cambria Math" panose="02040503050406030204" pitchFamily="18" charset="0"/>
                          </a:rPr>
                          <m:t>𝒑</m:t>
                        </m:r>
                      </m:den>
                    </m:f>
                    <m:r>
                      <a:rPr lang="en-US" sz="6000" b="0" i="1" smtClean="0">
                        <a:latin typeface="Cambria Math" panose="02040503050406030204" pitchFamily="18" charset="0"/>
                      </a:rPr>
                      <m:t>+</m:t>
                    </m:r>
                    <m:d>
                      <m:dPr>
                        <m:begChr m:val="["/>
                        <m:endChr m:val="]"/>
                        <m:ctrlPr>
                          <a:rPr lang="en-US" sz="6000" b="0" i="1" smtClean="0">
                            <a:solidFill>
                              <a:srgbClr val="FF0000"/>
                            </a:solidFill>
                            <a:latin typeface="Cambria Math" panose="02040503050406030204" pitchFamily="18" charset="0"/>
                          </a:rPr>
                        </m:ctrlPr>
                      </m:dPr>
                      <m:e>
                        <m:r>
                          <a:rPr lang="en-US" sz="6000" b="0" i="1" smtClean="0">
                            <a:solidFill>
                              <a:srgbClr val="FF0000"/>
                            </a:solidFill>
                            <a:latin typeface="Cambria Math" panose="02040503050406030204" pitchFamily="18" charset="0"/>
                          </a:rPr>
                          <m:t>   </m:t>
                        </m:r>
                        <m:f>
                          <m:fPr>
                            <m:ctrlPr>
                              <a:rPr lang="en-US" sz="6000" b="0" i="1" smtClean="0">
                                <a:solidFill>
                                  <a:srgbClr val="FF0000"/>
                                </a:solidFill>
                                <a:latin typeface="Cambria Math" panose="02040503050406030204" pitchFamily="18" charset="0"/>
                              </a:rPr>
                            </m:ctrlPr>
                          </m:fPr>
                          <m:num>
                            <m:r>
                              <a:rPr lang="en-US" sz="6000" b="0" i="1" smtClean="0">
                                <a:solidFill>
                                  <a:srgbClr val="FF0000"/>
                                </a:solidFill>
                                <a:latin typeface="Cambria Math" panose="02040503050406030204" pitchFamily="18" charset="0"/>
                              </a:rPr>
                              <m:t>𝜕</m:t>
                            </m:r>
                            <m:r>
                              <a:rPr lang="en-US" sz="6000" b="0" i="1" smtClean="0">
                                <a:solidFill>
                                  <a:srgbClr val="FF0000"/>
                                </a:solidFill>
                                <a:latin typeface="Cambria Math" panose="02040503050406030204" pitchFamily="18" charset="0"/>
                              </a:rPr>
                              <m:t>𝑔</m:t>
                            </m:r>
                          </m:num>
                          <m:den>
                            <m:r>
                              <a:rPr lang="en-US" sz="6000" b="0" i="1" smtClean="0">
                                <a:solidFill>
                                  <a:srgbClr val="FF0000"/>
                                </a:solidFill>
                                <a:latin typeface="Cambria Math" panose="02040503050406030204" pitchFamily="18" charset="0"/>
                              </a:rPr>
                              <m:t>𝜕</m:t>
                            </m:r>
                            <m:r>
                              <a:rPr lang="en-US" sz="6000" b="1" i="1" smtClean="0">
                                <a:solidFill>
                                  <a:srgbClr val="FF0000"/>
                                </a:solidFill>
                                <a:latin typeface="Cambria Math" panose="02040503050406030204" pitchFamily="18" charset="0"/>
                              </a:rPr>
                              <m:t>𝒖</m:t>
                            </m:r>
                          </m:den>
                        </m:f>
                        <m:sSup>
                          <m:sSupPr>
                            <m:ctrlPr>
                              <a:rPr lang="en-US" sz="6000" b="0" i="1" smtClean="0">
                                <a:solidFill>
                                  <a:srgbClr val="FF0000"/>
                                </a:solidFill>
                                <a:latin typeface="Cambria Math" panose="02040503050406030204" pitchFamily="18" charset="0"/>
                              </a:rPr>
                            </m:ctrlPr>
                          </m:sSupPr>
                          <m:e>
                            <m:r>
                              <a:rPr lang="en-US" sz="6000" b="1" i="1" smtClean="0">
                                <a:solidFill>
                                  <a:srgbClr val="FF0000"/>
                                </a:solidFill>
                                <a:latin typeface="Cambria Math" panose="02040503050406030204" pitchFamily="18" charset="0"/>
                              </a:rPr>
                              <m:t>     </m:t>
                            </m:r>
                            <m:r>
                              <a:rPr lang="en-US" sz="6000" b="1" i="1" smtClean="0">
                                <a:solidFill>
                                  <a:srgbClr val="FF0000"/>
                                </a:solidFill>
                                <a:latin typeface="Cambria Math" panose="02040503050406030204" pitchFamily="18" charset="0"/>
                              </a:rPr>
                              <m:t>𝑨</m:t>
                            </m:r>
                          </m:e>
                          <m:sup>
                            <m:r>
                              <a:rPr lang="en-US" sz="6000" b="0" i="1" smtClean="0">
                                <a:solidFill>
                                  <a:srgbClr val="FF0000"/>
                                </a:solidFill>
                                <a:latin typeface="Cambria Math" panose="02040503050406030204" pitchFamily="18" charset="0"/>
                              </a:rPr>
                              <m:t>−1</m:t>
                            </m:r>
                          </m:sup>
                        </m:sSup>
                      </m:e>
                    </m:d>
                  </m:oMath>
                </a14:m>
                <a:r>
                  <a:rPr lang="en-US" sz="4400" b="0" dirty="0">
                    <a:solidFill>
                      <a:srgbClr val="FF0000"/>
                    </a:solidFill>
                  </a:rPr>
                  <a:t> </a:t>
                </a:r>
                <a14:m>
                  <m:oMath xmlns:m="http://schemas.openxmlformats.org/officeDocument/2006/math">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oMath>
                </a14:m>
                <a:endParaRPr lang="en-US" sz="4400" dirty="0"/>
              </a:p>
            </p:txBody>
          </p:sp>
        </mc:Choice>
        <mc:Fallback xmlns="">
          <p:sp>
            <p:nvSpPr>
              <p:cNvPr id="8" name="TextBox 7">
                <a:extLst>
                  <a:ext uri="{FF2B5EF4-FFF2-40B4-BE49-F238E27FC236}">
                    <a16:creationId xmlns:a16="http://schemas.microsoft.com/office/drawing/2014/main" id="{3831845E-4E0E-4ED8-8535-F2D4F36BE1D9}"/>
                  </a:ext>
                </a:extLst>
              </p:cNvPr>
              <p:cNvSpPr txBox="1">
                <a:spLocks noRot="1" noChangeAspect="1" noMove="1" noResize="1" noEditPoints="1" noAdjustHandles="1" noChangeArrowheads="1" noChangeShapeType="1" noTextEdit="1"/>
              </p:cNvSpPr>
              <p:nvPr/>
            </p:nvSpPr>
            <p:spPr>
              <a:xfrm>
                <a:off x="342900" y="1960138"/>
                <a:ext cx="11849100" cy="1562864"/>
              </a:xfrm>
              <a:prstGeom prst="rect">
                <a:avLst/>
              </a:prstGeom>
              <a:blipFill>
                <a:blip r:embed="rId3"/>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14A9D209-9CF4-4D35-B5DC-F89C752B58BB}"/>
              </a:ext>
            </a:extLst>
          </p:cNvPr>
          <p:cNvGrpSpPr/>
          <p:nvPr/>
        </p:nvGrpSpPr>
        <p:grpSpPr>
          <a:xfrm>
            <a:off x="4300126" y="766733"/>
            <a:ext cx="6515003" cy="1169197"/>
            <a:chOff x="3526401" y="1104357"/>
            <a:chExt cx="6515003" cy="1169197"/>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43A043-25B1-4515-AC8A-B4F77F592372}"/>
                    </a:ext>
                  </a:extLst>
                </p:cNvPr>
                <p:cNvSpPr txBox="1"/>
                <p:nvPr/>
              </p:nvSpPr>
              <p:spPr>
                <a:xfrm>
                  <a:off x="3591709" y="1117543"/>
                  <a:ext cx="138185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2" name="TextBox 1">
                  <a:extLst>
                    <a:ext uri="{FF2B5EF4-FFF2-40B4-BE49-F238E27FC236}">
                      <a16:creationId xmlns:a16="http://schemas.microsoft.com/office/drawing/2014/main" id="{8443A043-25B1-4515-AC8A-B4F77F592372}"/>
                    </a:ext>
                  </a:extLst>
                </p:cNvPr>
                <p:cNvSpPr txBox="1">
                  <a:spLocks noRot="1" noChangeAspect="1" noMove="1" noResize="1" noEditPoints="1" noAdjustHandles="1" noChangeArrowheads="1" noChangeShapeType="1" noTextEdit="1"/>
                </p:cNvSpPr>
                <p:nvPr/>
              </p:nvSpPr>
              <p:spPr>
                <a:xfrm>
                  <a:off x="3591709" y="1117543"/>
                  <a:ext cx="1381853" cy="6155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D13AD0-7945-405C-851C-07DC4EC1A8AC}"/>
                    </a:ext>
                  </a:extLst>
                </p:cNvPr>
                <p:cNvSpPr txBox="1"/>
                <p:nvPr/>
              </p:nvSpPr>
              <p:spPr>
                <a:xfrm>
                  <a:off x="5060876" y="1104357"/>
                  <a:ext cx="148572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𝑁</m:t>
                        </m:r>
                      </m:oMath>
                    </m:oMathPara>
                  </a14:m>
                  <a:endParaRPr lang="en-US" sz="4000" dirty="0"/>
                </a:p>
              </p:txBody>
            </p:sp>
          </mc:Choice>
          <mc:Fallback xmlns="">
            <p:sp>
              <p:nvSpPr>
                <p:cNvPr id="9" name="TextBox 8">
                  <a:extLst>
                    <a:ext uri="{FF2B5EF4-FFF2-40B4-BE49-F238E27FC236}">
                      <a16:creationId xmlns:a16="http://schemas.microsoft.com/office/drawing/2014/main" id="{00D13AD0-7945-405C-851C-07DC4EC1A8AC}"/>
                    </a:ext>
                  </a:extLst>
                </p:cNvPr>
                <p:cNvSpPr txBox="1">
                  <a:spLocks noRot="1" noChangeAspect="1" noMove="1" noResize="1" noEditPoints="1" noAdjustHandles="1" noChangeArrowheads="1" noChangeShapeType="1" noTextEdit="1"/>
                </p:cNvSpPr>
                <p:nvPr/>
              </p:nvSpPr>
              <p:spPr>
                <a:xfrm>
                  <a:off x="5060876" y="1104357"/>
                  <a:ext cx="1485728"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AF3144-3879-44A6-8C2D-F2C872DAC535}"/>
                    </a:ext>
                  </a:extLst>
                </p:cNvPr>
                <p:cNvSpPr txBox="1"/>
                <p:nvPr/>
              </p:nvSpPr>
              <p:spPr>
                <a:xfrm>
                  <a:off x="7849499" y="1117542"/>
                  <a:ext cx="14280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𝑃</m:t>
                        </m:r>
                      </m:oMath>
                    </m:oMathPara>
                  </a14:m>
                  <a:endParaRPr lang="en-US" sz="4000" dirty="0"/>
                </a:p>
              </p:txBody>
            </p:sp>
          </mc:Choice>
          <mc:Fallback xmlns="">
            <p:sp>
              <p:nvSpPr>
                <p:cNvPr id="10" name="TextBox 9">
                  <a:extLst>
                    <a:ext uri="{FF2B5EF4-FFF2-40B4-BE49-F238E27FC236}">
                      <a16:creationId xmlns:a16="http://schemas.microsoft.com/office/drawing/2014/main" id="{0EAF3144-3879-44A6-8C2D-F2C872DAC535}"/>
                    </a:ext>
                  </a:extLst>
                </p:cNvPr>
                <p:cNvSpPr txBox="1">
                  <a:spLocks noRot="1" noChangeAspect="1" noMove="1" noResize="1" noEditPoints="1" noAdjustHandles="1" noChangeArrowheads="1" noChangeShapeType="1" noTextEdit="1"/>
                </p:cNvSpPr>
                <p:nvPr/>
              </p:nvSpPr>
              <p:spPr>
                <a:xfrm>
                  <a:off x="7849499" y="1117542"/>
                  <a:ext cx="1428019" cy="615553"/>
                </a:xfrm>
                <a:prstGeom prst="rect">
                  <a:avLst/>
                </a:prstGeom>
                <a:blipFill>
                  <a:blip r:embed="rId6"/>
                  <a:stretch>
                    <a:fillRect/>
                  </a:stretch>
                </a:blipFill>
              </p:spPr>
              <p:txBody>
                <a:bodyPr/>
                <a:lstStyle/>
                <a:p>
                  <a:r>
                    <a:rPr lang="en-US">
                      <a:noFill/>
                    </a:rPr>
                    <a:t> </a:t>
                  </a:r>
                </a:p>
              </p:txBody>
            </p:sp>
          </mc:Fallback>
        </mc:AlternateContent>
        <p:sp>
          <p:nvSpPr>
            <p:cNvPr id="3" name="Right Brace 2">
              <a:extLst>
                <a:ext uri="{FF2B5EF4-FFF2-40B4-BE49-F238E27FC236}">
                  <a16:creationId xmlns:a16="http://schemas.microsoft.com/office/drawing/2014/main" id="{F3B0FC33-4DA0-40DA-BD45-8004682558DA}"/>
                </a:ext>
              </a:extLst>
            </p:cNvPr>
            <p:cNvSpPr/>
            <p:nvPr/>
          </p:nvSpPr>
          <p:spPr>
            <a:xfrm rot="-5400000">
              <a:off x="4043803" y="1342819"/>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52E33F89-536A-49E2-87BB-0A1C1E7D99BC}"/>
                </a:ext>
              </a:extLst>
            </p:cNvPr>
            <p:cNvSpPr/>
            <p:nvPr/>
          </p:nvSpPr>
          <p:spPr>
            <a:xfrm rot="16200000">
              <a:off x="5613181" y="1348188"/>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5BF4A816-2B25-438B-A704-4B4FF09510C2}"/>
                </a:ext>
              </a:extLst>
            </p:cNvPr>
            <p:cNvSpPr/>
            <p:nvPr/>
          </p:nvSpPr>
          <p:spPr>
            <a:xfrm rot="16200000">
              <a:off x="8381416" y="613565"/>
              <a:ext cx="407964" cy="2912013"/>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Right Brace 13">
            <a:extLst>
              <a:ext uri="{FF2B5EF4-FFF2-40B4-BE49-F238E27FC236}">
                <a16:creationId xmlns:a16="http://schemas.microsoft.com/office/drawing/2014/main" id="{29BA9F93-5F22-4421-B0D2-586A534039F0}"/>
              </a:ext>
            </a:extLst>
          </p:cNvPr>
          <p:cNvSpPr/>
          <p:nvPr/>
        </p:nvSpPr>
        <p:spPr>
          <a:xfrm rot="5400000">
            <a:off x="5690247" y="1917429"/>
            <a:ext cx="407964" cy="3657869"/>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779322-9B59-4563-B476-6787B2EDE888}"/>
                  </a:ext>
                </a:extLst>
              </p:cNvPr>
              <p:cNvSpPr txBox="1"/>
              <p:nvPr/>
            </p:nvSpPr>
            <p:spPr>
              <a:xfrm>
                <a:off x="5233854" y="4072156"/>
                <a:ext cx="138185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15" name="TextBox 14">
                <a:extLst>
                  <a:ext uri="{FF2B5EF4-FFF2-40B4-BE49-F238E27FC236}">
                    <a16:creationId xmlns:a16="http://schemas.microsoft.com/office/drawing/2014/main" id="{3C779322-9B59-4563-B476-6787B2EDE888}"/>
                  </a:ext>
                </a:extLst>
              </p:cNvPr>
              <p:cNvSpPr txBox="1">
                <a:spLocks noRot="1" noChangeAspect="1" noMove="1" noResize="1" noEditPoints="1" noAdjustHandles="1" noChangeArrowheads="1" noChangeShapeType="1" noTextEdit="1"/>
              </p:cNvSpPr>
              <p:nvPr/>
            </p:nvSpPr>
            <p:spPr>
              <a:xfrm>
                <a:off x="5233854" y="4072156"/>
                <a:ext cx="1381852" cy="615553"/>
              </a:xfrm>
              <a:prstGeom prst="rect">
                <a:avLst/>
              </a:prstGeom>
              <a:blipFill>
                <a:blip r:embed="rId7"/>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E1CA757-96F7-49B8-A855-63EC3CBCAACD}"/>
              </a:ext>
            </a:extLst>
          </p:cNvPr>
          <p:cNvSpPr txBox="1"/>
          <p:nvPr/>
        </p:nvSpPr>
        <p:spPr>
          <a:xfrm>
            <a:off x="6590888" y="3806540"/>
            <a:ext cx="5247248" cy="3046988"/>
          </a:xfrm>
          <a:prstGeom prst="rect">
            <a:avLst/>
          </a:prstGeom>
          <a:noFill/>
        </p:spPr>
        <p:txBody>
          <a:bodyPr wrap="square" rtlCol="0">
            <a:spAutoFit/>
          </a:bodyPr>
          <a:lstStyle/>
          <a:p>
            <a:pPr algn="ctr"/>
            <a:r>
              <a:rPr lang="en-US" sz="4800" dirty="0">
                <a:solidFill>
                  <a:srgbClr val="FF0000"/>
                </a:solidFill>
              </a:rPr>
              <a:t>********* </a:t>
            </a:r>
          </a:p>
          <a:p>
            <a:pPr algn="ctr"/>
            <a:r>
              <a:rPr lang="en-US" sz="4800" b="1" dirty="0">
                <a:solidFill>
                  <a:srgbClr val="FF0000"/>
                </a:solidFill>
              </a:rPr>
              <a:t>KEY Trick: </a:t>
            </a:r>
          </a:p>
          <a:p>
            <a:pPr algn="ctr"/>
            <a:r>
              <a:rPr lang="en-US" sz="4800" b="1" dirty="0">
                <a:solidFill>
                  <a:srgbClr val="FF0000"/>
                </a:solidFill>
              </a:rPr>
              <a:t>switch the bracket</a:t>
            </a:r>
          </a:p>
          <a:p>
            <a:pPr algn="ctr"/>
            <a:r>
              <a:rPr lang="en-US" sz="4800" dirty="0">
                <a:solidFill>
                  <a:srgbClr val="FF0000"/>
                </a:solidFill>
              </a:rPr>
              <a:t>*********</a:t>
            </a:r>
          </a:p>
        </p:txBody>
      </p:sp>
    </p:spTree>
    <p:extLst>
      <p:ext uri="{BB962C8B-B14F-4D97-AF65-F5344CB8AC3E}">
        <p14:creationId xmlns:p14="http://schemas.microsoft.com/office/powerpoint/2010/main" val="505758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31845E-4E0E-4ED8-8535-F2D4F36BE1D9}"/>
                  </a:ext>
                </a:extLst>
              </p:cNvPr>
              <p:cNvSpPr txBox="1"/>
              <p:nvPr/>
            </p:nvSpPr>
            <p:spPr>
              <a:xfrm>
                <a:off x="342900" y="1960138"/>
                <a:ext cx="11849100" cy="1562864"/>
              </a:xfrm>
              <a:prstGeom prst="rect">
                <a:avLst/>
              </a:prstGeom>
              <a:noFill/>
            </p:spPr>
            <p:txBody>
              <a:bodyPr wrap="square" rtlCol="0">
                <a:spAutoFit/>
              </a:bodyPr>
              <a:lstStyle/>
              <a:p>
                <a14:m>
                  <m:oMath xmlns:m="http://schemas.openxmlformats.org/officeDocument/2006/math">
                    <m:f>
                      <m:fPr>
                        <m:ctrlPr>
                          <a:rPr lang="en-US" sz="6000" i="1" smtClean="0">
                            <a:latin typeface="Cambria Math" panose="02040503050406030204" pitchFamily="18" charset="0"/>
                          </a:rPr>
                        </m:ctrlPr>
                      </m:fPr>
                      <m:num>
                        <m:r>
                          <a:rPr lang="en-US" sz="6000" b="0" i="1" smtClean="0">
                            <a:latin typeface="Cambria Math" panose="02040503050406030204" pitchFamily="18" charset="0"/>
                          </a:rPr>
                          <m:t>𝑑𝑔</m:t>
                        </m:r>
                      </m:num>
                      <m:den>
                        <m:r>
                          <a:rPr lang="en-US" sz="6000" b="0" i="1" smtClean="0">
                            <a:latin typeface="Cambria Math" panose="02040503050406030204" pitchFamily="18" charset="0"/>
                          </a:rPr>
                          <m:t>𝑑</m:t>
                        </m:r>
                        <m:r>
                          <a:rPr lang="en-US" sz="6000" b="1" i="1" smtClean="0">
                            <a:latin typeface="Cambria Math" panose="02040503050406030204" pitchFamily="18" charset="0"/>
                          </a:rPr>
                          <m:t>𝒑</m:t>
                        </m:r>
                      </m:den>
                    </m:f>
                    <m:r>
                      <a:rPr lang="en-US" sz="6000" b="0" i="1" smtClean="0">
                        <a:latin typeface="Cambria Math" panose="02040503050406030204" pitchFamily="18" charset="0"/>
                      </a:rPr>
                      <m:t>= </m:t>
                    </m:r>
                    <m:f>
                      <m:fPr>
                        <m:ctrlPr>
                          <a:rPr lang="en-US" sz="6000" b="0" i="1" smtClean="0">
                            <a:latin typeface="Cambria Math" panose="02040503050406030204" pitchFamily="18" charset="0"/>
                          </a:rPr>
                        </m:ctrlPr>
                      </m:fPr>
                      <m:num>
                        <m:r>
                          <a:rPr lang="en-US" sz="6000" b="0" i="1" smtClean="0">
                            <a:latin typeface="Cambria Math" panose="02040503050406030204" pitchFamily="18" charset="0"/>
                          </a:rPr>
                          <m:t>𝜕</m:t>
                        </m:r>
                        <m:r>
                          <a:rPr lang="en-US" sz="6000" b="0" i="1" smtClean="0">
                            <a:latin typeface="Cambria Math" panose="02040503050406030204" pitchFamily="18" charset="0"/>
                          </a:rPr>
                          <m:t>𝑔</m:t>
                        </m:r>
                      </m:num>
                      <m:den>
                        <m:r>
                          <a:rPr lang="en-US" sz="6000" b="0" i="1" smtClean="0">
                            <a:latin typeface="Cambria Math" panose="02040503050406030204" pitchFamily="18" charset="0"/>
                          </a:rPr>
                          <m:t>𝜕</m:t>
                        </m:r>
                        <m:r>
                          <a:rPr lang="en-US" sz="6000" b="1" i="1" smtClean="0">
                            <a:latin typeface="Cambria Math" panose="02040503050406030204" pitchFamily="18" charset="0"/>
                          </a:rPr>
                          <m:t>𝒑</m:t>
                        </m:r>
                      </m:den>
                    </m:f>
                    <m:r>
                      <a:rPr lang="en-US" sz="6000" b="0" i="1" smtClean="0">
                        <a:latin typeface="Cambria Math" panose="02040503050406030204" pitchFamily="18" charset="0"/>
                      </a:rPr>
                      <m:t>+</m:t>
                    </m:r>
                    <m:d>
                      <m:dPr>
                        <m:begChr m:val="["/>
                        <m:endChr m:val="]"/>
                        <m:ctrlPr>
                          <a:rPr lang="en-US" sz="6000" b="0" i="1" smtClean="0">
                            <a:solidFill>
                              <a:srgbClr val="FF0000"/>
                            </a:solidFill>
                            <a:latin typeface="Cambria Math" panose="02040503050406030204" pitchFamily="18" charset="0"/>
                          </a:rPr>
                        </m:ctrlPr>
                      </m:dPr>
                      <m:e>
                        <m:r>
                          <a:rPr lang="en-US" sz="6000" b="0" i="1" smtClean="0">
                            <a:solidFill>
                              <a:srgbClr val="FF0000"/>
                            </a:solidFill>
                            <a:latin typeface="Cambria Math" panose="02040503050406030204" pitchFamily="18" charset="0"/>
                          </a:rPr>
                          <m:t>   </m:t>
                        </m:r>
                        <m:f>
                          <m:fPr>
                            <m:ctrlPr>
                              <a:rPr lang="en-US" sz="6000" b="0" i="1" smtClean="0">
                                <a:solidFill>
                                  <a:srgbClr val="FF0000"/>
                                </a:solidFill>
                                <a:latin typeface="Cambria Math" panose="02040503050406030204" pitchFamily="18" charset="0"/>
                              </a:rPr>
                            </m:ctrlPr>
                          </m:fPr>
                          <m:num>
                            <m:r>
                              <a:rPr lang="en-US" sz="6000" b="0" i="1" smtClean="0">
                                <a:solidFill>
                                  <a:srgbClr val="FF0000"/>
                                </a:solidFill>
                                <a:latin typeface="Cambria Math" panose="02040503050406030204" pitchFamily="18" charset="0"/>
                              </a:rPr>
                              <m:t>𝜕</m:t>
                            </m:r>
                            <m:r>
                              <a:rPr lang="en-US" sz="6000" b="0" i="1" smtClean="0">
                                <a:solidFill>
                                  <a:srgbClr val="FF0000"/>
                                </a:solidFill>
                                <a:latin typeface="Cambria Math" panose="02040503050406030204" pitchFamily="18" charset="0"/>
                              </a:rPr>
                              <m:t>𝑔</m:t>
                            </m:r>
                          </m:num>
                          <m:den>
                            <m:r>
                              <a:rPr lang="en-US" sz="6000" b="0" i="1" smtClean="0">
                                <a:solidFill>
                                  <a:srgbClr val="FF0000"/>
                                </a:solidFill>
                                <a:latin typeface="Cambria Math" panose="02040503050406030204" pitchFamily="18" charset="0"/>
                              </a:rPr>
                              <m:t>𝜕</m:t>
                            </m:r>
                            <m:r>
                              <a:rPr lang="en-US" sz="6000" b="1" i="1" smtClean="0">
                                <a:solidFill>
                                  <a:srgbClr val="FF0000"/>
                                </a:solidFill>
                                <a:latin typeface="Cambria Math" panose="02040503050406030204" pitchFamily="18" charset="0"/>
                              </a:rPr>
                              <m:t>𝒖</m:t>
                            </m:r>
                          </m:den>
                        </m:f>
                        <m:sSup>
                          <m:sSupPr>
                            <m:ctrlPr>
                              <a:rPr lang="en-US" sz="6000" b="0" i="1" smtClean="0">
                                <a:solidFill>
                                  <a:srgbClr val="FF0000"/>
                                </a:solidFill>
                                <a:latin typeface="Cambria Math" panose="02040503050406030204" pitchFamily="18" charset="0"/>
                              </a:rPr>
                            </m:ctrlPr>
                          </m:sSupPr>
                          <m:e>
                            <m:r>
                              <a:rPr lang="en-US" sz="6000" b="1" i="1" smtClean="0">
                                <a:solidFill>
                                  <a:srgbClr val="FF0000"/>
                                </a:solidFill>
                                <a:latin typeface="Cambria Math" panose="02040503050406030204" pitchFamily="18" charset="0"/>
                              </a:rPr>
                              <m:t>     </m:t>
                            </m:r>
                            <m:r>
                              <a:rPr lang="en-US" sz="6000" b="1" i="1" smtClean="0">
                                <a:solidFill>
                                  <a:srgbClr val="FF0000"/>
                                </a:solidFill>
                                <a:latin typeface="Cambria Math" panose="02040503050406030204" pitchFamily="18" charset="0"/>
                              </a:rPr>
                              <m:t>𝑨</m:t>
                            </m:r>
                          </m:e>
                          <m:sup>
                            <m:r>
                              <a:rPr lang="en-US" sz="6000" b="0" i="1" smtClean="0">
                                <a:solidFill>
                                  <a:srgbClr val="FF0000"/>
                                </a:solidFill>
                                <a:latin typeface="Cambria Math" panose="02040503050406030204" pitchFamily="18" charset="0"/>
                              </a:rPr>
                              <m:t>−1</m:t>
                            </m:r>
                          </m:sup>
                        </m:sSup>
                      </m:e>
                    </m:d>
                  </m:oMath>
                </a14:m>
                <a:r>
                  <a:rPr lang="en-US" sz="4400" b="0" dirty="0">
                    <a:solidFill>
                      <a:srgbClr val="FF0000"/>
                    </a:solidFill>
                  </a:rPr>
                  <a:t> </a:t>
                </a:r>
                <a14:m>
                  <m:oMath xmlns:m="http://schemas.openxmlformats.org/officeDocument/2006/math">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oMath>
                </a14:m>
                <a:endParaRPr lang="en-US" sz="4400" dirty="0"/>
              </a:p>
            </p:txBody>
          </p:sp>
        </mc:Choice>
        <mc:Fallback xmlns="">
          <p:sp>
            <p:nvSpPr>
              <p:cNvPr id="8" name="TextBox 7">
                <a:extLst>
                  <a:ext uri="{FF2B5EF4-FFF2-40B4-BE49-F238E27FC236}">
                    <a16:creationId xmlns:a16="http://schemas.microsoft.com/office/drawing/2014/main" id="{3831845E-4E0E-4ED8-8535-F2D4F36BE1D9}"/>
                  </a:ext>
                </a:extLst>
              </p:cNvPr>
              <p:cNvSpPr txBox="1">
                <a:spLocks noRot="1" noChangeAspect="1" noMove="1" noResize="1" noEditPoints="1" noAdjustHandles="1" noChangeArrowheads="1" noChangeShapeType="1" noTextEdit="1"/>
              </p:cNvSpPr>
              <p:nvPr/>
            </p:nvSpPr>
            <p:spPr>
              <a:xfrm>
                <a:off x="342900" y="1960138"/>
                <a:ext cx="11849100" cy="1562864"/>
              </a:xfrm>
              <a:prstGeom prst="rect">
                <a:avLst/>
              </a:prstGeom>
              <a:blipFill>
                <a:blip r:embed="rId3"/>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14A9D209-9CF4-4D35-B5DC-F89C752B58BB}"/>
              </a:ext>
            </a:extLst>
          </p:cNvPr>
          <p:cNvGrpSpPr/>
          <p:nvPr/>
        </p:nvGrpSpPr>
        <p:grpSpPr>
          <a:xfrm>
            <a:off x="4300126" y="766733"/>
            <a:ext cx="6515003" cy="1169197"/>
            <a:chOff x="3526401" y="1104357"/>
            <a:chExt cx="6515003" cy="1169197"/>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43A043-25B1-4515-AC8A-B4F77F592372}"/>
                    </a:ext>
                  </a:extLst>
                </p:cNvPr>
                <p:cNvSpPr txBox="1"/>
                <p:nvPr/>
              </p:nvSpPr>
              <p:spPr>
                <a:xfrm>
                  <a:off x="3591709" y="1117543"/>
                  <a:ext cx="138185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2" name="TextBox 1">
                  <a:extLst>
                    <a:ext uri="{FF2B5EF4-FFF2-40B4-BE49-F238E27FC236}">
                      <a16:creationId xmlns:a16="http://schemas.microsoft.com/office/drawing/2014/main" id="{8443A043-25B1-4515-AC8A-B4F77F592372}"/>
                    </a:ext>
                  </a:extLst>
                </p:cNvPr>
                <p:cNvSpPr txBox="1">
                  <a:spLocks noRot="1" noChangeAspect="1" noMove="1" noResize="1" noEditPoints="1" noAdjustHandles="1" noChangeArrowheads="1" noChangeShapeType="1" noTextEdit="1"/>
                </p:cNvSpPr>
                <p:nvPr/>
              </p:nvSpPr>
              <p:spPr>
                <a:xfrm>
                  <a:off x="3591709" y="1117543"/>
                  <a:ext cx="1381853" cy="6155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D13AD0-7945-405C-851C-07DC4EC1A8AC}"/>
                    </a:ext>
                  </a:extLst>
                </p:cNvPr>
                <p:cNvSpPr txBox="1"/>
                <p:nvPr/>
              </p:nvSpPr>
              <p:spPr>
                <a:xfrm>
                  <a:off x="5060876" y="1104357"/>
                  <a:ext cx="148572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𝑁</m:t>
                        </m:r>
                      </m:oMath>
                    </m:oMathPara>
                  </a14:m>
                  <a:endParaRPr lang="en-US" sz="4000" dirty="0"/>
                </a:p>
              </p:txBody>
            </p:sp>
          </mc:Choice>
          <mc:Fallback xmlns="">
            <p:sp>
              <p:nvSpPr>
                <p:cNvPr id="9" name="TextBox 8">
                  <a:extLst>
                    <a:ext uri="{FF2B5EF4-FFF2-40B4-BE49-F238E27FC236}">
                      <a16:creationId xmlns:a16="http://schemas.microsoft.com/office/drawing/2014/main" id="{00D13AD0-7945-405C-851C-07DC4EC1A8AC}"/>
                    </a:ext>
                  </a:extLst>
                </p:cNvPr>
                <p:cNvSpPr txBox="1">
                  <a:spLocks noRot="1" noChangeAspect="1" noMove="1" noResize="1" noEditPoints="1" noAdjustHandles="1" noChangeArrowheads="1" noChangeShapeType="1" noTextEdit="1"/>
                </p:cNvSpPr>
                <p:nvPr/>
              </p:nvSpPr>
              <p:spPr>
                <a:xfrm>
                  <a:off x="5060876" y="1104357"/>
                  <a:ext cx="1485728"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AF3144-3879-44A6-8C2D-F2C872DAC535}"/>
                    </a:ext>
                  </a:extLst>
                </p:cNvPr>
                <p:cNvSpPr txBox="1"/>
                <p:nvPr/>
              </p:nvSpPr>
              <p:spPr>
                <a:xfrm>
                  <a:off x="7849499" y="1117542"/>
                  <a:ext cx="14280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𝑃</m:t>
                        </m:r>
                      </m:oMath>
                    </m:oMathPara>
                  </a14:m>
                  <a:endParaRPr lang="en-US" sz="4000" dirty="0"/>
                </a:p>
              </p:txBody>
            </p:sp>
          </mc:Choice>
          <mc:Fallback xmlns="">
            <p:sp>
              <p:nvSpPr>
                <p:cNvPr id="10" name="TextBox 9">
                  <a:extLst>
                    <a:ext uri="{FF2B5EF4-FFF2-40B4-BE49-F238E27FC236}">
                      <a16:creationId xmlns:a16="http://schemas.microsoft.com/office/drawing/2014/main" id="{0EAF3144-3879-44A6-8C2D-F2C872DAC535}"/>
                    </a:ext>
                  </a:extLst>
                </p:cNvPr>
                <p:cNvSpPr txBox="1">
                  <a:spLocks noRot="1" noChangeAspect="1" noMove="1" noResize="1" noEditPoints="1" noAdjustHandles="1" noChangeArrowheads="1" noChangeShapeType="1" noTextEdit="1"/>
                </p:cNvSpPr>
                <p:nvPr/>
              </p:nvSpPr>
              <p:spPr>
                <a:xfrm>
                  <a:off x="7849499" y="1117542"/>
                  <a:ext cx="1428019" cy="615553"/>
                </a:xfrm>
                <a:prstGeom prst="rect">
                  <a:avLst/>
                </a:prstGeom>
                <a:blipFill>
                  <a:blip r:embed="rId6"/>
                  <a:stretch>
                    <a:fillRect/>
                  </a:stretch>
                </a:blipFill>
              </p:spPr>
              <p:txBody>
                <a:bodyPr/>
                <a:lstStyle/>
                <a:p>
                  <a:r>
                    <a:rPr lang="en-US">
                      <a:noFill/>
                    </a:rPr>
                    <a:t> </a:t>
                  </a:r>
                </a:p>
              </p:txBody>
            </p:sp>
          </mc:Fallback>
        </mc:AlternateContent>
        <p:sp>
          <p:nvSpPr>
            <p:cNvPr id="3" name="Right Brace 2">
              <a:extLst>
                <a:ext uri="{FF2B5EF4-FFF2-40B4-BE49-F238E27FC236}">
                  <a16:creationId xmlns:a16="http://schemas.microsoft.com/office/drawing/2014/main" id="{F3B0FC33-4DA0-40DA-BD45-8004682558DA}"/>
                </a:ext>
              </a:extLst>
            </p:cNvPr>
            <p:cNvSpPr/>
            <p:nvPr/>
          </p:nvSpPr>
          <p:spPr>
            <a:xfrm rot="-5400000">
              <a:off x="4043803" y="1342819"/>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52E33F89-536A-49E2-87BB-0A1C1E7D99BC}"/>
                </a:ext>
              </a:extLst>
            </p:cNvPr>
            <p:cNvSpPr/>
            <p:nvPr/>
          </p:nvSpPr>
          <p:spPr>
            <a:xfrm rot="16200000">
              <a:off x="5613181" y="1348188"/>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5BF4A816-2B25-438B-A704-4B4FF09510C2}"/>
                </a:ext>
              </a:extLst>
            </p:cNvPr>
            <p:cNvSpPr/>
            <p:nvPr/>
          </p:nvSpPr>
          <p:spPr>
            <a:xfrm rot="16200000">
              <a:off x="8381416" y="613565"/>
              <a:ext cx="407964" cy="2912013"/>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Right Brace 13">
            <a:extLst>
              <a:ext uri="{FF2B5EF4-FFF2-40B4-BE49-F238E27FC236}">
                <a16:creationId xmlns:a16="http://schemas.microsoft.com/office/drawing/2014/main" id="{29BA9F93-5F22-4421-B0D2-586A534039F0}"/>
              </a:ext>
            </a:extLst>
          </p:cNvPr>
          <p:cNvSpPr/>
          <p:nvPr/>
        </p:nvSpPr>
        <p:spPr>
          <a:xfrm rot="5400000">
            <a:off x="5690247" y="1917429"/>
            <a:ext cx="407964" cy="3657869"/>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779322-9B59-4563-B476-6787B2EDE888}"/>
                  </a:ext>
                </a:extLst>
              </p:cNvPr>
              <p:cNvSpPr txBox="1"/>
              <p:nvPr/>
            </p:nvSpPr>
            <p:spPr>
              <a:xfrm>
                <a:off x="5233854" y="4072156"/>
                <a:ext cx="138185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15" name="TextBox 14">
                <a:extLst>
                  <a:ext uri="{FF2B5EF4-FFF2-40B4-BE49-F238E27FC236}">
                    <a16:creationId xmlns:a16="http://schemas.microsoft.com/office/drawing/2014/main" id="{3C779322-9B59-4563-B476-6787B2EDE888}"/>
                  </a:ext>
                </a:extLst>
              </p:cNvPr>
              <p:cNvSpPr txBox="1">
                <a:spLocks noRot="1" noChangeAspect="1" noMove="1" noResize="1" noEditPoints="1" noAdjustHandles="1" noChangeArrowheads="1" noChangeShapeType="1" noTextEdit="1"/>
              </p:cNvSpPr>
              <p:nvPr/>
            </p:nvSpPr>
            <p:spPr>
              <a:xfrm>
                <a:off x="5233854" y="4072156"/>
                <a:ext cx="1381852" cy="6155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8200EF-AE05-4EB4-B607-62A09B12B18A}"/>
                  </a:ext>
                </a:extLst>
              </p:cNvPr>
              <p:cNvSpPr txBox="1"/>
              <p:nvPr/>
            </p:nvSpPr>
            <p:spPr>
              <a:xfrm>
                <a:off x="2426783" y="4748464"/>
                <a:ext cx="8218917" cy="15508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800" b="0" i="1" smtClean="0">
                              <a:solidFill>
                                <a:srgbClr val="FF0000"/>
                              </a:solidFill>
                              <a:latin typeface="Cambria Math" panose="02040503050406030204" pitchFamily="18" charset="0"/>
                            </a:rPr>
                          </m:ctrlPr>
                        </m:sSupPr>
                        <m:e>
                          <m:r>
                            <a:rPr lang="en-US" sz="4800" b="1" i="1" smtClean="0">
                              <a:solidFill>
                                <a:srgbClr val="FF0000"/>
                              </a:solidFill>
                              <a:latin typeface="Cambria Math" panose="02040503050406030204" pitchFamily="18" charset="0"/>
                            </a:rPr>
                            <m:t>𝝀</m:t>
                          </m:r>
                        </m:e>
                        <m:sup>
                          <m:r>
                            <a:rPr lang="en-US" sz="4800" b="0" i="1" smtClean="0">
                              <a:solidFill>
                                <a:srgbClr val="FF0000"/>
                              </a:solidFill>
                              <a:latin typeface="Cambria Math" panose="02040503050406030204" pitchFamily="18" charset="0"/>
                            </a:rPr>
                            <m:t>𝑇</m:t>
                          </m:r>
                        </m:sup>
                      </m:sSup>
                      <m:r>
                        <a:rPr lang="en-US" sz="4800" b="0" i="1" smtClean="0">
                          <a:solidFill>
                            <a:srgbClr val="FF0000"/>
                          </a:solidFill>
                          <a:latin typeface="Cambria Math" panose="02040503050406030204" pitchFamily="18" charset="0"/>
                        </a:rPr>
                        <m:t>=</m:t>
                      </m:r>
                      <m:f>
                        <m:fPr>
                          <m:ctrlPr>
                            <a:rPr lang="en-US" sz="4800" i="1">
                              <a:solidFill>
                                <a:srgbClr val="FF0000"/>
                              </a:solidFill>
                              <a:latin typeface="Cambria Math" panose="02040503050406030204" pitchFamily="18" charset="0"/>
                            </a:rPr>
                          </m:ctrlPr>
                        </m:fPr>
                        <m:num>
                          <m:r>
                            <a:rPr lang="en-US" sz="4800" i="1">
                              <a:solidFill>
                                <a:srgbClr val="FF0000"/>
                              </a:solidFill>
                              <a:latin typeface="Cambria Math" panose="02040503050406030204" pitchFamily="18" charset="0"/>
                            </a:rPr>
                            <m:t>𝜕</m:t>
                          </m:r>
                          <m:r>
                            <a:rPr lang="en-US" sz="4800" i="1">
                              <a:solidFill>
                                <a:srgbClr val="FF0000"/>
                              </a:solidFill>
                              <a:latin typeface="Cambria Math" panose="02040503050406030204" pitchFamily="18" charset="0"/>
                            </a:rPr>
                            <m:t>𝑔</m:t>
                          </m:r>
                        </m:num>
                        <m:den>
                          <m:r>
                            <a:rPr lang="en-US" sz="4800" i="1">
                              <a:solidFill>
                                <a:srgbClr val="FF0000"/>
                              </a:solidFill>
                              <a:latin typeface="Cambria Math" panose="02040503050406030204" pitchFamily="18" charset="0"/>
                            </a:rPr>
                            <m:t>𝜕</m:t>
                          </m:r>
                          <m:r>
                            <a:rPr lang="en-US" sz="4800" b="1" i="1">
                              <a:solidFill>
                                <a:srgbClr val="FF0000"/>
                              </a:solidFill>
                              <a:latin typeface="Cambria Math" panose="02040503050406030204" pitchFamily="18" charset="0"/>
                            </a:rPr>
                            <m:t>𝒖</m:t>
                          </m:r>
                        </m:den>
                      </m:f>
                      <m:sSup>
                        <m:sSupPr>
                          <m:ctrlPr>
                            <a:rPr lang="en-US" sz="4800" i="1">
                              <a:solidFill>
                                <a:srgbClr val="FF0000"/>
                              </a:solidFill>
                              <a:latin typeface="Cambria Math" panose="02040503050406030204" pitchFamily="18" charset="0"/>
                            </a:rPr>
                          </m:ctrlPr>
                        </m:sSupPr>
                        <m:e>
                          <m:r>
                            <a:rPr lang="en-US" sz="4800" b="1" i="1">
                              <a:solidFill>
                                <a:srgbClr val="FF0000"/>
                              </a:solidFill>
                              <a:latin typeface="Cambria Math" panose="02040503050406030204" pitchFamily="18" charset="0"/>
                            </a:rPr>
                            <m:t>𝑨</m:t>
                          </m:r>
                        </m:e>
                        <m:sup>
                          <m:r>
                            <a:rPr lang="en-US" sz="4800" i="1">
                              <a:solidFill>
                                <a:srgbClr val="FF0000"/>
                              </a:solidFill>
                              <a:latin typeface="Cambria Math" panose="02040503050406030204" pitchFamily="18" charset="0"/>
                            </a:rPr>
                            <m:t>−1</m:t>
                          </m:r>
                        </m:sup>
                      </m:sSup>
                      <m:r>
                        <a:rPr lang="en-US" sz="4800" b="0" i="1" smtClean="0">
                          <a:solidFill>
                            <a:srgbClr val="FF0000"/>
                          </a:solidFill>
                          <a:latin typeface="Cambria Math" panose="02040503050406030204" pitchFamily="18" charset="0"/>
                        </a:rPr>
                        <m:t>   ⇒   </m:t>
                      </m:r>
                      <m:sSup>
                        <m:sSupPr>
                          <m:ctrlPr>
                            <a:rPr lang="en-US" sz="4800" b="0" i="1" smtClean="0">
                              <a:solidFill>
                                <a:srgbClr val="FF0000"/>
                              </a:solidFill>
                              <a:latin typeface="Cambria Math" panose="02040503050406030204" pitchFamily="18" charset="0"/>
                            </a:rPr>
                          </m:ctrlPr>
                        </m:sSupPr>
                        <m:e>
                          <m:r>
                            <a:rPr lang="en-US" sz="4800" b="1" i="1" smtClean="0">
                              <a:solidFill>
                                <a:srgbClr val="FF0000"/>
                              </a:solidFill>
                              <a:latin typeface="Cambria Math" panose="02040503050406030204" pitchFamily="18" charset="0"/>
                            </a:rPr>
                            <m:t>𝑨</m:t>
                          </m:r>
                        </m:e>
                        <m:sup>
                          <m:r>
                            <a:rPr lang="en-US" sz="4800" b="0" i="1" smtClean="0">
                              <a:solidFill>
                                <a:srgbClr val="FF0000"/>
                              </a:solidFill>
                              <a:latin typeface="Cambria Math" panose="02040503050406030204" pitchFamily="18" charset="0"/>
                            </a:rPr>
                            <m:t>𝑇</m:t>
                          </m:r>
                        </m:sup>
                      </m:sSup>
                      <m:r>
                        <a:rPr lang="en-US" sz="4800" b="1" i="1" smtClean="0">
                          <a:solidFill>
                            <a:srgbClr val="FF0000"/>
                          </a:solidFill>
                          <a:latin typeface="Cambria Math" panose="02040503050406030204" pitchFamily="18" charset="0"/>
                        </a:rPr>
                        <m:t>𝝀</m:t>
                      </m:r>
                      <m:r>
                        <a:rPr lang="en-US" sz="4800" b="0" i="1" smtClean="0">
                          <a:solidFill>
                            <a:srgbClr val="FF0000"/>
                          </a:solidFill>
                          <a:latin typeface="Cambria Math" panose="02040503050406030204" pitchFamily="18" charset="0"/>
                        </a:rPr>
                        <m:t>= </m:t>
                      </m:r>
                      <m:sSup>
                        <m:sSupPr>
                          <m:ctrlPr>
                            <a:rPr lang="en-US" sz="4800" b="0" i="1" smtClean="0">
                              <a:solidFill>
                                <a:srgbClr val="FF0000"/>
                              </a:solidFill>
                              <a:latin typeface="Cambria Math" panose="02040503050406030204" pitchFamily="18" charset="0"/>
                            </a:rPr>
                          </m:ctrlPr>
                        </m:sSupPr>
                        <m:e>
                          <m:f>
                            <m:fPr>
                              <m:ctrlPr>
                                <a:rPr lang="en-US" sz="4800" b="0" i="1" smtClean="0">
                                  <a:solidFill>
                                    <a:srgbClr val="FF0000"/>
                                  </a:solidFill>
                                  <a:latin typeface="Cambria Math" panose="02040503050406030204" pitchFamily="18" charset="0"/>
                                </a:rPr>
                              </m:ctrlPr>
                            </m:fPr>
                            <m:num>
                              <m:r>
                                <a:rPr lang="en-US" sz="4800" b="0" i="1" smtClean="0">
                                  <a:solidFill>
                                    <a:srgbClr val="FF0000"/>
                                  </a:solidFill>
                                  <a:latin typeface="Cambria Math" panose="02040503050406030204" pitchFamily="18" charset="0"/>
                                </a:rPr>
                                <m:t>𝜕</m:t>
                              </m:r>
                              <m:r>
                                <a:rPr lang="en-US" sz="4800" b="0" i="1" smtClean="0">
                                  <a:solidFill>
                                    <a:srgbClr val="FF0000"/>
                                  </a:solidFill>
                                  <a:latin typeface="Cambria Math" panose="02040503050406030204" pitchFamily="18" charset="0"/>
                                </a:rPr>
                                <m:t>𝑔</m:t>
                              </m:r>
                            </m:num>
                            <m:den>
                              <m:r>
                                <a:rPr lang="en-US" sz="4800" b="0" i="1" smtClean="0">
                                  <a:solidFill>
                                    <a:srgbClr val="FF0000"/>
                                  </a:solidFill>
                                  <a:latin typeface="Cambria Math" panose="02040503050406030204" pitchFamily="18" charset="0"/>
                                </a:rPr>
                                <m:t>𝜕</m:t>
                              </m:r>
                              <m:r>
                                <a:rPr lang="en-US" sz="4800" b="1" i="1" smtClean="0">
                                  <a:solidFill>
                                    <a:srgbClr val="FF0000"/>
                                  </a:solidFill>
                                  <a:latin typeface="Cambria Math" panose="02040503050406030204" pitchFamily="18" charset="0"/>
                                </a:rPr>
                                <m:t>𝒖</m:t>
                              </m:r>
                            </m:den>
                          </m:f>
                        </m:e>
                        <m:sup>
                          <m:r>
                            <a:rPr lang="en-US" sz="4800" b="0" i="1" smtClean="0">
                              <a:solidFill>
                                <a:srgbClr val="FF0000"/>
                              </a:solidFill>
                              <a:latin typeface="Cambria Math" panose="02040503050406030204" pitchFamily="18" charset="0"/>
                            </a:rPr>
                            <m:t>𝑇</m:t>
                          </m:r>
                        </m:sup>
                      </m:sSup>
                    </m:oMath>
                  </m:oMathPara>
                </a14:m>
                <a:endParaRPr lang="en-US" sz="4800" dirty="0">
                  <a:solidFill>
                    <a:srgbClr val="FF0000"/>
                  </a:solidFill>
                </a:endParaRPr>
              </a:p>
            </p:txBody>
          </p:sp>
        </mc:Choice>
        <mc:Fallback xmlns="">
          <p:sp>
            <p:nvSpPr>
              <p:cNvPr id="6" name="TextBox 5">
                <a:extLst>
                  <a:ext uri="{FF2B5EF4-FFF2-40B4-BE49-F238E27FC236}">
                    <a16:creationId xmlns:a16="http://schemas.microsoft.com/office/drawing/2014/main" id="{378200EF-AE05-4EB4-B607-62A09B12B18A}"/>
                  </a:ext>
                </a:extLst>
              </p:cNvPr>
              <p:cNvSpPr txBox="1">
                <a:spLocks noRot="1" noChangeAspect="1" noMove="1" noResize="1" noEditPoints="1" noAdjustHandles="1" noChangeArrowheads="1" noChangeShapeType="1" noTextEdit="1"/>
              </p:cNvSpPr>
              <p:nvPr/>
            </p:nvSpPr>
            <p:spPr>
              <a:xfrm>
                <a:off x="2426783" y="4748464"/>
                <a:ext cx="8218917" cy="1550874"/>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115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31845E-4E0E-4ED8-8535-F2D4F36BE1D9}"/>
                  </a:ext>
                </a:extLst>
              </p:cNvPr>
              <p:cNvSpPr txBox="1"/>
              <p:nvPr/>
            </p:nvSpPr>
            <p:spPr>
              <a:xfrm>
                <a:off x="342900" y="1960138"/>
                <a:ext cx="11849100" cy="1562864"/>
              </a:xfrm>
              <a:prstGeom prst="rect">
                <a:avLst/>
              </a:prstGeom>
              <a:noFill/>
            </p:spPr>
            <p:txBody>
              <a:bodyPr wrap="square" rtlCol="0">
                <a:spAutoFit/>
              </a:bodyPr>
              <a:lstStyle/>
              <a:p>
                <a14:m>
                  <m:oMath xmlns:m="http://schemas.openxmlformats.org/officeDocument/2006/math">
                    <m:f>
                      <m:fPr>
                        <m:ctrlPr>
                          <a:rPr lang="en-US" sz="6000" i="1" smtClean="0">
                            <a:latin typeface="Cambria Math" panose="02040503050406030204" pitchFamily="18" charset="0"/>
                          </a:rPr>
                        </m:ctrlPr>
                      </m:fPr>
                      <m:num>
                        <m:r>
                          <a:rPr lang="en-US" sz="6000" b="0" i="1" smtClean="0">
                            <a:latin typeface="Cambria Math" panose="02040503050406030204" pitchFamily="18" charset="0"/>
                          </a:rPr>
                          <m:t>𝑑𝑔</m:t>
                        </m:r>
                      </m:num>
                      <m:den>
                        <m:r>
                          <a:rPr lang="en-US" sz="6000" b="0" i="1" smtClean="0">
                            <a:latin typeface="Cambria Math" panose="02040503050406030204" pitchFamily="18" charset="0"/>
                          </a:rPr>
                          <m:t>𝑑</m:t>
                        </m:r>
                        <m:r>
                          <a:rPr lang="en-US" sz="6000" b="1" i="1" smtClean="0">
                            <a:latin typeface="Cambria Math" panose="02040503050406030204" pitchFamily="18" charset="0"/>
                          </a:rPr>
                          <m:t>𝒑</m:t>
                        </m:r>
                      </m:den>
                    </m:f>
                    <m:r>
                      <a:rPr lang="en-US" sz="6000" b="0" i="1" smtClean="0">
                        <a:latin typeface="Cambria Math" panose="02040503050406030204" pitchFamily="18" charset="0"/>
                      </a:rPr>
                      <m:t>= </m:t>
                    </m:r>
                    <m:f>
                      <m:fPr>
                        <m:ctrlPr>
                          <a:rPr lang="en-US" sz="6000" b="0" i="1" smtClean="0">
                            <a:latin typeface="Cambria Math" panose="02040503050406030204" pitchFamily="18" charset="0"/>
                          </a:rPr>
                        </m:ctrlPr>
                      </m:fPr>
                      <m:num>
                        <m:r>
                          <a:rPr lang="en-US" sz="6000" b="0" i="1" smtClean="0">
                            <a:latin typeface="Cambria Math" panose="02040503050406030204" pitchFamily="18" charset="0"/>
                          </a:rPr>
                          <m:t>𝜕</m:t>
                        </m:r>
                        <m:r>
                          <a:rPr lang="en-US" sz="6000" b="0" i="1" smtClean="0">
                            <a:latin typeface="Cambria Math" panose="02040503050406030204" pitchFamily="18" charset="0"/>
                          </a:rPr>
                          <m:t>𝑔</m:t>
                        </m:r>
                      </m:num>
                      <m:den>
                        <m:r>
                          <a:rPr lang="en-US" sz="6000" b="0" i="1" smtClean="0">
                            <a:latin typeface="Cambria Math" panose="02040503050406030204" pitchFamily="18" charset="0"/>
                          </a:rPr>
                          <m:t>𝜕</m:t>
                        </m:r>
                        <m:r>
                          <a:rPr lang="en-US" sz="6000" b="1" i="1" smtClean="0">
                            <a:latin typeface="Cambria Math" panose="02040503050406030204" pitchFamily="18" charset="0"/>
                          </a:rPr>
                          <m:t>𝒑</m:t>
                        </m:r>
                      </m:den>
                    </m:f>
                    <m:r>
                      <a:rPr lang="en-US" sz="6000" b="0" i="1" smtClean="0">
                        <a:latin typeface="Cambria Math" panose="02040503050406030204" pitchFamily="18" charset="0"/>
                      </a:rPr>
                      <m:t>+</m:t>
                    </m:r>
                    <m:sSup>
                      <m:sSupPr>
                        <m:ctrlPr>
                          <a:rPr lang="en-US" sz="6000" b="0" i="1" smtClean="0">
                            <a:solidFill>
                              <a:srgbClr val="FF0000"/>
                            </a:solidFill>
                            <a:latin typeface="Cambria Math" panose="02040503050406030204" pitchFamily="18" charset="0"/>
                          </a:rPr>
                        </m:ctrlPr>
                      </m:sSupPr>
                      <m:e>
                        <m:r>
                          <a:rPr lang="en-US" sz="6000" b="0" i="1" smtClean="0">
                            <a:solidFill>
                              <a:srgbClr val="FF0000"/>
                            </a:solidFill>
                            <a:latin typeface="Cambria Math" panose="02040503050406030204" pitchFamily="18" charset="0"/>
                          </a:rPr>
                          <m:t>           </m:t>
                        </m:r>
                        <m:r>
                          <a:rPr lang="en-US" sz="6000" b="0" i="1" smtClean="0">
                            <a:solidFill>
                              <a:srgbClr val="FF0000"/>
                            </a:solidFill>
                            <a:latin typeface="Cambria Math" panose="02040503050406030204" pitchFamily="18" charset="0"/>
                          </a:rPr>
                          <m:t>𝜆</m:t>
                        </m:r>
                      </m:e>
                      <m:sup>
                        <m:r>
                          <a:rPr lang="en-US" sz="6000" b="0" i="1" smtClean="0">
                            <a:solidFill>
                              <a:srgbClr val="FF0000"/>
                            </a:solidFill>
                            <a:latin typeface="Cambria Math" panose="02040503050406030204" pitchFamily="18" charset="0"/>
                          </a:rPr>
                          <m:t>𝑇</m:t>
                        </m:r>
                      </m:sup>
                    </m:sSup>
                  </m:oMath>
                </a14:m>
                <a:r>
                  <a:rPr lang="en-US" sz="4400" b="0" dirty="0">
                    <a:solidFill>
                      <a:srgbClr val="FF0000"/>
                    </a:solidFill>
                  </a:rPr>
                  <a:t>            </a:t>
                </a:r>
                <a14:m>
                  <m:oMath xmlns:m="http://schemas.openxmlformats.org/officeDocument/2006/math">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oMath>
                </a14:m>
                <a:endParaRPr lang="en-US" sz="4400" dirty="0"/>
              </a:p>
            </p:txBody>
          </p:sp>
        </mc:Choice>
        <mc:Fallback xmlns="">
          <p:sp>
            <p:nvSpPr>
              <p:cNvPr id="8" name="TextBox 7">
                <a:extLst>
                  <a:ext uri="{FF2B5EF4-FFF2-40B4-BE49-F238E27FC236}">
                    <a16:creationId xmlns:a16="http://schemas.microsoft.com/office/drawing/2014/main" id="{3831845E-4E0E-4ED8-8535-F2D4F36BE1D9}"/>
                  </a:ext>
                </a:extLst>
              </p:cNvPr>
              <p:cNvSpPr txBox="1">
                <a:spLocks noRot="1" noChangeAspect="1" noMove="1" noResize="1" noEditPoints="1" noAdjustHandles="1" noChangeArrowheads="1" noChangeShapeType="1" noTextEdit="1"/>
              </p:cNvSpPr>
              <p:nvPr/>
            </p:nvSpPr>
            <p:spPr>
              <a:xfrm>
                <a:off x="342900" y="1960138"/>
                <a:ext cx="11849100" cy="1562864"/>
              </a:xfrm>
              <a:prstGeom prst="rect">
                <a:avLst/>
              </a:prstGeom>
              <a:blipFill>
                <a:blip r:embed="rId3"/>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14A9D209-9CF4-4D35-B5DC-F89C752B58BB}"/>
              </a:ext>
            </a:extLst>
          </p:cNvPr>
          <p:cNvGrpSpPr/>
          <p:nvPr/>
        </p:nvGrpSpPr>
        <p:grpSpPr>
          <a:xfrm>
            <a:off x="7903116" y="779918"/>
            <a:ext cx="2912013" cy="1156012"/>
            <a:chOff x="7129391" y="1117542"/>
            <a:chExt cx="2912013" cy="1156012"/>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AF3144-3879-44A6-8C2D-F2C872DAC535}"/>
                    </a:ext>
                  </a:extLst>
                </p:cNvPr>
                <p:cNvSpPr txBox="1"/>
                <p:nvPr/>
              </p:nvSpPr>
              <p:spPr>
                <a:xfrm>
                  <a:off x="7849499" y="1117542"/>
                  <a:ext cx="14280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𝑃</m:t>
                        </m:r>
                      </m:oMath>
                    </m:oMathPara>
                  </a14:m>
                  <a:endParaRPr lang="en-US" sz="4000" dirty="0"/>
                </a:p>
              </p:txBody>
            </p:sp>
          </mc:Choice>
          <mc:Fallback xmlns="">
            <p:sp>
              <p:nvSpPr>
                <p:cNvPr id="10" name="TextBox 9">
                  <a:extLst>
                    <a:ext uri="{FF2B5EF4-FFF2-40B4-BE49-F238E27FC236}">
                      <a16:creationId xmlns:a16="http://schemas.microsoft.com/office/drawing/2014/main" id="{0EAF3144-3879-44A6-8C2D-F2C872DAC535}"/>
                    </a:ext>
                  </a:extLst>
                </p:cNvPr>
                <p:cNvSpPr txBox="1">
                  <a:spLocks noRot="1" noChangeAspect="1" noMove="1" noResize="1" noEditPoints="1" noAdjustHandles="1" noChangeArrowheads="1" noChangeShapeType="1" noTextEdit="1"/>
                </p:cNvSpPr>
                <p:nvPr/>
              </p:nvSpPr>
              <p:spPr>
                <a:xfrm>
                  <a:off x="7849499" y="1117542"/>
                  <a:ext cx="1428019" cy="615553"/>
                </a:xfrm>
                <a:prstGeom prst="rect">
                  <a:avLst/>
                </a:prstGeom>
                <a:blipFill>
                  <a:blip r:embed="rId4"/>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5BF4A816-2B25-438B-A704-4B4FF09510C2}"/>
                </a:ext>
              </a:extLst>
            </p:cNvPr>
            <p:cNvSpPr/>
            <p:nvPr/>
          </p:nvSpPr>
          <p:spPr>
            <a:xfrm rot="16200000">
              <a:off x="8381416" y="613565"/>
              <a:ext cx="407964" cy="2912013"/>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Right Brace 13">
            <a:extLst>
              <a:ext uri="{FF2B5EF4-FFF2-40B4-BE49-F238E27FC236}">
                <a16:creationId xmlns:a16="http://schemas.microsoft.com/office/drawing/2014/main" id="{29BA9F93-5F22-4421-B0D2-586A534039F0}"/>
              </a:ext>
            </a:extLst>
          </p:cNvPr>
          <p:cNvSpPr/>
          <p:nvPr/>
        </p:nvSpPr>
        <p:spPr>
          <a:xfrm rot="5400000">
            <a:off x="5690247" y="1917429"/>
            <a:ext cx="407964" cy="3657869"/>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779322-9B59-4563-B476-6787B2EDE888}"/>
                  </a:ext>
                </a:extLst>
              </p:cNvPr>
              <p:cNvSpPr txBox="1"/>
              <p:nvPr/>
            </p:nvSpPr>
            <p:spPr>
              <a:xfrm>
                <a:off x="5233854" y="4072156"/>
                <a:ext cx="138185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15" name="TextBox 14">
                <a:extLst>
                  <a:ext uri="{FF2B5EF4-FFF2-40B4-BE49-F238E27FC236}">
                    <a16:creationId xmlns:a16="http://schemas.microsoft.com/office/drawing/2014/main" id="{3C779322-9B59-4563-B476-6787B2EDE888}"/>
                  </a:ext>
                </a:extLst>
              </p:cNvPr>
              <p:cNvSpPr txBox="1">
                <a:spLocks noRot="1" noChangeAspect="1" noMove="1" noResize="1" noEditPoints="1" noAdjustHandles="1" noChangeArrowheads="1" noChangeShapeType="1" noTextEdit="1"/>
              </p:cNvSpPr>
              <p:nvPr/>
            </p:nvSpPr>
            <p:spPr>
              <a:xfrm>
                <a:off x="5233854" y="4072156"/>
                <a:ext cx="1381852"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A9BB7D8-1DC6-46B9-9A0D-8FA3B1BF307C}"/>
                  </a:ext>
                </a:extLst>
              </p:cNvPr>
              <p:cNvSpPr txBox="1"/>
              <p:nvPr/>
            </p:nvSpPr>
            <p:spPr>
              <a:xfrm>
                <a:off x="2426783" y="4748464"/>
                <a:ext cx="8218917" cy="15508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800" b="0" i="1" smtClean="0">
                              <a:solidFill>
                                <a:srgbClr val="FF0000"/>
                              </a:solidFill>
                              <a:latin typeface="Cambria Math" panose="02040503050406030204" pitchFamily="18" charset="0"/>
                            </a:rPr>
                          </m:ctrlPr>
                        </m:sSupPr>
                        <m:e>
                          <m:r>
                            <a:rPr lang="en-US" sz="4800" b="1" i="1" smtClean="0">
                              <a:solidFill>
                                <a:srgbClr val="FF0000"/>
                              </a:solidFill>
                              <a:latin typeface="Cambria Math" panose="02040503050406030204" pitchFamily="18" charset="0"/>
                            </a:rPr>
                            <m:t>𝝀</m:t>
                          </m:r>
                        </m:e>
                        <m:sup>
                          <m:r>
                            <a:rPr lang="en-US" sz="4800" b="0" i="1" smtClean="0">
                              <a:solidFill>
                                <a:srgbClr val="FF0000"/>
                              </a:solidFill>
                              <a:latin typeface="Cambria Math" panose="02040503050406030204" pitchFamily="18" charset="0"/>
                            </a:rPr>
                            <m:t>𝑇</m:t>
                          </m:r>
                        </m:sup>
                      </m:sSup>
                      <m:r>
                        <a:rPr lang="en-US" sz="4800" b="0" i="1" smtClean="0">
                          <a:solidFill>
                            <a:srgbClr val="FF0000"/>
                          </a:solidFill>
                          <a:latin typeface="Cambria Math" panose="02040503050406030204" pitchFamily="18" charset="0"/>
                        </a:rPr>
                        <m:t>=</m:t>
                      </m:r>
                      <m:f>
                        <m:fPr>
                          <m:ctrlPr>
                            <a:rPr lang="en-US" sz="4800" i="1">
                              <a:solidFill>
                                <a:srgbClr val="FF0000"/>
                              </a:solidFill>
                              <a:latin typeface="Cambria Math" panose="02040503050406030204" pitchFamily="18" charset="0"/>
                            </a:rPr>
                          </m:ctrlPr>
                        </m:fPr>
                        <m:num>
                          <m:r>
                            <a:rPr lang="en-US" sz="4800" i="1">
                              <a:solidFill>
                                <a:srgbClr val="FF0000"/>
                              </a:solidFill>
                              <a:latin typeface="Cambria Math" panose="02040503050406030204" pitchFamily="18" charset="0"/>
                            </a:rPr>
                            <m:t>𝜕</m:t>
                          </m:r>
                          <m:r>
                            <a:rPr lang="en-US" sz="4800" i="1">
                              <a:solidFill>
                                <a:srgbClr val="FF0000"/>
                              </a:solidFill>
                              <a:latin typeface="Cambria Math" panose="02040503050406030204" pitchFamily="18" charset="0"/>
                            </a:rPr>
                            <m:t>𝑔</m:t>
                          </m:r>
                        </m:num>
                        <m:den>
                          <m:r>
                            <a:rPr lang="en-US" sz="4800" i="1">
                              <a:solidFill>
                                <a:srgbClr val="FF0000"/>
                              </a:solidFill>
                              <a:latin typeface="Cambria Math" panose="02040503050406030204" pitchFamily="18" charset="0"/>
                            </a:rPr>
                            <m:t>𝜕</m:t>
                          </m:r>
                          <m:r>
                            <a:rPr lang="en-US" sz="4800" b="1" i="1">
                              <a:solidFill>
                                <a:srgbClr val="FF0000"/>
                              </a:solidFill>
                              <a:latin typeface="Cambria Math" panose="02040503050406030204" pitchFamily="18" charset="0"/>
                            </a:rPr>
                            <m:t>𝒖</m:t>
                          </m:r>
                        </m:den>
                      </m:f>
                      <m:sSup>
                        <m:sSupPr>
                          <m:ctrlPr>
                            <a:rPr lang="en-US" sz="4800" i="1">
                              <a:solidFill>
                                <a:srgbClr val="FF0000"/>
                              </a:solidFill>
                              <a:latin typeface="Cambria Math" panose="02040503050406030204" pitchFamily="18" charset="0"/>
                            </a:rPr>
                          </m:ctrlPr>
                        </m:sSupPr>
                        <m:e>
                          <m:r>
                            <a:rPr lang="en-US" sz="4800" b="1" i="1">
                              <a:solidFill>
                                <a:srgbClr val="FF0000"/>
                              </a:solidFill>
                              <a:latin typeface="Cambria Math" panose="02040503050406030204" pitchFamily="18" charset="0"/>
                            </a:rPr>
                            <m:t>𝑨</m:t>
                          </m:r>
                        </m:e>
                        <m:sup>
                          <m:r>
                            <a:rPr lang="en-US" sz="4800" i="1">
                              <a:solidFill>
                                <a:srgbClr val="FF0000"/>
                              </a:solidFill>
                              <a:latin typeface="Cambria Math" panose="02040503050406030204" pitchFamily="18" charset="0"/>
                            </a:rPr>
                            <m:t>−1</m:t>
                          </m:r>
                        </m:sup>
                      </m:sSup>
                      <m:r>
                        <a:rPr lang="en-US" sz="4800" b="0" i="1" smtClean="0">
                          <a:solidFill>
                            <a:srgbClr val="FF0000"/>
                          </a:solidFill>
                          <a:latin typeface="Cambria Math" panose="02040503050406030204" pitchFamily="18" charset="0"/>
                        </a:rPr>
                        <m:t>   ⇒   </m:t>
                      </m:r>
                      <m:sSup>
                        <m:sSupPr>
                          <m:ctrlPr>
                            <a:rPr lang="en-US" sz="4800" b="0" i="1" smtClean="0">
                              <a:solidFill>
                                <a:srgbClr val="FF0000"/>
                              </a:solidFill>
                              <a:latin typeface="Cambria Math" panose="02040503050406030204" pitchFamily="18" charset="0"/>
                            </a:rPr>
                          </m:ctrlPr>
                        </m:sSupPr>
                        <m:e>
                          <m:r>
                            <a:rPr lang="en-US" sz="4800" b="1" i="1" smtClean="0">
                              <a:solidFill>
                                <a:srgbClr val="FF0000"/>
                              </a:solidFill>
                              <a:latin typeface="Cambria Math" panose="02040503050406030204" pitchFamily="18" charset="0"/>
                            </a:rPr>
                            <m:t>𝑨</m:t>
                          </m:r>
                        </m:e>
                        <m:sup>
                          <m:r>
                            <a:rPr lang="en-US" sz="4800" b="0" i="1" smtClean="0">
                              <a:solidFill>
                                <a:srgbClr val="FF0000"/>
                              </a:solidFill>
                              <a:latin typeface="Cambria Math" panose="02040503050406030204" pitchFamily="18" charset="0"/>
                            </a:rPr>
                            <m:t>𝑇</m:t>
                          </m:r>
                        </m:sup>
                      </m:sSup>
                      <m:r>
                        <a:rPr lang="en-US" sz="4800" b="1" i="1" smtClean="0">
                          <a:solidFill>
                            <a:srgbClr val="FF0000"/>
                          </a:solidFill>
                          <a:latin typeface="Cambria Math" panose="02040503050406030204" pitchFamily="18" charset="0"/>
                        </a:rPr>
                        <m:t>𝝀</m:t>
                      </m:r>
                      <m:r>
                        <a:rPr lang="en-US" sz="4800" b="0" i="1" smtClean="0">
                          <a:solidFill>
                            <a:srgbClr val="FF0000"/>
                          </a:solidFill>
                          <a:latin typeface="Cambria Math" panose="02040503050406030204" pitchFamily="18" charset="0"/>
                        </a:rPr>
                        <m:t>= </m:t>
                      </m:r>
                      <m:sSup>
                        <m:sSupPr>
                          <m:ctrlPr>
                            <a:rPr lang="en-US" sz="4800" b="0" i="1" smtClean="0">
                              <a:solidFill>
                                <a:srgbClr val="FF0000"/>
                              </a:solidFill>
                              <a:latin typeface="Cambria Math" panose="02040503050406030204" pitchFamily="18" charset="0"/>
                            </a:rPr>
                          </m:ctrlPr>
                        </m:sSupPr>
                        <m:e>
                          <m:f>
                            <m:fPr>
                              <m:ctrlPr>
                                <a:rPr lang="en-US" sz="4800" b="0" i="1" smtClean="0">
                                  <a:solidFill>
                                    <a:srgbClr val="FF0000"/>
                                  </a:solidFill>
                                  <a:latin typeface="Cambria Math" panose="02040503050406030204" pitchFamily="18" charset="0"/>
                                </a:rPr>
                              </m:ctrlPr>
                            </m:fPr>
                            <m:num>
                              <m:r>
                                <a:rPr lang="en-US" sz="4800" b="0" i="1" smtClean="0">
                                  <a:solidFill>
                                    <a:srgbClr val="FF0000"/>
                                  </a:solidFill>
                                  <a:latin typeface="Cambria Math" panose="02040503050406030204" pitchFamily="18" charset="0"/>
                                </a:rPr>
                                <m:t>𝜕</m:t>
                              </m:r>
                              <m:r>
                                <a:rPr lang="en-US" sz="4800" b="0" i="1" smtClean="0">
                                  <a:solidFill>
                                    <a:srgbClr val="FF0000"/>
                                  </a:solidFill>
                                  <a:latin typeface="Cambria Math" panose="02040503050406030204" pitchFamily="18" charset="0"/>
                                </a:rPr>
                                <m:t>𝑔</m:t>
                              </m:r>
                            </m:num>
                            <m:den>
                              <m:r>
                                <a:rPr lang="en-US" sz="4800" b="0" i="1" smtClean="0">
                                  <a:solidFill>
                                    <a:srgbClr val="FF0000"/>
                                  </a:solidFill>
                                  <a:latin typeface="Cambria Math" panose="02040503050406030204" pitchFamily="18" charset="0"/>
                                </a:rPr>
                                <m:t>𝜕</m:t>
                              </m:r>
                              <m:r>
                                <a:rPr lang="en-US" sz="4800" b="1" i="1" smtClean="0">
                                  <a:solidFill>
                                    <a:srgbClr val="FF0000"/>
                                  </a:solidFill>
                                  <a:latin typeface="Cambria Math" panose="02040503050406030204" pitchFamily="18" charset="0"/>
                                </a:rPr>
                                <m:t>𝒖</m:t>
                              </m:r>
                            </m:den>
                          </m:f>
                        </m:e>
                        <m:sup>
                          <m:r>
                            <a:rPr lang="en-US" sz="4800" b="0" i="1" smtClean="0">
                              <a:solidFill>
                                <a:srgbClr val="FF0000"/>
                              </a:solidFill>
                              <a:latin typeface="Cambria Math" panose="02040503050406030204" pitchFamily="18" charset="0"/>
                            </a:rPr>
                            <m:t>𝑇</m:t>
                          </m:r>
                        </m:sup>
                      </m:sSup>
                    </m:oMath>
                  </m:oMathPara>
                </a14:m>
                <a:endParaRPr lang="en-US" sz="4800" dirty="0">
                  <a:solidFill>
                    <a:srgbClr val="FF0000"/>
                  </a:solidFill>
                </a:endParaRPr>
              </a:p>
            </p:txBody>
          </p:sp>
        </mc:Choice>
        <mc:Fallback xmlns="">
          <p:sp>
            <p:nvSpPr>
              <p:cNvPr id="16" name="TextBox 15">
                <a:extLst>
                  <a:ext uri="{FF2B5EF4-FFF2-40B4-BE49-F238E27FC236}">
                    <a16:creationId xmlns:a16="http://schemas.microsoft.com/office/drawing/2014/main" id="{2A9BB7D8-1DC6-46B9-9A0D-8FA3B1BF307C}"/>
                  </a:ext>
                </a:extLst>
              </p:cNvPr>
              <p:cNvSpPr txBox="1">
                <a:spLocks noRot="1" noChangeAspect="1" noMove="1" noResize="1" noEditPoints="1" noAdjustHandles="1" noChangeArrowheads="1" noChangeShapeType="1" noTextEdit="1"/>
              </p:cNvSpPr>
              <p:nvPr/>
            </p:nvSpPr>
            <p:spPr>
              <a:xfrm>
                <a:off x="2426783" y="4748464"/>
                <a:ext cx="8218917" cy="155087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823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342900" y="1083213"/>
                <a:ext cx="11849100" cy="5686941"/>
              </a:xfrm>
              <a:prstGeom prst="rect">
                <a:avLst/>
              </a:prstGeom>
              <a:noFill/>
            </p:spPr>
            <p:txBody>
              <a:bodyPr wrap="square" rtlCol="0">
                <a:spAutoFit/>
              </a:bodyPr>
              <a:lstStyle/>
              <a:p>
                <a:r>
                  <a:rPr lang="en-US" sz="4400" dirty="0"/>
                  <a:t>Optimize </a:t>
                </a:r>
                <a14:m>
                  <m:oMath xmlns:m="http://schemas.openxmlformats.org/officeDocument/2006/math">
                    <m:r>
                      <a:rPr lang="en-US" sz="4400" b="0" i="0" smtClean="0">
                        <a:latin typeface="Cambria Math" panose="02040503050406030204" pitchFamily="18" charset="0"/>
                      </a:rPr>
                      <m:t>        </m:t>
                    </m:r>
                    <m:r>
                      <a:rPr lang="en-US" sz="4400" b="0" i="1" smtClean="0">
                        <a:latin typeface="Cambria Math" panose="02040503050406030204" pitchFamily="18" charset="0"/>
                      </a:rPr>
                      <m:t>𝑔</m:t>
                    </m:r>
                    <m:d>
                      <m:dPr>
                        <m:ctrlPr>
                          <a:rPr lang="en-US" sz="4400" b="0" i="1" smtClean="0">
                            <a:latin typeface="Cambria Math" panose="02040503050406030204" pitchFamily="18" charset="0"/>
                          </a:rPr>
                        </m:ctrlPr>
                      </m:dPr>
                      <m:e>
                        <m:r>
                          <a:rPr lang="en-US" sz="4400" b="1" i="1" smtClean="0">
                            <a:latin typeface="Cambria Math" panose="02040503050406030204" pitchFamily="18" charset="0"/>
                          </a:rPr>
                          <m:t>𝒖</m:t>
                        </m:r>
                        <m:d>
                          <m:dPr>
                            <m:ctrlPr>
                              <a:rPr lang="en-US" sz="4400" b="0" i="1" smtClean="0">
                                <a:latin typeface="Cambria Math" panose="02040503050406030204" pitchFamily="18" charset="0"/>
                              </a:rPr>
                            </m:ctrlPr>
                          </m:dPr>
                          <m:e>
                            <m:r>
                              <a:rPr lang="en-US" sz="4400" b="1" i="1" smtClean="0">
                                <a:latin typeface="Cambria Math" panose="02040503050406030204" pitchFamily="18" charset="0"/>
                              </a:rPr>
                              <m:t>𝒑</m:t>
                            </m:r>
                          </m:e>
                        </m:d>
                        <m:r>
                          <a:rPr lang="en-US" sz="4400" b="0" i="1" smtClean="0">
                            <a:latin typeface="Cambria Math" panose="02040503050406030204" pitchFamily="18" charset="0"/>
                          </a:rPr>
                          <m:t>,</m:t>
                        </m:r>
                        <m:r>
                          <a:rPr lang="en-US" sz="4400" b="1" i="1" smtClean="0">
                            <a:latin typeface="Cambria Math" panose="02040503050406030204" pitchFamily="18" charset="0"/>
                          </a:rPr>
                          <m:t>𝒑</m:t>
                        </m:r>
                      </m:e>
                    </m:d>
                  </m:oMath>
                </a14:m>
                <a:endParaRPr lang="en-US" sz="4400" b="0" dirty="0"/>
              </a:p>
              <a:p>
                <a:endParaRPr lang="en-US" sz="4400" b="0" dirty="0"/>
              </a:p>
              <a:p>
                <a:r>
                  <a:rPr lang="en-US" sz="4400" dirty="0"/>
                  <a:t>Subject to    </a:t>
                </a:r>
                <a14:m>
                  <m:oMath xmlns:m="http://schemas.openxmlformats.org/officeDocument/2006/math">
                    <m:r>
                      <a:rPr lang="en-US" sz="4400" b="0" i="0" smtClean="0">
                        <a:latin typeface="Cambria Math" panose="02040503050406030204" pitchFamily="18" charset="0"/>
                      </a:rPr>
                      <m:t>  </m:t>
                    </m:r>
                    <m:r>
                      <a:rPr lang="en-US" sz="4400" b="1" i="1" smtClean="0">
                        <a:latin typeface="Cambria Math" panose="02040503050406030204" pitchFamily="18" charset="0"/>
                      </a:rPr>
                      <m:t>𝑨</m:t>
                    </m:r>
                    <m:d>
                      <m:dPr>
                        <m:ctrlPr>
                          <a:rPr lang="en-US" sz="4400" b="0" i="1" smtClean="0">
                            <a:latin typeface="Cambria Math" panose="02040503050406030204" pitchFamily="18" charset="0"/>
                          </a:rPr>
                        </m:ctrlPr>
                      </m:dPr>
                      <m:e>
                        <m:r>
                          <a:rPr lang="en-US" sz="4400" b="1" i="1" smtClean="0">
                            <a:latin typeface="Cambria Math" panose="02040503050406030204" pitchFamily="18" charset="0"/>
                          </a:rPr>
                          <m:t>𝒑</m:t>
                        </m:r>
                      </m:e>
                    </m:d>
                    <m:r>
                      <a:rPr lang="en-US" sz="4400" b="1" i="1" smtClean="0">
                        <a:latin typeface="Cambria Math" panose="02040503050406030204" pitchFamily="18" charset="0"/>
                      </a:rPr>
                      <m:t>𝒖</m:t>
                    </m:r>
                    <m:r>
                      <a:rPr lang="en-US" sz="4400" b="0" i="1" smtClean="0">
                        <a:latin typeface="Cambria Math" panose="02040503050406030204" pitchFamily="18" charset="0"/>
                      </a:rPr>
                      <m:t>=</m:t>
                    </m:r>
                    <m:r>
                      <a:rPr lang="en-US" sz="4400" b="1" i="1" smtClean="0">
                        <a:latin typeface="Cambria Math" panose="02040503050406030204" pitchFamily="18" charset="0"/>
                      </a:rPr>
                      <m:t>𝒃</m:t>
                    </m:r>
                    <m:d>
                      <m:dPr>
                        <m:ctrlPr>
                          <a:rPr lang="en-US" sz="4400" b="0" i="1" smtClean="0">
                            <a:latin typeface="Cambria Math" panose="02040503050406030204" pitchFamily="18" charset="0"/>
                          </a:rPr>
                        </m:ctrlPr>
                      </m:dPr>
                      <m:e>
                        <m:r>
                          <a:rPr lang="en-US" sz="4400" b="1" i="1" smtClean="0">
                            <a:latin typeface="Cambria Math" panose="02040503050406030204" pitchFamily="18" charset="0"/>
                          </a:rPr>
                          <m:t>𝒑</m:t>
                        </m:r>
                      </m:e>
                    </m:d>
                  </m:oMath>
                </a14:m>
                <a:endParaRPr lang="en-US" sz="4400" dirty="0"/>
              </a:p>
              <a:p>
                <a:endParaRPr lang="en-US" sz="4400" dirty="0"/>
              </a:p>
              <a:p>
                <a:r>
                  <a:rPr lang="en-US" sz="4400" dirty="0"/>
                  <a:t>Requires        </a:t>
                </a:r>
                <a14:m>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sSup>
                      <m:sSupPr>
                        <m:ctrlPr>
                          <a:rPr lang="en-US" sz="4400" b="0" i="1" smtClean="0">
                            <a:solidFill>
                              <a:srgbClr val="FF0000"/>
                            </a:solidFill>
                            <a:latin typeface="Cambria Math" panose="02040503050406030204" pitchFamily="18" charset="0"/>
                          </a:rPr>
                        </m:ctrlPr>
                      </m:sSupPr>
                      <m:e>
                        <m:r>
                          <a:rPr lang="en-US" sz="4400" b="0" i="1" smtClean="0">
                            <a:solidFill>
                              <a:srgbClr val="FF0000"/>
                            </a:solidFill>
                            <a:latin typeface="Cambria Math" panose="02040503050406030204" pitchFamily="18" charset="0"/>
                          </a:rPr>
                          <m:t>𝜆</m:t>
                        </m:r>
                      </m:e>
                      <m:sup>
                        <m:r>
                          <a:rPr lang="en-US" sz="4400" b="0" i="1" smtClean="0">
                            <a:solidFill>
                              <a:srgbClr val="FF0000"/>
                            </a:solidFill>
                            <a:latin typeface="Cambria Math" panose="02040503050406030204" pitchFamily="18" charset="0"/>
                          </a:rPr>
                          <m:t>𝑇</m:t>
                        </m:r>
                      </m:sup>
                    </m:sSup>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oMath>
                </a14:m>
                <a:endParaRPr lang="en-US" sz="4400" dirty="0"/>
              </a:p>
              <a:p>
                <a:endParaRPr lang="en-US" sz="4400" dirty="0"/>
              </a:p>
              <a:p>
                <a:r>
                  <a:rPr lang="en-US" sz="4400" dirty="0"/>
                  <a:t>Where            </a:t>
                </a:r>
                <a14:m>
                  <m:oMath xmlns:m="http://schemas.openxmlformats.org/officeDocument/2006/math">
                    <m:sSup>
                      <m:sSupPr>
                        <m:ctrlPr>
                          <a:rPr lang="en-US" sz="4400" b="0" i="1" smtClean="0">
                            <a:latin typeface="Cambria Math" panose="02040503050406030204" pitchFamily="18" charset="0"/>
                          </a:rPr>
                        </m:ctrlPr>
                      </m:sSupPr>
                      <m:e>
                        <m:r>
                          <a:rPr lang="en-US" sz="4400" b="1" i="1" smtClean="0">
                            <a:latin typeface="Cambria Math" panose="02040503050406030204" pitchFamily="18" charset="0"/>
                          </a:rPr>
                          <m:t>𝑨</m:t>
                        </m:r>
                      </m:e>
                      <m:sup>
                        <m:r>
                          <a:rPr lang="en-US" sz="4400" b="0" i="1" smtClean="0">
                            <a:latin typeface="Cambria Math" panose="02040503050406030204" pitchFamily="18" charset="0"/>
                          </a:rPr>
                          <m:t>𝑇</m:t>
                        </m:r>
                      </m:sup>
                    </m:sSup>
                    <m:r>
                      <a:rPr lang="en-US" sz="4400" b="1" i="1" smtClean="0">
                        <a:solidFill>
                          <a:srgbClr val="FF0000"/>
                        </a:solidFill>
                        <a:latin typeface="Cambria Math" panose="02040503050406030204" pitchFamily="18" charset="0"/>
                      </a:rPr>
                      <m:t>𝝀</m:t>
                    </m:r>
                    <m:r>
                      <a:rPr lang="en-US" sz="4400" b="0" i="1" smtClean="0">
                        <a:latin typeface="Cambria Math" panose="02040503050406030204" pitchFamily="18" charset="0"/>
                      </a:rPr>
                      <m:t>= </m:t>
                    </m:r>
                    <m:sSup>
                      <m:sSupPr>
                        <m:ctrlPr>
                          <a:rPr lang="en-US" sz="4400" b="0" i="1" smtClean="0">
                            <a:latin typeface="Cambria Math" panose="02040503050406030204" pitchFamily="18" charset="0"/>
                          </a:rPr>
                        </m:ctrlPr>
                      </m:sSup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𝒖</m:t>
                            </m:r>
                          </m:den>
                        </m:f>
                      </m:e>
                      <m:sup>
                        <m:r>
                          <a:rPr lang="en-US" sz="4400" b="0" i="1" smtClean="0">
                            <a:latin typeface="Cambria Math" panose="02040503050406030204" pitchFamily="18" charset="0"/>
                          </a:rPr>
                          <m:t>𝑇</m:t>
                        </m:r>
                      </m:sup>
                    </m:sSup>
                  </m:oMath>
                </a14:m>
                <a:endParaRPr lang="en-US" sz="4400" dirty="0"/>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342900" y="1083213"/>
                <a:ext cx="11849100" cy="5686941"/>
              </a:xfrm>
              <a:prstGeom prst="rect">
                <a:avLst/>
              </a:prstGeom>
              <a:blipFill>
                <a:blip r:embed="rId3"/>
                <a:stretch>
                  <a:fillRect l="-2058" t="-2251" b="-171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B47EA00E-9F24-4DAC-8594-BF27B284E67A}"/>
              </a:ext>
            </a:extLst>
          </p:cNvPr>
          <p:cNvSpPr txBox="1"/>
          <p:nvPr/>
        </p:nvSpPr>
        <p:spPr>
          <a:xfrm>
            <a:off x="6588085" y="5082289"/>
            <a:ext cx="5365215" cy="1384995"/>
          </a:xfrm>
          <a:prstGeom prst="rect">
            <a:avLst/>
          </a:prstGeom>
          <a:noFill/>
        </p:spPr>
        <p:txBody>
          <a:bodyPr wrap="square" rtlCol="0">
            <a:spAutoFit/>
          </a:bodyPr>
          <a:lstStyle/>
          <a:p>
            <a:r>
              <a:rPr lang="en-US" sz="2800" dirty="0">
                <a:solidFill>
                  <a:srgbClr val="FF0000"/>
                </a:solidFill>
              </a:rPr>
              <a:t>Takeaway: you can obtain the entire gradient by solving the linear equations just one more time.</a:t>
            </a:r>
          </a:p>
        </p:txBody>
      </p:sp>
    </p:spTree>
    <p:extLst>
      <p:ext uri="{BB962C8B-B14F-4D97-AF65-F5344CB8AC3E}">
        <p14:creationId xmlns:p14="http://schemas.microsoft.com/office/powerpoint/2010/main" val="933702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(Nonlinear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342900" y="1083213"/>
                <a:ext cx="11849100" cy="4556247"/>
              </a:xfrm>
              <a:prstGeom prst="rect">
                <a:avLst/>
              </a:prstGeom>
              <a:noFill/>
            </p:spPr>
            <p:txBody>
              <a:bodyPr wrap="square" rtlCol="0">
                <a:spAutoFit/>
              </a:bodyPr>
              <a:lstStyle/>
              <a:p>
                <a:r>
                  <a:rPr lang="en-US" sz="4400" dirty="0"/>
                  <a:t>Optimize </a:t>
                </a:r>
                <a14:m>
                  <m:oMath xmlns:m="http://schemas.openxmlformats.org/officeDocument/2006/math">
                    <m:r>
                      <a:rPr lang="en-US" sz="4400" b="0" i="0" smtClean="0">
                        <a:latin typeface="Cambria Math" panose="02040503050406030204" pitchFamily="18" charset="0"/>
                      </a:rPr>
                      <m:t>        </m:t>
                    </m:r>
                    <m:r>
                      <a:rPr lang="en-US" sz="4400" b="0" i="1" smtClean="0">
                        <a:latin typeface="Cambria Math" panose="02040503050406030204" pitchFamily="18" charset="0"/>
                      </a:rPr>
                      <m:t>𝑔</m:t>
                    </m:r>
                    <m:d>
                      <m:dPr>
                        <m:ctrlPr>
                          <a:rPr lang="en-US" sz="4400" b="0" i="1" smtClean="0">
                            <a:latin typeface="Cambria Math" panose="02040503050406030204" pitchFamily="18" charset="0"/>
                          </a:rPr>
                        </m:ctrlPr>
                      </m:dPr>
                      <m:e>
                        <m:r>
                          <a:rPr lang="en-US" sz="4400" b="1" i="1" smtClean="0">
                            <a:latin typeface="Cambria Math" panose="02040503050406030204" pitchFamily="18" charset="0"/>
                          </a:rPr>
                          <m:t>𝒖</m:t>
                        </m:r>
                        <m:d>
                          <m:dPr>
                            <m:ctrlPr>
                              <a:rPr lang="en-US" sz="4400" b="0" i="1" smtClean="0">
                                <a:latin typeface="Cambria Math" panose="02040503050406030204" pitchFamily="18" charset="0"/>
                              </a:rPr>
                            </m:ctrlPr>
                          </m:dPr>
                          <m:e>
                            <m:r>
                              <a:rPr lang="en-US" sz="4400" b="1" i="1" smtClean="0">
                                <a:latin typeface="Cambria Math" panose="02040503050406030204" pitchFamily="18" charset="0"/>
                              </a:rPr>
                              <m:t>𝒑</m:t>
                            </m:r>
                          </m:e>
                        </m:d>
                        <m:r>
                          <a:rPr lang="en-US" sz="4400" b="0" i="1" smtClean="0">
                            <a:latin typeface="Cambria Math" panose="02040503050406030204" pitchFamily="18" charset="0"/>
                          </a:rPr>
                          <m:t>,</m:t>
                        </m:r>
                        <m:r>
                          <a:rPr lang="en-US" sz="4400" b="1" i="1" smtClean="0">
                            <a:latin typeface="Cambria Math" panose="02040503050406030204" pitchFamily="18" charset="0"/>
                          </a:rPr>
                          <m:t>𝒑</m:t>
                        </m:r>
                      </m:e>
                    </m:d>
                  </m:oMath>
                </a14:m>
                <a:endParaRPr lang="en-US" sz="4400" b="0" dirty="0"/>
              </a:p>
              <a:p>
                <a:endParaRPr lang="en-US" sz="4400" b="0" dirty="0"/>
              </a:p>
              <a:p>
                <a:r>
                  <a:rPr lang="en-US" sz="4400" dirty="0"/>
                  <a:t>Subject to    </a:t>
                </a:r>
                <a14:m>
                  <m:oMath xmlns:m="http://schemas.openxmlformats.org/officeDocument/2006/math">
                    <m:r>
                      <a:rPr lang="en-US" sz="4400" b="0" i="0" smtClean="0">
                        <a:latin typeface="Cambria Math" panose="02040503050406030204" pitchFamily="18" charset="0"/>
                      </a:rPr>
                      <m:t>  </m:t>
                    </m:r>
                    <m:r>
                      <a:rPr lang="en-US" sz="4400" b="1" i="1" smtClean="0">
                        <a:latin typeface="Cambria Math" panose="02040503050406030204" pitchFamily="18" charset="0"/>
                      </a:rPr>
                      <m:t> </m:t>
                    </m:r>
                    <m:r>
                      <a:rPr lang="en-US" sz="4400" b="1" i="1" smtClean="0">
                        <a:latin typeface="Cambria Math" panose="02040503050406030204" pitchFamily="18" charset="0"/>
                      </a:rPr>
                      <m:t>𝒇</m:t>
                    </m:r>
                    <m:r>
                      <a:rPr lang="en-US" sz="4400" b="1" i="1" smtClean="0">
                        <a:latin typeface="Cambria Math" panose="02040503050406030204" pitchFamily="18" charset="0"/>
                      </a:rPr>
                      <m:t>(</m:t>
                    </m:r>
                    <m:r>
                      <a:rPr lang="en-US" sz="4400" b="1" i="1" smtClean="0">
                        <a:latin typeface="Cambria Math" panose="02040503050406030204" pitchFamily="18" charset="0"/>
                      </a:rPr>
                      <m:t>𝒖</m:t>
                    </m:r>
                    <m:r>
                      <a:rPr lang="en-US" sz="4400" b="0" i="1" smtClean="0">
                        <a:latin typeface="Cambria Math" panose="02040503050406030204" pitchFamily="18" charset="0"/>
                      </a:rPr>
                      <m:t>,</m:t>
                    </m:r>
                    <m:r>
                      <a:rPr lang="en-US" sz="4400" b="1" i="1" smtClean="0">
                        <a:latin typeface="Cambria Math" panose="02040503050406030204" pitchFamily="18" charset="0"/>
                      </a:rPr>
                      <m:t>𝒑</m:t>
                    </m:r>
                    <m:r>
                      <a:rPr lang="en-US" sz="4400" b="0" i="1" smtClean="0">
                        <a:latin typeface="Cambria Math" panose="02040503050406030204" pitchFamily="18" charset="0"/>
                      </a:rPr>
                      <m:t>)=0</m:t>
                    </m:r>
                  </m:oMath>
                </a14:m>
                <a:endParaRPr lang="en-US" sz="4400" dirty="0"/>
              </a:p>
              <a:p>
                <a:endParaRPr lang="en-US" sz="4400" dirty="0"/>
              </a:p>
              <a:p>
                <a:r>
                  <a:rPr lang="en-US" sz="4400" dirty="0"/>
                  <a:t>Requires        </a:t>
                </a:r>
                <a14:m>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𝒖</m:t>
                        </m:r>
                      </m:den>
                    </m:f>
                    <m:f>
                      <m:fPr>
                        <m:ctrlPr>
                          <a:rPr lang="en-US" sz="4400" b="0" i="1" smtClean="0">
                            <a:solidFill>
                              <a:srgbClr val="FF0000"/>
                            </a:solidFill>
                            <a:latin typeface="Cambria Math" panose="02040503050406030204" pitchFamily="18" charset="0"/>
                          </a:rPr>
                        </m:ctrlPr>
                      </m:fPr>
                      <m:num>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𝒖</m:t>
                        </m:r>
                      </m:num>
                      <m:den>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𝒑</m:t>
                        </m:r>
                      </m:den>
                    </m:f>
                  </m:oMath>
                </a14:m>
                <a:endParaRPr lang="en-US" sz="4400" dirty="0"/>
              </a:p>
              <a:p>
                <a:endParaRPr lang="en-US" sz="4400" dirty="0"/>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342900" y="1083213"/>
                <a:ext cx="11849100" cy="4556247"/>
              </a:xfrm>
              <a:prstGeom prst="rect">
                <a:avLst/>
              </a:prstGeom>
              <a:blipFill>
                <a:blip r:embed="rId3"/>
                <a:stretch>
                  <a:fillRect l="-2058" t="-2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9196305-3FEF-4AAD-A141-8AC6EA726A3E}"/>
                  </a:ext>
                </a:extLst>
              </p:cNvPr>
              <p:cNvSpPr txBox="1"/>
              <p:nvPr/>
            </p:nvSpPr>
            <p:spPr>
              <a:xfrm>
                <a:off x="7814602" y="1883255"/>
                <a:ext cx="4034498" cy="3416320"/>
              </a:xfrm>
              <a:prstGeom prst="rect">
                <a:avLst/>
              </a:prstGeom>
              <a:noFill/>
            </p:spPr>
            <p:txBody>
              <a:bodyPr wrap="square" rtlCol="0">
                <a:spAutoFit/>
              </a:bodyPr>
              <a:lstStyle/>
              <a:p>
                <a14:m>
                  <m:oMath xmlns:m="http://schemas.openxmlformats.org/officeDocument/2006/math">
                    <m:r>
                      <a:rPr lang="en-US" sz="3600" b="1" i="1" smtClean="0">
                        <a:latin typeface="Cambria Math" panose="02040503050406030204" pitchFamily="18" charset="0"/>
                      </a:rPr>
                      <m:t>𝒇</m:t>
                    </m:r>
                  </m:oMath>
                </a14:m>
                <a:r>
                  <a:rPr lang="en-US" sz="3600" b="1" dirty="0"/>
                  <a:t> </a:t>
                </a:r>
                <a:r>
                  <a:rPr lang="en-US" sz="3600" dirty="0"/>
                  <a:t>is a vector-valued function of size </a:t>
                </a:r>
                <a14:m>
                  <m:oMath xmlns:m="http://schemas.openxmlformats.org/officeDocument/2006/math">
                    <m:r>
                      <a:rPr lang="en-US" sz="3600" b="0" i="1" smtClean="0">
                        <a:solidFill>
                          <a:srgbClr val="0000FF"/>
                        </a:solidFill>
                        <a:latin typeface="Cambria Math" panose="02040503050406030204" pitchFamily="18" charset="0"/>
                      </a:rPr>
                      <m:t>𝑁</m:t>
                    </m:r>
                    <m:r>
                      <a:rPr lang="en-US" sz="3600" b="0" i="1" smtClean="0">
                        <a:latin typeface="Cambria Math" panose="02040503050406030204" pitchFamily="18" charset="0"/>
                      </a:rPr>
                      <m:t>.</m:t>
                    </m:r>
                  </m:oMath>
                </a14:m>
                <a:r>
                  <a:rPr lang="en-US" sz="3600" dirty="0"/>
                  <a:t> (nonlinear Maxwell equations, Navier-Stokes equations, etc.)</a:t>
                </a:r>
                <a:r>
                  <a:rPr lang="en-US" sz="3600" b="1" dirty="0"/>
                  <a:t> </a:t>
                </a:r>
              </a:p>
            </p:txBody>
          </p:sp>
        </mc:Choice>
        <mc:Fallback xmlns="">
          <p:sp>
            <p:nvSpPr>
              <p:cNvPr id="5" name="TextBox 4">
                <a:extLst>
                  <a:ext uri="{FF2B5EF4-FFF2-40B4-BE49-F238E27FC236}">
                    <a16:creationId xmlns:a16="http://schemas.microsoft.com/office/drawing/2014/main" id="{29196305-3FEF-4AAD-A141-8AC6EA726A3E}"/>
                  </a:ext>
                </a:extLst>
              </p:cNvPr>
              <p:cNvSpPr txBox="1">
                <a:spLocks noRot="1" noChangeAspect="1" noMove="1" noResize="1" noEditPoints="1" noAdjustHandles="1" noChangeArrowheads="1" noChangeShapeType="1" noTextEdit="1"/>
              </p:cNvSpPr>
              <p:nvPr/>
            </p:nvSpPr>
            <p:spPr>
              <a:xfrm>
                <a:off x="7814602" y="1883255"/>
                <a:ext cx="4034498" cy="3416320"/>
              </a:xfrm>
              <a:prstGeom prst="rect">
                <a:avLst/>
              </a:prstGeom>
              <a:blipFill>
                <a:blip r:embed="rId4"/>
                <a:stretch>
                  <a:fillRect l="-4389" t="-2222" r="-627" b="-5926"/>
                </a:stretch>
              </a:blipFill>
            </p:spPr>
            <p:txBody>
              <a:bodyPr/>
              <a:lstStyle/>
              <a:p>
                <a:r>
                  <a:rPr lang="en-US">
                    <a:noFill/>
                  </a:rPr>
                  <a:t> </a:t>
                </a:r>
              </a:p>
            </p:txBody>
          </p:sp>
        </mc:Fallback>
      </mc:AlternateContent>
    </p:spTree>
    <p:extLst>
      <p:ext uri="{BB962C8B-B14F-4D97-AF65-F5344CB8AC3E}">
        <p14:creationId xmlns:p14="http://schemas.microsoft.com/office/powerpoint/2010/main" val="108808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(Nonlinear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543365" y="842246"/>
                <a:ext cx="11849100" cy="24230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1" i="1" smtClean="0">
                          <a:solidFill>
                            <a:schemeClr val="tx1"/>
                          </a:solidFill>
                          <a:latin typeface="Cambria Math" panose="02040503050406030204" pitchFamily="18" charset="0"/>
                        </a:rPr>
                        <m:t>𝒇</m:t>
                      </m:r>
                      <m:d>
                        <m:dPr>
                          <m:ctrlPr>
                            <a:rPr lang="en-US" sz="4400" b="0" i="1" smtClean="0">
                              <a:solidFill>
                                <a:schemeClr val="tx1"/>
                              </a:solidFill>
                              <a:latin typeface="Cambria Math" panose="02040503050406030204" pitchFamily="18" charset="0"/>
                            </a:rPr>
                          </m:ctrlPr>
                        </m:dPr>
                        <m:e>
                          <m:r>
                            <a:rPr lang="en-US" sz="4400" b="1" i="1" smtClean="0">
                              <a:solidFill>
                                <a:schemeClr val="tx1"/>
                              </a:solidFill>
                              <a:latin typeface="Cambria Math" panose="02040503050406030204" pitchFamily="18" charset="0"/>
                            </a:rPr>
                            <m:t>𝒖</m:t>
                          </m:r>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𝒑</m:t>
                          </m:r>
                        </m:e>
                      </m:d>
                      <m:r>
                        <a:rPr lang="en-US" sz="4400" b="0" i="1" smtClean="0">
                          <a:solidFill>
                            <a:schemeClr val="tx1"/>
                          </a:solidFill>
                          <a:latin typeface="Cambria Math" panose="02040503050406030204" pitchFamily="18" charset="0"/>
                        </a:rPr>
                        <m:t>=0   ⇒   </m:t>
                      </m:r>
                      <m:f>
                        <m:fPr>
                          <m:ctrlPr>
                            <a:rPr lang="en-US" sz="4400" b="0" i="1" smtClean="0">
                              <a:solidFill>
                                <a:srgbClr val="FF0000"/>
                              </a:solidFill>
                              <a:latin typeface="Cambria Math" panose="02040503050406030204" pitchFamily="18" charset="0"/>
                            </a:rPr>
                          </m:ctrlPr>
                        </m:fPr>
                        <m:num>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𝒖</m:t>
                          </m:r>
                        </m:num>
                        <m:den>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𝒑</m:t>
                          </m:r>
                        </m:den>
                      </m:f>
                      <m:r>
                        <a:rPr lang="en-US" sz="4400" b="0" i="1" smtClean="0">
                          <a:solidFill>
                            <a:schemeClr val="tx1"/>
                          </a:solidFill>
                          <a:latin typeface="Cambria Math" panose="02040503050406030204" pitchFamily="18" charset="0"/>
                        </a:rPr>
                        <m:t>=−</m:t>
                      </m:r>
                      <m:sSup>
                        <m:sSupPr>
                          <m:ctrlPr>
                            <a:rPr lang="en-US" sz="4400" b="0" i="1" smtClean="0">
                              <a:solidFill>
                                <a:schemeClr val="tx1"/>
                              </a:solidFill>
                              <a:latin typeface="Cambria Math" panose="02040503050406030204" pitchFamily="18" charset="0"/>
                            </a:rPr>
                          </m:ctrlPr>
                        </m:sSupPr>
                        <m:e>
                          <m:d>
                            <m:dPr>
                              <m:ctrlPr>
                                <a:rPr lang="en-US" sz="4400" b="0" i="1" smtClean="0">
                                  <a:solidFill>
                                    <a:schemeClr val="tx1"/>
                                  </a:solidFill>
                                  <a:latin typeface="Cambria Math" panose="02040503050406030204" pitchFamily="18" charset="0"/>
                                </a:rPr>
                              </m:ctrlPr>
                            </m:dPr>
                            <m:e>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𝒖</m:t>
                                  </m:r>
                                </m:den>
                              </m:f>
                            </m:e>
                          </m:d>
                        </m:e>
                        <m:sup>
                          <m:r>
                            <a:rPr lang="en-US" sz="4400" b="0" i="1" smtClean="0">
                              <a:solidFill>
                                <a:schemeClr val="tx1"/>
                              </a:solidFill>
                              <a:latin typeface="Cambria Math" panose="02040503050406030204" pitchFamily="18" charset="0"/>
                            </a:rPr>
                            <m:t>−1</m:t>
                          </m:r>
                        </m:sup>
                      </m:sSup>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𝒑</m:t>
                          </m:r>
                        </m:den>
                      </m:f>
                    </m:oMath>
                  </m:oMathPara>
                </a14:m>
                <a:endParaRPr lang="en-US" sz="4400" dirty="0">
                  <a:solidFill>
                    <a:schemeClr val="tx1"/>
                  </a:solidFill>
                </a:endParaRPr>
              </a:p>
              <a:p>
                <a:endParaRPr lang="en-US" sz="4400" dirty="0">
                  <a:solidFill>
                    <a:schemeClr val="tx1"/>
                  </a:solidFill>
                </a:endParaRPr>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543365" y="842246"/>
                <a:ext cx="11849100" cy="24230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103A8E-1228-4BA9-A58E-B45062F14597}"/>
                  </a:ext>
                </a:extLst>
              </p:cNvPr>
              <p:cNvSpPr txBox="1"/>
              <p:nvPr/>
            </p:nvSpPr>
            <p:spPr>
              <a:xfrm>
                <a:off x="7062653" y="2538778"/>
                <a:ext cx="14857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00FF"/>
                          </a:solidFill>
                          <a:latin typeface="Cambria Math" panose="02040503050406030204" pitchFamily="18" charset="0"/>
                        </a:rPr>
                        <m:t>𝑁</m:t>
                      </m:r>
                      <m:r>
                        <a:rPr lang="en-US" sz="4000" b="0" i="1" smtClean="0">
                          <a:solidFill>
                            <a:srgbClr val="0000FF"/>
                          </a:solidFill>
                          <a:latin typeface="Cambria Math" panose="02040503050406030204" pitchFamily="18" charset="0"/>
                        </a:rPr>
                        <m:t>×</m:t>
                      </m:r>
                      <m:r>
                        <a:rPr lang="en-US" sz="4000" b="0" i="1" smtClean="0">
                          <a:solidFill>
                            <a:srgbClr val="0000FF"/>
                          </a:solidFill>
                          <a:latin typeface="Cambria Math" panose="02040503050406030204" pitchFamily="18" charset="0"/>
                        </a:rPr>
                        <m:t>𝑁</m:t>
                      </m:r>
                    </m:oMath>
                  </m:oMathPara>
                </a14:m>
                <a:endParaRPr lang="en-US" sz="4000" dirty="0">
                  <a:solidFill>
                    <a:srgbClr val="0000FF"/>
                  </a:solidFill>
                </a:endParaRPr>
              </a:p>
            </p:txBody>
          </p:sp>
        </mc:Choice>
        <mc:Fallback xmlns="">
          <p:sp>
            <p:nvSpPr>
              <p:cNvPr id="7" name="TextBox 6">
                <a:extLst>
                  <a:ext uri="{FF2B5EF4-FFF2-40B4-BE49-F238E27FC236}">
                    <a16:creationId xmlns:a16="http://schemas.microsoft.com/office/drawing/2014/main" id="{EA103A8E-1228-4BA9-A58E-B45062F14597}"/>
                  </a:ext>
                </a:extLst>
              </p:cNvPr>
              <p:cNvSpPr txBox="1">
                <a:spLocks noRot="1" noChangeAspect="1" noMove="1" noResize="1" noEditPoints="1" noAdjustHandles="1" noChangeArrowheads="1" noChangeShapeType="1" noTextEdit="1"/>
              </p:cNvSpPr>
              <p:nvPr/>
            </p:nvSpPr>
            <p:spPr>
              <a:xfrm>
                <a:off x="7062653" y="2538778"/>
                <a:ext cx="1485727" cy="6155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D019007-54DA-4AB4-B738-F8801F2D3655}"/>
                  </a:ext>
                </a:extLst>
              </p:cNvPr>
              <p:cNvSpPr txBox="1"/>
              <p:nvPr/>
            </p:nvSpPr>
            <p:spPr>
              <a:xfrm>
                <a:off x="8734364" y="2538778"/>
                <a:ext cx="142802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00FF"/>
                          </a:solidFill>
                          <a:latin typeface="Cambria Math" panose="02040503050406030204" pitchFamily="18" charset="0"/>
                        </a:rPr>
                        <m:t>𝑁</m:t>
                      </m:r>
                      <m:r>
                        <a:rPr lang="en-US" sz="4000" b="0" i="1" smtClean="0">
                          <a:solidFill>
                            <a:srgbClr val="0000FF"/>
                          </a:solidFill>
                          <a:latin typeface="Cambria Math" panose="02040503050406030204" pitchFamily="18" charset="0"/>
                        </a:rPr>
                        <m:t>×</m:t>
                      </m:r>
                      <m:r>
                        <a:rPr lang="en-US" sz="4000" b="0" i="1" smtClean="0">
                          <a:solidFill>
                            <a:srgbClr val="0000FF"/>
                          </a:solidFill>
                          <a:latin typeface="Cambria Math" panose="02040503050406030204" pitchFamily="18" charset="0"/>
                        </a:rPr>
                        <m:t>𝑃</m:t>
                      </m:r>
                    </m:oMath>
                  </m:oMathPara>
                </a14:m>
                <a:endParaRPr lang="en-US" sz="4000" dirty="0">
                  <a:solidFill>
                    <a:srgbClr val="0000FF"/>
                  </a:solidFill>
                </a:endParaRPr>
              </a:p>
            </p:txBody>
          </p:sp>
        </mc:Choice>
        <mc:Fallback xmlns="">
          <p:sp>
            <p:nvSpPr>
              <p:cNvPr id="8" name="TextBox 7">
                <a:extLst>
                  <a:ext uri="{FF2B5EF4-FFF2-40B4-BE49-F238E27FC236}">
                    <a16:creationId xmlns:a16="http://schemas.microsoft.com/office/drawing/2014/main" id="{BD019007-54DA-4AB4-B738-F8801F2D3655}"/>
                  </a:ext>
                </a:extLst>
              </p:cNvPr>
              <p:cNvSpPr txBox="1">
                <a:spLocks noRot="1" noChangeAspect="1" noMove="1" noResize="1" noEditPoints="1" noAdjustHandles="1" noChangeArrowheads="1" noChangeShapeType="1" noTextEdit="1"/>
              </p:cNvSpPr>
              <p:nvPr/>
            </p:nvSpPr>
            <p:spPr>
              <a:xfrm>
                <a:off x="8734364" y="2538778"/>
                <a:ext cx="1428020"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7A8DBAD-4CFC-4AB1-AF05-BE8D9DF0C19E}"/>
                  </a:ext>
                </a:extLst>
              </p:cNvPr>
              <p:cNvSpPr txBox="1"/>
              <p:nvPr/>
            </p:nvSpPr>
            <p:spPr>
              <a:xfrm>
                <a:off x="-1493374" y="3429000"/>
                <a:ext cx="11849100" cy="25405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𝒖</m:t>
                          </m:r>
                        </m:den>
                      </m:f>
                      <m:d>
                        <m:dPr>
                          <m:begChr m:val="["/>
                          <m:endChr m:val="]"/>
                          <m:ctrlPr>
                            <a:rPr lang="en-US" sz="4400" b="0" i="1" smtClean="0">
                              <a:latin typeface="Cambria Math" panose="02040503050406030204" pitchFamily="18" charset="0"/>
                            </a:rPr>
                          </m:ctrlPr>
                        </m:dPr>
                        <m:e>
                          <m:r>
                            <a:rPr lang="en-US" sz="4400" b="0" i="1" smtClean="0">
                              <a:solidFill>
                                <a:schemeClr val="tx1"/>
                              </a:solidFill>
                              <a:latin typeface="Cambria Math" panose="02040503050406030204" pitchFamily="18" charset="0"/>
                            </a:rPr>
                            <m:t>−</m:t>
                          </m:r>
                          <m:sSup>
                            <m:sSupPr>
                              <m:ctrlPr>
                                <a:rPr lang="en-US" sz="4400" b="0" i="1" smtClean="0">
                                  <a:solidFill>
                                    <a:schemeClr val="tx1"/>
                                  </a:solidFill>
                                  <a:latin typeface="Cambria Math" panose="02040503050406030204" pitchFamily="18" charset="0"/>
                                </a:rPr>
                              </m:ctrlPr>
                            </m:sSupPr>
                            <m:e>
                              <m:d>
                                <m:dPr>
                                  <m:ctrlPr>
                                    <a:rPr lang="en-US" sz="4400" b="0" i="1" smtClean="0">
                                      <a:solidFill>
                                        <a:schemeClr val="tx1"/>
                                      </a:solidFill>
                                      <a:latin typeface="Cambria Math" panose="02040503050406030204" pitchFamily="18" charset="0"/>
                                    </a:rPr>
                                  </m:ctrlPr>
                                </m:dPr>
                                <m:e>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𝒖</m:t>
                                      </m:r>
                                    </m:den>
                                  </m:f>
                                </m:e>
                              </m:d>
                            </m:e>
                            <m:sup>
                              <m:r>
                                <a:rPr lang="en-US" sz="4400" b="0" i="1" smtClean="0">
                                  <a:solidFill>
                                    <a:schemeClr val="tx1"/>
                                  </a:solidFill>
                                  <a:latin typeface="Cambria Math" panose="02040503050406030204" pitchFamily="18" charset="0"/>
                                </a:rPr>
                                <m:t>−1</m:t>
                              </m:r>
                            </m:sup>
                          </m:sSup>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𝒑</m:t>
                              </m:r>
                            </m:den>
                          </m:f>
                        </m:e>
                      </m:d>
                    </m:oMath>
                  </m:oMathPara>
                </a14:m>
                <a:endParaRPr lang="en-US" sz="4400" dirty="0"/>
              </a:p>
              <a:p>
                <a:endParaRPr lang="en-US" sz="4400" dirty="0"/>
              </a:p>
            </p:txBody>
          </p:sp>
        </mc:Choice>
        <mc:Fallback xmlns="">
          <p:sp>
            <p:nvSpPr>
              <p:cNvPr id="9" name="TextBox 8">
                <a:extLst>
                  <a:ext uri="{FF2B5EF4-FFF2-40B4-BE49-F238E27FC236}">
                    <a16:creationId xmlns:a16="http://schemas.microsoft.com/office/drawing/2014/main" id="{B7A8DBAD-4CFC-4AB1-AF05-BE8D9DF0C19E}"/>
                  </a:ext>
                </a:extLst>
              </p:cNvPr>
              <p:cNvSpPr txBox="1">
                <a:spLocks noRot="1" noChangeAspect="1" noMove="1" noResize="1" noEditPoints="1" noAdjustHandles="1" noChangeArrowheads="1" noChangeShapeType="1" noTextEdit="1"/>
              </p:cNvSpPr>
              <p:nvPr/>
            </p:nvSpPr>
            <p:spPr>
              <a:xfrm>
                <a:off x="-1493374" y="3429000"/>
                <a:ext cx="11849100" cy="254050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2495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(Nonlinear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7A8DBAD-4CFC-4AB1-AF05-BE8D9DF0C19E}"/>
                  </a:ext>
                </a:extLst>
              </p:cNvPr>
              <p:cNvSpPr txBox="1"/>
              <p:nvPr/>
            </p:nvSpPr>
            <p:spPr>
              <a:xfrm>
                <a:off x="-1081661" y="1673243"/>
                <a:ext cx="11849100" cy="1863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d>
                        <m:dPr>
                          <m:begChr m:val="["/>
                          <m:endChr m:val="]"/>
                          <m:ctrlPr>
                            <a:rPr lang="en-US" sz="4400" b="0" i="1" smtClean="0">
                              <a:solidFill>
                                <a:srgbClr val="FF0000"/>
                              </a:solidFill>
                              <a:latin typeface="Cambria Math" panose="02040503050406030204" pitchFamily="18" charset="0"/>
                            </a:rPr>
                          </m:ctrlPr>
                        </m:dPr>
                        <m:e>
                          <m:f>
                            <m:fPr>
                              <m:ctrlPr>
                                <a:rPr lang="en-US" sz="4400" b="0" i="1" smtClean="0">
                                  <a:solidFill>
                                    <a:srgbClr val="FF0000"/>
                                  </a:solidFill>
                                  <a:latin typeface="Cambria Math" panose="02040503050406030204" pitchFamily="18" charset="0"/>
                                </a:rPr>
                              </m:ctrlPr>
                            </m:fPr>
                            <m:num>
                              <m:r>
                                <a:rPr lang="en-US" sz="4400" b="0" i="1" smtClean="0">
                                  <a:solidFill>
                                    <a:srgbClr val="FF0000"/>
                                  </a:solidFill>
                                  <a:latin typeface="Cambria Math" panose="02040503050406030204" pitchFamily="18" charset="0"/>
                                </a:rPr>
                                <m:t>𝜕</m:t>
                              </m:r>
                              <m:r>
                                <a:rPr lang="en-US" sz="4400" b="0" i="1" smtClean="0">
                                  <a:solidFill>
                                    <a:srgbClr val="FF0000"/>
                                  </a:solidFill>
                                  <a:latin typeface="Cambria Math" panose="02040503050406030204" pitchFamily="18" charset="0"/>
                                </a:rPr>
                                <m:t>𝑔</m:t>
                              </m:r>
                            </m:num>
                            <m:den>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𝒖</m:t>
                              </m:r>
                            </m:den>
                          </m:f>
                          <m:sSup>
                            <m:sSupPr>
                              <m:ctrlPr>
                                <a:rPr lang="en-US" sz="4400" b="0" i="1" smtClean="0">
                                  <a:solidFill>
                                    <a:srgbClr val="FF0000"/>
                                  </a:solidFill>
                                  <a:latin typeface="Cambria Math" panose="02040503050406030204" pitchFamily="18" charset="0"/>
                                </a:rPr>
                              </m:ctrlPr>
                            </m:sSupPr>
                            <m:e>
                              <m:r>
                                <a:rPr lang="en-US" sz="4400" b="0" i="1" smtClean="0">
                                  <a:solidFill>
                                    <a:srgbClr val="FF0000"/>
                                  </a:solidFill>
                                  <a:latin typeface="Cambria Math" panose="02040503050406030204" pitchFamily="18" charset="0"/>
                                </a:rPr>
                                <m:t> </m:t>
                              </m:r>
                              <m:d>
                                <m:dPr>
                                  <m:ctrlPr>
                                    <a:rPr lang="en-US" sz="4400" b="0" i="1" smtClean="0">
                                      <a:solidFill>
                                        <a:srgbClr val="FF0000"/>
                                      </a:solidFill>
                                      <a:latin typeface="Cambria Math" panose="02040503050406030204" pitchFamily="18" charset="0"/>
                                    </a:rPr>
                                  </m:ctrlPr>
                                </m:dPr>
                                <m:e>
                                  <m:f>
                                    <m:fPr>
                                      <m:ctrlPr>
                                        <a:rPr lang="en-US" sz="4400" b="0" i="1" smtClean="0">
                                          <a:solidFill>
                                            <a:srgbClr val="FF0000"/>
                                          </a:solidFill>
                                          <a:latin typeface="Cambria Math" panose="02040503050406030204" pitchFamily="18" charset="0"/>
                                        </a:rPr>
                                      </m:ctrlPr>
                                    </m:fPr>
                                    <m:num>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𝒇</m:t>
                                      </m:r>
                                    </m:num>
                                    <m:den>
                                      <m:r>
                                        <a:rPr lang="en-US" sz="4400" b="0" i="1" smtClean="0">
                                          <a:solidFill>
                                            <a:srgbClr val="FF0000"/>
                                          </a:solidFill>
                                          <a:latin typeface="Cambria Math" panose="02040503050406030204" pitchFamily="18" charset="0"/>
                                        </a:rPr>
                                        <m:t>𝜕</m:t>
                                      </m:r>
                                      <m:r>
                                        <a:rPr lang="en-US" sz="4400" b="1" i="1" smtClean="0">
                                          <a:solidFill>
                                            <a:srgbClr val="FF0000"/>
                                          </a:solidFill>
                                          <a:latin typeface="Cambria Math" panose="02040503050406030204" pitchFamily="18" charset="0"/>
                                        </a:rPr>
                                        <m:t>𝒖</m:t>
                                      </m:r>
                                    </m:den>
                                  </m:f>
                                </m:e>
                              </m:d>
                            </m:e>
                            <m:sup>
                              <m:r>
                                <a:rPr lang="en-US" sz="4400" b="0" i="1" smtClean="0">
                                  <a:solidFill>
                                    <a:srgbClr val="FF0000"/>
                                  </a:solidFill>
                                  <a:latin typeface="Cambria Math" panose="02040503050406030204" pitchFamily="18" charset="0"/>
                                </a:rPr>
                                <m:t>−1</m:t>
                              </m:r>
                            </m:sup>
                          </m:sSup>
                        </m:e>
                      </m:d>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𝒑</m:t>
                          </m:r>
                        </m:den>
                      </m:f>
                    </m:oMath>
                  </m:oMathPara>
                </a14:m>
                <a:endParaRPr lang="en-US" sz="4400" dirty="0"/>
              </a:p>
            </p:txBody>
          </p:sp>
        </mc:Choice>
        <mc:Fallback xmlns="">
          <p:sp>
            <p:nvSpPr>
              <p:cNvPr id="9" name="TextBox 8">
                <a:extLst>
                  <a:ext uri="{FF2B5EF4-FFF2-40B4-BE49-F238E27FC236}">
                    <a16:creationId xmlns:a16="http://schemas.microsoft.com/office/drawing/2014/main" id="{B7A8DBAD-4CFC-4AB1-AF05-BE8D9DF0C19E}"/>
                  </a:ext>
                </a:extLst>
              </p:cNvPr>
              <p:cNvSpPr txBox="1">
                <a:spLocks noRot="1" noChangeAspect="1" noMove="1" noResize="1" noEditPoints="1" noAdjustHandles="1" noChangeArrowheads="1" noChangeShapeType="1" noTextEdit="1"/>
              </p:cNvSpPr>
              <p:nvPr/>
            </p:nvSpPr>
            <p:spPr>
              <a:xfrm>
                <a:off x="-1081661" y="1673243"/>
                <a:ext cx="11849100" cy="1863395"/>
              </a:xfrm>
              <a:prstGeom prst="rect">
                <a:avLst/>
              </a:prstGeom>
              <a:blipFill>
                <a:blip r:embed="rId3"/>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83EB1EE-9195-4A98-8329-E24C4301F2D0}"/>
              </a:ext>
            </a:extLst>
          </p:cNvPr>
          <p:cNvSpPr txBox="1"/>
          <p:nvPr/>
        </p:nvSpPr>
        <p:spPr>
          <a:xfrm>
            <a:off x="1245164" y="842246"/>
            <a:ext cx="7195451" cy="830997"/>
          </a:xfrm>
          <a:prstGeom prst="rect">
            <a:avLst/>
          </a:prstGeom>
          <a:noFill/>
        </p:spPr>
        <p:txBody>
          <a:bodyPr wrap="square" rtlCol="0">
            <a:spAutoFit/>
          </a:bodyPr>
          <a:lstStyle/>
          <a:p>
            <a:pPr algn="ctr"/>
            <a:r>
              <a:rPr lang="en-US" sz="4800" b="1" dirty="0">
                <a:solidFill>
                  <a:srgbClr val="FF0000"/>
                </a:solidFill>
              </a:rPr>
              <a:t>Again, switch the bracket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AA10D92-D62F-48EA-B718-8C4FEC8EC14F}"/>
                  </a:ext>
                </a:extLst>
              </p:cNvPr>
              <p:cNvSpPr txBox="1"/>
              <p:nvPr/>
            </p:nvSpPr>
            <p:spPr>
              <a:xfrm>
                <a:off x="342900" y="3536638"/>
                <a:ext cx="11849100" cy="16280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sSup>
                        <m:sSupPr>
                          <m:ctrlPr>
                            <a:rPr lang="en-US" sz="4400" b="0" i="1" smtClean="0">
                              <a:solidFill>
                                <a:srgbClr val="FF0000"/>
                              </a:solidFill>
                              <a:latin typeface="Cambria Math" panose="02040503050406030204" pitchFamily="18" charset="0"/>
                            </a:rPr>
                          </m:ctrlPr>
                        </m:sSupPr>
                        <m:e>
                          <m:r>
                            <a:rPr lang="en-US" sz="4400" b="1" i="1" smtClean="0">
                              <a:solidFill>
                                <a:srgbClr val="FF0000"/>
                              </a:solidFill>
                              <a:latin typeface="Cambria Math" panose="02040503050406030204" pitchFamily="18" charset="0"/>
                            </a:rPr>
                            <m:t>𝝀</m:t>
                          </m:r>
                        </m:e>
                        <m:sup>
                          <m:r>
                            <a:rPr lang="en-US" sz="4400" b="0" i="1" smtClean="0">
                              <a:solidFill>
                                <a:srgbClr val="FF0000"/>
                              </a:solidFill>
                              <a:latin typeface="Cambria Math" panose="02040503050406030204" pitchFamily="18" charset="0"/>
                            </a:rPr>
                            <m:t>𝑇</m:t>
                          </m:r>
                        </m:sup>
                      </m:sSup>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𝒑</m:t>
                          </m:r>
                        </m:den>
                      </m:f>
                      <m:r>
                        <a:rPr lang="en-US" sz="4400" b="0" i="1" smtClean="0">
                          <a:solidFill>
                            <a:schemeClr val="tx1"/>
                          </a:solidFill>
                          <a:latin typeface="Cambria Math" panose="02040503050406030204" pitchFamily="18" charset="0"/>
                        </a:rPr>
                        <m:t>,  </m:t>
                      </m:r>
                      <m:sSup>
                        <m:sSupPr>
                          <m:ctrlPr>
                            <a:rPr lang="en-US" sz="4400" b="0" i="1" smtClean="0">
                              <a:solidFill>
                                <a:schemeClr val="tx1"/>
                              </a:solidFill>
                              <a:latin typeface="Cambria Math" panose="02040503050406030204" pitchFamily="18" charset="0"/>
                            </a:rPr>
                          </m:ctrlPr>
                        </m:sSupPr>
                        <m:e>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𝒇</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𝒖</m:t>
                              </m:r>
                            </m:den>
                          </m:f>
                        </m:e>
                        <m:sup>
                          <m:r>
                            <a:rPr lang="en-US" sz="4400" b="0" i="1" smtClean="0">
                              <a:solidFill>
                                <a:schemeClr val="tx1"/>
                              </a:solidFill>
                              <a:latin typeface="Cambria Math" panose="02040503050406030204" pitchFamily="18" charset="0"/>
                            </a:rPr>
                            <m:t>𝑇</m:t>
                          </m:r>
                        </m:sup>
                      </m:sSup>
                      <m:r>
                        <a:rPr lang="en-US" sz="4400" b="1" i="1" smtClean="0">
                          <a:solidFill>
                            <a:srgbClr val="FF0000"/>
                          </a:solidFill>
                          <a:latin typeface="Cambria Math" panose="02040503050406030204" pitchFamily="18" charset="0"/>
                        </a:rPr>
                        <m:t>𝝀</m:t>
                      </m:r>
                      <m:r>
                        <a:rPr lang="en-US" sz="4400" b="0" i="1" smtClean="0">
                          <a:solidFill>
                            <a:schemeClr val="tx1"/>
                          </a:solidFill>
                          <a:latin typeface="Cambria Math" panose="02040503050406030204" pitchFamily="18" charset="0"/>
                        </a:rPr>
                        <m:t>=</m:t>
                      </m:r>
                      <m:sSup>
                        <m:sSupPr>
                          <m:ctrlPr>
                            <a:rPr lang="en-US" sz="4400" b="0" i="1" smtClean="0">
                              <a:solidFill>
                                <a:schemeClr val="tx1"/>
                              </a:solidFill>
                              <a:latin typeface="Cambria Math" panose="02040503050406030204" pitchFamily="18" charset="0"/>
                            </a:rPr>
                          </m:ctrlPr>
                        </m:sSupPr>
                        <m:e>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m:t>
                              </m:r>
                              <m:r>
                                <a:rPr lang="en-US" sz="4400" b="0" i="1" smtClean="0">
                                  <a:solidFill>
                                    <a:schemeClr val="tx1"/>
                                  </a:solidFill>
                                  <a:latin typeface="Cambria Math" panose="02040503050406030204" pitchFamily="18" charset="0"/>
                                </a:rPr>
                                <m:t>𝑔</m:t>
                              </m:r>
                            </m:num>
                            <m:den>
                              <m:r>
                                <a:rPr lang="en-US" sz="4400" b="0" i="1" smtClean="0">
                                  <a:solidFill>
                                    <a:schemeClr val="tx1"/>
                                  </a:solidFill>
                                  <a:latin typeface="Cambria Math" panose="02040503050406030204" pitchFamily="18" charset="0"/>
                                </a:rPr>
                                <m:t>𝜕</m:t>
                              </m:r>
                              <m:r>
                                <a:rPr lang="en-US" sz="4400" b="1" i="1" smtClean="0">
                                  <a:solidFill>
                                    <a:schemeClr val="tx1"/>
                                  </a:solidFill>
                                  <a:latin typeface="Cambria Math" panose="02040503050406030204" pitchFamily="18" charset="0"/>
                                </a:rPr>
                                <m:t>𝒖</m:t>
                              </m:r>
                            </m:den>
                          </m:f>
                        </m:e>
                        <m:sup>
                          <m:r>
                            <a:rPr lang="en-US" sz="4400" b="0" i="1" smtClean="0">
                              <a:solidFill>
                                <a:schemeClr val="tx1"/>
                              </a:solidFill>
                              <a:latin typeface="Cambria Math" panose="02040503050406030204" pitchFamily="18" charset="0"/>
                            </a:rPr>
                            <m:t>𝑇</m:t>
                          </m:r>
                        </m:sup>
                      </m:sSup>
                    </m:oMath>
                  </m:oMathPara>
                </a14:m>
                <a:endParaRPr lang="en-US" sz="4400" dirty="0"/>
              </a:p>
            </p:txBody>
          </p:sp>
        </mc:Choice>
        <mc:Fallback xmlns="">
          <p:sp>
            <p:nvSpPr>
              <p:cNvPr id="11" name="TextBox 10">
                <a:extLst>
                  <a:ext uri="{FF2B5EF4-FFF2-40B4-BE49-F238E27FC236}">
                    <a16:creationId xmlns:a16="http://schemas.microsoft.com/office/drawing/2014/main" id="{EAA10D92-D62F-48EA-B718-8C4FEC8EC14F}"/>
                  </a:ext>
                </a:extLst>
              </p:cNvPr>
              <p:cNvSpPr txBox="1">
                <a:spLocks noRot="1" noChangeAspect="1" noMove="1" noResize="1" noEditPoints="1" noAdjustHandles="1" noChangeArrowheads="1" noChangeShapeType="1" noTextEdit="1"/>
              </p:cNvSpPr>
              <p:nvPr/>
            </p:nvSpPr>
            <p:spPr>
              <a:xfrm>
                <a:off x="342900" y="3536638"/>
                <a:ext cx="11849100" cy="1628010"/>
              </a:xfrm>
              <a:prstGeom prst="rect">
                <a:avLst/>
              </a:prstGeom>
              <a:blipFill>
                <a:blip r:embed="rId4"/>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82A340F-FA78-4D7C-9DD5-4A4FA442EB4D}"/>
              </a:ext>
            </a:extLst>
          </p:cNvPr>
          <p:cNvSpPr txBox="1"/>
          <p:nvPr/>
        </p:nvSpPr>
        <p:spPr>
          <a:xfrm>
            <a:off x="883730" y="5653615"/>
            <a:ext cx="10424539" cy="954107"/>
          </a:xfrm>
          <a:prstGeom prst="rect">
            <a:avLst/>
          </a:prstGeom>
          <a:noFill/>
        </p:spPr>
        <p:txBody>
          <a:bodyPr wrap="square" rtlCol="0">
            <a:spAutoFit/>
          </a:bodyPr>
          <a:lstStyle/>
          <a:p>
            <a:r>
              <a:rPr lang="en-US" sz="2800" dirty="0"/>
              <a:t>Note: the adjoint problem is a </a:t>
            </a:r>
            <a:r>
              <a:rPr lang="en-US" sz="2800" dirty="0">
                <a:solidFill>
                  <a:srgbClr val="FF0000"/>
                </a:solidFill>
              </a:rPr>
              <a:t>linear</a:t>
            </a:r>
            <a:r>
              <a:rPr lang="en-US" sz="2800" dirty="0"/>
              <a:t> problem (of lesser complexity than the forward </a:t>
            </a:r>
            <a:r>
              <a:rPr lang="en-US" sz="2800" dirty="0">
                <a:solidFill>
                  <a:srgbClr val="FF0000"/>
                </a:solidFill>
              </a:rPr>
              <a:t>nonlinear</a:t>
            </a:r>
            <a:r>
              <a:rPr lang="en-US" sz="2800" dirty="0"/>
              <a:t> problem).</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C8FA1C5-1DD1-4C19-B480-7CC8C42A7559}"/>
                  </a:ext>
                </a:extLst>
              </p:cNvPr>
              <p:cNvSpPr txBox="1"/>
              <p:nvPr/>
            </p:nvSpPr>
            <p:spPr>
              <a:xfrm>
                <a:off x="6668758" y="4979712"/>
                <a:ext cx="14857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00FF"/>
                          </a:solidFill>
                          <a:latin typeface="Cambria Math" panose="02040503050406030204" pitchFamily="18" charset="0"/>
                        </a:rPr>
                        <m:t>𝑁</m:t>
                      </m:r>
                      <m:r>
                        <a:rPr lang="en-US" sz="4000" b="0" i="1" smtClean="0">
                          <a:solidFill>
                            <a:srgbClr val="0000FF"/>
                          </a:solidFill>
                          <a:latin typeface="Cambria Math" panose="02040503050406030204" pitchFamily="18" charset="0"/>
                        </a:rPr>
                        <m:t>×</m:t>
                      </m:r>
                      <m:r>
                        <a:rPr lang="en-US" sz="4000" b="0" i="1" smtClean="0">
                          <a:solidFill>
                            <a:srgbClr val="0000FF"/>
                          </a:solidFill>
                          <a:latin typeface="Cambria Math" panose="02040503050406030204" pitchFamily="18" charset="0"/>
                        </a:rPr>
                        <m:t>𝑁</m:t>
                      </m:r>
                    </m:oMath>
                  </m:oMathPara>
                </a14:m>
                <a:endParaRPr lang="en-US" sz="4000" dirty="0">
                  <a:solidFill>
                    <a:srgbClr val="0000FF"/>
                  </a:solidFill>
                </a:endParaRPr>
              </a:p>
            </p:txBody>
          </p:sp>
        </mc:Choice>
        <mc:Fallback xmlns="">
          <p:sp>
            <p:nvSpPr>
              <p:cNvPr id="13" name="TextBox 12">
                <a:extLst>
                  <a:ext uri="{FF2B5EF4-FFF2-40B4-BE49-F238E27FC236}">
                    <a16:creationId xmlns:a16="http://schemas.microsoft.com/office/drawing/2014/main" id="{4C8FA1C5-1DD1-4C19-B480-7CC8C42A7559}"/>
                  </a:ext>
                </a:extLst>
              </p:cNvPr>
              <p:cNvSpPr txBox="1">
                <a:spLocks noRot="1" noChangeAspect="1" noMove="1" noResize="1" noEditPoints="1" noAdjustHandles="1" noChangeArrowheads="1" noChangeShapeType="1" noTextEdit="1"/>
              </p:cNvSpPr>
              <p:nvPr/>
            </p:nvSpPr>
            <p:spPr>
              <a:xfrm>
                <a:off x="6668758" y="4979712"/>
                <a:ext cx="1485727" cy="61555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593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C4D3-ECBA-6E47-99DA-3792B28FBF3B}"/>
              </a:ext>
            </a:extLst>
          </p:cNvPr>
          <p:cNvSpPr>
            <a:spLocks noGrp="1"/>
          </p:cNvSpPr>
          <p:nvPr>
            <p:ph type="title"/>
          </p:nvPr>
        </p:nvSpPr>
        <p:spPr/>
        <p:txBody>
          <a:bodyPr/>
          <a:lstStyle/>
          <a:p>
            <a:r>
              <a:rPr lang="en-US" dirty="0"/>
              <a:t>Example applications</a:t>
            </a:r>
          </a:p>
        </p:txBody>
      </p:sp>
      <p:sp>
        <p:nvSpPr>
          <p:cNvPr id="3" name="TextBox 2">
            <a:extLst>
              <a:ext uri="{FF2B5EF4-FFF2-40B4-BE49-F238E27FC236}">
                <a16:creationId xmlns:a16="http://schemas.microsoft.com/office/drawing/2014/main" id="{A21C2234-9A20-0641-8886-41896F705231}"/>
              </a:ext>
            </a:extLst>
          </p:cNvPr>
          <p:cNvSpPr txBox="1"/>
          <p:nvPr/>
        </p:nvSpPr>
        <p:spPr>
          <a:xfrm>
            <a:off x="1408671" y="1690688"/>
            <a:ext cx="10635048" cy="4031873"/>
          </a:xfrm>
          <a:prstGeom prst="rect">
            <a:avLst/>
          </a:prstGeom>
          <a:noFill/>
        </p:spPr>
        <p:txBody>
          <a:bodyPr wrap="square" rtlCol="0">
            <a:spAutoFit/>
          </a:bodyPr>
          <a:lstStyle/>
          <a:p>
            <a:r>
              <a:rPr lang="en-US" sz="3200" dirty="0"/>
              <a:t>Engineering optimization (structural </a:t>
            </a:r>
            <a:r>
              <a:rPr lang="en-US" sz="3200" dirty="0">
                <a:solidFill>
                  <a:srgbClr val="0000FF"/>
                </a:solidFill>
              </a:rPr>
              <a:t>“topology” optimization</a:t>
            </a:r>
            <a:r>
              <a:rPr lang="en-US" sz="3200" dirty="0"/>
              <a:t>):</a:t>
            </a:r>
          </a:p>
          <a:p>
            <a:endParaRPr lang="en-US" sz="3200" dirty="0"/>
          </a:p>
          <a:p>
            <a:r>
              <a:rPr lang="en-US" sz="3200" dirty="0">
                <a:solidFill>
                  <a:srgbClr val="0000FF"/>
                </a:solidFill>
              </a:rPr>
              <a:t>Find the physical structure</a:t>
            </a:r>
            <a:r>
              <a:rPr lang="en-US" sz="3200" dirty="0"/>
              <a:t> that optimizes some objective (e.g. focusing light, minimizing drag, supporting weight, …).</a:t>
            </a:r>
          </a:p>
          <a:p>
            <a:endParaRPr lang="en-US" sz="3200" dirty="0"/>
          </a:p>
          <a:p>
            <a:r>
              <a:rPr lang="en-US" sz="3200" dirty="0"/>
              <a:t>Adjoint methods are key!  “Forward” model is a </a:t>
            </a:r>
            <a:r>
              <a:rPr lang="en-US" sz="3200" dirty="0">
                <a:solidFill>
                  <a:srgbClr val="FF0000"/>
                </a:solidFill>
              </a:rPr>
              <a:t>huge simulation</a:t>
            </a:r>
            <a:r>
              <a:rPr lang="en-US" sz="3200" dirty="0"/>
              <a:t>, but gradient requires only </a:t>
            </a:r>
            <a:r>
              <a:rPr lang="en-US" sz="3200" i="1" dirty="0">
                <a:solidFill>
                  <a:srgbClr val="FF0000"/>
                </a:solidFill>
              </a:rPr>
              <a:t>one</a:t>
            </a:r>
            <a:r>
              <a:rPr lang="en-US" sz="3200" dirty="0">
                <a:solidFill>
                  <a:srgbClr val="FF0000"/>
                </a:solidFill>
              </a:rPr>
              <a:t> additional </a:t>
            </a:r>
            <a:r>
              <a:rPr lang="en-US" sz="3200" dirty="0"/>
              <a:t>simulation.</a:t>
            </a:r>
          </a:p>
        </p:txBody>
      </p:sp>
    </p:spTree>
    <p:extLst>
      <p:ext uri="{BB962C8B-B14F-4D97-AF65-F5344CB8AC3E}">
        <p14:creationId xmlns:p14="http://schemas.microsoft.com/office/powerpoint/2010/main" val="80305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Topology-optimized nanophotonic lens</a:t>
            </a:r>
            <a:endParaRPr lang="en-US" sz="2600" b="1" dirty="0">
              <a:latin typeface="Book Antiqua" panose="02040602050305030304" pitchFamily="18" charset="0"/>
            </a:endParaRPr>
          </a:p>
        </p:txBody>
      </p:sp>
      <p:pic>
        <p:nvPicPr>
          <p:cNvPr id="5" name="Picture 4">
            <a:extLst>
              <a:ext uri="{FF2B5EF4-FFF2-40B4-BE49-F238E27FC236}">
                <a16:creationId xmlns:a16="http://schemas.microsoft.com/office/drawing/2014/main" id="{9734F3FC-C51D-4A21-853A-1FC1CC2191DF}"/>
              </a:ext>
            </a:extLst>
          </p:cNvPr>
          <p:cNvPicPr>
            <a:picLocks noChangeAspect="1"/>
          </p:cNvPicPr>
          <p:nvPr/>
        </p:nvPicPr>
        <p:blipFill>
          <a:blip r:embed="rId3"/>
          <a:stretch>
            <a:fillRect/>
          </a:stretch>
        </p:blipFill>
        <p:spPr>
          <a:xfrm rot="5400000">
            <a:off x="756312" y="2485223"/>
            <a:ext cx="5281112" cy="2614668"/>
          </a:xfrm>
          <a:prstGeom prst="rect">
            <a:avLst/>
          </a:prstGeom>
        </p:spPr>
      </p:pic>
      <p:sp>
        <p:nvSpPr>
          <p:cNvPr id="12" name="Moon 11">
            <a:extLst>
              <a:ext uri="{FF2B5EF4-FFF2-40B4-BE49-F238E27FC236}">
                <a16:creationId xmlns:a16="http://schemas.microsoft.com/office/drawing/2014/main" id="{4C399AFD-47A6-4E3A-A954-F993EDDC5D4E}"/>
              </a:ext>
            </a:extLst>
          </p:cNvPr>
          <p:cNvSpPr/>
          <p:nvPr/>
        </p:nvSpPr>
        <p:spPr>
          <a:xfrm flipH="1">
            <a:off x="835454" y="1608463"/>
            <a:ext cx="531136" cy="4305562"/>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oon 13">
            <a:extLst>
              <a:ext uri="{FF2B5EF4-FFF2-40B4-BE49-F238E27FC236}">
                <a16:creationId xmlns:a16="http://schemas.microsoft.com/office/drawing/2014/main" id="{9DA8767C-F8A0-4191-BD63-B5999CE62907}"/>
              </a:ext>
            </a:extLst>
          </p:cNvPr>
          <p:cNvSpPr/>
          <p:nvPr/>
        </p:nvSpPr>
        <p:spPr>
          <a:xfrm flipH="1">
            <a:off x="282772" y="1608463"/>
            <a:ext cx="531136" cy="4305562"/>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oon 14">
            <a:extLst>
              <a:ext uri="{FF2B5EF4-FFF2-40B4-BE49-F238E27FC236}">
                <a16:creationId xmlns:a16="http://schemas.microsoft.com/office/drawing/2014/main" id="{77BBE6D2-BF2A-4DFF-9EC3-EC66BE059346}"/>
              </a:ext>
            </a:extLst>
          </p:cNvPr>
          <p:cNvSpPr/>
          <p:nvPr/>
        </p:nvSpPr>
        <p:spPr>
          <a:xfrm flipH="1">
            <a:off x="1390923" y="1608463"/>
            <a:ext cx="531136" cy="4305562"/>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C590C9D-0052-43A4-B085-C6A9C837C60C}"/>
                  </a:ext>
                </a:extLst>
              </p:cNvPr>
              <p:cNvSpPr txBox="1"/>
              <p:nvPr/>
            </p:nvSpPr>
            <p:spPr>
              <a:xfrm>
                <a:off x="4871677" y="1971780"/>
                <a:ext cx="5767754" cy="830997"/>
              </a:xfrm>
              <a:prstGeom prst="rect">
                <a:avLst/>
              </a:prstGeom>
              <a:noFill/>
            </p:spPr>
            <p:txBody>
              <a:bodyPr wrap="square" rtlCol="0">
                <a:spAutoFit/>
              </a:bodyPr>
              <a:lstStyle/>
              <a:p>
                <a:r>
                  <a:rPr lang="en-US" sz="4800" dirty="0"/>
                  <a:t>Max. </a:t>
                </a:r>
                <a14:m>
                  <m:oMath xmlns:m="http://schemas.openxmlformats.org/officeDocument/2006/math">
                    <m:sSup>
                      <m:sSupPr>
                        <m:ctrlPr>
                          <a:rPr lang="en-US" sz="4800" b="0" i="1" smtClean="0">
                            <a:latin typeface="Cambria Math" panose="02040503050406030204" pitchFamily="18" charset="0"/>
                          </a:rPr>
                        </m:ctrlPr>
                      </m:sSupPr>
                      <m:e>
                        <m:d>
                          <m:dPr>
                            <m:begChr m:val="|"/>
                            <m:endChr m:val="|"/>
                            <m:ctrlPr>
                              <a:rPr lang="en-US" sz="4800" b="0" i="1" smtClean="0">
                                <a:latin typeface="Cambria Math" panose="02040503050406030204" pitchFamily="18" charset="0"/>
                              </a:rPr>
                            </m:ctrlPr>
                          </m:dPr>
                          <m:e>
                            <m:r>
                              <a:rPr lang="en-US" sz="4800" b="0" i="1" smtClean="0">
                                <a:latin typeface="Cambria Math" panose="02040503050406030204" pitchFamily="18" charset="0"/>
                              </a:rPr>
                              <m:t>𝑢</m:t>
                            </m:r>
                            <m:d>
                              <m:dPr>
                                <m:ctrlPr>
                                  <a:rPr lang="en-US" sz="4800" b="0" i="1" smtClean="0">
                                    <a:latin typeface="Cambria Math" panose="02040503050406030204" pitchFamily="18" charset="0"/>
                                  </a:rPr>
                                </m:ctrlPr>
                              </m:dPr>
                              <m:e>
                                <m:sSub>
                                  <m:sSubPr>
                                    <m:ctrlPr>
                                      <a:rPr lang="en-US" sz="4800" b="1" i="1" smtClean="0">
                                        <a:latin typeface="Cambria Math" panose="02040503050406030204" pitchFamily="18" charset="0"/>
                                      </a:rPr>
                                    </m:ctrlPr>
                                  </m:sSubPr>
                                  <m:e>
                                    <m:r>
                                      <a:rPr lang="en-US" sz="4800" b="1" i="1" smtClean="0">
                                        <a:latin typeface="Cambria Math" panose="02040503050406030204" pitchFamily="18" charset="0"/>
                                      </a:rPr>
                                      <m:t>𝒓</m:t>
                                    </m:r>
                                  </m:e>
                                  <m:sub>
                                    <m:r>
                                      <a:rPr lang="en-US" sz="4800" b="1" i="1" smtClean="0">
                                        <a:latin typeface="Cambria Math" panose="02040503050406030204" pitchFamily="18" charset="0"/>
                                      </a:rPr>
                                      <m:t>𝟎</m:t>
                                    </m:r>
                                  </m:sub>
                                </m:sSub>
                              </m:e>
                            </m:d>
                          </m:e>
                        </m:d>
                      </m:e>
                      <m:sup>
                        <m:r>
                          <a:rPr lang="en-US" sz="4800" b="0" i="1" smtClean="0">
                            <a:latin typeface="Cambria Math" panose="02040503050406030204" pitchFamily="18" charset="0"/>
                          </a:rPr>
                          <m:t>2</m:t>
                        </m:r>
                      </m:sup>
                    </m:sSup>
                  </m:oMath>
                </a14:m>
                <a:endParaRPr lang="en-US" sz="4800" dirty="0"/>
              </a:p>
            </p:txBody>
          </p:sp>
        </mc:Choice>
        <mc:Fallback xmlns="">
          <p:sp>
            <p:nvSpPr>
              <p:cNvPr id="16" name="TextBox 15">
                <a:extLst>
                  <a:ext uri="{FF2B5EF4-FFF2-40B4-BE49-F238E27FC236}">
                    <a16:creationId xmlns:a16="http://schemas.microsoft.com/office/drawing/2014/main" id="{DC590C9D-0052-43A4-B085-C6A9C837C60C}"/>
                  </a:ext>
                </a:extLst>
              </p:cNvPr>
              <p:cNvSpPr txBox="1">
                <a:spLocks noRot="1" noChangeAspect="1" noMove="1" noResize="1" noEditPoints="1" noAdjustHandles="1" noChangeArrowheads="1" noChangeShapeType="1" noTextEdit="1"/>
              </p:cNvSpPr>
              <p:nvPr/>
            </p:nvSpPr>
            <p:spPr>
              <a:xfrm>
                <a:off x="4871677" y="1971780"/>
                <a:ext cx="5767754" cy="830997"/>
              </a:xfrm>
              <a:prstGeom prst="rect">
                <a:avLst/>
              </a:prstGeom>
              <a:blipFill>
                <a:blip r:embed="rId4"/>
                <a:stretch>
                  <a:fillRect l="-4757" t="-16058" b="-37956"/>
                </a:stretch>
              </a:blipFill>
            </p:spPr>
            <p:txBody>
              <a:bodyPr/>
              <a:lstStyle/>
              <a:p>
                <a:r>
                  <a:rPr lang="en-US">
                    <a:noFill/>
                  </a:rPr>
                  <a:t> </a:t>
                </a:r>
              </a:p>
            </p:txBody>
          </p:sp>
        </mc:Fallback>
      </mc:AlternateContent>
      <p:sp>
        <p:nvSpPr>
          <p:cNvPr id="17" name="Freeform: Shape 16">
            <a:extLst>
              <a:ext uri="{FF2B5EF4-FFF2-40B4-BE49-F238E27FC236}">
                <a16:creationId xmlns:a16="http://schemas.microsoft.com/office/drawing/2014/main" id="{75832BEB-FDF9-4956-9121-D6F1063AF6D4}"/>
              </a:ext>
            </a:extLst>
          </p:cNvPr>
          <p:cNvSpPr/>
          <p:nvPr/>
        </p:nvSpPr>
        <p:spPr>
          <a:xfrm>
            <a:off x="3492838" y="2706891"/>
            <a:ext cx="3868615" cy="1026942"/>
          </a:xfrm>
          <a:custGeom>
            <a:avLst/>
            <a:gdLst>
              <a:gd name="connsiteX0" fmla="*/ 3868615 w 3868615"/>
              <a:gd name="connsiteY0" fmla="*/ 0 h 1026942"/>
              <a:gd name="connsiteX1" fmla="*/ 2349304 w 3868615"/>
              <a:gd name="connsiteY1" fmla="*/ 829994 h 1026942"/>
              <a:gd name="connsiteX2" fmla="*/ 0 w 3868615"/>
              <a:gd name="connsiteY2" fmla="*/ 1026942 h 1026942"/>
            </a:gdLst>
            <a:ahLst/>
            <a:cxnLst>
              <a:cxn ang="0">
                <a:pos x="connsiteX0" y="connsiteY0"/>
              </a:cxn>
              <a:cxn ang="0">
                <a:pos x="connsiteX1" y="connsiteY1"/>
              </a:cxn>
              <a:cxn ang="0">
                <a:pos x="connsiteX2" y="connsiteY2"/>
              </a:cxn>
            </a:cxnLst>
            <a:rect l="l" t="t" r="r" b="b"/>
            <a:pathLst>
              <a:path w="3868615" h="1026942">
                <a:moveTo>
                  <a:pt x="3868615" y="0"/>
                </a:moveTo>
                <a:cubicBezTo>
                  <a:pt x="3431344" y="329418"/>
                  <a:pt x="2994073" y="658837"/>
                  <a:pt x="2349304" y="829994"/>
                </a:cubicBezTo>
                <a:cubicBezTo>
                  <a:pt x="1704535" y="1001151"/>
                  <a:pt x="852267" y="1014046"/>
                  <a:pt x="0" y="1026942"/>
                </a:cubicBezTo>
              </a:path>
            </a:pathLst>
          </a:custGeom>
          <a:noFill/>
          <a:ln w="25400">
            <a:solidFill>
              <a:srgbClr val="FF0000"/>
            </a:solidFill>
            <a:headEnd type="none" w="lg" len="lg"/>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2236B5B-9357-429D-B64A-014DD253E337}"/>
                  </a:ext>
                </a:extLst>
              </p:cNvPr>
              <p:cNvSpPr txBox="1"/>
              <p:nvPr/>
            </p:nvSpPr>
            <p:spPr>
              <a:xfrm>
                <a:off x="4704202" y="3932311"/>
                <a:ext cx="5629618"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6000" b="0" i="1" smtClean="0">
                              <a:latin typeface="Cambria Math" panose="02040503050406030204" pitchFamily="18" charset="0"/>
                              <a:ea typeface="Cambria Math" panose="02040503050406030204" pitchFamily="18" charset="0"/>
                            </a:rPr>
                          </m:ctrlPr>
                        </m:sSupPr>
                        <m:e>
                          <m:r>
                            <m:rPr>
                              <m:sty m:val="p"/>
                            </m:rPr>
                            <a:rPr lang="en-US" sz="6000" i="1" smtClean="0">
                              <a:latin typeface="Cambria Math" panose="02040503050406030204" pitchFamily="18" charset="0"/>
                              <a:ea typeface="Cambria Math" panose="02040503050406030204" pitchFamily="18" charset="0"/>
                            </a:rPr>
                            <m:t>∇</m:t>
                          </m:r>
                        </m:e>
                        <m:sup>
                          <m:r>
                            <a:rPr lang="en-US" sz="6000" b="0" i="1" smtClean="0">
                              <a:latin typeface="Cambria Math" panose="02040503050406030204" pitchFamily="18" charset="0"/>
                              <a:ea typeface="Cambria Math" panose="02040503050406030204" pitchFamily="18" charset="0"/>
                            </a:rPr>
                            <m:t>2</m:t>
                          </m:r>
                        </m:sup>
                      </m:sSup>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m:t>
                      </m:r>
                      <m:sSup>
                        <m:sSupPr>
                          <m:ctrlPr>
                            <a:rPr lang="en-US" sz="6000" b="0" i="1" smtClean="0">
                              <a:latin typeface="Cambria Math" panose="02040503050406030204" pitchFamily="18" charset="0"/>
                              <a:ea typeface="Cambria Math" panose="02040503050406030204" pitchFamily="18" charset="0"/>
                            </a:rPr>
                          </m:ctrlPr>
                        </m:sSupPr>
                        <m:e>
                          <m:r>
                            <a:rPr lang="en-US" sz="6000" b="0" i="1" smtClean="0">
                              <a:latin typeface="Cambria Math" panose="02040503050406030204" pitchFamily="18" charset="0"/>
                              <a:ea typeface="Cambria Math" panose="02040503050406030204" pitchFamily="18" charset="0"/>
                            </a:rPr>
                            <m:t>𝑘</m:t>
                          </m:r>
                        </m:e>
                        <m:sup>
                          <m:r>
                            <a:rPr lang="en-US" sz="6000" b="0" i="1" smtClean="0">
                              <a:latin typeface="Cambria Math" panose="02040503050406030204" pitchFamily="18" charset="0"/>
                              <a:ea typeface="Cambria Math" panose="02040503050406030204" pitchFamily="18" charset="0"/>
                            </a:rPr>
                            <m:t>2</m:t>
                          </m:r>
                        </m:sup>
                      </m:sSup>
                      <m:r>
                        <a:rPr lang="en-US" sz="6000" b="0" i="1" smtClean="0">
                          <a:solidFill>
                            <a:srgbClr val="0000FF"/>
                          </a:solidFill>
                          <a:latin typeface="Cambria Math" panose="02040503050406030204" pitchFamily="18" charset="0"/>
                          <a:ea typeface="Cambria Math" panose="02040503050406030204" pitchFamily="18" charset="0"/>
                        </a:rPr>
                        <m:t>𝜖</m:t>
                      </m:r>
                      <m:r>
                        <a:rPr lang="en-US" sz="6000" b="0" i="1" smtClean="0">
                          <a:latin typeface="Cambria Math" panose="02040503050406030204" pitchFamily="18" charset="0"/>
                          <a:ea typeface="Cambria Math" panose="02040503050406030204" pitchFamily="18" charset="0"/>
                        </a:rPr>
                        <m:t> </m:t>
                      </m:r>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=0</m:t>
                      </m:r>
                    </m:oMath>
                  </m:oMathPara>
                </a14:m>
                <a:endParaRPr lang="en-US" sz="6000" dirty="0"/>
              </a:p>
            </p:txBody>
          </p:sp>
        </mc:Choice>
        <mc:Fallback xmlns="">
          <p:sp>
            <p:nvSpPr>
              <p:cNvPr id="18" name="TextBox 17">
                <a:extLst>
                  <a:ext uri="{FF2B5EF4-FFF2-40B4-BE49-F238E27FC236}">
                    <a16:creationId xmlns:a16="http://schemas.microsoft.com/office/drawing/2014/main" id="{92236B5B-9357-429D-B64A-014DD253E337}"/>
                  </a:ext>
                </a:extLst>
              </p:cNvPr>
              <p:cNvSpPr txBox="1">
                <a:spLocks noRot="1" noChangeAspect="1" noMove="1" noResize="1" noEditPoints="1" noAdjustHandles="1" noChangeArrowheads="1" noChangeShapeType="1" noTextEdit="1"/>
              </p:cNvSpPr>
              <p:nvPr/>
            </p:nvSpPr>
            <p:spPr>
              <a:xfrm>
                <a:off x="4704202" y="3932311"/>
                <a:ext cx="5629618" cy="92333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E4CA6A-6F5E-4200-AE71-7376F478E137}"/>
                  </a:ext>
                </a:extLst>
              </p:cNvPr>
              <p:cNvSpPr txBox="1"/>
              <p:nvPr/>
            </p:nvSpPr>
            <p:spPr>
              <a:xfrm>
                <a:off x="-841380" y="3285980"/>
                <a:ext cx="6097836"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0000FF"/>
                          </a:solidFill>
                          <a:latin typeface="Cambria Math" panose="02040503050406030204" pitchFamily="18" charset="0"/>
                          <a:ea typeface="Cambria Math" panose="02040503050406030204" pitchFamily="18" charset="0"/>
                        </a:rPr>
                        <m:t>𝜖</m:t>
                      </m:r>
                    </m:oMath>
                  </m:oMathPara>
                </a14:m>
                <a:endParaRPr lang="en-US" sz="3600" dirty="0"/>
              </a:p>
            </p:txBody>
          </p:sp>
        </mc:Choice>
        <mc:Fallback xmlns="">
          <p:sp>
            <p:nvSpPr>
              <p:cNvPr id="19" name="TextBox 18">
                <a:extLst>
                  <a:ext uri="{FF2B5EF4-FFF2-40B4-BE49-F238E27FC236}">
                    <a16:creationId xmlns:a16="http://schemas.microsoft.com/office/drawing/2014/main" id="{65E4CA6A-6F5E-4200-AE71-7376F478E137}"/>
                  </a:ext>
                </a:extLst>
              </p:cNvPr>
              <p:cNvSpPr txBox="1">
                <a:spLocks noRot="1" noChangeAspect="1" noMove="1" noResize="1" noEditPoints="1" noAdjustHandles="1" noChangeArrowheads="1" noChangeShapeType="1" noTextEdit="1"/>
              </p:cNvSpPr>
              <p:nvPr/>
            </p:nvSpPr>
            <p:spPr>
              <a:xfrm>
                <a:off x="-841380" y="3285980"/>
                <a:ext cx="6097836" cy="646331"/>
              </a:xfrm>
              <a:prstGeom prst="rect">
                <a:avLst/>
              </a:prstGeom>
              <a:blipFill>
                <a:blip r:embed="rId6"/>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E631A795-4037-403A-98BD-A5AC7B1AEF8B}"/>
              </a:ext>
            </a:extLst>
          </p:cNvPr>
          <p:cNvSpPr txBox="1"/>
          <p:nvPr/>
        </p:nvSpPr>
        <p:spPr>
          <a:xfrm>
            <a:off x="4920291" y="5406147"/>
            <a:ext cx="6516476" cy="923330"/>
          </a:xfrm>
          <a:prstGeom prst="rect">
            <a:avLst/>
          </a:prstGeom>
          <a:noFill/>
        </p:spPr>
        <p:txBody>
          <a:bodyPr wrap="square">
            <a:spAutoFit/>
          </a:bodyPr>
          <a:lstStyle/>
          <a:p>
            <a:r>
              <a:rPr lang="en-US" b="0" i="0" dirty="0">
                <a:solidFill>
                  <a:srgbClr val="222222"/>
                </a:solidFill>
                <a:effectLst/>
                <a:latin typeface="Arial" panose="020B0604020202020204" pitchFamily="34" charset="0"/>
              </a:rPr>
              <a:t>Christiansen, Rasmus E., and Ole Sigmund. "Inverse design in photonics by topology optimization: tutorial." </a:t>
            </a:r>
            <a:r>
              <a:rPr lang="en-US" b="0" i="1" dirty="0">
                <a:solidFill>
                  <a:srgbClr val="222222"/>
                </a:solidFill>
                <a:effectLst/>
                <a:latin typeface="Arial" panose="020B0604020202020204" pitchFamily="34" charset="0"/>
              </a:rPr>
              <a:t>JOSA B</a:t>
            </a:r>
            <a:r>
              <a:rPr lang="en-US" b="0" i="0" dirty="0">
                <a:solidFill>
                  <a:srgbClr val="222222"/>
                </a:solidFill>
                <a:effectLst/>
                <a:latin typeface="Arial" panose="020B0604020202020204" pitchFamily="34" charset="0"/>
              </a:rPr>
              <a:t> 38.2 (2021): 496-509.</a:t>
            </a:r>
            <a:endParaRPr lang="en-US" dirty="0"/>
          </a:p>
        </p:txBody>
      </p:sp>
    </p:spTree>
    <p:extLst>
      <p:ext uri="{BB962C8B-B14F-4D97-AF65-F5344CB8AC3E}">
        <p14:creationId xmlns:p14="http://schemas.microsoft.com/office/powerpoint/2010/main" val="280967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680224" cy="769441"/>
          </a:xfrm>
          <a:prstGeom prst="rect">
            <a:avLst/>
          </a:prstGeom>
          <a:noFill/>
        </p:spPr>
        <p:txBody>
          <a:bodyPr wrap="square" rtlCol="0">
            <a:spAutoFit/>
          </a:bodyPr>
          <a:lstStyle/>
          <a:p>
            <a:r>
              <a:rPr lang="en-US" sz="4400" b="1" dirty="0">
                <a:latin typeface="Book Antiqua" panose="02040602050305030304" pitchFamily="18" charset="0"/>
              </a:rPr>
              <a:t>Example: optimizing </a:t>
            </a:r>
            <a:r>
              <a:rPr lang="en-US" sz="4400" b="1" i="1" dirty="0">
                <a:solidFill>
                  <a:srgbClr val="FF0000"/>
                </a:solidFill>
                <a:latin typeface="Book Antiqua" panose="02040602050305030304" pitchFamily="18" charset="0"/>
              </a:rPr>
              <a:t>every</a:t>
            </a:r>
            <a:r>
              <a:rPr lang="en-US" sz="4400" b="1" dirty="0">
                <a:latin typeface="Book Antiqua" panose="02040602050305030304" pitchFamily="18" charset="0"/>
              </a:rPr>
              <a:t> pixel of design…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77E4668-CF34-4C84-BC34-0B5921BFBD0C}"/>
                  </a:ext>
                </a:extLst>
              </p:cNvPr>
              <p:cNvSpPr/>
              <p:nvPr/>
            </p:nvSpPr>
            <p:spPr>
              <a:xfrm>
                <a:off x="2307098" y="1125416"/>
                <a:ext cx="1627162" cy="53597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5800" b="1" i="1" smtClean="0">
                          <a:solidFill>
                            <a:srgbClr val="0000FF"/>
                          </a:solidFill>
                          <a:latin typeface="Cambria Math" panose="02040503050406030204" pitchFamily="18" charset="0"/>
                        </a:rPr>
                        <m:t>𝝐</m:t>
                      </m:r>
                      <m:r>
                        <a:rPr lang="en-US" sz="5800" b="1" i="1" smtClean="0">
                          <a:solidFill>
                            <a:srgbClr val="0000FF"/>
                          </a:solidFill>
                          <a:latin typeface="Cambria Math" panose="02040503050406030204" pitchFamily="18" charset="0"/>
                        </a:rPr>
                        <m:t>=?</m:t>
                      </m:r>
                    </m:oMath>
                  </m:oMathPara>
                </a14:m>
                <a:endParaRPr lang="en-US" sz="5800" b="1" dirty="0">
                  <a:solidFill>
                    <a:srgbClr val="0000FF"/>
                  </a:solidFill>
                </a:endParaRPr>
              </a:p>
            </p:txBody>
          </p:sp>
        </mc:Choice>
        <mc:Fallback xmlns="">
          <p:sp>
            <p:nvSpPr>
              <p:cNvPr id="5" name="Rectangle 4">
                <a:extLst>
                  <a:ext uri="{FF2B5EF4-FFF2-40B4-BE49-F238E27FC236}">
                    <a16:creationId xmlns:a16="http://schemas.microsoft.com/office/drawing/2014/main" id="{877E4668-CF34-4C84-BC34-0B5921BFBD0C}"/>
                  </a:ext>
                </a:extLst>
              </p:cNvPr>
              <p:cNvSpPr>
                <a:spLocks noRot="1" noChangeAspect="1" noMove="1" noResize="1" noEditPoints="1" noAdjustHandles="1" noChangeArrowheads="1" noChangeShapeType="1" noTextEdit="1"/>
              </p:cNvSpPr>
              <p:nvPr/>
            </p:nvSpPr>
            <p:spPr>
              <a:xfrm>
                <a:off x="2307098" y="1125416"/>
                <a:ext cx="1627162" cy="5359790"/>
              </a:xfrm>
              <a:prstGeom prst="rect">
                <a:avLst/>
              </a:prstGeom>
              <a:blipFill>
                <a:blip r:embed="rId3"/>
                <a:stretch>
                  <a:fillRect/>
                </a:stretch>
              </a:blipFill>
              <a:ln>
                <a:noFill/>
              </a:ln>
            </p:spPr>
            <p:txBody>
              <a:bodyPr/>
              <a:lstStyle/>
              <a:p>
                <a:r>
                  <a:rPr lang="en-US">
                    <a:noFill/>
                  </a:rPr>
                  <a:t> </a:t>
                </a:r>
              </a:p>
            </p:txBody>
          </p:sp>
        </mc:Fallback>
      </mc:AlternateContent>
      <p:sp>
        <p:nvSpPr>
          <p:cNvPr id="8" name="Moon 7">
            <a:extLst>
              <a:ext uri="{FF2B5EF4-FFF2-40B4-BE49-F238E27FC236}">
                <a16:creationId xmlns:a16="http://schemas.microsoft.com/office/drawing/2014/main" id="{50DDB078-BF57-4189-B10A-67807C3EFE32}"/>
              </a:ext>
            </a:extLst>
          </p:cNvPr>
          <p:cNvSpPr/>
          <p:nvPr/>
        </p:nvSpPr>
        <p:spPr>
          <a:xfrm flipH="1">
            <a:off x="1559162"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oon 8">
            <a:extLst>
              <a:ext uri="{FF2B5EF4-FFF2-40B4-BE49-F238E27FC236}">
                <a16:creationId xmlns:a16="http://schemas.microsoft.com/office/drawing/2014/main" id="{EBA019C4-3AE6-4D0D-8FD0-B903ECE2759D}"/>
              </a:ext>
            </a:extLst>
          </p:cNvPr>
          <p:cNvSpPr/>
          <p:nvPr/>
        </p:nvSpPr>
        <p:spPr>
          <a:xfrm flipH="1">
            <a:off x="860472"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oon 9">
            <a:extLst>
              <a:ext uri="{FF2B5EF4-FFF2-40B4-BE49-F238E27FC236}">
                <a16:creationId xmlns:a16="http://schemas.microsoft.com/office/drawing/2014/main" id="{CC88B8D4-A8E1-48B6-A361-F2DD21C36D88}"/>
              </a:ext>
            </a:extLst>
          </p:cNvPr>
          <p:cNvSpPr/>
          <p:nvPr/>
        </p:nvSpPr>
        <p:spPr>
          <a:xfrm flipH="1">
            <a:off x="98467"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oon 12">
            <a:extLst>
              <a:ext uri="{FF2B5EF4-FFF2-40B4-BE49-F238E27FC236}">
                <a16:creationId xmlns:a16="http://schemas.microsoft.com/office/drawing/2014/main" id="{5B92DE64-B5D3-469D-AFD9-064AE5BED073}"/>
              </a:ext>
            </a:extLst>
          </p:cNvPr>
          <p:cNvSpPr/>
          <p:nvPr/>
        </p:nvSpPr>
        <p:spPr>
          <a:xfrm>
            <a:off x="3985845" y="1582615"/>
            <a:ext cx="1463040" cy="4417256"/>
          </a:xfrm>
          <a:prstGeom prst="moon">
            <a:avLst>
              <a:gd name="adj" fmla="val 555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oon 13">
            <a:extLst>
              <a:ext uri="{FF2B5EF4-FFF2-40B4-BE49-F238E27FC236}">
                <a16:creationId xmlns:a16="http://schemas.microsoft.com/office/drawing/2014/main" id="{4E68C6D1-8877-442B-A7F1-D00C6B64034F}"/>
              </a:ext>
            </a:extLst>
          </p:cNvPr>
          <p:cNvSpPr/>
          <p:nvPr/>
        </p:nvSpPr>
        <p:spPr>
          <a:xfrm>
            <a:off x="4632960" y="2124222"/>
            <a:ext cx="1463040" cy="3362178"/>
          </a:xfrm>
          <a:prstGeom prst="moon">
            <a:avLst>
              <a:gd name="adj" fmla="val 555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oon 14">
            <a:extLst>
              <a:ext uri="{FF2B5EF4-FFF2-40B4-BE49-F238E27FC236}">
                <a16:creationId xmlns:a16="http://schemas.microsoft.com/office/drawing/2014/main" id="{F5078677-12E8-422B-B3AE-EBB05F6EFE81}"/>
              </a:ext>
            </a:extLst>
          </p:cNvPr>
          <p:cNvSpPr/>
          <p:nvPr/>
        </p:nvSpPr>
        <p:spPr>
          <a:xfrm>
            <a:off x="5364480" y="2876843"/>
            <a:ext cx="965982" cy="1828800"/>
          </a:xfrm>
          <a:prstGeom prst="moon">
            <a:avLst>
              <a:gd name="adj" fmla="val 7014"/>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C0C4BE5-3D2E-488E-8132-0E51F24FA8B3}"/>
              </a:ext>
            </a:extLst>
          </p:cNvPr>
          <p:cNvSpPr/>
          <p:nvPr/>
        </p:nvSpPr>
        <p:spPr>
          <a:xfrm>
            <a:off x="6217920" y="3678701"/>
            <a:ext cx="225084" cy="2250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A712180-3405-4499-9C65-F3CC549C07BD}"/>
                  </a:ext>
                </a:extLst>
              </p:cNvPr>
              <p:cNvSpPr txBox="1"/>
              <p:nvPr/>
            </p:nvSpPr>
            <p:spPr>
              <a:xfrm>
                <a:off x="6743115" y="2023335"/>
                <a:ext cx="5767754" cy="830997"/>
              </a:xfrm>
              <a:prstGeom prst="rect">
                <a:avLst/>
              </a:prstGeom>
              <a:noFill/>
            </p:spPr>
            <p:txBody>
              <a:bodyPr wrap="square" rtlCol="0">
                <a:spAutoFit/>
              </a:bodyPr>
              <a:lstStyle/>
              <a:p>
                <a:r>
                  <a:rPr lang="en-US" sz="4800" dirty="0"/>
                  <a:t>Maximize </a:t>
                </a:r>
                <a14:m>
                  <m:oMath xmlns:m="http://schemas.openxmlformats.org/officeDocument/2006/math">
                    <m:sSup>
                      <m:sSupPr>
                        <m:ctrlPr>
                          <a:rPr lang="en-US" sz="4800" b="0" i="1" smtClean="0">
                            <a:latin typeface="Cambria Math" panose="02040503050406030204" pitchFamily="18" charset="0"/>
                          </a:rPr>
                        </m:ctrlPr>
                      </m:sSupPr>
                      <m:e>
                        <m:d>
                          <m:dPr>
                            <m:begChr m:val="|"/>
                            <m:endChr m:val="|"/>
                            <m:ctrlPr>
                              <a:rPr lang="en-US" sz="4800" b="0" i="1" smtClean="0">
                                <a:latin typeface="Cambria Math" panose="02040503050406030204" pitchFamily="18" charset="0"/>
                              </a:rPr>
                            </m:ctrlPr>
                          </m:dPr>
                          <m:e>
                            <m:r>
                              <a:rPr lang="en-US" sz="4800" b="0" i="1" smtClean="0">
                                <a:latin typeface="Cambria Math" panose="02040503050406030204" pitchFamily="18" charset="0"/>
                              </a:rPr>
                              <m:t>𝑢</m:t>
                            </m:r>
                            <m:d>
                              <m:dPr>
                                <m:ctrlPr>
                                  <a:rPr lang="en-US" sz="4800" b="0" i="1" smtClean="0">
                                    <a:latin typeface="Cambria Math" panose="02040503050406030204" pitchFamily="18" charset="0"/>
                                  </a:rPr>
                                </m:ctrlPr>
                              </m:dPr>
                              <m:e>
                                <m:sSub>
                                  <m:sSubPr>
                                    <m:ctrlPr>
                                      <a:rPr lang="en-US" sz="4800" b="1" i="1" smtClean="0">
                                        <a:latin typeface="Cambria Math" panose="02040503050406030204" pitchFamily="18" charset="0"/>
                                      </a:rPr>
                                    </m:ctrlPr>
                                  </m:sSubPr>
                                  <m:e>
                                    <m:r>
                                      <a:rPr lang="en-US" sz="4800" b="1" i="1" smtClean="0">
                                        <a:latin typeface="Cambria Math" panose="02040503050406030204" pitchFamily="18" charset="0"/>
                                      </a:rPr>
                                      <m:t>𝒓</m:t>
                                    </m:r>
                                  </m:e>
                                  <m:sub>
                                    <m:r>
                                      <a:rPr lang="en-US" sz="4800" b="1" i="1" smtClean="0">
                                        <a:latin typeface="Cambria Math" panose="02040503050406030204" pitchFamily="18" charset="0"/>
                                      </a:rPr>
                                      <m:t>𝟎</m:t>
                                    </m:r>
                                  </m:sub>
                                </m:sSub>
                              </m:e>
                            </m:d>
                          </m:e>
                        </m:d>
                      </m:e>
                      <m:sup>
                        <m:r>
                          <a:rPr lang="en-US" sz="4800" b="0" i="1" smtClean="0">
                            <a:latin typeface="Cambria Math" panose="02040503050406030204" pitchFamily="18" charset="0"/>
                          </a:rPr>
                          <m:t>2</m:t>
                        </m:r>
                      </m:sup>
                    </m:sSup>
                  </m:oMath>
                </a14:m>
                <a:endParaRPr lang="en-US" sz="4800" dirty="0"/>
              </a:p>
            </p:txBody>
          </p:sp>
        </mc:Choice>
        <mc:Fallback xmlns="">
          <p:sp>
            <p:nvSpPr>
              <p:cNvPr id="17" name="TextBox 16">
                <a:extLst>
                  <a:ext uri="{FF2B5EF4-FFF2-40B4-BE49-F238E27FC236}">
                    <a16:creationId xmlns:a16="http://schemas.microsoft.com/office/drawing/2014/main" id="{1A712180-3405-4499-9C65-F3CC549C07BD}"/>
                  </a:ext>
                </a:extLst>
              </p:cNvPr>
              <p:cNvSpPr txBox="1">
                <a:spLocks noRot="1" noChangeAspect="1" noMove="1" noResize="1" noEditPoints="1" noAdjustHandles="1" noChangeArrowheads="1" noChangeShapeType="1" noTextEdit="1"/>
              </p:cNvSpPr>
              <p:nvPr/>
            </p:nvSpPr>
            <p:spPr>
              <a:xfrm>
                <a:off x="6743115" y="2023335"/>
                <a:ext cx="5767754" cy="830997"/>
              </a:xfrm>
              <a:prstGeom prst="rect">
                <a:avLst/>
              </a:prstGeom>
              <a:blipFill>
                <a:blip r:embed="rId4"/>
                <a:stretch>
                  <a:fillRect l="-4757" t="-16176" b="-38971"/>
                </a:stretch>
              </a:blipFill>
            </p:spPr>
            <p:txBody>
              <a:bodyPr/>
              <a:lstStyle/>
              <a:p>
                <a:r>
                  <a:rPr lang="en-US">
                    <a:noFill/>
                  </a:rPr>
                  <a:t> </a:t>
                </a:r>
              </a:p>
            </p:txBody>
          </p:sp>
        </mc:Fallback>
      </mc:AlternateContent>
      <p:sp>
        <p:nvSpPr>
          <p:cNvPr id="28" name="Freeform: Shape 27">
            <a:extLst>
              <a:ext uri="{FF2B5EF4-FFF2-40B4-BE49-F238E27FC236}">
                <a16:creationId xmlns:a16="http://schemas.microsoft.com/office/drawing/2014/main" id="{D67A0BE4-E233-4672-AD07-AEA1DC8A3C4B}"/>
              </a:ext>
            </a:extLst>
          </p:cNvPr>
          <p:cNvSpPr/>
          <p:nvPr/>
        </p:nvSpPr>
        <p:spPr>
          <a:xfrm>
            <a:off x="6513342" y="2771335"/>
            <a:ext cx="3868615" cy="1026942"/>
          </a:xfrm>
          <a:custGeom>
            <a:avLst/>
            <a:gdLst>
              <a:gd name="connsiteX0" fmla="*/ 3868615 w 3868615"/>
              <a:gd name="connsiteY0" fmla="*/ 0 h 1026942"/>
              <a:gd name="connsiteX1" fmla="*/ 2349304 w 3868615"/>
              <a:gd name="connsiteY1" fmla="*/ 829994 h 1026942"/>
              <a:gd name="connsiteX2" fmla="*/ 0 w 3868615"/>
              <a:gd name="connsiteY2" fmla="*/ 1026942 h 1026942"/>
            </a:gdLst>
            <a:ahLst/>
            <a:cxnLst>
              <a:cxn ang="0">
                <a:pos x="connsiteX0" y="connsiteY0"/>
              </a:cxn>
              <a:cxn ang="0">
                <a:pos x="connsiteX1" y="connsiteY1"/>
              </a:cxn>
              <a:cxn ang="0">
                <a:pos x="connsiteX2" y="connsiteY2"/>
              </a:cxn>
            </a:cxnLst>
            <a:rect l="l" t="t" r="r" b="b"/>
            <a:pathLst>
              <a:path w="3868615" h="1026942">
                <a:moveTo>
                  <a:pt x="3868615" y="0"/>
                </a:moveTo>
                <a:cubicBezTo>
                  <a:pt x="3431344" y="329418"/>
                  <a:pt x="2994073" y="658837"/>
                  <a:pt x="2349304" y="829994"/>
                </a:cubicBezTo>
                <a:cubicBezTo>
                  <a:pt x="1704535" y="1001151"/>
                  <a:pt x="852267" y="1014046"/>
                  <a:pt x="0" y="1026942"/>
                </a:cubicBezTo>
              </a:path>
            </a:pathLst>
          </a:custGeom>
          <a:noFill/>
          <a:ln w="25400">
            <a:solidFill>
              <a:srgbClr val="FF0000"/>
            </a:solidFill>
            <a:headEnd type="none" w="lg" len="lg"/>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5A9D71B-86E0-4305-AAA5-88909688D439}"/>
                  </a:ext>
                </a:extLst>
              </p:cNvPr>
              <p:cNvSpPr txBox="1"/>
              <p:nvPr/>
            </p:nvSpPr>
            <p:spPr>
              <a:xfrm>
                <a:off x="6217920" y="4293207"/>
                <a:ext cx="5629618"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6000" b="0" i="1" smtClean="0">
                              <a:latin typeface="Cambria Math" panose="02040503050406030204" pitchFamily="18" charset="0"/>
                              <a:ea typeface="Cambria Math" panose="02040503050406030204" pitchFamily="18" charset="0"/>
                            </a:rPr>
                          </m:ctrlPr>
                        </m:sSupPr>
                        <m:e>
                          <m:r>
                            <m:rPr>
                              <m:sty m:val="p"/>
                            </m:rPr>
                            <a:rPr lang="en-US" sz="6000" i="1" smtClean="0">
                              <a:latin typeface="Cambria Math" panose="02040503050406030204" pitchFamily="18" charset="0"/>
                              <a:ea typeface="Cambria Math" panose="02040503050406030204" pitchFamily="18" charset="0"/>
                            </a:rPr>
                            <m:t>∇</m:t>
                          </m:r>
                        </m:e>
                        <m:sup>
                          <m:r>
                            <a:rPr lang="en-US" sz="6000" b="0" i="1" smtClean="0">
                              <a:latin typeface="Cambria Math" panose="02040503050406030204" pitchFamily="18" charset="0"/>
                              <a:ea typeface="Cambria Math" panose="02040503050406030204" pitchFamily="18" charset="0"/>
                            </a:rPr>
                            <m:t>2</m:t>
                          </m:r>
                        </m:sup>
                      </m:sSup>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m:t>
                      </m:r>
                      <m:sSup>
                        <m:sSupPr>
                          <m:ctrlPr>
                            <a:rPr lang="en-US" sz="6000" b="0" i="1" smtClean="0">
                              <a:latin typeface="Cambria Math" panose="02040503050406030204" pitchFamily="18" charset="0"/>
                              <a:ea typeface="Cambria Math" panose="02040503050406030204" pitchFamily="18" charset="0"/>
                            </a:rPr>
                          </m:ctrlPr>
                        </m:sSupPr>
                        <m:e>
                          <m:r>
                            <a:rPr lang="en-US" sz="6000" b="0" i="1" smtClean="0">
                              <a:latin typeface="Cambria Math" panose="02040503050406030204" pitchFamily="18" charset="0"/>
                              <a:ea typeface="Cambria Math" panose="02040503050406030204" pitchFamily="18" charset="0"/>
                            </a:rPr>
                            <m:t>𝑘</m:t>
                          </m:r>
                        </m:e>
                        <m:sup>
                          <m:r>
                            <a:rPr lang="en-US" sz="6000" b="0" i="1" smtClean="0">
                              <a:latin typeface="Cambria Math" panose="02040503050406030204" pitchFamily="18" charset="0"/>
                              <a:ea typeface="Cambria Math" panose="02040503050406030204" pitchFamily="18" charset="0"/>
                            </a:rPr>
                            <m:t>2</m:t>
                          </m:r>
                        </m:sup>
                      </m:sSup>
                      <m:r>
                        <a:rPr lang="en-US" sz="6000" b="0" i="1" smtClean="0">
                          <a:solidFill>
                            <a:srgbClr val="0000FF"/>
                          </a:solidFill>
                          <a:latin typeface="Cambria Math" panose="02040503050406030204" pitchFamily="18" charset="0"/>
                          <a:ea typeface="Cambria Math" panose="02040503050406030204" pitchFamily="18" charset="0"/>
                        </a:rPr>
                        <m:t>𝜖</m:t>
                      </m:r>
                      <m:r>
                        <a:rPr lang="en-US" sz="6000" b="0" i="1" smtClean="0">
                          <a:latin typeface="Cambria Math" panose="02040503050406030204" pitchFamily="18" charset="0"/>
                          <a:ea typeface="Cambria Math" panose="02040503050406030204" pitchFamily="18" charset="0"/>
                        </a:rPr>
                        <m:t> </m:t>
                      </m:r>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=0</m:t>
                      </m:r>
                    </m:oMath>
                  </m:oMathPara>
                </a14:m>
                <a:endParaRPr lang="en-US" sz="6000" dirty="0"/>
              </a:p>
            </p:txBody>
          </p:sp>
        </mc:Choice>
        <mc:Fallback xmlns="">
          <p:sp>
            <p:nvSpPr>
              <p:cNvPr id="29" name="TextBox 28">
                <a:extLst>
                  <a:ext uri="{FF2B5EF4-FFF2-40B4-BE49-F238E27FC236}">
                    <a16:creationId xmlns:a16="http://schemas.microsoft.com/office/drawing/2014/main" id="{25A9D71B-86E0-4305-AAA5-88909688D439}"/>
                  </a:ext>
                </a:extLst>
              </p:cNvPr>
              <p:cNvSpPr txBox="1">
                <a:spLocks noRot="1" noChangeAspect="1" noMove="1" noResize="1" noEditPoints="1" noAdjustHandles="1" noChangeArrowheads="1" noChangeShapeType="1" noTextEdit="1"/>
              </p:cNvSpPr>
              <p:nvPr/>
            </p:nvSpPr>
            <p:spPr>
              <a:xfrm>
                <a:off x="6217920" y="4293207"/>
                <a:ext cx="5629618" cy="92333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2405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329C969-D92D-4ADC-9902-FD1563E678E7}"/>
              </a:ext>
            </a:extLst>
          </p:cNvPr>
          <p:cNvGrpSpPr/>
          <p:nvPr/>
        </p:nvGrpSpPr>
        <p:grpSpPr>
          <a:xfrm>
            <a:off x="498125" y="741071"/>
            <a:ext cx="4405898" cy="3079214"/>
            <a:chOff x="0" y="1889393"/>
            <a:chExt cx="4405898" cy="3079214"/>
          </a:xfrm>
        </p:grpSpPr>
        <p:pic>
          <p:nvPicPr>
            <p:cNvPr id="1026" name="Picture 2" descr="What Is DSLR Camera (Page 1) - Line.17QQ.com">
              <a:extLst>
                <a:ext uri="{FF2B5EF4-FFF2-40B4-BE49-F238E27FC236}">
                  <a16:creationId xmlns:a16="http://schemas.microsoft.com/office/drawing/2014/main" id="{42840F7F-7919-4AD8-A1AC-FBC0EFFA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600000">
              <a:off x="0" y="1889393"/>
              <a:ext cx="4405898" cy="30792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B767B9D-1A98-41A3-AECD-E239DD24CDFF}"/>
                </a:ext>
              </a:extLst>
            </p:cNvPr>
            <p:cNvCxnSpPr>
              <a:cxnSpLocks/>
            </p:cNvCxnSpPr>
            <p:nvPr/>
          </p:nvCxnSpPr>
          <p:spPr>
            <a:xfrm>
              <a:off x="264405" y="2423711"/>
              <a:ext cx="2721166" cy="29745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1F052A-D4E8-430D-819C-11D55AB7B0BF}"/>
                </a:ext>
              </a:extLst>
            </p:cNvPr>
            <p:cNvSpPr txBox="1"/>
            <p:nvPr/>
          </p:nvSpPr>
          <p:spPr>
            <a:xfrm rot="400725">
              <a:off x="605927" y="2154080"/>
              <a:ext cx="1839817" cy="461665"/>
            </a:xfrm>
            <a:prstGeom prst="rect">
              <a:avLst/>
            </a:prstGeom>
            <a:noFill/>
          </p:spPr>
          <p:txBody>
            <a:bodyPr wrap="square" rtlCol="0">
              <a:spAutoFit/>
            </a:bodyPr>
            <a:lstStyle/>
            <a:p>
              <a:r>
                <a:rPr lang="en-US" sz="2400" dirty="0">
                  <a:solidFill>
                    <a:srgbClr val="FF0000"/>
                  </a:solidFill>
                </a:rPr>
                <a:t>centimeters</a:t>
              </a:r>
            </a:p>
          </p:txBody>
        </p:sp>
      </p:grpSp>
      <p:pic>
        <p:nvPicPr>
          <p:cNvPr id="1028" name="Picture 4" descr="SWaP Reduction with the reTORT Ray Tracer from ExH - E x H Computational  Electromagnetics">
            <a:extLst>
              <a:ext uri="{FF2B5EF4-FFF2-40B4-BE49-F238E27FC236}">
                <a16:creationId xmlns:a16="http://schemas.microsoft.com/office/drawing/2014/main" id="{6B4CE855-C61F-4804-9C06-CED7078E3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887" y="3516508"/>
            <a:ext cx="4923368" cy="325213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a:extLst>
              <a:ext uri="{FF2B5EF4-FFF2-40B4-BE49-F238E27FC236}">
                <a16:creationId xmlns:a16="http://schemas.microsoft.com/office/drawing/2014/main" id="{1FA956F8-87F6-4496-B638-DDE1DAFF2BB9}"/>
              </a:ext>
            </a:extLst>
          </p:cNvPr>
          <p:cNvCxnSpPr>
            <a:cxnSpLocks/>
          </p:cNvCxnSpPr>
          <p:nvPr/>
        </p:nvCxnSpPr>
        <p:spPr>
          <a:xfrm flipH="1">
            <a:off x="848299" y="3058286"/>
            <a:ext cx="341523" cy="154236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D23665-EFAD-4C87-9D52-23EF97F854D5}"/>
              </a:ext>
            </a:extLst>
          </p:cNvPr>
          <p:cNvCxnSpPr>
            <a:cxnSpLocks/>
          </p:cNvCxnSpPr>
          <p:nvPr/>
        </p:nvCxnSpPr>
        <p:spPr>
          <a:xfrm flipH="1">
            <a:off x="3130630" y="2832647"/>
            <a:ext cx="99679" cy="138894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769441"/>
          </a:xfrm>
          <a:prstGeom prst="rect">
            <a:avLst/>
          </a:prstGeom>
          <a:noFill/>
        </p:spPr>
        <p:txBody>
          <a:bodyPr wrap="square" rtlCol="0">
            <a:spAutoFit/>
          </a:bodyPr>
          <a:lstStyle/>
          <a:p>
            <a:r>
              <a:rPr lang="en-US" sz="4400" b="1" dirty="0">
                <a:latin typeface="Book Antiqua" panose="02040602050305030304" pitchFamily="18" charset="0"/>
              </a:rPr>
              <a:t>A squished camera lens?</a:t>
            </a:r>
            <a:endParaRPr lang="en-US" sz="2600" b="1" dirty="0">
              <a:latin typeface="Book Antiqua" panose="02040602050305030304" pitchFamily="18" charset="0"/>
            </a:endParaRPr>
          </a:p>
        </p:txBody>
      </p:sp>
    </p:spTree>
    <p:extLst>
      <p:ext uri="{BB962C8B-B14F-4D97-AF65-F5344CB8AC3E}">
        <p14:creationId xmlns:p14="http://schemas.microsoft.com/office/powerpoint/2010/main" val="3073286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329C969-D92D-4ADC-9902-FD1563E678E7}"/>
              </a:ext>
            </a:extLst>
          </p:cNvPr>
          <p:cNvGrpSpPr/>
          <p:nvPr/>
        </p:nvGrpSpPr>
        <p:grpSpPr>
          <a:xfrm>
            <a:off x="498125" y="741071"/>
            <a:ext cx="4405898" cy="3079214"/>
            <a:chOff x="0" y="1889393"/>
            <a:chExt cx="4405898" cy="3079214"/>
          </a:xfrm>
        </p:grpSpPr>
        <p:pic>
          <p:nvPicPr>
            <p:cNvPr id="1026" name="Picture 2" descr="What Is DSLR Camera (Page 1) - Line.17QQ.com">
              <a:extLst>
                <a:ext uri="{FF2B5EF4-FFF2-40B4-BE49-F238E27FC236}">
                  <a16:creationId xmlns:a16="http://schemas.microsoft.com/office/drawing/2014/main" id="{42840F7F-7919-4AD8-A1AC-FBC0EFFA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600000">
              <a:off x="0" y="1889393"/>
              <a:ext cx="4405898" cy="30792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B767B9D-1A98-41A3-AECD-E239DD24CDFF}"/>
                </a:ext>
              </a:extLst>
            </p:cNvPr>
            <p:cNvCxnSpPr>
              <a:cxnSpLocks/>
            </p:cNvCxnSpPr>
            <p:nvPr/>
          </p:nvCxnSpPr>
          <p:spPr>
            <a:xfrm>
              <a:off x="264405" y="2423711"/>
              <a:ext cx="2721166" cy="29745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1F052A-D4E8-430D-819C-11D55AB7B0BF}"/>
                </a:ext>
              </a:extLst>
            </p:cNvPr>
            <p:cNvSpPr txBox="1"/>
            <p:nvPr/>
          </p:nvSpPr>
          <p:spPr>
            <a:xfrm rot="400725">
              <a:off x="605927" y="2154080"/>
              <a:ext cx="1839817" cy="461665"/>
            </a:xfrm>
            <a:prstGeom prst="rect">
              <a:avLst/>
            </a:prstGeom>
            <a:noFill/>
          </p:spPr>
          <p:txBody>
            <a:bodyPr wrap="square" rtlCol="0">
              <a:spAutoFit/>
            </a:bodyPr>
            <a:lstStyle/>
            <a:p>
              <a:r>
                <a:rPr lang="en-US" sz="2400" dirty="0">
                  <a:solidFill>
                    <a:srgbClr val="FF0000"/>
                  </a:solidFill>
                </a:rPr>
                <a:t>centimeters</a:t>
              </a:r>
            </a:p>
          </p:txBody>
        </p:sp>
        <p:cxnSp>
          <p:nvCxnSpPr>
            <p:cNvPr id="10" name="Straight Connector 9">
              <a:extLst>
                <a:ext uri="{FF2B5EF4-FFF2-40B4-BE49-F238E27FC236}">
                  <a16:creationId xmlns:a16="http://schemas.microsoft.com/office/drawing/2014/main" id="{0527FE48-0A91-48AB-B737-790133BE8F42}"/>
                </a:ext>
              </a:extLst>
            </p:cNvPr>
            <p:cNvCxnSpPr>
              <a:cxnSpLocks/>
            </p:cNvCxnSpPr>
            <p:nvPr/>
          </p:nvCxnSpPr>
          <p:spPr>
            <a:xfrm flipH="1">
              <a:off x="585323" y="2919470"/>
              <a:ext cx="2223979" cy="117035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31CD55-F041-4842-93A8-0DA1AAB4DB0E}"/>
                </a:ext>
              </a:extLst>
            </p:cNvPr>
            <p:cNvCxnSpPr>
              <a:cxnSpLocks/>
            </p:cNvCxnSpPr>
            <p:nvPr/>
          </p:nvCxnSpPr>
          <p:spPr>
            <a:xfrm>
              <a:off x="429657" y="2745955"/>
              <a:ext cx="2302527" cy="105935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028" name="Picture 4" descr="SWaP Reduction with the reTORT Ray Tracer from ExH - E x H Computational  Electromagnetics">
            <a:extLst>
              <a:ext uri="{FF2B5EF4-FFF2-40B4-BE49-F238E27FC236}">
                <a16:creationId xmlns:a16="http://schemas.microsoft.com/office/drawing/2014/main" id="{6B4CE855-C61F-4804-9C06-CED7078E3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887" y="3516508"/>
            <a:ext cx="4923368" cy="325213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a:extLst>
              <a:ext uri="{FF2B5EF4-FFF2-40B4-BE49-F238E27FC236}">
                <a16:creationId xmlns:a16="http://schemas.microsoft.com/office/drawing/2014/main" id="{1FA956F8-87F6-4496-B638-DDE1DAFF2BB9}"/>
              </a:ext>
            </a:extLst>
          </p:cNvPr>
          <p:cNvCxnSpPr>
            <a:cxnSpLocks/>
          </p:cNvCxnSpPr>
          <p:nvPr/>
        </p:nvCxnSpPr>
        <p:spPr>
          <a:xfrm flipH="1">
            <a:off x="848299" y="3058286"/>
            <a:ext cx="341523" cy="154236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D23665-EFAD-4C87-9D52-23EF97F854D5}"/>
              </a:ext>
            </a:extLst>
          </p:cNvPr>
          <p:cNvCxnSpPr>
            <a:cxnSpLocks/>
          </p:cNvCxnSpPr>
          <p:nvPr/>
        </p:nvCxnSpPr>
        <p:spPr>
          <a:xfrm flipH="1">
            <a:off x="3130630" y="2832647"/>
            <a:ext cx="99679" cy="138894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769441"/>
          </a:xfrm>
          <a:prstGeom prst="rect">
            <a:avLst/>
          </a:prstGeom>
          <a:noFill/>
        </p:spPr>
        <p:txBody>
          <a:bodyPr wrap="square" rtlCol="0">
            <a:spAutoFit/>
          </a:bodyPr>
          <a:lstStyle/>
          <a:p>
            <a:r>
              <a:rPr lang="en-US" sz="4400" b="1" dirty="0">
                <a:latin typeface="Book Antiqua" panose="02040602050305030304" pitchFamily="18" charset="0"/>
              </a:rPr>
              <a:t>A squished camera lens?</a:t>
            </a:r>
            <a:endParaRPr lang="en-US" sz="2600" b="1" dirty="0">
              <a:latin typeface="Book Antiqua" panose="02040602050305030304" pitchFamily="18" charset="0"/>
            </a:endParaRPr>
          </a:p>
        </p:txBody>
      </p:sp>
    </p:spTree>
    <p:extLst>
      <p:ext uri="{BB962C8B-B14F-4D97-AF65-F5344CB8AC3E}">
        <p14:creationId xmlns:p14="http://schemas.microsoft.com/office/powerpoint/2010/main" val="4022180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329C969-D92D-4ADC-9902-FD1563E678E7}"/>
              </a:ext>
            </a:extLst>
          </p:cNvPr>
          <p:cNvGrpSpPr/>
          <p:nvPr/>
        </p:nvGrpSpPr>
        <p:grpSpPr>
          <a:xfrm>
            <a:off x="498125" y="741071"/>
            <a:ext cx="4405898" cy="3079214"/>
            <a:chOff x="0" y="1889393"/>
            <a:chExt cx="4405898" cy="3079214"/>
          </a:xfrm>
        </p:grpSpPr>
        <p:pic>
          <p:nvPicPr>
            <p:cNvPr id="1026" name="Picture 2" descr="What Is DSLR Camera (Page 1) - Line.17QQ.com">
              <a:extLst>
                <a:ext uri="{FF2B5EF4-FFF2-40B4-BE49-F238E27FC236}">
                  <a16:creationId xmlns:a16="http://schemas.microsoft.com/office/drawing/2014/main" id="{42840F7F-7919-4AD8-A1AC-FBC0EFFA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600000">
              <a:off x="0" y="1889393"/>
              <a:ext cx="4405898" cy="30792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B767B9D-1A98-41A3-AECD-E239DD24CDFF}"/>
                </a:ext>
              </a:extLst>
            </p:cNvPr>
            <p:cNvCxnSpPr>
              <a:cxnSpLocks/>
            </p:cNvCxnSpPr>
            <p:nvPr/>
          </p:nvCxnSpPr>
          <p:spPr>
            <a:xfrm>
              <a:off x="264405" y="2423711"/>
              <a:ext cx="2721166" cy="29745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1F052A-D4E8-430D-819C-11D55AB7B0BF}"/>
                </a:ext>
              </a:extLst>
            </p:cNvPr>
            <p:cNvSpPr txBox="1"/>
            <p:nvPr/>
          </p:nvSpPr>
          <p:spPr>
            <a:xfrm rot="400725">
              <a:off x="605927" y="2154080"/>
              <a:ext cx="1839817" cy="461665"/>
            </a:xfrm>
            <a:prstGeom prst="rect">
              <a:avLst/>
            </a:prstGeom>
            <a:noFill/>
          </p:spPr>
          <p:txBody>
            <a:bodyPr wrap="square" rtlCol="0">
              <a:spAutoFit/>
            </a:bodyPr>
            <a:lstStyle/>
            <a:p>
              <a:r>
                <a:rPr lang="en-US" sz="2400" dirty="0">
                  <a:solidFill>
                    <a:srgbClr val="FF0000"/>
                  </a:solidFill>
                </a:rPr>
                <a:t>centimeters</a:t>
              </a:r>
            </a:p>
          </p:txBody>
        </p:sp>
        <p:cxnSp>
          <p:nvCxnSpPr>
            <p:cNvPr id="10" name="Straight Connector 9">
              <a:extLst>
                <a:ext uri="{FF2B5EF4-FFF2-40B4-BE49-F238E27FC236}">
                  <a16:creationId xmlns:a16="http://schemas.microsoft.com/office/drawing/2014/main" id="{0527FE48-0A91-48AB-B737-790133BE8F42}"/>
                </a:ext>
              </a:extLst>
            </p:cNvPr>
            <p:cNvCxnSpPr>
              <a:cxnSpLocks/>
            </p:cNvCxnSpPr>
            <p:nvPr/>
          </p:nvCxnSpPr>
          <p:spPr>
            <a:xfrm flipH="1">
              <a:off x="585323" y="2919470"/>
              <a:ext cx="2223979" cy="117035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31CD55-F041-4842-93A8-0DA1AAB4DB0E}"/>
                </a:ext>
              </a:extLst>
            </p:cNvPr>
            <p:cNvCxnSpPr>
              <a:cxnSpLocks/>
            </p:cNvCxnSpPr>
            <p:nvPr/>
          </p:nvCxnSpPr>
          <p:spPr>
            <a:xfrm>
              <a:off x="429657" y="2745955"/>
              <a:ext cx="2302527" cy="105935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4" name="Picture 23">
            <a:extLst>
              <a:ext uri="{FF2B5EF4-FFF2-40B4-BE49-F238E27FC236}">
                <a16:creationId xmlns:a16="http://schemas.microsoft.com/office/drawing/2014/main" id="{7BF64E6B-744F-48AB-9448-1C9B6CC2D3C8}"/>
              </a:ext>
            </a:extLst>
          </p:cNvPr>
          <p:cNvPicPr>
            <a:picLocks noChangeAspect="1"/>
          </p:cNvPicPr>
          <p:nvPr/>
        </p:nvPicPr>
        <p:blipFill>
          <a:blip r:embed="rId4"/>
          <a:stretch>
            <a:fillRect/>
          </a:stretch>
        </p:blipFill>
        <p:spPr>
          <a:xfrm rot="16200000" flipV="1">
            <a:off x="4009387" y="3187042"/>
            <a:ext cx="5241274" cy="1486825"/>
          </a:xfrm>
          <a:prstGeom prst="rect">
            <a:avLst/>
          </a:prstGeom>
        </p:spPr>
      </p:pic>
      <p:pic>
        <p:nvPicPr>
          <p:cNvPr id="1028" name="Picture 4" descr="SWaP Reduction with the reTORT Ray Tracer from ExH - E x H Computational  Electromagnetics">
            <a:extLst>
              <a:ext uri="{FF2B5EF4-FFF2-40B4-BE49-F238E27FC236}">
                <a16:creationId xmlns:a16="http://schemas.microsoft.com/office/drawing/2014/main" id="{6B4CE855-C61F-4804-9C06-CED7078E30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887" y="3516508"/>
            <a:ext cx="4923368" cy="325213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a:extLst>
              <a:ext uri="{FF2B5EF4-FFF2-40B4-BE49-F238E27FC236}">
                <a16:creationId xmlns:a16="http://schemas.microsoft.com/office/drawing/2014/main" id="{1FA956F8-87F6-4496-B638-DDE1DAFF2BB9}"/>
              </a:ext>
            </a:extLst>
          </p:cNvPr>
          <p:cNvCxnSpPr>
            <a:cxnSpLocks/>
          </p:cNvCxnSpPr>
          <p:nvPr/>
        </p:nvCxnSpPr>
        <p:spPr>
          <a:xfrm flipH="1">
            <a:off x="848299" y="3058286"/>
            <a:ext cx="341523" cy="154236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D23665-EFAD-4C87-9D52-23EF97F854D5}"/>
              </a:ext>
            </a:extLst>
          </p:cNvPr>
          <p:cNvCxnSpPr>
            <a:cxnSpLocks/>
          </p:cNvCxnSpPr>
          <p:nvPr/>
        </p:nvCxnSpPr>
        <p:spPr>
          <a:xfrm flipH="1">
            <a:off x="3130630" y="2832647"/>
            <a:ext cx="99679" cy="138894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769441"/>
          </a:xfrm>
          <a:prstGeom prst="rect">
            <a:avLst/>
          </a:prstGeom>
          <a:noFill/>
        </p:spPr>
        <p:txBody>
          <a:bodyPr wrap="square" rtlCol="0">
            <a:spAutoFit/>
          </a:bodyPr>
          <a:lstStyle/>
          <a:p>
            <a:r>
              <a:rPr lang="en-US" sz="4400" b="1" dirty="0">
                <a:latin typeface="Book Antiqua" panose="02040602050305030304" pitchFamily="18" charset="0"/>
              </a:rPr>
              <a:t>A squished camera lens?</a:t>
            </a:r>
            <a:endParaRPr lang="en-US" sz="2600" b="1" dirty="0">
              <a:latin typeface="Book Antiqua" panose="02040602050305030304" pitchFamily="18" charset="0"/>
            </a:endParaRPr>
          </a:p>
        </p:txBody>
      </p:sp>
      <p:pic>
        <p:nvPicPr>
          <p:cNvPr id="1032" name="Picture 1031">
            <a:extLst>
              <a:ext uri="{FF2B5EF4-FFF2-40B4-BE49-F238E27FC236}">
                <a16:creationId xmlns:a16="http://schemas.microsoft.com/office/drawing/2014/main" id="{E230990F-494E-4FBE-9F97-5A92F78648BD}"/>
              </a:ext>
            </a:extLst>
          </p:cNvPr>
          <p:cNvPicPr>
            <a:picLocks noChangeAspect="1"/>
          </p:cNvPicPr>
          <p:nvPr/>
        </p:nvPicPr>
        <p:blipFill>
          <a:blip r:embed="rId6"/>
          <a:stretch>
            <a:fillRect/>
          </a:stretch>
        </p:blipFill>
        <p:spPr>
          <a:xfrm rot="16200000">
            <a:off x="7533663" y="1600498"/>
            <a:ext cx="4503456" cy="4497726"/>
          </a:xfrm>
          <a:prstGeom prst="rect">
            <a:avLst/>
          </a:prstGeom>
        </p:spPr>
      </p:pic>
      <p:cxnSp>
        <p:nvCxnSpPr>
          <p:cNvPr id="41" name="Straight Arrow Connector 40">
            <a:extLst>
              <a:ext uri="{FF2B5EF4-FFF2-40B4-BE49-F238E27FC236}">
                <a16:creationId xmlns:a16="http://schemas.microsoft.com/office/drawing/2014/main" id="{B74855E1-74CF-4F48-9773-2B04E89EA5FC}"/>
              </a:ext>
            </a:extLst>
          </p:cNvPr>
          <p:cNvCxnSpPr>
            <a:cxnSpLocks/>
          </p:cNvCxnSpPr>
          <p:nvPr/>
        </p:nvCxnSpPr>
        <p:spPr>
          <a:xfrm>
            <a:off x="5929340" y="1181381"/>
            <a:ext cx="1401368"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1F28A43-F18E-4423-9167-91F50D5D6648}"/>
              </a:ext>
            </a:extLst>
          </p:cNvPr>
          <p:cNvSpPr txBox="1"/>
          <p:nvPr/>
        </p:nvSpPr>
        <p:spPr>
          <a:xfrm>
            <a:off x="5749657" y="672912"/>
            <a:ext cx="1839817" cy="461665"/>
          </a:xfrm>
          <a:prstGeom prst="rect">
            <a:avLst/>
          </a:prstGeom>
          <a:noFill/>
        </p:spPr>
        <p:txBody>
          <a:bodyPr wrap="square" rtlCol="0">
            <a:spAutoFit/>
          </a:bodyPr>
          <a:lstStyle/>
          <a:p>
            <a:r>
              <a:rPr lang="en-US" sz="2400" dirty="0">
                <a:solidFill>
                  <a:srgbClr val="FF0000"/>
                </a:solidFill>
              </a:rPr>
              <a:t>micrometers</a:t>
            </a:r>
          </a:p>
        </p:txBody>
      </p:sp>
    </p:spTree>
    <p:extLst>
      <p:ext uri="{BB962C8B-B14F-4D97-AF65-F5344CB8AC3E}">
        <p14:creationId xmlns:p14="http://schemas.microsoft.com/office/powerpoint/2010/main" val="4021818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646331"/>
          </a:xfrm>
          <a:prstGeom prst="rect">
            <a:avLst/>
          </a:prstGeom>
          <a:noFill/>
        </p:spPr>
        <p:txBody>
          <a:bodyPr wrap="square" rtlCol="0">
            <a:spAutoFit/>
          </a:bodyPr>
          <a:lstStyle/>
          <a:p>
            <a:r>
              <a:rPr lang="en-US" sz="3600" b="1" dirty="0">
                <a:latin typeface="Book Antiqua" panose="02040602050305030304" pitchFamily="18" charset="0"/>
              </a:rPr>
              <a:t>Many more applications in optics and photonics …</a:t>
            </a:r>
            <a:endParaRPr lang="en-US" sz="2000" b="1" dirty="0">
              <a:latin typeface="Book Antiqua" panose="02040602050305030304" pitchFamily="18" charset="0"/>
            </a:endParaRPr>
          </a:p>
        </p:txBody>
      </p:sp>
      <p:pic>
        <p:nvPicPr>
          <p:cNvPr id="5" name="Picture 4">
            <a:extLst>
              <a:ext uri="{FF2B5EF4-FFF2-40B4-BE49-F238E27FC236}">
                <a16:creationId xmlns:a16="http://schemas.microsoft.com/office/drawing/2014/main" id="{4BAAA879-1A3E-49FB-86B5-1A2F64D21690}"/>
              </a:ext>
            </a:extLst>
          </p:cNvPr>
          <p:cNvPicPr>
            <a:picLocks noChangeAspect="1"/>
          </p:cNvPicPr>
          <p:nvPr/>
        </p:nvPicPr>
        <p:blipFill>
          <a:blip r:embed="rId3"/>
          <a:stretch>
            <a:fillRect/>
          </a:stretch>
        </p:blipFill>
        <p:spPr>
          <a:xfrm>
            <a:off x="943298" y="1176057"/>
            <a:ext cx="3121446" cy="2418196"/>
          </a:xfrm>
          <a:prstGeom prst="rect">
            <a:avLst/>
          </a:prstGeom>
        </p:spPr>
      </p:pic>
      <p:sp>
        <p:nvSpPr>
          <p:cNvPr id="6" name="TextBox 5">
            <a:extLst>
              <a:ext uri="{FF2B5EF4-FFF2-40B4-BE49-F238E27FC236}">
                <a16:creationId xmlns:a16="http://schemas.microsoft.com/office/drawing/2014/main" id="{8335CA7C-4C6B-4634-B016-E8F1C8FFB4C3}"/>
              </a:ext>
            </a:extLst>
          </p:cNvPr>
          <p:cNvSpPr txBox="1"/>
          <p:nvPr/>
        </p:nvSpPr>
        <p:spPr>
          <a:xfrm>
            <a:off x="110168" y="3587421"/>
            <a:ext cx="4549967" cy="646331"/>
          </a:xfrm>
          <a:prstGeom prst="rect">
            <a:avLst/>
          </a:prstGeom>
          <a:noFill/>
        </p:spPr>
        <p:txBody>
          <a:bodyPr wrap="square" rtlCol="0">
            <a:spAutoFit/>
          </a:bodyPr>
          <a:lstStyle/>
          <a:p>
            <a:r>
              <a:rPr lang="en-US" dirty="0"/>
              <a:t>Splitting wavelengths into different channels</a:t>
            </a:r>
          </a:p>
          <a:p>
            <a:r>
              <a:rPr lang="en-US" dirty="0"/>
              <a:t>Piggott et al, Nature Photonics (2016)</a:t>
            </a:r>
          </a:p>
        </p:txBody>
      </p:sp>
      <p:pic>
        <p:nvPicPr>
          <p:cNvPr id="9" name="Picture 8">
            <a:extLst>
              <a:ext uri="{FF2B5EF4-FFF2-40B4-BE49-F238E27FC236}">
                <a16:creationId xmlns:a16="http://schemas.microsoft.com/office/drawing/2014/main" id="{6F27D0A0-91FC-44D8-97FD-08BA90E9F7FE}"/>
              </a:ext>
            </a:extLst>
          </p:cNvPr>
          <p:cNvPicPr>
            <a:picLocks noChangeAspect="1"/>
          </p:cNvPicPr>
          <p:nvPr/>
        </p:nvPicPr>
        <p:blipFill>
          <a:blip r:embed="rId4"/>
          <a:stretch>
            <a:fillRect/>
          </a:stretch>
        </p:blipFill>
        <p:spPr>
          <a:xfrm>
            <a:off x="5100810" y="1142436"/>
            <a:ext cx="2875924" cy="2854854"/>
          </a:xfrm>
          <a:prstGeom prst="rect">
            <a:avLst/>
          </a:prstGeom>
        </p:spPr>
      </p:pic>
      <p:sp>
        <p:nvSpPr>
          <p:cNvPr id="11" name="Oval 10">
            <a:extLst>
              <a:ext uri="{FF2B5EF4-FFF2-40B4-BE49-F238E27FC236}">
                <a16:creationId xmlns:a16="http://schemas.microsoft.com/office/drawing/2014/main" id="{E498C08E-D4B5-4915-B07E-83DE0BEADAB6}"/>
              </a:ext>
            </a:extLst>
          </p:cNvPr>
          <p:cNvSpPr/>
          <p:nvPr/>
        </p:nvSpPr>
        <p:spPr>
          <a:xfrm>
            <a:off x="6224791" y="2216401"/>
            <a:ext cx="583894" cy="646331"/>
          </a:xfrm>
          <a:prstGeom prst="ellipse">
            <a:avLst/>
          </a:prstGeom>
          <a:gradFill flip="none" rotWithShape="1">
            <a:gsLst>
              <a:gs pos="62000">
                <a:srgbClr val="FF0000">
                  <a:tint val="66000"/>
                  <a:satMod val="160000"/>
                  <a:alpha val="11000"/>
                </a:srgbClr>
              </a:gs>
              <a:gs pos="24000">
                <a:srgbClr val="FF0000">
                  <a:tint val="44500"/>
                  <a:satMod val="160000"/>
                  <a:lumMod val="54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21D0D3C-7DA6-4D1B-8C3A-76782CB652AF}"/>
              </a:ext>
            </a:extLst>
          </p:cNvPr>
          <p:cNvSpPr txBox="1"/>
          <p:nvPr/>
        </p:nvSpPr>
        <p:spPr>
          <a:xfrm>
            <a:off x="5021855" y="4016570"/>
            <a:ext cx="4549967" cy="646331"/>
          </a:xfrm>
          <a:prstGeom prst="rect">
            <a:avLst/>
          </a:prstGeom>
          <a:noFill/>
        </p:spPr>
        <p:txBody>
          <a:bodyPr wrap="square" rtlCol="0">
            <a:spAutoFit/>
          </a:bodyPr>
          <a:lstStyle/>
          <a:p>
            <a:r>
              <a:rPr lang="en-US" dirty="0"/>
              <a:t>Trapping light in a very small volume</a:t>
            </a:r>
          </a:p>
          <a:p>
            <a:r>
              <a:rPr lang="en-US" dirty="0"/>
              <a:t>Wang et al, APL (2018)</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1C21F54-1C61-4BDD-B124-29B10C095B49}"/>
                  </a:ext>
                </a:extLst>
              </p:cNvPr>
              <p:cNvSpPr txBox="1"/>
              <p:nvPr/>
            </p:nvSpPr>
            <p:spPr>
              <a:xfrm>
                <a:off x="260253" y="4808054"/>
                <a:ext cx="8934679" cy="1200329"/>
              </a:xfrm>
              <a:prstGeom prst="rect">
                <a:avLst/>
              </a:prstGeom>
              <a:noFill/>
            </p:spPr>
            <p:txBody>
              <a:bodyPr wrap="square" rtlCol="0">
                <a:spAutoFit/>
              </a:bodyPr>
              <a:lstStyle/>
              <a:p>
                <a:r>
                  <a:rPr lang="en-US" sz="3600" dirty="0"/>
                  <a:t>Optimize      </a:t>
                </a:r>
                <a14:m>
                  <m:oMath xmlns:m="http://schemas.openxmlformats.org/officeDocument/2006/math">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𝐸</m:t>
                        </m:r>
                        <m:d>
                          <m:dPr>
                            <m:ctrlPr>
                              <a:rPr lang="en-US" sz="3600" b="0" i="1" smtClean="0">
                                <a:latin typeface="Cambria Math" panose="02040503050406030204" pitchFamily="18" charset="0"/>
                              </a:rPr>
                            </m:ctrlPr>
                          </m:dPr>
                          <m:e>
                            <m:r>
                              <a:rPr lang="en-US" sz="3600" b="1" i="1" smtClean="0">
                                <a:latin typeface="Cambria Math" panose="02040503050406030204" pitchFamily="18" charset="0"/>
                              </a:rPr>
                              <m:t>𝝐</m:t>
                            </m:r>
                          </m:e>
                        </m:d>
                        <m:r>
                          <a:rPr lang="en-US" sz="3600" b="0" i="1" smtClean="0">
                            <a:latin typeface="Cambria Math" panose="02040503050406030204" pitchFamily="18" charset="0"/>
                          </a:rPr>
                          <m:t>,</m:t>
                        </m:r>
                        <m:r>
                          <a:rPr lang="en-US" sz="3600" b="1" i="1" smtClean="0">
                            <a:latin typeface="Cambria Math" panose="02040503050406030204" pitchFamily="18" charset="0"/>
                          </a:rPr>
                          <m:t>𝝐</m:t>
                        </m:r>
                      </m:e>
                    </m:d>
                  </m:oMath>
                </a14:m>
                <a:r>
                  <a:rPr lang="en-US" sz="3600" b="0" dirty="0"/>
                  <a:t>    over     </a:t>
                </a:r>
                <a14:m>
                  <m:oMath xmlns:m="http://schemas.openxmlformats.org/officeDocument/2006/math">
                    <m:r>
                      <a:rPr lang="en-US" sz="3600" b="1" i="1" smtClean="0">
                        <a:latin typeface="Cambria Math" panose="02040503050406030204" pitchFamily="18" charset="0"/>
                      </a:rPr>
                      <m:t>𝝐</m:t>
                    </m:r>
                  </m:oMath>
                </a14:m>
                <a:endParaRPr lang="en-US" sz="3600" b="0" dirty="0"/>
              </a:p>
              <a:p>
                <a:r>
                  <a:rPr lang="en-US" sz="3600" dirty="0"/>
                  <a:t>Subject to    </a:t>
                </a:r>
                <a14:m>
                  <m:oMath xmlns:m="http://schemas.openxmlformats.org/officeDocument/2006/math">
                    <m:r>
                      <m:rPr>
                        <m:sty m:val="p"/>
                      </m:rPr>
                      <a:rPr lang="en-US" sz="3600" b="0" i="0" smtClean="0">
                        <a:latin typeface="Cambria Math" panose="02040503050406030204" pitchFamily="18" charset="0"/>
                      </a:rPr>
                      <m:t>∇</m:t>
                    </m:r>
                    <m:r>
                      <a:rPr lang="en-US" sz="3600" b="0" i="1" smtClean="0">
                        <a:latin typeface="Cambria Math" panose="02040503050406030204" pitchFamily="18" charset="0"/>
                      </a:rPr>
                      <m:t>×</m:t>
                    </m:r>
                    <m:r>
                      <m:rPr>
                        <m:sty m:val="p"/>
                      </m:rPr>
                      <a:rPr lang="en-US" sz="3600" b="0" i="0" smtClean="0">
                        <a:latin typeface="Cambria Math" panose="02040503050406030204" pitchFamily="18" charset="0"/>
                      </a:rPr>
                      <m:t>∇</m:t>
                    </m:r>
                    <m:r>
                      <a:rPr lang="en-US" sz="3600" b="0" i="1" smtClean="0">
                        <a:latin typeface="Cambria Math" panose="02040503050406030204" pitchFamily="18" charset="0"/>
                      </a:rPr>
                      <m:t>×</m:t>
                    </m:r>
                    <m:r>
                      <a:rPr lang="en-US" sz="3600" b="1" i="1" smtClean="0">
                        <a:latin typeface="Cambria Math" panose="02040503050406030204" pitchFamily="18" charset="0"/>
                      </a:rPr>
                      <m:t>𝑬</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𝑘</m:t>
                        </m:r>
                      </m:e>
                      <m:sup>
                        <m:r>
                          <a:rPr lang="en-US" sz="3600" b="0" i="1" smtClean="0">
                            <a:latin typeface="Cambria Math" panose="02040503050406030204" pitchFamily="18" charset="0"/>
                          </a:rPr>
                          <m:t>2</m:t>
                        </m:r>
                      </m:sup>
                    </m:sSup>
                    <m:r>
                      <a:rPr lang="en-US" sz="3600" b="1" i="1" smtClean="0">
                        <a:latin typeface="Cambria Math" panose="02040503050406030204" pitchFamily="18" charset="0"/>
                      </a:rPr>
                      <m:t>𝝐</m:t>
                    </m:r>
                    <m:r>
                      <a:rPr lang="en-US" sz="3600" b="0" i="1" smtClean="0">
                        <a:latin typeface="Cambria Math" panose="02040503050406030204" pitchFamily="18" charset="0"/>
                      </a:rPr>
                      <m:t> </m:t>
                    </m:r>
                    <m:r>
                      <a:rPr lang="en-US" sz="3600" b="1" i="1" smtClean="0">
                        <a:latin typeface="Cambria Math" panose="02040503050406030204" pitchFamily="18" charset="0"/>
                      </a:rPr>
                      <m:t>𝑬</m:t>
                    </m:r>
                    <m:r>
                      <a:rPr lang="en-US" sz="3600" b="0" i="1" smtClean="0">
                        <a:latin typeface="Cambria Math" panose="02040503050406030204" pitchFamily="18" charset="0"/>
                      </a:rPr>
                      <m:t>=</m:t>
                    </m:r>
                    <m:r>
                      <a:rPr lang="en-US" sz="3600" b="0" i="1" smtClean="0">
                        <a:latin typeface="Cambria Math" panose="02040503050406030204" pitchFamily="18" charset="0"/>
                      </a:rPr>
                      <m:t>𝑖</m:t>
                    </m:r>
                    <m:r>
                      <a:rPr lang="en-US" sz="3600" b="0" i="1" smtClean="0">
                        <a:latin typeface="Cambria Math" panose="02040503050406030204" pitchFamily="18" charset="0"/>
                      </a:rPr>
                      <m:t> </m:t>
                    </m:r>
                    <m:r>
                      <a:rPr lang="en-US" sz="3600" b="0" i="1" smtClean="0">
                        <a:latin typeface="Cambria Math" panose="02040503050406030204" pitchFamily="18" charset="0"/>
                      </a:rPr>
                      <m:t>𝜔</m:t>
                    </m:r>
                    <m:r>
                      <a:rPr lang="en-US" sz="3600" b="0" i="1" smtClean="0">
                        <a:latin typeface="Cambria Math" panose="02040503050406030204" pitchFamily="18" charset="0"/>
                      </a:rPr>
                      <m:t> </m:t>
                    </m:r>
                    <m:r>
                      <a:rPr lang="en-US" sz="3600" b="1" i="1" smtClean="0">
                        <a:latin typeface="Cambria Math" panose="02040503050406030204" pitchFamily="18" charset="0"/>
                      </a:rPr>
                      <m:t>𝑱</m:t>
                    </m:r>
                  </m:oMath>
                </a14:m>
                <a:endParaRPr lang="en-US" sz="3600" b="1" dirty="0"/>
              </a:p>
            </p:txBody>
          </p:sp>
        </mc:Choice>
        <mc:Fallback xmlns="">
          <p:sp>
            <p:nvSpPr>
              <p:cNvPr id="13" name="TextBox 12">
                <a:extLst>
                  <a:ext uri="{FF2B5EF4-FFF2-40B4-BE49-F238E27FC236}">
                    <a16:creationId xmlns:a16="http://schemas.microsoft.com/office/drawing/2014/main" id="{31C21F54-1C61-4BDD-B124-29B10C095B49}"/>
                  </a:ext>
                </a:extLst>
              </p:cNvPr>
              <p:cNvSpPr txBox="1">
                <a:spLocks noRot="1" noChangeAspect="1" noMove="1" noResize="1" noEditPoints="1" noAdjustHandles="1" noChangeArrowheads="1" noChangeShapeType="1" noTextEdit="1"/>
              </p:cNvSpPr>
              <p:nvPr/>
            </p:nvSpPr>
            <p:spPr>
              <a:xfrm>
                <a:off x="260253" y="4808054"/>
                <a:ext cx="8934679" cy="1200329"/>
              </a:xfrm>
              <a:prstGeom prst="rect">
                <a:avLst/>
              </a:prstGeom>
              <a:blipFill>
                <a:blip r:embed="rId5"/>
                <a:stretch>
                  <a:fillRect l="-2116" t="-8122" b="-18782"/>
                </a:stretch>
              </a:blipFill>
            </p:spPr>
            <p:txBody>
              <a:bodyPr/>
              <a:lstStyle/>
              <a:p>
                <a:r>
                  <a:rPr lang="en-US">
                    <a:noFill/>
                  </a:rPr>
                  <a:t> </a:t>
                </a:r>
              </a:p>
            </p:txBody>
          </p:sp>
        </mc:Fallback>
      </mc:AlternateContent>
    </p:spTree>
    <p:extLst>
      <p:ext uri="{BB962C8B-B14F-4D97-AF65-F5344CB8AC3E}">
        <p14:creationId xmlns:p14="http://schemas.microsoft.com/office/powerpoint/2010/main" val="1786082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646331"/>
          </a:xfrm>
          <a:prstGeom prst="rect">
            <a:avLst/>
          </a:prstGeom>
          <a:noFill/>
        </p:spPr>
        <p:txBody>
          <a:bodyPr wrap="square" rtlCol="0">
            <a:spAutoFit/>
          </a:bodyPr>
          <a:lstStyle/>
          <a:p>
            <a:r>
              <a:rPr lang="en-US" sz="3600" b="1" dirty="0">
                <a:latin typeface="Book Antiqua" panose="02040602050305030304" pitchFamily="18" charset="0"/>
              </a:rPr>
              <a:t>Topology-optimized aircraft wing</a:t>
            </a:r>
            <a:endParaRPr lang="en-US" sz="2000" b="1" dirty="0">
              <a:latin typeface="Book Antiqua" panose="02040602050305030304" pitchFamily="18" charset="0"/>
            </a:endParaRPr>
          </a:p>
        </p:txBody>
      </p:sp>
      <p:pic>
        <p:nvPicPr>
          <p:cNvPr id="3" name="Picture 2">
            <a:extLst>
              <a:ext uri="{FF2B5EF4-FFF2-40B4-BE49-F238E27FC236}">
                <a16:creationId xmlns:a16="http://schemas.microsoft.com/office/drawing/2014/main" id="{0B126123-6F78-4FFA-A9EC-BE9A8077C25E}"/>
              </a:ext>
            </a:extLst>
          </p:cNvPr>
          <p:cNvPicPr>
            <a:picLocks noChangeAspect="1"/>
          </p:cNvPicPr>
          <p:nvPr/>
        </p:nvPicPr>
        <p:blipFill>
          <a:blip r:embed="rId3"/>
          <a:stretch>
            <a:fillRect/>
          </a:stretch>
        </p:blipFill>
        <p:spPr>
          <a:xfrm>
            <a:off x="0" y="1112482"/>
            <a:ext cx="7792600" cy="437942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39EF3E-7C11-498D-8535-5A79931889CC}"/>
                  </a:ext>
                </a:extLst>
              </p:cNvPr>
              <p:cNvSpPr txBox="1"/>
              <p:nvPr/>
            </p:nvSpPr>
            <p:spPr>
              <a:xfrm>
                <a:off x="7910591" y="413595"/>
                <a:ext cx="4021156" cy="5139869"/>
              </a:xfrm>
              <a:prstGeom prst="rect">
                <a:avLst/>
              </a:prstGeom>
              <a:noFill/>
            </p:spPr>
            <p:txBody>
              <a:bodyPr wrap="square" rtlCol="0">
                <a:spAutoFit/>
              </a:bodyPr>
              <a:lstStyle/>
              <a:p>
                <a14:m>
                  <m:oMath xmlns:m="http://schemas.openxmlformats.org/officeDocument/2006/math">
                    <m:r>
                      <a:rPr lang="en-US" sz="3600" b="0" i="1" smtClean="0">
                        <a:solidFill>
                          <a:srgbClr val="FF0000"/>
                        </a:solidFill>
                        <a:latin typeface="Cambria Math" panose="02040503050406030204" pitchFamily="18" charset="0"/>
                      </a:rPr>
                      <m:t>~ </m:t>
                    </m:r>
                    <m:sSup>
                      <m:sSupPr>
                        <m:ctrlPr>
                          <a:rPr lang="en-US" sz="3600" b="0" i="1" smtClean="0">
                            <a:solidFill>
                              <a:srgbClr val="FF0000"/>
                            </a:solidFill>
                            <a:latin typeface="Cambria Math" panose="02040503050406030204" pitchFamily="18" charset="0"/>
                          </a:rPr>
                        </m:ctrlPr>
                      </m:sSupPr>
                      <m:e>
                        <m:r>
                          <a:rPr lang="en-US" sz="3600" b="0" i="1" smtClean="0">
                            <a:solidFill>
                              <a:srgbClr val="FF0000"/>
                            </a:solidFill>
                            <a:latin typeface="Cambria Math" panose="02040503050406030204" pitchFamily="18" charset="0"/>
                          </a:rPr>
                          <m:t>10</m:t>
                        </m:r>
                      </m:e>
                      <m:sup>
                        <m:r>
                          <a:rPr lang="en-US" sz="3600" b="0" i="1" smtClean="0">
                            <a:solidFill>
                              <a:srgbClr val="FF0000"/>
                            </a:solidFill>
                            <a:latin typeface="Cambria Math" panose="02040503050406030204" pitchFamily="18" charset="0"/>
                          </a:rPr>
                          <m:t>9</m:t>
                        </m:r>
                      </m:sup>
                    </m:sSup>
                  </m:oMath>
                </a14:m>
                <a:r>
                  <a:rPr lang="en-US" sz="3600" dirty="0">
                    <a:solidFill>
                      <a:srgbClr val="FF0000"/>
                    </a:solidFill>
                  </a:rPr>
                  <a:t>  parameters</a:t>
                </a:r>
              </a:p>
              <a:p>
                <a:endParaRPr lang="en-US" sz="3600" dirty="0">
                  <a:solidFill>
                    <a:srgbClr val="FF0000"/>
                  </a:solidFill>
                </a:endParaRPr>
              </a:p>
              <a:p>
                <a:r>
                  <a:rPr lang="en-US" sz="3200" dirty="0"/>
                  <a:t>Goal: maximize stiffness under external loads, utilizing limited amount of material</a:t>
                </a:r>
              </a:p>
              <a:p>
                <a:pPr marL="571500" indent="-571500">
                  <a:buFont typeface="Wingdings" panose="05000000000000000000" pitchFamily="2" charset="2"/>
                  <a:buChar char="à"/>
                </a:pPr>
                <a:r>
                  <a:rPr lang="en-US" sz="3200" dirty="0">
                    <a:sym typeface="Wingdings" panose="05000000000000000000" pitchFamily="2" charset="2"/>
                  </a:rPr>
                  <a:t>Light but strong</a:t>
                </a:r>
              </a:p>
              <a:p>
                <a:pPr marL="571500" indent="-571500">
                  <a:buFont typeface="Wingdings" panose="05000000000000000000" pitchFamily="2" charset="2"/>
                  <a:buChar char="à"/>
                </a:pPr>
                <a:r>
                  <a:rPr lang="en-US" sz="3200" dirty="0">
                    <a:sym typeface="Wingdings" panose="05000000000000000000" pitchFamily="2" charset="2"/>
                  </a:rPr>
                  <a:t>100s </a:t>
                </a:r>
                <a:r>
                  <a:rPr lang="en-US" sz="3200" dirty="0" err="1">
                    <a:sym typeface="Wingdings" panose="05000000000000000000" pitchFamily="2" charset="2"/>
                  </a:rPr>
                  <a:t>tonnes</a:t>
                </a:r>
                <a:r>
                  <a:rPr lang="en-US" sz="3200" dirty="0">
                    <a:sym typeface="Wingdings" panose="05000000000000000000" pitchFamily="2" charset="2"/>
                  </a:rPr>
                  <a:t> of fuel saving</a:t>
                </a:r>
                <a:endParaRPr lang="en-US" sz="3200" dirty="0"/>
              </a:p>
            </p:txBody>
          </p:sp>
        </mc:Choice>
        <mc:Fallback xmlns="">
          <p:sp>
            <p:nvSpPr>
              <p:cNvPr id="7" name="TextBox 6">
                <a:extLst>
                  <a:ext uri="{FF2B5EF4-FFF2-40B4-BE49-F238E27FC236}">
                    <a16:creationId xmlns:a16="http://schemas.microsoft.com/office/drawing/2014/main" id="{6439EF3E-7C11-498D-8535-5A79931889CC}"/>
                  </a:ext>
                </a:extLst>
              </p:cNvPr>
              <p:cNvSpPr txBox="1">
                <a:spLocks noRot="1" noChangeAspect="1" noMove="1" noResize="1" noEditPoints="1" noAdjustHandles="1" noChangeArrowheads="1" noChangeShapeType="1" noTextEdit="1"/>
              </p:cNvSpPr>
              <p:nvPr/>
            </p:nvSpPr>
            <p:spPr>
              <a:xfrm>
                <a:off x="7910591" y="413595"/>
                <a:ext cx="4021156" cy="5139869"/>
              </a:xfrm>
              <a:prstGeom prst="rect">
                <a:avLst/>
              </a:prstGeom>
              <a:blipFill>
                <a:blip r:embed="rId4"/>
                <a:stretch>
                  <a:fillRect l="-3945" t="-1779" r="-5311" b="-2966"/>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013CFC51-1FB2-4F9F-9615-065E6627452A}"/>
              </a:ext>
            </a:extLst>
          </p:cNvPr>
          <p:cNvSpPr txBox="1"/>
          <p:nvPr/>
        </p:nvSpPr>
        <p:spPr>
          <a:xfrm>
            <a:off x="393853" y="5491908"/>
            <a:ext cx="6097836" cy="923330"/>
          </a:xfrm>
          <a:prstGeom prst="rect">
            <a:avLst/>
          </a:prstGeom>
          <a:noFill/>
        </p:spPr>
        <p:txBody>
          <a:bodyPr wrap="square">
            <a:spAutoFit/>
          </a:bodyPr>
          <a:lstStyle/>
          <a:p>
            <a:r>
              <a:rPr lang="en-US" b="0" i="0" dirty="0" err="1">
                <a:solidFill>
                  <a:srgbClr val="222222"/>
                </a:solidFill>
                <a:effectLst/>
                <a:latin typeface="Arial" panose="020B0604020202020204" pitchFamily="34" charset="0"/>
              </a:rPr>
              <a:t>Aage</a:t>
            </a:r>
            <a:r>
              <a:rPr lang="en-US" b="0" i="0" dirty="0">
                <a:solidFill>
                  <a:srgbClr val="222222"/>
                </a:solidFill>
                <a:effectLst/>
                <a:latin typeface="Arial" panose="020B0604020202020204" pitchFamily="34" charset="0"/>
              </a:rPr>
              <a:t>, Niels, et al. "Giga-voxel computational morphogenesis for structural design." </a:t>
            </a:r>
            <a:r>
              <a:rPr lang="en-US" b="0" i="1" dirty="0">
                <a:solidFill>
                  <a:srgbClr val="222222"/>
                </a:solidFill>
                <a:effectLst/>
                <a:latin typeface="Arial" panose="020B0604020202020204" pitchFamily="34" charset="0"/>
              </a:rPr>
              <a:t>Nature</a:t>
            </a:r>
            <a:r>
              <a:rPr lang="en-US" b="0" i="0" dirty="0">
                <a:solidFill>
                  <a:srgbClr val="222222"/>
                </a:solidFill>
                <a:effectLst/>
                <a:latin typeface="Arial" panose="020B0604020202020204" pitchFamily="34" charset="0"/>
              </a:rPr>
              <a:t> 550.7674 (2017): 84-86.</a:t>
            </a:r>
            <a:endParaRPr lang="en-US" dirty="0"/>
          </a:p>
        </p:txBody>
      </p:sp>
    </p:spTree>
    <p:extLst>
      <p:ext uri="{BB962C8B-B14F-4D97-AF65-F5344CB8AC3E}">
        <p14:creationId xmlns:p14="http://schemas.microsoft.com/office/powerpoint/2010/main" val="2525819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646331"/>
          </a:xfrm>
          <a:prstGeom prst="rect">
            <a:avLst/>
          </a:prstGeom>
          <a:noFill/>
        </p:spPr>
        <p:txBody>
          <a:bodyPr wrap="square" rtlCol="0">
            <a:spAutoFit/>
          </a:bodyPr>
          <a:lstStyle/>
          <a:p>
            <a:r>
              <a:rPr lang="en-US" sz="3600" b="1" dirty="0">
                <a:latin typeface="Book Antiqua" panose="02040602050305030304" pitchFamily="18" charset="0"/>
              </a:rPr>
              <a:t>Topology optimization with fluid dynamics</a:t>
            </a:r>
            <a:endParaRPr lang="en-US" sz="2000" b="1" dirty="0">
              <a:latin typeface="Book Antiqua" panose="02040602050305030304" pitchFamily="18" charset="0"/>
            </a:endParaRPr>
          </a:p>
        </p:txBody>
      </p:sp>
      <p:pic>
        <p:nvPicPr>
          <p:cNvPr id="5" name="Picture 4">
            <a:extLst>
              <a:ext uri="{FF2B5EF4-FFF2-40B4-BE49-F238E27FC236}">
                <a16:creationId xmlns:a16="http://schemas.microsoft.com/office/drawing/2014/main" id="{5A025CE0-1EEE-4D11-894C-B29C32302C1A}"/>
              </a:ext>
            </a:extLst>
          </p:cNvPr>
          <p:cNvPicPr>
            <a:picLocks noChangeAspect="1"/>
          </p:cNvPicPr>
          <p:nvPr/>
        </p:nvPicPr>
        <p:blipFill>
          <a:blip r:embed="rId3"/>
          <a:stretch>
            <a:fillRect/>
          </a:stretch>
        </p:blipFill>
        <p:spPr>
          <a:xfrm>
            <a:off x="412121" y="956752"/>
            <a:ext cx="4855548" cy="2814810"/>
          </a:xfrm>
          <a:prstGeom prst="rect">
            <a:avLst/>
          </a:prstGeom>
        </p:spPr>
      </p:pic>
      <p:pic>
        <p:nvPicPr>
          <p:cNvPr id="9" name="Picture 8">
            <a:extLst>
              <a:ext uri="{FF2B5EF4-FFF2-40B4-BE49-F238E27FC236}">
                <a16:creationId xmlns:a16="http://schemas.microsoft.com/office/drawing/2014/main" id="{E8811146-24EF-44FE-929D-4BB861A35629}"/>
              </a:ext>
            </a:extLst>
          </p:cNvPr>
          <p:cNvPicPr>
            <a:picLocks noChangeAspect="1"/>
          </p:cNvPicPr>
          <p:nvPr/>
        </p:nvPicPr>
        <p:blipFill>
          <a:blip r:embed="rId4"/>
          <a:stretch>
            <a:fillRect/>
          </a:stretch>
        </p:blipFill>
        <p:spPr>
          <a:xfrm>
            <a:off x="6096000" y="1033870"/>
            <a:ext cx="3253650" cy="3446202"/>
          </a:xfrm>
          <a:prstGeom prst="rect">
            <a:avLst/>
          </a:prstGeom>
        </p:spPr>
      </p:pic>
      <p:sp>
        <p:nvSpPr>
          <p:cNvPr id="10" name="TextBox 9">
            <a:extLst>
              <a:ext uri="{FF2B5EF4-FFF2-40B4-BE49-F238E27FC236}">
                <a16:creationId xmlns:a16="http://schemas.microsoft.com/office/drawing/2014/main" id="{3589C3AC-BEC1-4502-8C1B-68FE60F1A81D}"/>
              </a:ext>
            </a:extLst>
          </p:cNvPr>
          <p:cNvSpPr txBox="1"/>
          <p:nvPr/>
        </p:nvSpPr>
        <p:spPr>
          <a:xfrm>
            <a:off x="9474505" y="896499"/>
            <a:ext cx="2478796" cy="2308324"/>
          </a:xfrm>
          <a:prstGeom prst="rect">
            <a:avLst/>
          </a:prstGeom>
          <a:noFill/>
        </p:spPr>
        <p:txBody>
          <a:bodyPr wrap="square" rtlCol="0">
            <a:spAutoFit/>
          </a:bodyPr>
          <a:lstStyle/>
          <a:p>
            <a:r>
              <a:rPr lang="en-US" sz="2400" dirty="0"/>
              <a:t>Minimize the power dissipation due to turbulent flow for a given set of inlets and outlets.</a:t>
            </a:r>
          </a:p>
        </p:txBody>
      </p:sp>
      <p:pic>
        <p:nvPicPr>
          <p:cNvPr id="12" name="Picture 11">
            <a:extLst>
              <a:ext uri="{FF2B5EF4-FFF2-40B4-BE49-F238E27FC236}">
                <a16:creationId xmlns:a16="http://schemas.microsoft.com/office/drawing/2014/main" id="{664DF5F9-908A-4975-A5FD-7C105D75FFFD}"/>
              </a:ext>
            </a:extLst>
          </p:cNvPr>
          <p:cNvPicPr>
            <a:picLocks noChangeAspect="1"/>
          </p:cNvPicPr>
          <p:nvPr/>
        </p:nvPicPr>
        <p:blipFill>
          <a:blip r:embed="rId5"/>
          <a:stretch>
            <a:fillRect/>
          </a:stretch>
        </p:blipFill>
        <p:spPr>
          <a:xfrm>
            <a:off x="8939173" y="3328461"/>
            <a:ext cx="2840706" cy="2825238"/>
          </a:xfrm>
          <a:prstGeom prst="rect">
            <a:avLst/>
          </a:prstGeom>
        </p:spPr>
      </p:pic>
      <p:sp>
        <p:nvSpPr>
          <p:cNvPr id="15" name="TextBox 14">
            <a:extLst>
              <a:ext uri="{FF2B5EF4-FFF2-40B4-BE49-F238E27FC236}">
                <a16:creationId xmlns:a16="http://schemas.microsoft.com/office/drawing/2014/main" id="{D8034920-8DEB-47BA-8262-02171BAD8E91}"/>
              </a:ext>
            </a:extLst>
          </p:cNvPr>
          <p:cNvSpPr txBox="1"/>
          <p:nvPr/>
        </p:nvSpPr>
        <p:spPr>
          <a:xfrm>
            <a:off x="6193219" y="4480072"/>
            <a:ext cx="2745954" cy="1815882"/>
          </a:xfrm>
          <a:prstGeom prst="rect">
            <a:avLst/>
          </a:prstGeom>
          <a:noFill/>
        </p:spPr>
        <p:txBody>
          <a:bodyPr wrap="square">
            <a:spAutoFit/>
          </a:bodyPr>
          <a:lstStyle/>
          <a:p>
            <a:r>
              <a:rPr lang="en-US" sz="1600" b="0" i="0" dirty="0" err="1">
                <a:solidFill>
                  <a:srgbClr val="222222"/>
                </a:solidFill>
                <a:effectLst/>
                <a:latin typeface="Arial" panose="020B0604020202020204" pitchFamily="34" charset="0"/>
              </a:rPr>
              <a:t>Dilgen</a:t>
            </a:r>
            <a:r>
              <a:rPr lang="en-US" sz="1600" b="0" i="0" dirty="0">
                <a:solidFill>
                  <a:srgbClr val="222222"/>
                </a:solidFill>
                <a:effectLst/>
                <a:latin typeface="Arial" panose="020B0604020202020204" pitchFamily="34" charset="0"/>
              </a:rPr>
              <a:t>, Cetin B., et al. "Topology optimization of turbulent flows." </a:t>
            </a:r>
            <a:r>
              <a:rPr lang="en-US" sz="1600" b="0" i="1" dirty="0">
                <a:solidFill>
                  <a:srgbClr val="222222"/>
                </a:solidFill>
                <a:effectLst/>
                <a:latin typeface="Arial" panose="020B0604020202020204" pitchFamily="34" charset="0"/>
              </a:rPr>
              <a:t>Computer Methods in Applied Mechanics and Engineering</a:t>
            </a:r>
            <a:r>
              <a:rPr lang="en-US" sz="1600" b="0" i="0" dirty="0">
                <a:solidFill>
                  <a:srgbClr val="222222"/>
                </a:solidFill>
                <a:effectLst/>
                <a:latin typeface="Arial" panose="020B0604020202020204" pitchFamily="34" charset="0"/>
              </a:rPr>
              <a:t> 331 (2018): 363-393.</a:t>
            </a:r>
            <a:endParaRPr lang="en-US" sz="1600" dirty="0"/>
          </a:p>
        </p:txBody>
      </p:sp>
      <p:sp>
        <p:nvSpPr>
          <p:cNvPr id="16" name="TextBox 15">
            <a:extLst>
              <a:ext uri="{FF2B5EF4-FFF2-40B4-BE49-F238E27FC236}">
                <a16:creationId xmlns:a16="http://schemas.microsoft.com/office/drawing/2014/main" id="{C77D8E86-D30E-4E60-B4BB-F51249C357F9}"/>
              </a:ext>
            </a:extLst>
          </p:cNvPr>
          <p:cNvSpPr txBox="1"/>
          <p:nvPr/>
        </p:nvSpPr>
        <p:spPr>
          <a:xfrm>
            <a:off x="260252" y="3771584"/>
            <a:ext cx="5204113" cy="830997"/>
          </a:xfrm>
          <a:prstGeom prst="rect">
            <a:avLst/>
          </a:prstGeom>
          <a:noFill/>
        </p:spPr>
        <p:txBody>
          <a:bodyPr wrap="square" rtlCol="0">
            <a:spAutoFit/>
          </a:bodyPr>
          <a:lstStyle/>
          <a:p>
            <a:r>
              <a:rPr lang="en-US" sz="2400" dirty="0"/>
              <a:t>Switching flow channels for high vs. low viscosity</a:t>
            </a:r>
          </a:p>
        </p:txBody>
      </p:sp>
      <p:sp>
        <p:nvSpPr>
          <p:cNvPr id="18" name="TextBox 17">
            <a:extLst>
              <a:ext uri="{FF2B5EF4-FFF2-40B4-BE49-F238E27FC236}">
                <a16:creationId xmlns:a16="http://schemas.microsoft.com/office/drawing/2014/main" id="{D88B7292-F4D9-4077-9E3A-FA37017590A2}"/>
              </a:ext>
            </a:extLst>
          </p:cNvPr>
          <p:cNvSpPr txBox="1"/>
          <p:nvPr/>
        </p:nvSpPr>
        <p:spPr>
          <a:xfrm>
            <a:off x="260252" y="4602581"/>
            <a:ext cx="4521068" cy="1323439"/>
          </a:xfrm>
          <a:prstGeom prst="rect">
            <a:avLst/>
          </a:prstGeom>
          <a:noFill/>
        </p:spPr>
        <p:txBody>
          <a:bodyPr wrap="square">
            <a:spAutoFit/>
          </a:bodyPr>
          <a:lstStyle/>
          <a:p>
            <a:r>
              <a:rPr lang="en-US" sz="1600" b="0" i="0" dirty="0">
                <a:solidFill>
                  <a:srgbClr val="222222"/>
                </a:solidFill>
                <a:effectLst/>
                <a:latin typeface="Arial" panose="020B0604020202020204" pitchFamily="34" charset="0"/>
              </a:rPr>
              <a:t>Zhou, </a:t>
            </a:r>
            <a:r>
              <a:rPr lang="en-US" sz="1600" b="0" i="0" dirty="0" err="1">
                <a:solidFill>
                  <a:srgbClr val="222222"/>
                </a:solidFill>
                <a:effectLst/>
                <a:latin typeface="Arial" panose="020B0604020202020204" pitchFamily="34" charset="0"/>
              </a:rPr>
              <a:t>Mingdong</a:t>
            </a:r>
            <a:r>
              <a:rPr lang="en-US" sz="1600" b="0" i="0" dirty="0">
                <a:solidFill>
                  <a:srgbClr val="222222"/>
                </a:solidFill>
                <a:effectLst/>
                <a:latin typeface="Arial" panose="020B0604020202020204" pitchFamily="34" charset="0"/>
              </a:rPr>
              <a:t>, et al. "Shape morphing and topology optimization of fluid channels by explicit boundary tracking." </a:t>
            </a:r>
            <a:r>
              <a:rPr lang="en-US" sz="1600" b="0" i="1" dirty="0">
                <a:solidFill>
                  <a:srgbClr val="222222"/>
                </a:solidFill>
                <a:effectLst/>
                <a:latin typeface="Arial" panose="020B0604020202020204" pitchFamily="34" charset="0"/>
              </a:rPr>
              <a:t>International Journal for Numerical Methods in Fluids</a:t>
            </a:r>
            <a:r>
              <a:rPr lang="en-US" sz="1600" b="0" i="0" dirty="0">
                <a:solidFill>
                  <a:srgbClr val="222222"/>
                </a:solidFill>
                <a:effectLst/>
                <a:latin typeface="Arial" panose="020B0604020202020204" pitchFamily="34" charset="0"/>
              </a:rPr>
              <a:t> 88.6 (2018): 296-313.</a:t>
            </a:r>
            <a:endParaRPr lang="en-US" sz="1600" dirty="0"/>
          </a:p>
        </p:txBody>
      </p:sp>
    </p:spTree>
    <p:extLst>
      <p:ext uri="{BB962C8B-B14F-4D97-AF65-F5344CB8AC3E}">
        <p14:creationId xmlns:p14="http://schemas.microsoft.com/office/powerpoint/2010/main" val="3645649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260253" y="126531"/>
            <a:ext cx="11420475" cy="646331"/>
          </a:xfrm>
          <a:prstGeom prst="rect">
            <a:avLst/>
          </a:prstGeom>
          <a:noFill/>
        </p:spPr>
        <p:txBody>
          <a:bodyPr wrap="square" rtlCol="0">
            <a:spAutoFit/>
          </a:bodyPr>
          <a:lstStyle/>
          <a:p>
            <a:r>
              <a:rPr lang="en-US" sz="3600" b="1" dirty="0">
                <a:latin typeface="Book Antiqua" panose="02040602050305030304" pitchFamily="18" charset="0"/>
              </a:rPr>
              <a:t>Some industrial applications</a:t>
            </a:r>
            <a:endParaRPr lang="en-US" sz="2000" b="1" dirty="0">
              <a:latin typeface="Book Antiqua" panose="02040602050305030304" pitchFamily="18" charset="0"/>
            </a:endParaRPr>
          </a:p>
        </p:txBody>
      </p:sp>
      <p:pic>
        <p:nvPicPr>
          <p:cNvPr id="3" name="Picture 2">
            <a:extLst>
              <a:ext uri="{FF2B5EF4-FFF2-40B4-BE49-F238E27FC236}">
                <a16:creationId xmlns:a16="http://schemas.microsoft.com/office/drawing/2014/main" id="{11F51EBF-C027-425D-8DCA-2B0E15098DEA}"/>
              </a:ext>
            </a:extLst>
          </p:cNvPr>
          <p:cNvPicPr>
            <a:picLocks noChangeAspect="1"/>
          </p:cNvPicPr>
          <p:nvPr/>
        </p:nvPicPr>
        <p:blipFill>
          <a:blip r:embed="rId3"/>
          <a:stretch>
            <a:fillRect/>
          </a:stretch>
        </p:blipFill>
        <p:spPr>
          <a:xfrm>
            <a:off x="260253" y="984622"/>
            <a:ext cx="5600040" cy="1980304"/>
          </a:xfrm>
          <a:prstGeom prst="rect">
            <a:avLst/>
          </a:prstGeom>
        </p:spPr>
      </p:pic>
      <p:sp>
        <p:nvSpPr>
          <p:cNvPr id="6" name="TextBox 5">
            <a:extLst>
              <a:ext uri="{FF2B5EF4-FFF2-40B4-BE49-F238E27FC236}">
                <a16:creationId xmlns:a16="http://schemas.microsoft.com/office/drawing/2014/main" id="{688843DA-1099-4E60-B3A6-E744B80996CE}"/>
              </a:ext>
            </a:extLst>
          </p:cNvPr>
          <p:cNvSpPr txBox="1"/>
          <p:nvPr/>
        </p:nvSpPr>
        <p:spPr>
          <a:xfrm>
            <a:off x="1534436" y="2692746"/>
            <a:ext cx="3051673" cy="1200329"/>
          </a:xfrm>
          <a:prstGeom prst="rect">
            <a:avLst/>
          </a:prstGeom>
          <a:noFill/>
        </p:spPr>
        <p:txBody>
          <a:bodyPr wrap="square" rtlCol="0">
            <a:spAutoFit/>
          </a:bodyPr>
          <a:lstStyle/>
          <a:p>
            <a:r>
              <a:rPr lang="en-US" sz="2400" dirty="0"/>
              <a:t>Topology-optimized 3D-printed hip replacement (Altair)</a:t>
            </a:r>
          </a:p>
        </p:txBody>
      </p:sp>
      <p:pic>
        <p:nvPicPr>
          <p:cNvPr id="3074" name="Picture 2" descr="GM generative designed and 3D printed seat bracket">
            <a:extLst>
              <a:ext uri="{FF2B5EF4-FFF2-40B4-BE49-F238E27FC236}">
                <a16:creationId xmlns:a16="http://schemas.microsoft.com/office/drawing/2014/main" id="{D50460B4-F6B3-4051-9EF2-63558B40F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1709" y="841717"/>
            <a:ext cx="4575672" cy="381028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BB1F951-8F80-4C77-9F67-8765883B4528}"/>
              </a:ext>
            </a:extLst>
          </p:cNvPr>
          <p:cNvSpPr txBox="1"/>
          <p:nvPr/>
        </p:nvSpPr>
        <p:spPr>
          <a:xfrm>
            <a:off x="6331710" y="4753335"/>
            <a:ext cx="4575672" cy="830997"/>
          </a:xfrm>
          <a:prstGeom prst="rect">
            <a:avLst/>
          </a:prstGeom>
          <a:noFill/>
        </p:spPr>
        <p:txBody>
          <a:bodyPr wrap="square" rtlCol="0">
            <a:spAutoFit/>
          </a:bodyPr>
          <a:lstStyle/>
          <a:p>
            <a:r>
              <a:rPr lang="en-US" sz="2400" dirty="0"/>
              <a:t>Topology-optimized 3D-printed seat bracket (General Motors)</a:t>
            </a:r>
          </a:p>
        </p:txBody>
      </p:sp>
      <p:sp>
        <p:nvSpPr>
          <p:cNvPr id="19" name="TextBox 18">
            <a:extLst>
              <a:ext uri="{FF2B5EF4-FFF2-40B4-BE49-F238E27FC236}">
                <a16:creationId xmlns:a16="http://schemas.microsoft.com/office/drawing/2014/main" id="{E6F3AE2B-9C09-4D74-A106-D3C10F86C641}"/>
              </a:ext>
            </a:extLst>
          </p:cNvPr>
          <p:cNvSpPr txBox="1"/>
          <p:nvPr/>
        </p:nvSpPr>
        <p:spPr>
          <a:xfrm>
            <a:off x="171444" y="5600784"/>
            <a:ext cx="6482744" cy="830997"/>
          </a:xfrm>
          <a:prstGeom prst="rect">
            <a:avLst/>
          </a:prstGeom>
          <a:noFill/>
        </p:spPr>
        <p:txBody>
          <a:bodyPr wrap="square" rtlCol="0">
            <a:spAutoFit/>
          </a:bodyPr>
          <a:lstStyle/>
          <a:p>
            <a:r>
              <a:rPr lang="en-US" sz="4800" dirty="0"/>
              <a:t>And many others …</a:t>
            </a:r>
          </a:p>
        </p:txBody>
      </p:sp>
    </p:spTree>
    <p:extLst>
      <p:ext uri="{BB962C8B-B14F-4D97-AF65-F5344CB8AC3E}">
        <p14:creationId xmlns:p14="http://schemas.microsoft.com/office/powerpoint/2010/main" val="446301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F60A-149A-1F49-B060-31B66EEE022E}"/>
              </a:ext>
            </a:extLst>
          </p:cNvPr>
          <p:cNvSpPr>
            <a:spLocks noGrp="1"/>
          </p:cNvSpPr>
          <p:nvPr>
            <p:ph type="title"/>
          </p:nvPr>
        </p:nvSpPr>
        <p:spPr>
          <a:xfrm>
            <a:off x="838200" y="167413"/>
            <a:ext cx="10515600" cy="1325563"/>
          </a:xfrm>
        </p:spPr>
        <p:txBody>
          <a:bodyPr/>
          <a:lstStyle/>
          <a:p>
            <a:r>
              <a:rPr lang="en-US" dirty="0"/>
              <a:t>Not just for physical problems!</a:t>
            </a:r>
          </a:p>
        </p:txBody>
      </p:sp>
      <p:sp>
        <p:nvSpPr>
          <p:cNvPr id="3" name="TextBox 2">
            <a:extLst>
              <a:ext uri="{FF2B5EF4-FFF2-40B4-BE49-F238E27FC236}">
                <a16:creationId xmlns:a16="http://schemas.microsoft.com/office/drawing/2014/main" id="{32436D54-AF7D-944C-96CB-A18B55778467}"/>
              </a:ext>
            </a:extLst>
          </p:cNvPr>
          <p:cNvSpPr txBox="1"/>
          <p:nvPr/>
        </p:nvSpPr>
        <p:spPr>
          <a:xfrm>
            <a:off x="1136820" y="1309811"/>
            <a:ext cx="9835979" cy="5262979"/>
          </a:xfrm>
          <a:prstGeom prst="rect">
            <a:avLst/>
          </a:prstGeom>
          <a:noFill/>
        </p:spPr>
        <p:txBody>
          <a:bodyPr wrap="square" rtlCol="0">
            <a:spAutoFit/>
          </a:bodyPr>
          <a:lstStyle/>
          <a:p>
            <a:r>
              <a:rPr lang="en-US" sz="2800" dirty="0"/>
              <a:t>Key point is that if you </a:t>
            </a:r>
            <a:r>
              <a:rPr lang="en-US" sz="2800" dirty="0">
                <a:solidFill>
                  <a:srgbClr val="FF0000"/>
                </a:solidFill>
              </a:rPr>
              <a:t>have </a:t>
            </a:r>
            <a:r>
              <a:rPr lang="en-US" sz="2800" i="1" dirty="0">
                <a:solidFill>
                  <a:srgbClr val="FF0000"/>
                </a:solidFill>
              </a:rPr>
              <a:t>any</a:t>
            </a:r>
            <a:r>
              <a:rPr lang="en-US" sz="2800" dirty="0">
                <a:solidFill>
                  <a:srgbClr val="FF0000"/>
                </a:solidFill>
              </a:rPr>
              <a:t> complicated calculation </a:t>
            </a:r>
            <a:r>
              <a:rPr lang="en-US" sz="2800" dirty="0"/>
              <a:t>with lots of parameters, you can compute </a:t>
            </a:r>
            <a:r>
              <a:rPr lang="en-US" sz="2800" dirty="0">
                <a:solidFill>
                  <a:srgbClr val="0000FF"/>
                </a:solidFill>
              </a:rPr>
              <a:t>gradient</a:t>
            </a:r>
            <a:r>
              <a:rPr lang="en-US" sz="2800" dirty="0"/>
              <a:t> (sensitivity) of a scalar output g(u) with </a:t>
            </a:r>
            <a:r>
              <a:rPr lang="en-US" sz="2800" dirty="0">
                <a:solidFill>
                  <a:srgbClr val="0000FF"/>
                </a:solidFill>
              </a:rPr>
              <a:t>respect to every parameter </a:t>
            </a:r>
            <a:r>
              <a:rPr lang="en-US" sz="2800" dirty="0"/>
              <a:t>with roughly </a:t>
            </a:r>
            <a:r>
              <a:rPr lang="en-US" sz="2800" i="1" dirty="0">
                <a:solidFill>
                  <a:srgbClr val="FF0000"/>
                </a:solidFill>
              </a:rPr>
              <a:t>one</a:t>
            </a:r>
            <a:r>
              <a:rPr lang="en-US" sz="2800" dirty="0">
                <a:solidFill>
                  <a:srgbClr val="FF0000"/>
                </a:solidFill>
              </a:rPr>
              <a:t> additional calculation</a:t>
            </a:r>
            <a:r>
              <a:rPr lang="en-US" sz="2800" dirty="0"/>
              <a:t>.</a:t>
            </a:r>
          </a:p>
          <a:p>
            <a:endParaRPr lang="en-US" sz="2800" dirty="0"/>
          </a:p>
          <a:p>
            <a:r>
              <a:rPr lang="en-US" sz="2800" dirty="0"/>
              <a:t>Enabling factor for large-scale optimization in machine learning [g = loss function, u = network outputs, </a:t>
            </a:r>
            <a:r>
              <a:rPr lang="en-US" sz="2800" b="1" dirty="0"/>
              <a:t>p</a:t>
            </a:r>
            <a:r>
              <a:rPr lang="en-US" sz="2800" dirty="0"/>
              <a:t> = network weights &amp; other parameters], statistics, finance, and </a:t>
            </a:r>
            <a:r>
              <a:rPr lang="en-US" sz="2800" dirty="0">
                <a:solidFill>
                  <a:srgbClr val="FF0000"/>
                </a:solidFill>
              </a:rPr>
              <a:t>many other fields</a:t>
            </a:r>
            <a:r>
              <a:rPr lang="en-US" sz="2800" dirty="0"/>
              <a:t>.</a:t>
            </a:r>
          </a:p>
          <a:p>
            <a:endParaRPr lang="en-US" sz="2800" dirty="0"/>
          </a:p>
          <a:p>
            <a:r>
              <a:rPr lang="en-US" sz="2800" dirty="0"/>
              <a:t>Central trick is to </a:t>
            </a:r>
            <a:r>
              <a:rPr lang="en-US" sz="2800" dirty="0">
                <a:solidFill>
                  <a:srgbClr val="FF0000"/>
                </a:solidFill>
              </a:rPr>
              <a:t>evaluate chain rule from “left-to-right”</a:t>
            </a:r>
            <a:r>
              <a:rPr lang="en-US" sz="2800" dirty="0"/>
              <a:t>, i.e. </a:t>
            </a:r>
            <a:r>
              <a:rPr lang="en-US" sz="2800" dirty="0">
                <a:solidFill>
                  <a:srgbClr val="0000FF"/>
                </a:solidFill>
              </a:rPr>
              <a:t>“back-propagating” </a:t>
            </a:r>
            <a:r>
              <a:rPr lang="en-US" sz="2800" dirty="0"/>
              <a:t>in </a:t>
            </a:r>
            <a:r>
              <a:rPr lang="en-US" sz="2800" dirty="0">
                <a:solidFill>
                  <a:srgbClr val="0000FF"/>
                </a:solidFill>
              </a:rPr>
              <a:t>“reverse” </a:t>
            </a:r>
            <a:r>
              <a:rPr lang="en-US" sz="2800" dirty="0"/>
              <a:t>order from “outputs to inputs”, i.e. using left-to-right </a:t>
            </a:r>
            <a:r>
              <a:rPr lang="en-US" sz="2800" dirty="0">
                <a:solidFill>
                  <a:srgbClr val="0000FF"/>
                </a:solidFill>
              </a:rPr>
              <a:t>“vector–Jacobian products”.</a:t>
            </a:r>
          </a:p>
        </p:txBody>
      </p:sp>
    </p:spTree>
    <p:extLst>
      <p:ext uri="{BB962C8B-B14F-4D97-AF65-F5344CB8AC3E}">
        <p14:creationId xmlns:p14="http://schemas.microsoft.com/office/powerpoint/2010/main" val="261498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Optimizing </a:t>
            </a:r>
            <a:r>
              <a:rPr lang="en-US" sz="4400" b="1" i="1" dirty="0">
                <a:solidFill>
                  <a:srgbClr val="FF0000"/>
                </a:solidFill>
                <a:latin typeface="Book Antiqua" panose="02040602050305030304" pitchFamily="18" charset="0"/>
              </a:rPr>
              <a:t>every</a:t>
            </a:r>
            <a:r>
              <a:rPr lang="en-US" sz="4400" b="1" dirty="0">
                <a:latin typeface="Book Antiqua" panose="02040602050305030304" pitchFamily="18" charset="0"/>
              </a:rPr>
              <a:t> pixel of your design …</a:t>
            </a:r>
          </a:p>
        </p:txBody>
      </p:sp>
      <p:sp>
        <p:nvSpPr>
          <p:cNvPr id="9" name="Moon 8">
            <a:extLst>
              <a:ext uri="{FF2B5EF4-FFF2-40B4-BE49-F238E27FC236}">
                <a16:creationId xmlns:a16="http://schemas.microsoft.com/office/drawing/2014/main" id="{EBA019C4-3AE6-4D0D-8FD0-B903ECE2759D}"/>
              </a:ext>
            </a:extLst>
          </p:cNvPr>
          <p:cNvSpPr/>
          <p:nvPr/>
        </p:nvSpPr>
        <p:spPr>
          <a:xfrm flipH="1">
            <a:off x="860472"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oon 9">
            <a:extLst>
              <a:ext uri="{FF2B5EF4-FFF2-40B4-BE49-F238E27FC236}">
                <a16:creationId xmlns:a16="http://schemas.microsoft.com/office/drawing/2014/main" id="{CC88B8D4-A8E1-48B6-A361-F2DD21C36D88}"/>
              </a:ext>
            </a:extLst>
          </p:cNvPr>
          <p:cNvSpPr/>
          <p:nvPr/>
        </p:nvSpPr>
        <p:spPr>
          <a:xfrm flipH="1">
            <a:off x="98467"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oon 13">
            <a:extLst>
              <a:ext uri="{FF2B5EF4-FFF2-40B4-BE49-F238E27FC236}">
                <a16:creationId xmlns:a16="http://schemas.microsoft.com/office/drawing/2014/main" id="{4E68C6D1-8877-442B-A7F1-D00C6B64034F}"/>
              </a:ext>
            </a:extLst>
          </p:cNvPr>
          <p:cNvSpPr/>
          <p:nvPr/>
        </p:nvSpPr>
        <p:spPr>
          <a:xfrm>
            <a:off x="4632960" y="2124222"/>
            <a:ext cx="1463040" cy="3362178"/>
          </a:xfrm>
          <a:prstGeom prst="moon">
            <a:avLst>
              <a:gd name="adj" fmla="val 555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oon 14">
            <a:extLst>
              <a:ext uri="{FF2B5EF4-FFF2-40B4-BE49-F238E27FC236}">
                <a16:creationId xmlns:a16="http://schemas.microsoft.com/office/drawing/2014/main" id="{F5078677-12E8-422B-B3AE-EBB05F6EFE81}"/>
              </a:ext>
            </a:extLst>
          </p:cNvPr>
          <p:cNvSpPr/>
          <p:nvPr/>
        </p:nvSpPr>
        <p:spPr>
          <a:xfrm>
            <a:off x="5364480" y="2876843"/>
            <a:ext cx="965982" cy="1828800"/>
          </a:xfrm>
          <a:prstGeom prst="moon">
            <a:avLst>
              <a:gd name="adj" fmla="val 7014"/>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C0C4BE5-3D2E-488E-8132-0E51F24FA8B3}"/>
              </a:ext>
            </a:extLst>
          </p:cNvPr>
          <p:cNvSpPr/>
          <p:nvPr/>
        </p:nvSpPr>
        <p:spPr>
          <a:xfrm>
            <a:off x="6217920" y="3678701"/>
            <a:ext cx="225084" cy="2250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A712180-3405-4499-9C65-F3CC549C07BD}"/>
                  </a:ext>
                </a:extLst>
              </p:cNvPr>
              <p:cNvSpPr txBox="1"/>
              <p:nvPr/>
            </p:nvSpPr>
            <p:spPr>
              <a:xfrm>
                <a:off x="6743115" y="2023335"/>
                <a:ext cx="5767754" cy="830997"/>
              </a:xfrm>
              <a:prstGeom prst="rect">
                <a:avLst/>
              </a:prstGeom>
              <a:noFill/>
            </p:spPr>
            <p:txBody>
              <a:bodyPr wrap="square" rtlCol="0">
                <a:spAutoFit/>
              </a:bodyPr>
              <a:lstStyle/>
              <a:p>
                <a:r>
                  <a:rPr lang="en-US" sz="4800" dirty="0"/>
                  <a:t>Maximize </a:t>
                </a:r>
                <a14:m>
                  <m:oMath xmlns:m="http://schemas.openxmlformats.org/officeDocument/2006/math">
                    <m:sSup>
                      <m:sSupPr>
                        <m:ctrlPr>
                          <a:rPr lang="en-US" sz="4800" b="0" i="1" smtClean="0">
                            <a:latin typeface="Cambria Math" panose="02040503050406030204" pitchFamily="18" charset="0"/>
                          </a:rPr>
                        </m:ctrlPr>
                      </m:sSupPr>
                      <m:e>
                        <m:d>
                          <m:dPr>
                            <m:begChr m:val="|"/>
                            <m:endChr m:val="|"/>
                            <m:ctrlPr>
                              <a:rPr lang="en-US" sz="4800" b="0" i="1" smtClean="0">
                                <a:latin typeface="Cambria Math" panose="02040503050406030204" pitchFamily="18" charset="0"/>
                              </a:rPr>
                            </m:ctrlPr>
                          </m:dPr>
                          <m:e>
                            <m:r>
                              <a:rPr lang="en-US" sz="4800" b="0" i="1" smtClean="0">
                                <a:latin typeface="Cambria Math" panose="02040503050406030204" pitchFamily="18" charset="0"/>
                              </a:rPr>
                              <m:t>𝑢</m:t>
                            </m:r>
                            <m:d>
                              <m:dPr>
                                <m:ctrlPr>
                                  <a:rPr lang="en-US" sz="4800" b="0" i="1" smtClean="0">
                                    <a:latin typeface="Cambria Math" panose="02040503050406030204" pitchFamily="18" charset="0"/>
                                  </a:rPr>
                                </m:ctrlPr>
                              </m:dPr>
                              <m:e>
                                <m:sSub>
                                  <m:sSubPr>
                                    <m:ctrlPr>
                                      <a:rPr lang="en-US" sz="4800" b="1" i="1" smtClean="0">
                                        <a:latin typeface="Cambria Math" panose="02040503050406030204" pitchFamily="18" charset="0"/>
                                      </a:rPr>
                                    </m:ctrlPr>
                                  </m:sSubPr>
                                  <m:e>
                                    <m:r>
                                      <a:rPr lang="en-US" sz="4800" b="1" i="1" smtClean="0">
                                        <a:latin typeface="Cambria Math" panose="02040503050406030204" pitchFamily="18" charset="0"/>
                                      </a:rPr>
                                      <m:t>𝒓</m:t>
                                    </m:r>
                                  </m:e>
                                  <m:sub>
                                    <m:r>
                                      <a:rPr lang="en-US" sz="4800" b="1" i="1" smtClean="0">
                                        <a:latin typeface="Cambria Math" panose="02040503050406030204" pitchFamily="18" charset="0"/>
                                      </a:rPr>
                                      <m:t>𝟎</m:t>
                                    </m:r>
                                  </m:sub>
                                </m:sSub>
                              </m:e>
                            </m:d>
                          </m:e>
                        </m:d>
                      </m:e>
                      <m:sup>
                        <m:r>
                          <a:rPr lang="en-US" sz="4800" b="0" i="1" smtClean="0">
                            <a:latin typeface="Cambria Math" panose="02040503050406030204" pitchFamily="18" charset="0"/>
                          </a:rPr>
                          <m:t>2</m:t>
                        </m:r>
                      </m:sup>
                    </m:sSup>
                  </m:oMath>
                </a14:m>
                <a:endParaRPr lang="en-US" sz="4800" dirty="0"/>
              </a:p>
            </p:txBody>
          </p:sp>
        </mc:Choice>
        <mc:Fallback xmlns="">
          <p:sp>
            <p:nvSpPr>
              <p:cNvPr id="17" name="TextBox 16">
                <a:extLst>
                  <a:ext uri="{FF2B5EF4-FFF2-40B4-BE49-F238E27FC236}">
                    <a16:creationId xmlns:a16="http://schemas.microsoft.com/office/drawing/2014/main" id="{1A712180-3405-4499-9C65-F3CC549C07BD}"/>
                  </a:ext>
                </a:extLst>
              </p:cNvPr>
              <p:cNvSpPr txBox="1">
                <a:spLocks noRot="1" noChangeAspect="1" noMove="1" noResize="1" noEditPoints="1" noAdjustHandles="1" noChangeArrowheads="1" noChangeShapeType="1" noTextEdit="1"/>
              </p:cNvSpPr>
              <p:nvPr/>
            </p:nvSpPr>
            <p:spPr>
              <a:xfrm>
                <a:off x="6743115" y="2023335"/>
                <a:ext cx="5767754" cy="830997"/>
              </a:xfrm>
              <a:prstGeom prst="rect">
                <a:avLst/>
              </a:prstGeom>
              <a:blipFill>
                <a:blip r:embed="rId3"/>
                <a:stretch>
                  <a:fillRect l="-4757" t="-16176" b="-38971"/>
                </a:stretch>
              </a:blipFill>
            </p:spPr>
            <p:txBody>
              <a:bodyPr/>
              <a:lstStyle/>
              <a:p>
                <a:r>
                  <a:rPr lang="en-US">
                    <a:noFill/>
                  </a:rPr>
                  <a:t> </a:t>
                </a:r>
              </a:p>
            </p:txBody>
          </p:sp>
        </mc:Fallback>
      </mc:AlternateContent>
      <p:sp>
        <p:nvSpPr>
          <p:cNvPr id="28" name="Freeform: Shape 27">
            <a:extLst>
              <a:ext uri="{FF2B5EF4-FFF2-40B4-BE49-F238E27FC236}">
                <a16:creationId xmlns:a16="http://schemas.microsoft.com/office/drawing/2014/main" id="{D67A0BE4-E233-4672-AD07-AEA1DC8A3C4B}"/>
              </a:ext>
            </a:extLst>
          </p:cNvPr>
          <p:cNvSpPr/>
          <p:nvPr/>
        </p:nvSpPr>
        <p:spPr>
          <a:xfrm>
            <a:off x="6513342" y="2771335"/>
            <a:ext cx="3868615" cy="1026942"/>
          </a:xfrm>
          <a:custGeom>
            <a:avLst/>
            <a:gdLst>
              <a:gd name="connsiteX0" fmla="*/ 3868615 w 3868615"/>
              <a:gd name="connsiteY0" fmla="*/ 0 h 1026942"/>
              <a:gd name="connsiteX1" fmla="*/ 2349304 w 3868615"/>
              <a:gd name="connsiteY1" fmla="*/ 829994 h 1026942"/>
              <a:gd name="connsiteX2" fmla="*/ 0 w 3868615"/>
              <a:gd name="connsiteY2" fmla="*/ 1026942 h 1026942"/>
            </a:gdLst>
            <a:ahLst/>
            <a:cxnLst>
              <a:cxn ang="0">
                <a:pos x="connsiteX0" y="connsiteY0"/>
              </a:cxn>
              <a:cxn ang="0">
                <a:pos x="connsiteX1" y="connsiteY1"/>
              </a:cxn>
              <a:cxn ang="0">
                <a:pos x="connsiteX2" y="connsiteY2"/>
              </a:cxn>
            </a:cxnLst>
            <a:rect l="l" t="t" r="r" b="b"/>
            <a:pathLst>
              <a:path w="3868615" h="1026942">
                <a:moveTo>
                  <a:pt x="3868615" y="0"/>
                </a:moveTo>
                <a:cubicBezTo>
                  <a:pt x="3431344" y="329418"/>
                  <a:pt x="2994073" y="658837"/>
                  <a:pt x="2349304" y="829994"/>
                </a:cubicBezTo>
                <a:cubicBezTo>
                  <a:pt x="1704535" y="1001151"/>
                  <a:pt x="852267" y="1014046"/>
                  <a:pt x="0" y="1026942"/>
                </a:cubicBezTo>
              </a:path>
            </a:pathLst>
          </a:custGeom>
          <a:noFill/>
          <a:ln w="25400">
            <a:solidFill>
              <a:srgbClr val="FF0000"/>
            </a:solidFill>
            <a:headEnd type="none" w="lg" len="lg"/>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5A9D71B-86E0-4305-AAA5-88909688D439}"/>
                  </a:ext>
                </a:extLst>
              </p:cNvPr>
              <p:cNvSpPr txBox="1"/>
              <p:nvPr/>
            </p:nvSpPr>
            <p:spPr>
              <a:xfrm>
                <a:off x="6217920" y="4293207"/>
                <a:ext cx="5629618"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6000" b="0" i="1" smtClean="0">
                              <a:latin typeface="Cambria Math" panose="02040503050406030204" pitchFamily="18" charset="0"/>
                              <a:ea typeface="Cambria Math" panose="02040503050406030204" pitchFamily="18" charset="0"/>
                            </a:rPr>
                          </m:ctrlPr>
                        </m:sSupPr>
                        <m:e>
                          <m:r>
                            <m:rPr>
                              <m:sty m:val="p"/>
                            </m:rPr>
                            <a:rPr lang="en-US" sz="6000" i="1" smtClean="0">
                              <a:latin typeface="Cambria Math" panose="02040503050406030204" pitchFamily="18" charset="0"/>
                              <a:ea typeface="Cambria Math" panose="02040503050406030204" pitchFamily="18" charset="0"/>
                            </a:rPr>
                            <m:t>∇</m:t>
                          </m:r>
                        </m:e>
                        <m:sup>
                          <m:r>
                            <a:rPr lang="en-US" sz="6000" b="0" i="1" smtClean="0">
                              <a:latin typeface="Cambria Math" panose="02040503050406030204" pitchFamily="18" charset="0"/>
                              <a:ea typeface="Cambria Math" panose="02040503050406030204" pitchFamily="18" charset="0"/>
                            </a:rPr>
                            <m:t>2</m:t>
                          </m:r>
                        </m:sup>
                      </m:sSup>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m:t>
                      </m:r>
                      <m:sSup>
                        <m:sSupPr>
                          <m:ctrlPr>
                            <a:rPr lang="en-US" sz="6000" b="0" i="1" smtClean="0">
                              <a:latin typeface="Cambria Math" panose="02040503050406030204" pitchFamily="18" charset="0"/>
                              <a:ea typeface="Cambria Math" panose="02040503050406030204" pitchFamily="18" charset="0"/>
                            </a:rPr>
                          </m:ctrlPr>
                        </m:sSupPr>
                        <m:e>
                          <m:r>
                            <a:rPr lang="en-US" sz="6000" b="0" i="1" smtClean="0">
                              <a:latin typeface="Cambria Math" panose="02040503050406030204" pitchFamily="18" charset="0"/>
                              <a:ea typeface="Cambria Math" panose="02040503050406030204" pitchFamily="18" charset="0"/>
                            </a:rPr>
                            <m:t>𝑘</m:t>
                          </m:r>
                        </m:e>
                        <m:sup>
                          <m:r>
                            <a:rPr lang="en-US" sz="6000" b="0" i="1" smtClean="0">
                              <a:latin typeface="Cambria Math" panose="02040503050406030204" pitchFamily="18" charset="0"/>
                              <a:ea typeface="Cambria Math" panose="02040503050406030204" pitchFamily="18" charset="0"/>
                            </a:rPr>
                            <m:t>2</m:t>
                          </m:r>
                        </m:sup>
                      </m:sSup>
                      <m:r>
                        <a:rPr lang="en-US" sz="6000" b="0" i="1" smtClean="0">
                          <a:solidFill>
                            <a:srgbClr val="0000FF"/>
                          </a:solidFill>
                          <a:latin typeface="Cambria Math" panose="02040503050406030204" pitchFamily="18" charset="0"/>
                          <a:ea typeface="Cambria Math" panose="02040503050406030204" pitchFamily="18" charset="0"/>
                        </a:rPr>
                        <m:t>𝜖</m:t>
                      </m:r>
                      <m:r>
                        <a:rPr lang="en-US" sz="6000" b="0" i="1" smtClean="0">
                          <a:latin typeface="Cambria Math" panose="02040503050406030204" pitchFamily="18" charset="0"/>
                          <a:ea typeface="Cambria Math" panose="02040503050406030204" pitchFamily="18" charset="0"/>
                        </a:rPr>
                        <m:t> </m:t>
                      </m:r>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=0</m:t>
                      </m:r>
                    </m:oMath>
                  </m:oMathPara>
                </a14:m>
                <a:endParaRPr lang="en-US" sz="6000" dirty="0"/>
              </a:p>
            </p:txBody>
          </p:sp>
        </mc:Choice>
        <mc:Fallback xmlns="">
          <p:sp>
            <p:nvSpPr>
              <p:cNvPr id="29" name="TextBox 28">
                <a:extLst>
                  <a:ext uri="{FF2B5EF4-FFF2-40B4-BE49-F238E27FC236}">
                    <a16:creationId xmlns:a16="http://schemas.microsoft.com/office/drawing/2014/main" id="{25A9D71B-86E0-4305-AAA5-88909688D439}"/>
                  </a:ext>
                </a:extLst>
              </p:cNvPr>
              <p:cNvSpPr txBox="1">
                <a:spLocks noRot="1" noChangeAspect="1" noMove="1" noResize="1" noEditPoints="1" noAdjustHandles="1" noChangeArrowheads="1" noChangeShapeType="1" noTextEdit="1"/>
              </p:cNvSpPr>
              <p:nvPr/>
            </p:nvSpPr>
            <p:spPr>
              <a:xfrm>
                <a:off x="6217920" y="4293207"/>
                <a:ext cx="5629618" cy="923330"/>
              </a:xfrm>
              <a:prstGeom prst="rect">
                <a:avLst/>
              </a:prstGeom>
              <a:blipFill>
                <a:blip r:embed="rId4"/>
                <a:stretch>
                  <a:fillRect/>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8AF1CD52-790C-41AC-9FE2-6E8B75CE9226}"/>
              </a:ext>
            </a:extLst>
          </p:cNvPr>
          <p:cNvGrpSpPr/>
          <p:nvPr/>
        </p:nvGrpSpPr>
        <p:grpSpPr>
          <a:xfrm>
            <a:off x="2164065" y="991760"/>
            <a:ext cx="1917905" cy="5591919"/>
            <a:chOff x="2164065" y="991760"/>
            <a:chExt cx="1917905" cy="5591919"/>
          </a:xfrm>
        </p:grpSpPr>
        <p:sp>
          <p:nvSpPr>
            <p:cNvPr id="5" name="Rectangle 4">
              <a:extLst>
                <a:ext uri="{FF2B5EF4-FFF2-40B4-BE49-F238E27FC236}">
                  <a16:creationId xmlns:a16="http://schemas.microsoft.com/office/drawing/2014/main" id="{877E4668-CF34-4C84-BC34-0B5921BFBD0C}"/>
                </a:ext>
              </a:extLst>
            </p:cNvPr>
            <p:cNvSpPr/>
            <p:nvPr/>
          </p:nvSpPr>
          <p:spPr>
            <a:xfrm>
              <a:off x="2307098" y="1125416"/>
              <a:ext cx="1627162" cy="53597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00" b="1" dirty="0">
                <a:solidFill>
                  <a:srgbClr val="0000FF"/>
                </a:solidFill>
              </a:endParaRPr>
            </a:p>
          </p:txBody>
        </p:sp>
        <p:cxnSp>
          <p:nvCxnSpPr>
            <p:cNvPr id="3" name="Straight Connector 2">
              <a:extLst>
                <a:ext uri="{FF2B5EF4-FFF2-40B4-BE49-F238E27FC236}">
                  <a16:creationId xmlns:a16="http://schemas.microsoft.com/office/drawing/2014/main" id="{0D3F2322-CDED-4DC5-91B6-3F49E66FAAC0}"/>
                </a:ext>
              </a:extLst>
            </p:cNvPr>
            <p:cNvCxnSpPr>
              <a:cxnSpLocks/>
            </p:cNvCxnSpPr>
            <p:nvPr/>
          </p:nvCxnSpPr>
          <p:spPr>
            <a:xfrm>
              <a:off x="2475914" y="1083212"/>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55AA1CC-AEF1-46C5-84B3-0C7CC50F9DE1}"/>
                </a:ext>
              </a:extLst>
            </p:cNvPr>
            <p:cNvCxnSpPr>
              <a:cxnSpLocks/>
            </p:cNvCxnSpPr>
            <p:nvPr/>
          </p:nvCxnSpPr>
          <p:spPr>
            <a:xfrm>
              <a:off x="2642382" y="1052728"/>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FACDF12-C5B7-455C-98CC-58D706825A7B}"/>
                </a:ext>
              </a:extLst>
            </p:cNvPr>
            <p:cNvCxnSpPr>
              <a:cxnSpLocks/>
            </p:cNvCxnSpPr>
            <p:nvPr/>
          </p:nvCxnSpPr>
          <p:spPr>
            <a:xfrm>
              <a:off x="2808850" y="1036312"/>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BDB95B6-276D-4137-8025-A59CAA0E139E}"/>
                </a:ext>
              </a:extLst>
            </p:cNvPr>
            <p:cNvCxnSpPr>
              <a:cxnSpLocks/>
            </p:cNvCxnSpPr>
            <p:nvPr/>
          </p:nvCxnSpPr>
          <p:spPr>
            <a:xfrm>
              <a:off x="2980005" y="1052728"/>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8EF460D-1864-4B60-B00A-CB9950B79534}"/>
                </a:ext>
              </a:extLst>
            </p:cNvPr>
            <p:cNvCxnSpPr>
              <a:cxnSpLocks/>
            </p:cNvCxnSpPr>
            <p:nvPr/>
          </p:nvCxnSpPr>
          <p:spPr>
            <a:xfrm>
              <a:off x="3146473" y="1022244"/>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445EC08-58B0-4E38-B47E-241A178C723E}"/>
                </a:ext>
              </a:extLst>
            </p:cNvPr>
            <p:cNvCxnSpPr>
              <a:cxnSpLocks/>
            </p:cNvCxnSpPr>
            <p:nvPr/>
          </p:nvCxnSpPr>
          <p:spPr>
            <a:xfrm>
              <a:off x="3312941" y="1005828"/>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42BB876D-B0EC-4150-942A-118092D32BDE}"/>
                </a:ext>
              </a:extLst>
            </p:cNvPr>
            <p:cNvCxnSpPr>
              <a:cxnSpLocks/>
            </p:cNvCxnSpPr>
            <p:nvPr/>
          </p:nvCxnSpPr>
          <p:spPr>
            <a:xfrm>
              <a:off x="3472374" y="1038660"/>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733229E-3107-40BB-AFE0-C51716246807}"/>
                </a:ext>
              </a:extLst>
            </p:cNvPr>
            <p:cNvCxnSpPr>
              <a:cxnSpLocks/>
            </p:cNvCxnSpPr>
            <p:nvPr/>
          </p:nvCxnSpPr>
          <p:spPr>
            <a:xfrm>
              <a:off x="3638842" y="1008176"/>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F97149A-0A5B-48B8-AEC0-DCCEF1D45DFC}"/>
                </a:ext>
              </a:extLst>
            </p:cNvPr>
            <p:cNvCxnSpPr>
              <a:cxnSpLocks/>
            </p:cNvCxnSpPr>
            <p:nvPr/>
          </p:nvCxnSpPr>
          <p:spPr>
            <a:xfrm>
              <a:off x="3805310" y="991760"/>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46DF1A7-C22F-4AD0-A45A-357320348E56}"/>
                </a:ext>
              </a:extLst>
            </p:cNvPr>
            <p:cNvCxnSpPr>
              <a:cxnSpLocks/>
            </p:cNvCxnSpPr>
            <p:nvPr/>
          </p:nvCxnSpPr>
          <p:spPr>
            <a:xfrm flipH="1">
              <a:off x="2213312" y="129423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076A548-3D1F-4C35-A283-83385757D3FD}"/>
                </a:ext>
              </a:extLst>
            </p:cNvPr>
            <p:cNvCxnSpPr>
              <a:cxnSpLocks/>
            </p:cNvCxnSpPr>
            <p:nvPr/>
          </p:nvCxnSpPr>
          <p:spPr>
            <a:xfrm flipH="1">
              <a:off x="2267236" y="146069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A9C2A8A8-BA8B-4F0D-BD0E-3AECECC043B0}"/>
                </a:ext>
              </a:extLst>
            </p:cNvPr>
            <p:cNvCxnSpPr>
              <a:cxnSpLocks/>
            </p:cNvCxnSpPr>
            <p:nvPr/>
          </p:nvCxnSpPr>
          <p:spPr>
            <a:xfrm flipH="1">
              <a:off x="2236752" y="1627166"/>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562BAA5-F83E-4D25-9F9A-4D5655E77352}"/>
                </a:ext>
              </a:extLst>
            </p:cNvPr>
            <p:cNvCxnSpPr>
              <a:cxnSpLocks/>
            </p:cNvCxnSpPr>
            <p:nvPr/>
          </p:nvCxnSpPr>
          <p:spPr>
            <a:xfrm flipH="1">
              <a:off x="2210964" y="1798322"/>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FE1AD7D-67D1-4EFF-BFFC-0FB4B03C175F}"/>
                </a:ext>
              </a:extLst>
            </p:cNvPr>
            <p:cNvCxnSpPr>
              <a:cxnSpLocks/>
            </p:cNvCxnSpPr>
            <p:nvPr/>
          </p:nvCxnSpPr>
          <p:spPr>
            <a:xfrm flipH="1">
              <a:off x="2236752" y="196479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31A69275-7F8F-48A3-A9F6-67347CAF4AF7}"/>
                </a:ext>
              </a:extLst>
            </p:cNvPr>
            <p:cNvCxnSpPr>
              <a:cxnSpLocks/>
            </p:cNvCxnSpPr>
            <p:nvPr/>
          </p:nvCxnSpPr>
          <p:spPr>
            <a:xfrm flipH="1">
              <a:off x="2220336" y="213125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DD1A4BDD-A5FD-4914-94E4-F0051F24300A}"/>
                </a:ext>
              </a:extLst>
            </p:cNvPr>
            <p:cNvCxnSpPr>
              <a:cxnSpLocks/>
            </p:cNvCxnSpPr>
            <p:nvPr/>
          </p:nvCxnSpPr>
          <p:spPr>
            <a:xfrm flipH="1">
              <a:off x="2196897" y="230475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FC40828-5FF1-43C4-A131-BDC1481FAE2F}"/>
                </a:ext>
              </a:extLst>
            </p:cNvPr>
            <p:cNvCxnSpPr>
              <a:cxnSpLocks/>
            </p:cNvCxnSpPr>
            <p:nvPr/>
          </p:nvCxnSpPr>
          <p:spPr>
            <a:xfrm flipH="1">
              <a:off x="2250821" y="247122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CDB4E5DE-BDE2-4AA3-8338-40A702547E19}"/>
                </a:ext>
              </a:extLst>
            </p:cNvPr>
            <p:cNvCxnSpPr>
              <a:cxnSpLocks/>
            </p:cNvCxnSpPr>
            <p:nvPr/>
          </p:nvCxnSpPr>
          <p:spPr>
            <a:xfrm flipH="1">
              <a:off x="2220337" y="2637695"/>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FBF1C51-10E7-471B-99B0-87B48E7B609F}"/>
                </a:ext>
              </a:extLst>
            </p:cNvPr>
            <p:cNvCxnSpPr>
              <a:cxnSpLocks/>
            </p:cNvCxnSpPr>
            <p:nvPr/>
          </p:nvCxnSpPr>
          <p:spPr>
            <a:xfrm flipH="1">
              <a:off x="2194549" y="2808851"/>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9A7F939C-D74F-4583-AF0D-04F5491A409D}"/>
                </a:ext>
              </a:extLst>
            </p:cNvPr>
            <p:cNvCxnSpPr>
              <a:cxnSpLocks/>
            </p:cNvCxnSpPr>
            <p:nvPr/>
          </p:nvCxnSpPr>
          <p:spPr>
            <a:xfrm flipH="1">
              <a:off x="2220337" y="297531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C12BDFC8-B28E-4238-BC91-2B8404DF5BC5}"/>
                </a:ext>
              </a:extLst>
            </p:cNvPr>
            <p:cNvCxnSpPr>
              <a:cxnSpLocks/>
            </p:cNvCxnSpPr>
            <p:nvPr/>
          </p:nvCxnSpPr>
          <p:spPr>
            <a:xfrm flipH="1">
              <a:off x="2203921" y="314178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9E9835A-01F7-4B15-956E-090368D5A46B}"/>
                </a:ext>
              </a:extLst>
            </p:cNvPr>
            <p:cNvCxnSpPr>
              <a:cxnSpLocks/>
            </p:cNvCxnSpPr>
            <p:nvPr/>
          </p:nvCxnSpPr>
          <p:spPr>
            <a:xfrm flipH="1">
              <a:off x="2196896" y="330357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E3CB66A-B8EF-433C-B455-8D0035224030}"/>
                </a:ext>
              </a:extLst>
            </p:cNvPr>
            <p:cNvCxnSpPr>
              <a:cxnSpLocks/>
            </p:cNvCxnSpPr>
            <p:nvPr/>
          </p:nvCxnSpPr>
          <p:spPr>
            <a:xfrm flipH="1">
              <a:off x="2250820" y="347003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544FE404-9280-42CD-8DFC-0BF158098F5D}"/>
                </a:ext>
              </a:extLst>
            </p:cNvPr>
            <p:cNvCxnSpPr>
              <a:cxnSpLocks/>
            </p:cNvCxnSpPr>
            <p:nvPr/>
          </p:nvCxnSpPr>
          <p:spPr>
            <a:xfrm flipH="1">
              <a:off x="2220336" y="3636506"/>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CEADB4CD-2B4B-40C6-87A1-BCC8D475A54C}"/>
                </a:ext>
              </a:extLst>
            </p:cNvPr>
            <p:cNvCxnSpPr>
              <a:cxnSpLocks/>
            </p:cNvCxnSpPr>
            <p:nvPr/>
          </p:nvCxnSpPr>
          <p:spPr>
            <a:xfrm flipH="1">
              <a:off x="2194548" y="3807662"/>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4E87486A-E4B1-4472-850A-5AAC7764ADB2}"/>
                </a:ext>
              </a:extLst>
            </p:cNvPr>
            <p:cNvCxnSpPr>
              <a:cxnSpLocks/>
            </p:cNvCxnSpPr>
            <p:nvPr/>
          </p:nvCxnSpPr>
          <p:spPr>
            <a:xfrm flipH="1">
              <a:off x="2220336" y="397413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44F81C6-79A6-4D0E-8D17-F608A1A0CF50}"/>
                </a:ext>
              </a:extLst>
            </p:cNvPr>
            <p:cNvCxnSpPr>
              <a:cxnSpLocks/>
            </p:cNvCxnSpPr>
            <p:nvPr/>
          </p:nvCxnSpPr>
          <p:spPr>
            <a:xfrm flipH="1">
              <a:off x="2203920" y="414059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BE8B8522-53BA-4B43-AE8C-9D511224E35D}"/>
                </a:ext>
              </a:extLst>
            </p:cNvPr>
            <p:cNvCxnSpPr>
              <a:cxnSpLocks/>
            </p:cNvCxnSpPr>
            <p:nvPr/>
          </p:nvCxnSpPr>
          <p:spPr>
            <a:xfrm flipH="1">
              <a:off x="2180481" y="431409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17748D2A-3EF0-4FCF-B749-6DC900489354}"/>
                </a:ext>
              </a:extLst>
            </p:cNvPr>
            <p:cNvCxnSpPr>
              <a:cxnSpLocks/>
            </p:cNvCxnSpPr>
            <p:nvPr/>
          </p:nvCxnSpPr>
          <p:spPr>
            <a:xfrm flipH="1">
              <a:off x="2234405" y="448056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E463CEED-279C-45B5-BAF2-B239B62ABD33}"/>
                </a:ext>
              </a:extLst>
            </p:cNvPr>
            <p:cNvCxnSpPr>
              <a:cxnSpLocks/>
            </p:cNvCxnSpPr>
            <p:nvPr/>
          </p:nvCxnSpPr>
          <p:spPr>
            <a:xfrm flipH="1">
              <a:off x="2203921" y="4647035"/>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EE1BE82-712B-46F7-BF10-8C92F08BE068}"/>
                </a:ext>
              </a:extLst>
            </p:cNvPr>
            <p:cNvCxnSpPr>
              <a:cxnSpLocks/>
            </p:cNvCxnSpPr>
            <p:nvPr/>
          </p:nvCxnSpPr>
          <p:spPr>
            <a:xfrm flipH="1">
              <a:off x="2178133" y="4818191"/>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3C74F7D1-A68D-46D1-9E9A-7432CCF0601B}"/>
                </a:ext>
              </a:extLst>
            </p:cNvPr>
            <p:cNvCxnSpPr>
              <a:cxnSpLocks/>
            </p:cNvCxnSpPr>
            <p:nvPr/>
          </p:nvCxnSpPr>
          <p:spPr>
            <a:xfrm flipH="1">
              <a:off x="2203921" y="498465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E10BEEA-345F-42A3-A020-59614B5DC3D9}"/>
                </a:ext>
              </a:extLst>
            </p:cNvPr>
            <p:cNvCxnSpPr>
              <a:cxnSpLocks/>
            </p:cNvCxnSpPr>
            <p:nvPr/>
          </p:nvCxnSpPr>
          <p:spPr>
            <a:xfrm flipH="1">
              <a:off x="2187505" y="515112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7D426EA-81C6-4BC9-A681-30A6D97307B9}"/>
                </a:ext>
              </a:extLst>
            </p:cNvPr>
            <p:cNvCxnSpPr>
              <a:cxnSpLocks/>
            </p:cNvCxnSpPr>
            <p:nvPr/>
          </p:nvCxnSpPr>
          <p:spPr>
            <a:xfrm flipH="1">
              <a:off x="2180480" y="531291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DF2C7D18-D69E-46C0-A010-8211A018C041}"/>
                </a:ext>
              </a:extLst>
            </p:cNvPr>
            <p:cNvCxnSpPr>
              <a:cxnSpLocks/>
            </p:cNvCxnSpPr>
            <p:nvPr/>
          </p:nvCxnSpPr>
          <p:spPr>
            <a:xfrm flipH="1">
              <a:off x="2234404" y="547937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40A48C32-130B-488C-BFAB-56E85AF0BC9F}"/>
                </a:ext>
              </a:extLst>
            </p:cNvPr>
            <p:cNvCxnSpPr>
              <a:cxnSpLocks/>
            </p:cNvCxnSpPr>
            <p:nvPr/>
          </p:nvCxnSpPr>
          <p:spPr>
            <a:xfrm flipH="1">
              <a:off x="2203920" y="5645846"/>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2186D8DE-6BDD-4345-8192-B306BDAC472B}"/>
                </a:ext>
              </a:extLst>
            </p:cNvPr>
            <p:cNvCxnSpPr>
              <a:cxnSpLocks/>
            </p:cNvCxnSpPr>
            <p:nvPr/>
          </p:nvCxnSpPr>
          <p:spPr>
            <a:xfrm flipH="1">
              <a:off x="2178132" y="5817002"/>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DCB6987-F16E-4533-8E72-3EB29D857277}"/>
                </a:ext>
              </a:extLst>
            </p:cNvPr>
            <p:cNvCxnSpPr>
              <a:cxnSpLocks/>
            </p:cNvCxnSpPr>
            <p:nvPr/>
          </p:nvCxnSpPr>
          <p:spPr>
            <a:xfrm flipH="1">
              <a:off x="2203920" y="598347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456A218F-912F-4471-9BE8-16142C745D38}"/>
                </a:ext>
              </a:extLst>
            </p:cNvPr>
            <p:cNvCxnSpPr>
              <a:cxnSpLocks/>
            </p:cNvCxnSpPr>
            <p:nvPr/>
          </p:nvCxnSpPr>
          <p:spPr>
            <a:xfrm flipH="1">
              <a:off x="2187504" y="614993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2BFA32B-C771-4210-A10A-C9CBA2B7C82E}"/>
                </a:ext>
              </a:extLst>
            </p:cNvPr>
            <p:cNvCxnSpPr>
              <a:cxnSpLocks/>
            </p:cNvCxnSpPr>
            <p:nvPr/>
          </p:nvCxnSpPr>
          <p:spPr>
            <a:xfrm flipH="1">
              <a:off x="2164065" y="632343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sp>
        <p:nvSpPr>
          <p:cNvPr id="13" name="Moon 12">
            <a:extLst>
              <a:ext uri="{FF2B5EF4-FFF2-40B4-BE49-F238E27FC236}">
                <a16:creationId xmlns:a16="http://schemas.microsoft.com/office/drawing/2014/main" id="{5B92DE64-B5D3-469D-AFD9-064AE5BED073}"/>
              </a:ext>
            </a:extLst>
          </p:cNvPr>
          <p:cNvSpPr/>
          <p:nvPr/>
        </p:nvSpPr>
        <p:spPr>
          <a:xfrm>
            <a:off x="3985845" y="1582615"/>
            <a:ext cx="1463040" cy="4417256"/>
          </a:xfrm>
          <a:prstGeom prst="moon">
            <a:avLst>
              <a:gd name="adj" fmla="val 555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oon 7">
            <a:extLst>
              <a:ext uri="{FF2B5EF4-FFF2-40B4-BE49-F238E27FC236}">
                <a16:creationId xmlns:a16="http://schemas.microsoft.com/office/drawing/2014/main" id="{50DDB078-BF57-4189-B10A-67807C3EFE32}"/>
              </a:ext>
            </a:extLst>
          </p:cNvPr>
          <p:cNvSpPr/>
          <p:nvPr/>
        </p:nvSpPr>
        <p:spPr>
          <a:xfrm flipH="1">
            <a:off x="1559162"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88364E43-90B1-41A2-8A3C-F3A382B965F5}"/>
                  </a:ext>
                </a:extLst>
              </p:cNvPr>
              <p:cNvSpPr txBox="1"/>
              <p:nvPr/>
            </p:nvSpPr>
            <p:spPr>
              <a:xfrm>
                <a:off x="1607924" y="1330238"/>
                <a:ext cx="3133358" cy="753027"/>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solidFill>
                            <a:srgbClr val="0000FF"/>
                          </a:solidFill>
                          <a:latin typeface="Cambria Math" panose="02040503050406030204" pitchFamily="18" charset="0"/>
                        </a:rPr>
                        <m:t>𝜖</m:t>
                      </m:r>
                      <m:r>
                        <a:rPr lang="en-US" sz="4800" b="0" i="1" smtClean="0">
                          <a:solidFill>
                            <a:srgbClr val="0000FF"/>
                          </a:solidFill>
                          <a:latin typeface="Cambria Math" panose="02040503050406030204" pitchFamily="18" charset="0"/>
                          <a:ea typeface="Cambria Math" panose="02040503050406030204" pitchFamily="18" charset="0"/>
                        </a:rPr>
                        <m:t>∈</m:t>
                      </m:r>
                      <m:sSup>
                        <m:sSupPr>
                          <m:ctrlPr>
                            <a:rPr lang="en-US" sz="4800" b="0" i="1" smtClean="0">
                              <a:solidFill>
                                <a:srgbClr val="0000FF"/>
                              </a:solidFill>
                              <a:latin typeface="Cambria Math" panose="02040503050406030204" pitchFamily="18" charset="0"/>
                              <a:ea typeface="Cambria Math" panose="02040503050406030204" pitchFamily="18" charset="0"/>
                            </a:rPr>
                          </m:ctrlPr>
                        </m:sSupPr>
                        <m:e>
                          <m:r>
                            <a:rPr lang="en-US" sz="4800" b="0" i="1" smtClean="0">
                              <a:solidFill>
                                <a:srgbClr val="0000FF"/>
                              </a:solidFill>
                              <a:latin typeface="Cambria Math" panose="02040503050406030204" pitchFamily="18" charset="0"/>
                              <a:ea typeface="Cambria Math" panose="02040503050406030204" pitchFamily="18" charset="0"/>
                            </a:rPr>
                            <m:t>ℝ</m:t>
                          </m:r>
                        </m:e>
                        <m:sup>
                          <m:sSub>
                            <m:sSubPr>
                              <m:ctrlPr>
                                <a:rPr lang="en-US" sz="4800" b="0" i="1" smtClean="0">
                                  <a:solidFill>
                                    <a:srgbClr val="0000FF"/>
                                  </a:solidFill>
                                  <a:latin typeface="Cambria Math" panose="02040503050406030204" pitchFamily="18" charset="0"/>
                                  <a:ea typeface="Cambria Math" panose="02040503050406030204" pitchFamily="18" charset="0"/>
                                </a:rPr>
                              </m:ctrlPr>
                            </m:sSubPr>
                            <m:e>
                              <m:r>
                                <a:rPr lang="en-US" sz="4800" b="0" i="1" smtClean="0">
                                  <a:solidFill>
                                    <a:srgbClr val="0000FF"/>
                                  </a:solidFill>
                                  <a:latin typeface="Cambria Math" panose="02040503050406030204" pitchFamily="18" charset="0"/>
                                  <a:ea typeface="Cambria Math" panose="02040503050406030204" pitchFamily="18" charset="0"/>
                                </a:rPr>
                                <m:t>𝑁</m:t>
                              </m:r>
                            </m:e>
                            <m:sub>
                              <m:r>
                                <a:rPr lang="en-US" sz="4800" b="0" i="1" smtClean="0">
                                  <a:solidFill>
                                    <a:srgbClr val="0000FF"/>
                                  </a:solidFill>
                                  <a:latin typeface="Cambria Math" panose="02040503050406030204" pitchFamily="18" charset="0"/>
                                  <a:ea typeface="Cambria Math" panose="02040503050406030204" pitchFamily="18" charset="0"/>
                                </a:rPr>
                                <m:t>𝑥</m:t>
                              </m:r>
                            </m:sub>
                          </m:sSub>
                          <m:r>
                            <a:rPr lang="en-US" sz="4800" b="0" i="1" smtClean="0">
                              <a:solidFill>
                                <a:srgbClr val="0000FF"/>
                              </a:solidFill>
                              <a:latin typeface="Cambria Math" panose="02040503050406030204" pitchFamily="18" charset="0"/>
                              <a:ea typeface="Cambria Math" panose="02040503050406030204" pitchFamily="18" charset="0"/>
                            </a:rPr>
                            <m:t>×</m:t>
                          </m:r>
                          <m:sSub>
                            <m:sSubPr>
                              <m:ctrlPr>
                                <a:rPr lang="en-US" sz="4800" b="0" i="1" smtClean="0">
                                  <a:solidFill>
                                    <a:srgbClr val="0000FF"/>
                                  </a:solidFill>
                                  <a:latin typeface="Cambria Math" panose="02040503050406030204" pitchFamily="18" charset="0"/>
                                  <a:ea typeface="Cambria Math" panose="02040503050406030204" pitchFamily="18" charset="0"/>
                                </a:rPr>
                              </m:ctrlPr>
                            </m:sSubPr>
                            <m:e>
                              <m:r>
                                <a:rPr lang="en-US" sz="4800" b="0" i="1" smtClean="0">
                                  <a:solidFill>
                                    <a:srgbClr val="0000FF"/>
                                  </a:solidFill>
                                  <a:latin typeface="Cambria Math" panose="02040503050406030204" pitchFamily="18" charset="0"/>
                                  <a:ea typeface="Cambria Math" panose="02040503050406030204" pitchFamily="18" charset="0"/>
                                </a:rPr>
                                <m:t>𝑁</m:t>
                              </m:r>
                            </m:e>
                            <m:sub>
                              <m:r>
                                <a:rPr lang="en-US" sz="4800" b="0" i="1" smtClean="0">
                                  <a:solidFill>
                                    <a:srgbClr val="0000FF"/>
                                  </a:solidFill>
                                  <a:latin typeface="Cambria Math" panose="02040503050406030204" pitchFamily="18" charset="0"/>
                                  <a:ea typeface="Cambria Math" panose="02040503050406030204" pitchFamily="18" charset="0"/>
                                </a:rPr>
                                <m:t>𝑦</m:t>
                              </m:r>
                            </m:sub>
                          </m:sSub>
                        </m:sup>
                      </m:sSup>
                    </m:oMath>
                  </m:oMathPara>
                </a14:m>
                <a:endParaRPr lang="en-US" sz="4800" dirty="0">
                  <a:solidFill>
                    <a:srgbClr val="0000FF"/>
                  </a:solidFill>
                </a:endParaRPr>
              </a:p>
            </p:txBody>
          </p:sp>
        </mc:Choice>
        <mc:Fallback xmlns="">
          <p:sp>
            <p:nvSpPr>
              <p:cNvPr id="80" name="TextBox 79">
                <a:extLst>
                  <a:ext uri="{FF2B5EF4-FFF2-40B4-BE49-F238E27FC236}">
                    <a16:creationId xmlns:a16="http://schemas.microsoft.com/office/drawing/2014/main" id="{88364E43-90B1-41A2-8A3C-F3A382B965F5}"/>
                  </a:ext>
                </a:extLst>
              </p:cNvPr>
              <p:cNvSpPr txBox="1">
                <a:spLocks noRot="1" noChangeAspect="1" noMove="1" noResize="1" noEditPoints="1" noAdjustHandles="1" noChangeArrowheads="1" noChangeShapeType="1" noTextEdit="1"/>
              </p:cNvSpPr>
              <p:nvPr/>
            </p:nvSpPr>
            <p:spPr>
              <a:xfrm>
                <a:off x="1607924" y="1330238"/>
                <a:ext cx="3133358" cy="7530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BB11B65-E517-4E58-A98C-DE5B8FC08AF7}"/>
                  </a:ext>
                </a:extLst>
              </p:cNvPr>
              <p:cNvSpPr txBox="1"/>
              <p:nvPr/>
            </p:nvSpPr>
            <p:spPr>
              <a:xfrm>
                <a:off x="5190982" y="5342660"/>
                <a:ext cx="8569592" cy="1244059"/>
              </a:xfrm>
              <a:prstGeom prst="rect">
                <a:avLst/>
              </a:prstGeom>
              <a:noFill/>
            </p:spPr>
            <p:txBody>
              <a:bodyPr wrap="square" rtlCol="0">
                <a:spAutoFit/>
              </a:bodyPr>
              <a:lstStyle/>
              <a:p>
                <a:r>
                  <a:rPr lang="en-US" sz="3600" dirty="0"/>
                  <a:t>Total # of params. = </a:t>
                </a: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𝑁</m:t>
                        </m:r>
                      </m:e>
                      <m:sub>
                        <m:r>
                          <a:rPr lang="en-US" sz="3600" b="0" i="1" smtClean="0">
                            <a:latin typeface="Cambria Math" panose="02040503050406030204" pitchFamily="18" charset="0"/>
                          </a:rPr>
                          <m:t>𝑥</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𝑁</m:t>
                        </m:r>
                      </m:e>
                      <m:sub>
                        <m:r>
                          <a:rPr lang="en-US" sz="3600" b="0" i="1" smtClean="0">
                            <a:latin typeface="Cambria Math" panose="02040503050406030204" pitchFamily="18" charset="0"/>
                          </a:rPr>
                          <m:t>𝑦</m:t>
                        </m:r>
                      </m:sub>
                    </m:sSub>
                    <m:r>
                      <a:rPr lang="en-US" sz="3600" b="0" i="1" smtClean="0">
                        <a:latin typeface="Cambria Math" panose="02040503050406030204" pitchFamily="18" charset="0"/>
                      </a:rPr>
                      <m:t> </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𝑁</m:t>
                            </m:r>
                          </m:e>
                          <m:sub>
                            <m:r>
                              <a:rPr lang="en-US" sz="3600" b="0" i="1" smtClean="0">
                                <a:latin typeface="Cambria Math" panose="02040503050406030204" pitchFamily="18" charset="0"/>
                              </a:rPr>
                              <m:t>𝑧</m:t>
                            </m:r>
                          </m:sub>
                        </m:sSub>
                      </m:e>
                    </m:d>
                    <m:r>
                      <a:rPr lang="en-US" sz="3600" b="0" i="1" smtClean="0">
                        <a:latin typeface="Cambria Math" panose="02040503050406030204" pitchFamily="18" charset="0"/>
                      </a:rPr>
                      <m:t> </m:t>
                    </m:r>
                  </m:oMath>
                </a14:m>
                <a:endParaRPr lang="en-US" sz="3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        ~ </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10</m:t>
                          </m:r>
                        </m:e>
                        <m:sup>
                          <m:r>
                            <a:rPr lang="en-US" sz="3600" b="0" i="1" smtClean="0">
                              <a:latin typeface="Cambria Math" panose="02040503050406030204" pitchFamily="18" charset="0"/>
                              <a:ea typeface="Cambria Math" panose="02040503050406030204" pitchFamily="18" charset="0"/>
                            </a:rPr>
                            <m:t>3</m:t>
                          </m:r>
                        </m:sup>
                      </m:sSup>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10</m:t>
                          </m:r>
                        </m:e>
                        <m:sup>
                          <m:r>
                            <a:rPr lang="en-US" sz="3600" b="0" i="1" smtClean="0">
                              <a:latin typeface="Cambria Math" panose="02040503050406030204" pitchFamily="18" charset="0"/>
                              <a:ea typeface="Cambria Math" panose="02040503050406030204" pitchFamily="18" charset="0"/>
                            </a:rPr>
                            <m:t>9</m:t>
                          </m:r>
                        </m:sup>
                      </m:sSup>
                    </m:oMath>
                  </m:oMathPara>
                </a14:m>
                <a:endParaRPr lang="en-US" sz="3600" dirty="0"/>
              </a:p>
            </p:txBody>
          </p:sp>
        </mc:Choice>
        <mc:Fallback xmlns="">
          <p:sp>
            <p:nvSpPr>
              <p:cNvPr id="81" name="TextBox 80">
                <a:extLst>
                  <a:ext uri="{FF2B5EF4-FFF2-40B4-BE49-F238E27FC236}">
                    <a16:creationId xmlns:a16="http://schemas.microsoft.com/office/drawing/2014/main" id="{DBB11B65-E517-4E58-A98C-DE5B8FC08AF7}"/>
                  </a:ext>
                </a:extLst>
              </p:cNvPr>
              <p:cNvSpPr txBox="1">
                <a:spLocks noRot="1" noChangeAspect="1" noMove="1" noResize="1" noEditPoints="1" noAdjustHandles="1" noChangeArrowheads="1" noChangeShapeType="1" noTextEdit="1"/>
              </p:cNvSpPr>
              <p:nvPr/>
            </p:nvSpPr>
            <p:spPr>
              <a:xfrm>
                <a:off x="5190982" y="5342660"/>
                <a:ext cx="8569592" cy="1244059"/>
              </a:xfrm>
              <a:prstGeom prst="rect">
                <a:avLst/>
              </a:prstGeom>
              <a:blipFill>
                <a:blip r:embed="rId6"/>
                <a:stretch>
                  <a:fillRect l="-2206" t="-6373"/>
                </a:stretch>
              </a:blipFill>
            </p:spPr>
            <p:txBody>
              <a:bodyPr/>
              <a:lstStyle/>
              <a:p>
                <a:r>
                  <a:rPr lang="en-US">
                    <a:noFill/>
                  </a:rPr>
                  <a:t> </a:t>
                </a:r>
              </a:p>
            </p:txBody>
          </p:sp>
        </mc:Fallback>
      </mc:AlternateContent>
    </p:spTree>
    <p:extLst>
      <p:ext uri="{BB962C8B-B14F-4D97-AF65-F5344CB8AC3E}">
        <p14:creationId xmlns:p14="http://schemas.microsoft.com/office/powerpoint/2010/main" val="329457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Optimizing </a:t>
            </a:r>
            <a:r>
              <a:rPr lang="en-US" sz="4400" b="1" i="1" dirty="0">
                <a:solidFill>
                  <a:srgbClr val="FF0000"/>
                </a:solidFill>
                <a:latin typeface="Book Antiqua" panose="02040602050305030304" pitchFamily="18" charset="0"/>
              </a:rPr>
              <a:t>every</a:t>
            </a:r>
            <a:r>
              <a:rPr lang="en-US" sz="4400" b="1" dirty="0">
                <a:latin typeface="Book Antiqua" panose="02040602050305030304" pitchFamily="18" charset="0"/>
              </a:rPr>
              <a:t> pixel of your design …</a:t>
            </a:r>
          </a:p>
        </p:txBody>
      </p:sp>
      <p:sp>
        <p:nvSpPr>
          <p:cNvPr id="9" name="Moon 8">
            <a:extLst>
              <a:ext uri="{FF2B5EF4-FFF2-40B4-BE49-F238E27FC236}">
                <a16:creationId xmlns:a16="http://schemas.microsoft.com/office/drawing/2014/main" id="{EBA019C4-3AE6-4D0D-8FD0-B903ECE2759D}"/>
              </a:ext>
            </a:extLst>
          </p:cNvPr>
          <p:cNvSpPr/>
          <p:nvPr/>
        </p:nvSpPr>
        <p:spPr>
          <a:xfrm flipH="1">
            <a:off x="860472"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oon 9">
            <a:extLst>
              <a:ext uri="{FF2B5EF4-FFF2-40B4-BE49-F238E27FC236}">
                <a16:creationId xmlns:a16="http://schemas.microsoft.com/office/drawing/2014/main" id="{CC88B8D4-A8E1-48B6-A361-F2DD21C36D88}"/>
              </a:ext>
            </a:extLst>
          </p:cNvPr>
          <p:cNvSpPr/>
          <p:nvPr/>
        </p:nvSpPr>
        <p:spPr>
          <a:xfrm flipH="1">
            <a:off x="98467"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oon 13">
            <a:extLst>
              <a:ext uri="{FF2B5EF4-FFF2-40B4-BE49-F238E27FC236}">
                <a16:creationId xmlns:a16="http://schemas.microsoft.com/office/drawing/2014/main" id="{4E68C6D1-8877-442B-A7F1-D00C6B64034F}"/>
              </a:ext>
            </a:extLst>
          </p:cNvPr>
          <p:cNvSpPr/>
          <p:nvPr/>
        </p:nvSpPr>
        <p:spPr>
          <a:xfrm>
            <a:off x="4632960" y="2124222"/>
            <a:ext cx="1463040" cy="3362178"/>
          </a:xfrm>
          <a:prstGeom prst="moon">
            <a:avLst>
              <a:gd name="adj" fmla="val 555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oon 14">
            <a:extLst>
              <a:ext uri="{FF2B5EF4-FFF2-40B4-BE49-F238E27FC236}">
                <a16:creationId xmlns:a16="http://schemas.microsoft.com/office/drawing/2014/main" id="{F5078677-12E8-422B-B3AE-EBB05F6EFE81}"/>
              </a:ext>
            </a:extLst>
          </p:cNvPr>
          <p:cNvSpPr/>
          <p:nvPr/>
        </p:nvSpPr>
        <p:spPr>
          <a:xfrm>
            <a:off x="5364480" y="2876843"/>
            <a:ext cx="965982" cy="1828800"/>
          </a:xfrm>
          <a:prstGeom prst="moon">
            <a:avLst>
              <a:gd name="adj" fmla="val 7014"/>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C0C4BE5-3D2E-488E-8132-0E51F24FA8B3}"/>
              </a:ext>
            </a:extLst>
          </p:cNvPr>
          <p:cNvSpPr/>
          <p:nvPr/>
        </p:nvSpPr>
        <p:spPr>
          <a:xfrm>
            <a:off x="6217920" y="3678701"/>
            <a:ext cx="225084" cy="2250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A712180-3405-4499-9C65-F3CC549C07BD}"/>
                  </a:ext>
                </a:extLst>
              </p:cNvPr>
              <p:cNvSpPr txBox="1"/>
              <p:nvPr/>
            </p:nvSpPr>
            <p:spPr>
              <a:xfrm>
                <a:off x="6743115" y="2023335"/>
                <a:ext cx="5767754" cy="830997"/>
              </a:xfrm>
              <a:prstGeom prst="rect">
                <a:avLst/>
              </a:prstGeom>
              <a:noFill/>
            </p:spPr>
            <p:txBody>
              <a:bodyPr wrap="square" rtlCol="0">
                <a:spAutoFit/>
              </a:bodyPr>
              <a:lstStyle/>
              <a:p>
                <a:r>
                  <a:rPr lang="en-US" sz="4800" dirty="0"/>
                  <a:t>Maximize </a:t>
                </a:r>
                <a14:m>
                  <m:oMath xmlns:m="http://schemas.openxmlformats.org/officeDocument/2006/math">
                    <m:sSup>
                      <m:sSupPr>
                        <m:ctrlPr>
                          <a:rPr lang="en-US" sz="4800" b="0" i="1" smtClean="0">
                            <a:latin typeface="Cambria Math" panose="02040503050406030204" pitchFamily="18" charset="0"/>
                          </a:rPr>
                        </m:ctrlPr>
                      </m:sSupPr>
                      <m:e>
                        <m:d>
                          <m:dPr>
                            <m:begChr m:val="|"/>
                            <m:endChr m:val="|"/>
                            <m:ctrlPr>
                              <a:rPr lang="en-US" sz="4800" b="0" i="1" smtClean="0">
                                <a:latin typeface="Cambria Math" panose="02040503050406030204" pitchFamily="18" charset="0"/>
                              </a:rPr>
                            </m:ctrlPr>
                          </m:dPr>
                          <m:e>
                            <m:r>
                              <a:rPr lang="en-US" sz="4800" b="0" i="1" smtClean="0">
                                <a:latin typeface="Cambria Math" panose="02040503050406030204" pitchFamily="18" charset="0"/>
                              </a:rPr>
                              <m:t>𝑢</m:t>
                            </m:r>
                            <m:d>
                              <m:dPr>
                                <m:ctrlPr>
                                  <a:rPr lang="en-US" sz="4800" b="0" i="1" smtClean="0">
                                    <a:latin typeface="Cambria Math" panose="02040503050406030204" pitchFamily="18" charset="0"/>
                                  </a:rPr>
                                </m:ctrlPr>
                              </m:dPr>
                              <m:e>
                                <m:sSub>
                                  <m:sSubPr>
                                    <m:ctrlPr>
                                      <a:rPr lang="en-US" sz="4800" b="1" i="1" smtClean="0">
                                        <a:latin typeface="Cambria Math" panose="02040503050406030204" pitchFamily="18" charset="0"/>
                                      </a:rPr>
                                    </m:ctrlPr>
                                  </m:sSubPr>
                                  <m:e>
                                    <m:r>
                                      <a:rPr lang="en-US" sz="4800" b="1" i="1" smtClean="0">
                                        <a:latin typeface="Cambria Math" panose="02040503050406030204" pitchFamily="18" charset="0"/>
                                      </a:rPr>
                                      <m:t>𝒓</m:t>
                                    </m:r>
                                  </m:e>
                                  <m:sub>
                                    <m:r>
                                      <a:rPr lang="en-US" sz="4800" b="1" i="1" smtClean="0">
                                        <a:latin typeface="Cambria Math" panose="02040503050406030204" pitchFamily="18" charset="0"/>
                                      </a:rPr>
                                      <m:t>𝟎</m:t>
                                    </m:r>
                                  </m:sub>
                                </m:sSub>
                              </m:e>
                            </m:d>
                          </m:e>
                        </m:d>
                      </m:e>
                      <m:sup>
                        <m:r>
                          <a:rPr lang="en-US" sz="4800" b="0" i="1" smtClean="0">
                            <a:latin typeface="Cambria Math" panose="02040503050406030204" pitchFamily="18" charset="0"/>
                          </a:rPr>
                          <m:t>2</m:t>
                        </m:r>
                      </m:sup>
                    </m:sSup>
                  </m:oMath>
                </a14:m>
                <a:endParaRPr lang="en-US" sz="4800" dirty="0"/>
              </a:p>
            </p:txBody>
          </p:sp>
        </mc:Choice>
        <mc:Fallback xmlns="">
          <p:sp>
            <p:nvSpPr>
              <p:cNvPr id="17" name="TextBox 16">
                <a:extLst>
                  <a:ext uri="{FF2B5EF4-FFF2-40B4-BE49-F238E27FC236}">
                    <a16:creationId xmlns:a16="http://schemas.microsoft.com/office/drawing/2014/main" id="{1A712180-3405-4499-9C65-F3CC549C07BD}"/>
                  </a:ext>
                </a:extLst>
              </p:cNvPr>
              <p:cNvSpPr txBox="1">
                <a:spLocks noRot="1" noChangeAspect="1" noMove="1" noResize="1" noEditPoints="1" noAdjustHandles="1" noChangeArrowheads="1" noChangeShapeType="1" noTextEdit="1"/>
              </p:cNvSpPr>
              <p:nvPr/>
            </p:nvSpPr>
            <p:spPr>
              <a:xfrm>
                <a:off x="6743115" y="2023335"/>
                <a:ext cx="5767754" cy="830997"/>
              </a:xfrm>
              <a:prstGeom prst="rect">
                <a:avLst/>
              </a:prstGeom>
              <a:blipFill>
                <a:blip r:embed="rId3"/>
                <a:stretch>
                  <a:fillRect l="-4757" t="-16176" b="-38971"/>
                </a:stretch>
              </a:blipFill>
            </p:spPr>
            <p:txBody>
              <a:bodyPr/>
              <a:lstStyle/>
              <a:p>
                <a:r>
                  <a:rPr lang="en-US">
                    <a:noFill/>
                  </a:rPr>
                  <a:t> </a:t>
                </a:r>
              </a:p>
            </p:txBody>
          </p:sp>
        </mc:Fallback>
      </mc:AlternateContent>
      <p:sp>
        <p:nvSpPr>
          <p:cNvPr id="28" name="Freeform: Shape 27">
            <a:extLst>
              <a:ext uri="{FF2B5EF4-FFF2-40B4-BE49-F238E27FC236}">
                <a16:creationId xmlns:a16="http://schemas.microsoft.com/office/drawing/2014/main" id="{D67A0BE4-E233-4672-AD07-AEA1DC8A3C4B}"/>
              </a:ext>
            </a:extLst>
          </p:cNvPr>
          <p:cNvSpPr/>
          <p:nvPr/>
        </p:nvSpPr>
        <p:spPr>
          <a:xfrm>
            <a:off x="6513342" y="2771335"/>
            <a:ext cx="3868615" cy="1026942"/>
          </a:xfrm>
          <a:custGeom>
            <a:avLst/>
            <a:gdLst>
              <a:gd name="connsiteX0" fmla="*/ 3868615 w 3868615"/>
              <a:gd name="connsiteY0" fmla="*/ 0 h 1026942"/>
              <a:gd name="connsiteX1" fmla="*/ 2349304 w 3868615"/>
              <a:gd name="connsiteY1" fmla="*/ 829994 h 1026942"/>
              <a:gd name="connsiteX2" fmla="*/ 0 w 3868615"/>
              <a:gd name="connsiteY2" fmla="*/ 1026942 h 1026942"/>
            </a:gdLst>
            <a:ahLst/>
            <a:cxnLst>
              <a:cxn ang="0">
                <a:pos x="connsiteX0" y="connsiteY0"/>
              </a:cxn>
              <a:cxn ang="0">
                <a:pos x="connsiteX1" y="connsiteY1"/>
              </a:cxn>
              <a:cxn ang="0">
                <a:pos x="connsiteX2" y="connsiteY2"/>
              </a:cxn>
            </a:cxnLst>
            <a:rect l="l" t="t" r="r" b="b"/>
            <a:pathLst>
              <a:path w="3868615" h="1026942">
                <a:moveTo>
                  <a:pt x="3868615" y="0"/>
                </a:moveTo>
                <a:cubicBezTo>
                  <a:pt x="3431344" y="329418"/>
                  <a:pt x="2994073" y="658837"/>
                  <a:pt x="2349304" y="829994"/>
                </a:cubicBezTo>
                <a:cubicBezTo>
                  <a:pt x="1704535" y="1001151"/>
                  <a:pt x="852267" y="1014046"/>
                  <a:pt x="0" y="1026942"/>
                </a:cubicBezTo>
              </a:path>
            </a:pathLst>
          </a:custGeom>
          <a:noFill/>
          <a:ln w="25400">
            <a:solidFill>
              <a:srgbClr val="FF0000"/>
            </a:solidFill>
            <a:headEnd type="none" w="lg" len="lg"/>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5A9D71B-86E0-4305-AAA5-88909688D439}"/>
                  </a:ext>
                </a:extLst>
              </p:cNvPr>
              <p:cNvSpPr txBox="1"/>
              <p:nvPr/>
            </p:nvSpPr>
            <p:spPr>
              <a:xfrm>
                <a:off x="6217920" y="4293207"/>
                <a:ext cx="5629618"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6000" b="0" i="1" smtClean="0">
                              <a:latin typeface="Cambria Math" panose="02040503050406030204" pitchFamily="18" charset="0"/>
                              <a:ea typeface="Cambria Math" panose="02040503050406030204" pitchFamily="18" charset="0"/>
                            </a:rPr>
                          </m:ctrlPr>
                        </m:sSupPr>
                        <m:e>
                          <m:r>
                            <m:rPr>
                              <m:sty m:val="p"/>
                            </m:rPr>
                            <a:rPr lang="en-US" sz="6000" i="1" smtClean="0">
                              <a:latin typeface="Cambria Math" panose="02040503050406030204" pitchFamily="18" charset="0"/>
                              <a:ea typeface="Cambria Math" panose="02040503050406030204" pitchFamily="18" charset="0"/>
                            </a:rPr>
                            <m:t>∇</m:t>
                          </m:r>
                        </m:e>
                        <m:sup>
                          <m:r>
                            <a:rPr lang="en-US" sz="6000" b="0" i="1" smtClean="0">
                              <a:latin typeface="Cambria Math" panose="02040503050406030204" pitchFamily="18" charset="0"/>
                              <a:ea typeface="Cambria Math" panose="02040503050406030204" pitchFamily="18" charset="0"/>
                            </a:rPr>
                            <m:t>2</m:t>
                          </m:r>
                        </m:sup>
                      </m:sSup>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m:t>
                      </m:r>
                      <m:sSup>
                        <m:sSupPr>
                          <m:ctrlPr>
                            <a:rPr lang="en-US" sz="6000" b="0" i="1" smtClean="0">
                              <a:latin typeface="Cambria Math" panose="02040503050406030204" pitchFamily="18" charset="0"/>
                              <a:ea typeface="Cambria Math" panose="02040503050406030204" pitchFamily="18" charset="0"/>
                            </a:rPr>
                          </m:ctrlPr>
                        </m:sSupPr>
                        <m:e>
                          <m:r>
                            <a:rPr lang="en-US" sz="6000" b="0" i="1" smtClean="0">
                              <a:latin typeface="Cambria Math" panose="02040503050406030204" pitchFamily="18" charset="0"/>
                              <a:ea typeface="Cambria Math" panose="02040503050406030204" pitchFamily="18" charset="0"/>
                            </a:rPr>
                            <m:t>𝑘</m:t>
                          </m:r>
                        </m:e>
                        <m:sup>
                          <m:r>
                            <a:rPr lang="en-US" sz="6000" b="0" i="1" smtClean="0">
                              <a:latin typeface="Cambria Math" panose="02040503050406030204" pitchFamily="18" charset="0"/>
                              <a:ea typeface="Cambria Math" panose="02040503050406030204" pitchFamily="18" charset="0"/>
                            </a:rPr>
                            <m:t>2</m:t>
                          </m:r>
                        </m:sup>
                      </m:sSup>
                      <m:r>
                        <a:rPr lang="en-US" sz="6000" b="0" i="1" smtClean="0">
                          <a:solidFill>
                            <a:srgbClr val="0000FF"/>
                          </a:solidFill>
                          <a:latin typeface="Cambria Math" panose="02040503050406030204" pitchFamily="18" charset="0"/>
                          <a:ea typeface="Cambria Math" panose="02040503050406030204" pitchFamily="18" charset="0"/>
                        </a:rPr>
                        <m:t>𝜖</m:t>
                      </m:r>
                      <m:r>
                        <a:rPr lang="en-US" sz="6000" b="0" i="1" smtClean="0">
                          <a:latin typeface="Cambria Math" panose="02040503050406030204" pitchFamily="18" charset="0"/>
                          <a:ea typeface="Cambria Math" panose="02040503050406030204" pitchFamily="18" charset="0"/>
                        </a:rPr>
                        <m:t> </m:t>
                      </m:r>
                      <m:r>
                        <a:rPr lang="en-US" sz="6000" b="0" i="1" smtClean="0">
                          <a:latin typeface="Cambria Math" panose="02040503050406030204" pitchFamily="18" charset="0"/>
                          <a:ea typeface="Cambria Math" panose="02040503050406030204" pitchFamily="18" charset="0"/>
                        </a:rPr>
                        <m:t>𝑢</m:t>
                      </m:r>
                      <m:r>
                        <a:rPr lang="en-US" sz="6000" b="0" i="1" smtClean="0">
                          <a:latin typeface="Cambria Math" panose="02040503050406030204" pitchFamily="18" charset="0"/>
                          <a:ea typeface="Cambria Math" panose="02040503050406030204" pitchFamily="18" charset="0"/>
                        </a:rPr>
                        <m:t>=0</m:t>
                      </m:r>
                    </m:oMath>
                  </m:oMathPara>
                </a14:m>
                <a:endParaRPr lang="en-US" sz="6000" dirty="0"/>
              </a:p>
            </p:txBody>
          </p:sp>
        </mc:Choice>
        <mc:Fallback xmlns="">
          <p:sp>
            <p:nvSpPr>
              <p:cNvPr id="29" name="TextBox 28">
                <a:extLst>
                  <a:ext uri="{FF2B5EF4-FFF2-40B4-BE49-F238E27FC236}">
                    <a16:creationId xmlns:a16="http://schemas.microsoft.com/office/drawing/2014/main" id="{25A9D71B-86E0-4305-AAA5-88909688D439}"/>
                  </a:ext>
                </a:extLst>
              </p:cNvPr>
              <p:cNvSpPr txBox="1">
                <a:spLocks noRot="1" noChangeAspect="1" noMove="1" noResize="1" noEditPoints="1" noAdjustHandles="1" noChangeArrowheads="1" noChangeShapeType="1" noTextEdit="1"/>
              </p:cNvSpPr>
              <p:nvPr/>
            </p:nvSpPr>
            <p:spPr>
              <a:xfrm>
                <a:off x="6217920" y="4293207"/>
                <a:ext cx="5629618" cy="923330"/>
              </a:xfrm>
              <a:prstGeom prst="rect">
                <a:avLst/>
              </a:prstGeom>
              <a:blipFill>
                <a:blip r:embed="rId4"/>
                <a:stretch>
                  <a:fillRect/>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8AF1CD52-790C-41AC-9FE2-6E8B75CE9226}"/>
              </a:ext>
            </a:extLst>
          </p:cNvPr>
          <p:cNvGrpSpPr/>
          <p:nvPr/>
        </p:nvGrpSpPr>
        <p:grpSpPr>
          <a:xfrm>
            <a:off x="2164065" y="991760"/>
            <a:ext cx="1917905" cy="5591919"/>
            <a:chOff x="2164065" y="991760"/>
            <a:chExt cx="1917905" cy="5591919"/>
          </a:xfrm>
        </p:grpSpPr>
        <p:sp>
          <p:nvSpPr>
            <p:cNvPr id="5" name="Rectangle 4">
              <a:extLst>
                <a:ext uri="{FF2B5EF4-FFF2-40B4-BE49-F238E27FC236}">
                  <a16:creationId xmlns:a16="http://schemas.microsoft.com/office/drawing/2014/main" id="{877E4668-CF34-4C84-BC34-0B5921BFBD0C}"/>
                </a:ext>
              </a:extLst>
            </p:cNvPr>
            <p:cNvSpPr/>
            <p:nvPr/>
          </p:nvSpPr>
          <p:spPr>
            <a:xfrm>
              <a:off x="2307098" y="1125416"/>
              <a:ext cx="1627162" cy="53597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00" b="1" dirty="0">
                <a:solidFill>
                  <a:srgbClr val="0000FF"/>
                </a:solidFill>
              </a:endParaRPr>
            </a:p>
          </p:txBody>
        </p:sp>
        <p:cxnSp>
          <p:nvCxnSpPr>
            <p:cNvPr id="3" name="Straight Connector 2">
              <a:extLst>
                <a:ext uri="{FF2B5EF4-FFF2-40B4-BE49-F238E27FC236}">
                  <a16:creationId xmlns:a16="http://schemas.microsoft.com/office/drawing/2014/main" id="{0D3F2322-CDED-4DC5-91B6-3F49E66FAAC0}"/>
                </a:ext>
              </a:extLst>
            </p:cNvPr>
            <p:cNvCxnSpPr>
              <a:cxnSpLocks/>
            </p:cNvCxnSpPr>
            <p:nvPr/>
          </p:nvCxnSpPr>
          <p:spPr>
            <a:xfrm>
              <a:off x="2475914" y="1083212"/>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55AA1CC-AEF1-46C5-84B3-0C7CC50F9DE1}"/>
                </a:ext>
              </a:extLst>
            </p:cNvPr>
            <p:cNvCxnSpPr>
              <a:cxnSpLocks/>
            </p:cNvCxnSpPr>
            <p:nvPr/>
          </p:nvCxnSpPr>
          <p:spPr>
            <a:xfrm>
              <a:off x="2642382" y="1052728"/>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FACDF12-C5B7-455C-98CC-58D706825A7B}"/>
                </a:ext>
              </a:extLst>
            </p:cNvPr>
            <p:cNvCxnSpPr>
              <a:cxnSpLocks/>
            </p:cNvCxnSpPr>
            <p:nvPr/>
          </p:nvCxnSpPr>
          <p:spPr>
            <a:xfrm>
              <a:off x="2808850" y="1036312"/>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BDB95B6-276D-4137-8025-A59CAA0E139E}"/>
                </a:ext>
              </a:extLst>
            </p:cNvPr>
            <p:cNvCxnSpPr>
              <a:cxnSpLocks/>
            </p:cNvCxnSpPr>
            <p:nvPr/>
          </p:nvCxnSpPr>
          <p:spPr>
            <a:xfrm>
              <a:off x="2980005" y="1052728"/>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8EF460D-1864-4B60-B00A-CB9950B79534}"/>
                </a:ext>
              </a:extLst>
            </p:cNvPr>
            <p:cNvCxnSpPr>
              <a:cxnSpLocks/>
            </p:cNvCxnSpPr>
            <p:nvPr/>
          </p:nvCxnSpPr>
          <p:spPr>
            <a:xfrm>
              <a:off x="3146473" y="1022244"/>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445EC08-58B0-4E38-B47E-241A178C723E}"/>
                </a:ext>
              </a:extLst>
            </p:cNvPr>
            <p:cNvCxnSpPr>
              <a:cxnSpLocks/>
            </p:cNvCxnSpPr>
            <p:nvPr/>
          </p:nvCxnSpPr>
          <p:spPr>
            <a:xfrm>
              <a:off x="3312941" y="1005828"/>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42BB876D-B0EC-4150-942A-118092D32BDE}"/>
                </a:ext>
              </a:extLst>
            </p:cNvPr>
            <p:cNvCxnSpPr>
              <a:cxnSpLocks/>
            </p:cNvCxnSpPr>
            <p:nvPr/>
          </p:nvCxnSpPr>
          <p:spPr>
            <a:xfrm>
              <a:off x="3472374" y="1038660"/>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733229E-3107-40BB-AFE0-C51716246807}"/>
                </a:ext>
              </a:extLst>
            </p:cNvPr>
            <p:cNvCxnSpPr>
              <a:cxnSpLocks/>
            </p:cNvCxnSpPr>
            <p:nvPr/>
          </p:nvCxnSpPr>
          <p:spPr>
            <a:xfrm>
              <a:off x="3638842" y="1008176"/>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F97149A-0A5B-48B8-AEC0-DCCEF1D45DFC}"/>
                </a:ext>
              </a:extLst>
            </p:cNvPr>
            <p:cNvCxnSpPr>
              <a:cxnSpLocks/>
            </p:cNvCxnSpPr>
            <p:nvPr/>
          </p:nvCxnSpPr>
          <p:spPr>
            <a:xfrm>
              <a:off x="3805310" y="991760"/>
              <a:ext cx="0" cy="5500467"/>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46DF1A7-C22F-4AD0-A45A-357320348E56}"/>
                </a:ext>
              </a:extLst>
            </p:cNvPr>
            <p:cNvCxnSpPr>
              <a:cxnSpLocks/>
            </p:cNvCxnSpPr>
            <p:nvPr/>
          </p:nvCxnSpPr>
          <p:spPr>
            <a:xfrm flipH="1">
              <a:off x="2213312" y="129423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076A548-3D1F-4C35-A283-83385757D3FD}"/>
                </a:ext>
              </a:extLst>
            </p:cNvPr>
            <p:cNvCxnSpPr>
              <a:cxnSpLocks/>
            </p:cNvCxnSpPr>
            <p:nvPr/>
          </p:nvCxnSpPr>
          <p:spPr>
            <a:xfrm flipH="1">
              <a:off x="2267236" y="146069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A9C2A8A8-BA8B-4F0D-BD0E-3AECECC043B0}"/>
                </a:ext>
              </a:extLst>
            </p:cNvPr>
            <p:cNvCxnSpPr>
              <a:cxnSpLocks/>
            </p:cNvCxnSpPr>
            <p:nvPr/>
          </p:nvCxnSpPr>
          <p:spPr>
            <a:xfrm flipH="1">
              <a:off x="2236752" y="1627166"/>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562BAA5-F83E-4D25-9F9A-4D5655E77352}"/>
                </a:ext>
              </a:extLst>
            </p:cNvPr>
            <p:cNvCxnSpPr>
              <a:cxnSpLocks/>
            </p:cNvCxnSpPr>
            <p:nvPr/>
          </p:nvCxnSpPr>
          <p:spPr>
            <a:xfrm flipH="1">
              <a:off x="2210964" y="1798322"/>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FE1AD7D-67D1-4EFF-BFFC-0FB4B03C175F}"/>
                </a:ext>
              </a:extLst>
            </p:cNvPr>
            <p:cNvCxnSpPr>
              <a:cxnSpLocks/>
            </p:cNvCxnSpPr>
            <p:nvPr/>
          </p:nvCxnSpPr>
          <p:spPr>
            <a:xfrm flipH="1">
              <a:off x="2236752" y="196479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31A69275-7F8F-48A3-A9F6-67347CAF4AF7}"/>
                </a:ext>
              </a:extLst>
            </p:cNvPr>
            <p:cNvCxnSpPr>
              <a:cxnSpLocks/>
            </p:cNvCxnSpPr>
            <p:nvPr/>
          </p:nvCxnSpPr>
          <p:spPr>
            <a:xfrm flipH="1">
              <a:off x="2220336" y="213125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DD1A4BDD-A5FD-4914-94E4-F0051F24300A}"/>
                </a:ext>
              </a:extLst>
            </p:cNvPr>
            <p:cNvCxnSpPr>
              <a:cxnSpLocks/>
            </p:cNvCxnSpPr>
            <p:nvPr/>
          </p:nvCxnSpPr>
          <p:spPr>
            <a:xfrm flipH="1">
              <a:off x="2196897" y="230475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FC40828-5FF1-43C4-A131-BDC1481FAE2F}"/>
                </a:ext>
              </a:extLst>
            </p:cNvPr>
            <p:cNvCxnSpPr>
              <a:cxnSpLocks/>
            </p:cNvCxnSpPr>
            <p:nvPr/>
          </p:nvCxnSpPr>
          <p:spPr>
            <a:xfrm flipH="1">
              <a:off x="2250821" y="247122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CDB4E5DE-BDE2-4AA3-8338-40A702547E19}"/>
                </a:ext>
              </a:extLst>
            </p:cNvPr>
            <p:cNvCxnSpPr>
              <a:cxnSpLocks/>
            </p:cNvCxnSpPr>
            <p:nvPr/>
          </p:nvCxnSpPr>
          <p:spPr>
            <a:xfrm flipH="1">
              <a:off x="2220337" y="2637695"/>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FBF1C51-10E7-471B-99B0-87B48E7B609F}"/>
                </a:ext>
              </a:extLst>
            </p:cNvPr>
            <p:cNvCxnSpPr>
              <a:cxnSpLocks/>
            </p:cNvCxnSpPr>
            <p:nvPr/>
          </p:nvCxnSpPr>
          <p:spPr>
            <a:xfrm flipH="1">
              <a:off x="2194549" y="2808851"/>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9A7F939C-D74F-4583-AF0D-04F5491A409D}"/>
                </a:ext>
              </a:extLst>
            </p:cNvPr>
            <p:cNvCxnSpPr>
              <a:cxnSpLocks/>
            </p:cNvCxnSpPr>
            <p:nvPr/>
          </p:nvCxnSpPr>
          <p:spPr>
            <a:xfrm flipH="1">
              <a:off x="2220337" y="297531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C12BDFC8-B28E-4238-BC91-2B8404DF5BC5}"/>
                </a:ext>
              </a:extLst>
            </p:cNvPr>
            <p:cNvCxnSpPr>
              <a:cxnSpLocks/>
            </p:cNvCxnSpPr>
            <p:nvPr/>
          </p:nvCxnSpPr>
          <p:spPr>
            <a:xfrm flipH="1">
              <a:off x="2203921" y="314178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9E9835A-01F7-4B15-956E-090368D5A46B}"/>
                </a:ext>
              </a:extLst>
            </p:cNvPr>
            <p:cNvCxnSpPr>
              <a:cxnSpLocks/>
            </p:cNvCxnSpPr>
            <p:nvPr/>
          </p:nvCxnSpPr>
          <p:spPr>
            <a:xfrm flipH="1">
              <a:off x="2196896" y="330357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E3CB66A-B8EF-433C-B455-8D0035224030}"/>
                </a:ext>
              </a:extLst>
            </p:cNvPr>
            <p:cNvCxnSpPr>
              <a:cxnSpLocks/>
            </p:cNvCxnSpPr>
            <p:nvPr/>
          </p:nvCxnSpPr>
          <p:spPr>
            <a:xfrm flipH="1">
              <a:off x="2250820" y="347003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544FE404-9280-42CD-8DFC-0BF158098F5D}"/>
                </a:ext>
              </a:extLst>
            </p:cNvPr>
            <p:cNvCxnSpPr>
              <a:cxnSpLocks/>
            </p:cNvCxnSpPr>
            <p:nvPr/>
          </p:nvCxnSpPr>
          <p:spPr>
            <a:xfrm flipH="1">
              <a:off x="2220336" y="3636506"/>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CEADB4CD-2B4B-40C6-87A1-BCC8D475A54C}"/>
                </a:ext>
              </a:extLst>
            </p:cNvPr>
            <p:cNvCxnSpPr>
              <a:cxnSpLocks/>
            </p:cNvCxnSpPr>
            <p:nvPr/>
          </p:nvCxnSpPr>
          <p:spPr>
            <a:xfrm flipH="1">
              <a:off x="2194548" y="3807662"/>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4E87486A-E4B1-4472-850A-5AAC7764ADB2}"/>
                </a:ext>
              </a:extLst>
            </p:cNvPr>
            <p:cNvCxnSpPr>
              <a:cxnSpLocks/>
            </p:cNvCxnSpPr>
            <p:nvPr/>
          </p:nvCxnSpPr>
          <p:spPr>
            <a:xfrm flipH="1">
              <a:off x="2220336" y="397413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44F81C6-79A6-4D0E-8D17-F608A1A0CF50}"/>
                </a:ext>
              </a:extLst>
            </p:cNvPr>
            <p:cNvCxnSpPr>
              <a:cxnSpLocks/>
            </p:cNvCxnSpPr>
            <p:nvPr/>
          </p:nvCxnSpPr>
          <p:spPr>
            <a:xfrm flipH="1">
              <a:off x="2203920" y="414059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BE8B8522-53BA-4B43-AE8C-9D511224E35D}"/>
                </a:ext>
              </a:extLst>
            </p:cNvPr>
            <p:cNvCxnSpPr>
              <a:cxnSpLocks/>
            </p:cNvCxnSpPr>
            <p:nvPr/>
          </p:nvCxnSpPr>
          <p:spPr>
            <a:xfrm flipH="1">
              <a:off x="2180481" y="431409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17748D2A-3EF0-4FCF-B749-6DC900489354}"/>
                </a:ext>
              </a:extLst>
            </p:cNvPr>
            <p:cNvCxnSpPr>
              <a:cxnSpLocks/>
            </p:cNvCxnSpPr>
            <p:nvPr/>
          </p:nvCxnSpPr>
          <p:spPr>
            <a:xfrm flipH="1">
              <a:off x="2234405" y="448056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E463CEED-279C-45B5-BAF2-B239B62ABD33}"/>
                </a:ext>
              </a:extLst>
            </p:cNvPr>
            <p:cNvCxnSpPr>
              <a:cxnSpLocks/>
            </p:cNvCxnSpPr>
            <p:nvPr/>
          </p:nvCxnSpPr>
          <p:spPr>
            <a:xfrm flipH="1">
              <a:off x="2203921" y="4647035"/>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EE1BE82-712B-46F7-BF10-8C92F08BE068}"/>
                </a:ext>
              </a:extLst>
            </p:cNvPr>
            <p:cNvCxnSpPr>
              <a:cxnSpLocks/>
            </p:cNvCxnSpPr>
            <p:nvPr/>
          </p:nvCxnSpPr>
          <p:spPr>
            <a:xfrm flipH="1">
              <a:off x="2178133" y="4818191"/>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3C74F7D1-A68D-46D1-9E9A-7432CCF0601B}"/>
                </a:ext>
              </a:extLst>
            </p:cNvPr>
            <p:cNvCxnSpPr>
              <a:cxnSpLocks/>
            </p:cNvCxnSpPr>
            <p:nvPr/>
          </p:nvCxnSpPr>
          <p:spPr>
            <a:xfrm flipH="1">
              <a:off x="2203921" y="498465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E10BEEA-345F-42A3-A020-59614B5DC3D9}"/>
                </a:ext>
              </a:extLst>
            </p:cNvPr>
            <p:cNvCxnSpPr>
              <a:cxnSpLocks/>
            </p:cNvCxnSpPr>
            <p:nvPr/>
          </p:nvCxnSpPr>
          <p:spPr>
            <a:xfrm flipH="1">
              <a:off x="2187505" y="5151127"/>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7D426EA-81C6-4BC9-A681-30A6D97307B9}"/>
                </a:ext>
              </a:extLst>
            </p:cNvPr>
            <p:cNvCxnSpPr>
              <a:cxnSpLocks/>
            </p:cNvCxnSpPr>
            <p:nvPr/>
          </p:nvCxnSpPr>
          <p:spPr>
            <a:xfrm flipH="1">
              <a:off x="2180480" y="531291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DF2C7D18-D69E-46C0-A010-8211A018C041}"/>
                </a:ext>
              </a:extLst>
            </p:cNvPr>
            <p:cNvCxnSpPr>
              <a:cxnSpLocks/>
            </p:cNvCxnSpPr>
            <p:nvPr/>
          </p:nvCxnSpPr>
          <p:spPr>
            <a:xfrm flipH="1">
              <a:off x="2234404" y="547937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40A48C32-130B-488C-BFAB-56E85AF0BC9F}"/>
                </a:ext>
              </a:extLst>
            </p:cNvPr>
            <p:cNvCxnSpPr>
              <a:cxnSpLocks/>
            </p:cNvCxnSpPr>
            <p:nvPr/>
          </p:nvCxnSpPr>
          <p:spPr>
            <a:xfrm flipH="1">
              <a:off x="2203920" y="5645846"/>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2186D8DE-6BDD-4345-8192-B306BDAC472B}"/>
                </a:ext>
              </a:extLst>
            </p:cNvPr>
            <p:cNvCxnSpPr>
              <a:cxnSpLocks/>
            </p:cNvCxnSpPr>
            <p:nvPr/>
          </p:nvCxnSpPr>
          <p:spPr>
            <a:xfrm flipH="1">
              <a:off x="2178132" y="5817002"/>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DCB6987-F16E-4533-8E72-3EB29D857277}"/>
                </a:ext>
              </a:extLst>
            </p:cNvPr>
            <p:cNvCxnSpPr>
              <a:cxnSpLocks/>
            </p:cNvCxnSpPr>
            <p:nvPr/>
          </p:nvCxnSpPr>
          <p:spPr>
            <a:xfrm flipH="1">
              <a:off x="2203920" y="5983470"/>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456A218F-912F-4471-9BE8-16142C745D38}"/>
                </a:ext>
              </a:extLst>
            </p:cNvPr>
            <p:cNvCxnSpPr>
              <a:cxnSpLocks/>
            </p:cNvCxnSpPr>
            <p:nvPr/>
          </p:nvCxnSpPr>
          <p:spPr>
            <a:xfrm flipH="1">
              <a:off x="2187504" y="6149938"/>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2BFA32B-C771-4210-A10A-C9CBA2B7C82E}"/>
                </a:ext>
              </a:extLst>
            </p:cNvPr>
            <p:cNvCxnSpPr>
              <a:cxnSpLocks/>
            </p:cNvCxnSpPr>
            <p:nvPr/>
          </p:nvCxnSpPr>
          <p:spPr>
            <a:xfrm flipH="1">
              <a:off x="2164065" y="6323439"/>
              <a:ext cx="181473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sp>
        <p:nvSpPr>
          <p:cNvPr id="13" name="Moon 12">
            <a:extLst>
              <a:ext uri="{FF2B5EF4-FFF2-40B4-BE49-F238E27FC236}">
                <a16:creationId xmlns:a16="http://schemas.microsoft.com/office/drawing/2014/main" id="{5B92DE64-B5D3-469D-AFD9-064AE5BED073}"/>
              </a:ext>
            </a:extLst>
          </p:cNvPr>
          <p:cNvSpPr/>
          <p:nvPr/>
        </p:nvSpPr>
        <p:spPr>
          <a:xfrm>
            <a:off x="3985845" y="1582615"/>
            <a:ext cx="1463040" cy="4417256"/>
          </a:xfrm>
          <a:prstGeom prst="moon">
            <a:avLst>
              <a:gd name="adj" fmla="val 555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oon 7">
            <a:extLst>
              <a:ext uri="{FF2B5EF4-FFF2-40B4-BE49-F238E27FC236}">
                <a16:creationId xmlns:a16="http://schemas.microsoft.com/office/drawing/2014/main" id="{50DDB078-BF57-4189-B10A-67807C3EFE32}"/>
              </a:ext>
            </a:extLst>
          </p:cNvPr>
          <p:cNvSpPr/>
          <p:nvPr/>
        </p:nvSpPr>
        <p:spPr>
          <a:xfrm flipH="1">
            <a:off x="1559162" y="1125416"/>
            <a:ext cx="661187" cy="5359790"/>
          </a:xfrm>
          <a:prstGeom prst="moon">
            <a:avLst>
              <a:gd name="adj" fmla="val 1036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88364E43-90B1-41A2-8A3C-F3A382B965F5}"/>
                  </a:ext>
                </a:extLst>
              </p:cNvPr>
              <p:cNvSpPr txBox="1"/>
              <p:nvPr/>
            </p:nvSpPr>
            <p:spPr>
              <a:xfrm>
                <a:off x="1607924" y="1330238"/>
                <a:ext cx="3133358" cy="753027"/>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solidFill>
                            <a:srgbClr val="0000FF"/>
                          </a:solidFill>
                          <a:latin typeface="Cambria Math" panose="02040503050406030204" pitchFamily="18" charset="0"/>
                        </a:rPr>
                        <m:t>𝜖</m:t>
                      </m:r>
                      <m:r>
                        <a:rPr lang="en-US" sz="4800" b="0" i="1" smtClean="0">
                          <a:solidFill>
                            <a:srgbClr val="0000FF"/>
                          </a:solidFill>
                          <a:latin typeface="Cambria Math" panose="02040503050406030204" pitchFamily="18" charset="0"/>
                          <a:ea typeface="Cambria Math" panose="02040503050406030204" pitchFamily="18" charset="0"/>
                        </a:rPr>
                        <m:t>∈</m:t>
                      </m:r>
                      <m:sSup>
                        <m:sSupPr>
                          <m:ctrlPr>
                            <a:rPr lang="en-US" sz="4800" b="0" i="1" smtClean="0">
                              <a:solidFill>
                                <a:srgbClr val="0000FF"/>
                              </a:solidFill>
                              <a:latin typeface="Cambria Math" panose="02040503050406030204" pitchFamily="18" charset="0"/>
                              <a:ea typeface="Cambria Math" panose="02040503050406030204" pitchFamily="18" charset="0"/>
                            </a:rPr>
                          </m:ctrlPr>
                        </m:sSupPr>
                        <m:e>
                          <m:r>
                            <a:rPr lang="en-US" sz="4800" b="0" i="1" smtClean="0">
                              <a:solidFill>
                                <a:srgbClr val="0000FF"/>
                              </a:solidFill>
                              <a:latin typeface="Cambria Math" panose="02040503050406030204" pitchFamily="18" charset="0"/>
                              <a:ea typeface="Cambria Math" panose="02040503050406030204" pitchFamily="18" charset="0"/>
                            </a:rPr>
                            <m:t>ℝ</m:t>
                          </m:r>
                        </m:e>
                        <m:sup>
                          <m:sSub>
                            <m:sSubPr>
                              <m:ctrlPr>
                                <a:rPr lang="en-US" sz="4800" b="0" i="1" smtClean="0">
                                  <a:solidFill>
                                    <a:srgbClr val="0000FF"/>
                                  </a:solidFill>
                                  <a:latin typeface="Cambria Math" panose="02040503050406030204" pitchFamily="18" charset="0"/>
                                  <a:ea typeface="Cambria Math" panose="02040503050406030204" pitchFamily="18" charset="0"/>
                                </a:rPr>
                              </m:ctrlPr>
                            </m:sSubPr>
                            <m:e>
                              <m:r>
                                <a:rPr lang="en-US" sz="4800" b="0" i="1" smtClean="0">
                                  <a:solidFill>
                                    <a:srgbClr val="0000FF"/>
                                  </a:solidFill>
                                  <a:latin typeface="Cambria Math" panose="02040503050406030204" pitchFamily="18" charset="0"/>
                                  <a:ea typeface="Cambria Math" panose="02040503050406030204" pitchFamily="18" charset="0"/>
                                </a:rPr>
                                <m:t>𝑁</m:t>
                              </m:r>
                            </m:e>
                            <m:sub>
                              <m:r>
                                <a:rPr lang="en-US" sz="4800" b="0" i="1" smtClean="0">
                                  <a:solidFill>
                                    <a:srgbClr val="0000FF"/>
                                  </a:solidFill>
                                  <a:latin typeface="Cambria Math" panose="02040503050406030204" pitchFamily="18" charset="0"/>
                                  <a:ea typeface="Cambria Math" panose="02040503050406030204" pitchFamily="18" charset="0"/>
                                </a:rPr>
                                <m:t>𝑥</m:t>
                              </m:r>
                            </m:sub>
                          </m:sSub>
                          <m:r>
                            <a:rPr lang="en-US" sz="4800" b="0" i="1" smtClean="0">
                              <a:solidFill>
                                <a:srgbClr val="0000FF"/>
                              </a:solidFill>
                              <a:latin typeface="Cambria Math" panose="02040503050406030204" pitchFamily="18" charset="0"/>
                              <a:ea typeface="Cambria Math" panose="02040503050406030204" pitchFamily="18" charset="0"/>
                            </a:rPr>
                            <m:t>×</m:t>
                          </m:r>
                          <m:sSub>
                            <m:sSubPr>
                              <m:ctrlPr>
                                <a:rPr lang="en-US" sz="4800" b="0" i="1" smtClean="0">
                                  <a:solidFill>
                                    <a:srgbClr val="0000FF"/>
                                  </a:solidFill>
                                  <a:latin typeface="Cambria Math" panose="02040503050406030204" pitchFamily="18" charset="0"/>
                                  <a:ea typeface="Cambria Math" panose="02040503050406030204" pitchFamily="18" charset="0"/>
                                </a:rPr>
                              </m:ctrlPr>
                            </m:sSubPr>
                            <m:e>
                              <m:r>
                                <a:rPr lang="en-US" sz="4800" b="0" i="1" smtClean="0">
                                  <a:solidFill>
                                    <a:srgbClr val="0000FF"/>
                                  </a:solidFill>
                                  <a:latin typeface="Cambria Math" panose="02040503050406030204" pitchFamily="18" charset="0"/>
                                  <a:ea typeface="Cambria Math" panose="02040503050406030204" pitchFamily="18" charset="0"/>
                                </a:rPr>
                                <m:t>𝑁</m:t>
                              </m:r>
                            </m:e>
                            <m:sub>
                              <m:r>
                                <a:rPr lang="en-US" sz="4800" b="0" i="1" smtClean="0">
                                  <a:solidFill>
                                    <a:srgbClr val="0000FF"/>
                                  </a:solidFill>
                                  <a:latin typeface="Cambria Math" panose="02040503050406030204" pitchFamily="18" charset="0"/>
                                  <a:ea typeface="Cambria Math" panose="02040503050406030204" pitchFamily="18" charset="0"/>
                                </a:rPr>
                                <m:t>𝑦</m:t>
                              </m:r>
                            </m:sub>
                          </m:sSub>
                        </m:sup>
                      </m:sSup>
                    </m:oMath>
                  </m:oMathPara>
                </a14:m>
                <a:endParaRPr lang="en-US" sz="4800" dirty="0">
                  <a:solidFill>
                    <a:srgbClr val="0000FF"/>
                  </a:solidFill>
                </a:endParaRPr>
              </a:p>
            </p:txBody>
          </p:sp>
        </mc:Choice>
        <mc:Fallback xmlns="">
          <p:sp>
            <p:nvSpPr>
              <p:cNvPr id="80" name="TextBox 79">
                <a:extLst>
                  <a:ext uri="{FF2B5EF4-FFF2-40B4-BE49-F238E27FC236}">
                    <a16:creationId xmlns:a16="http://schemas.microsoft.com/office/drawing/2014/main" id="{88364E43-90B1-41A2-8A3C-F3A382B965F5}"/>
                  </a:ext>
                </a:extLst>
              </p:cNvPr>
              <p:cNvSpPr txBox="1">
                <a:spLocks noRot="1" noChangeAspect="1" noMove="1" noResize="1" noEditPoints="1" noAdjustHandles="1" noChangeArrowheads="1" noChangeShapeType="1" noTextEdit="1"/>
              </p:cNvSpPr>
              <p:nvPr/>
            </p:nvSpPr>
            <p:spPr>
              <a:xfrm>
                <a:off x="1607924" y="1330238"/>
                <a:ext cx="3133358" cy="7530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BB11B65-E517-4E58-A98C-DE5B8FC08AF7}"/>
                  </a:ext>
                </a:extLst>
              </p:cNvPr>
              <p:cNvSpPr txBox="1"/>
              <p:nvPr/>
            </p:nvSpPr>
            <p:spPr>
              <a:xfrm>
                <a:off x="5190982" y="5244185"/>
                <a:ext cx="8569592" cy="1510413"/>
              </a:xfrm>
              <a:prstGeom prst="rect">
                <a:avLst/>
              </a:prstGeom>
              <a:noFill/>
            </p:spPr>
            <p:txBody>
              <a:bodyPr wrap="square" rtlCol="0">
                <a:spAutoFit/>
              </a:bodyPr>
              <a:lstStyle/>
              <a:p>
                <a:r>
                  <a:rPr lang="en-US" sz="3600" dirty="0"/>
                  <a:t>We need to compute </a:t>
                </a:r>
                <a14:m>
                  <m:oMath xmlns:m="http://schemas.openxmlformats.org/officeDocument/2006/math">
                    <m:f>
                      <m:fPr>
                        <m:ctrlPr>
                          <a:rPr lang="en-US" sz="3600" i="1" smtClean="0">
                            <a:solidFill>
                              <a:srgbClr val="0000FF"/>
                            </a:solidFill>
                            <a:latin typeface="Cambria Math" panose="02040503050406030204" pitchFamily="18" charset="0"/>
                          </a:rPr>
                        </m:ctrlPr>
                      </m:fPr>
                      <m:num>
                        <m:r>
                          <a:rPr lang="en-US" sz="3600" b="0" i="1" smtClean="0">
                            <a:solidFill>
                              <a:srgbClr val="0000FF"/>
                            </a:solidFill>
                            <a:latin typeface="Cambria Math" panose="02040503050406030204" pitchFamily="18" charset="0"/>
                          </a:rPr>
                          <m:t>𝜕</m:t>
                        </m:r>
                        <m:sSup>
                          <m:sSupPr>
                            <m:ctrlPr>
                              <a:rPr lang="en-US" sz="3600" b="0" i="1" smtClean="0">
                                <a:solidFill>
                                  <a:srgbClr val="0000FF"/>
                                </a:solidFill>
                                <a:latin typeface="Cambria Math" panose="02040503050406030204" pitchFamily="18" charset="0"/>
                              </a:rPr>
                            </m:ctrlPr>
                          </m:sSupPr>
                          <m:e>
                            <m:d>
                              <m:dPr>
                                <m:begChr m:val="|"/>
                                <m:endChr m:val="|"/>
                                <m:ctrlPr>
                                  <a:rPr lang="en-US" sz="3600" b="0" i="1" smtClean="0">
                                    <a:solidFill>
                                      <a:srgbClr val="0000FF"/>
                                    </a:solidFill>
                                    <a:latin typeface="Cambria Math" panose="02040503050406030204" pitchFamily="18" charset="0"/>
                                  </a:rPr>
                                </m:ctrlPr>
                              </m:dPr>
                              <m:e>
                                <m:r>
                                  <a:rPr lang="en-US" sz="3600" b="0" i="1" smtClean="0">
                                    <a:solidFill>
                                      <a:srgbClr val="0000FF"/>
                                    </a:solidFill>
                                    <a:latin typeface="Cambria Math" panose="02040503050406030204" pitchFamily="18" charset="0"/>
                                  </a:rPr>
                                  <m:t>𝑢</m:t>
                                </m:r>
                              </m:e>
                            </m:d>
                          </m:e>
                          <m:sup>
                            <m:r>
                              <a:rPr lang="en-US" sz="3600" b="0" i="1" smtClean="0">
                                <a:solidFill>
                                  <a:srgbClr val="0000FF"/>
                                </a:solidFill>
                                <a:latin typeface="Cambria Math" panose="02040503050406030204" pitchFamily="18" charset="0"/>
                              </a:rPr>
                              <m:t>2</m:t>
                            </m:r>
                          </m:sup>
                        </m:sSup>
                      </m:num>
                      <m:den>
                        <m:r>
                          <a:rPr lang="en-US" sz="3600" b="0" i="1" smtClean="0">
                            <a:solidFill>
                              <a:srgbClr val="0000FF"/>
                            </a:solidFill>
                            <a:latin typeface="Cambria Math" panose="02040503050406030204" pitchFamily="18" charset="0"/>
                          </a:rPr>
                          <m:t>𝜕𝜖</m:t>
                        </m:r>
                      </m:den>
                    </m:f>
                    <m:r>
                      <a:rPr lang="en-US" sz="3600" i="1" smtClean="0">
                        <a:solidFill>
                          <a:srgbClr val="0000FF"/>
                        </a:solidFill>
                        <a:latin typeface="Cambria Math" panose="02040503050406030204" pitchFamily="18" charset="0"/>
                        <a:ea typeface="Cambria Math" panose="02040503050406030204" pitchFamily="18" charset="0"/>
                      </a:rPr>
                      <m:t>∈</m:t>
                    </m:r>
                    <m:sSup>
                      <m:sSupPr>
                        <m:ctrlPr>
                          <a:rPr lang="en-US" sz="3600" b="0" i="1" smtClean="0">
                            <a:solidFill>
                              <a:srgbClr val="0000FF"/>
                            </a:solidFill>
                            <a:latin typeface="Cambria Math" panose="02040503050406030204" pitchFamily="18" charset="0"/>
                            <a:ea typeface="Cambria Math" panose="02040503050406030204" pitchFamily="18" charset="0"/>
                          </a:rPr>
                        </m:ctrlPr>
                      </m:sSupPr>
                      <m:e>
                        <m:r>
                          <a:rPr lang="en-US" sz="3600" b="0" i="1" smtClean="0">
                            <a:solidFill>
                              <a:srgbClr val="0000FF"/>
                            </a:solidFill>
                            <a:latin typeface="Cambria Math" panose="02040503050406030204" pitchFamily="18" charset="0"/>
                            <a:ea typeface="Cambria Math" panose="02040503050406030204" pitchFamily="18" charset="0"/>
                          </a:rPr>
                          <m:t>ℝ</m:t>
                        </m:r>
                      </m:e>
                      <m:sup>
                        <m:sSub>
                          <m:sSubPr>
                            <m:ctrlPr>
                              <a:rPr lang="en-US" sz="3600" b="0" i="1" smtClean="0">
                                <a:solidFill>
                                  <a:srgbClr val="0000FF"/>
                                </a:solidFill>
                                <a:latin typeface="Cambria Math" panose="02040503050406030204" pitchFamily="18" charset="0"/>
                                <a:ea typeface="Cambria Math" panose="02040503050406030204" pitchFamily="18" charset="0"/>
                              </a:rPr>
                            </m:ctrlPr>
                          </m:sSubPr>
                          <m:e>
                            <m:r>
                              <a:rPr lang="en-US" sz="3600" b="0" i="1" smtClean="0">
                                <a:solidFill>
                                  <a:srgbClr val="0000FF"/>
                                </a:solidFill>
                                <a:latin typeface="Cambria Math" panose="02040503050406030204" pitchFamily="18" charset="0"/>
                                <a:ea typeface="Cambria Math" panose="02040503050406030204" pitchFamily="18" charset="0"/>
                              </a:rPr>
                              <m:t>𝑁</m:t>
                            </m:r>
                          </m:e>
                          <m:sub>
                            <m:r>
                              <a:rPr lang="en-US" sz="3600" b="0" i="1" smtClean="0">
                                <a:solidFill>
                                  <a:srgbClr val="0000FF"/>
                                </a:solidFill>
                                <a:latin typeface="Cambria Math" panose="02040503050406030204" pitchFamily="18" charset="0"/>
                                <a:ea typeface="Cambria Math" panose="02040503050406030204" pitchFamily="18" charset="0"/>
                              </a:rPr>
                              <m:t>𝑥</m:t>
                            </m:r>
                          </m:sub>
                        </m:sSub>
                        <m:r>
                          <a:rPr lang="en-US" sz="3600" b="0" i="1" smtClean="0">
                            <a:solidFill>
                              <a:srgbClr val="0000FF"/>
                            </a:solidFill>
                            <a:latin typeface="Cambria Math" panose="02040503050406030204" pitchFamily="18" charset="0"/>
                            <a:ea typeface="Cambria Math" panose="02040503050406030204" pitchFamily="18" charset="0"/>
                          </a:rPr>
                          <m:t>×</m:t>
                        </m:r>
                        <m:sSub>
                          <m:sSubPr>
                            <m:ctrlPr>
                              <a:rPr lang="en-US" sz="3600" b="0" i="1" smtClean="0">
                                <a:solidFill>
                                  <a:srgbClr val="0000FF"/>
                                </a:solidFill>
                                <a:latin typeface="Cambria Math" panose="02040503050406030204" pitchFamily="18" charset="0"/>
                                <a:ea typeface="Cambria Math" panose="02040503050406030204" pitchFamily="18" charset="0"/>
                              </a:rPr>
                            </m:ctrlPr>
                          </m:sSubPr>
                          <m:e>
                            <m:r>
                              <a:rPr lang="en-US" sz="3600" b="0" i="1" smtClean="0">
                                <a:solidFill>
                                  <a:srgbClr val="0000FF"/>
                                </a:solidFill>
                                <a:latin typeface="Cambria Math" panose="02040503050406030204" pitchFamily="18" charset="0"/>
                                <a:ea typeface="Cambria Math" panose="02040503050406030204" pitchFamily="18" charset="0"/>
                              </a:rPr>
                              <m:t>𝑁</m:t>
                            </m:r>
                          </m:e>
                          <m:sub>
                            <m:r>
                              <a:rPr lang="en-US" sz="3600" b="0" i="1" smtClean="0">
                                <a:solidFill>
                                  <a:srgbClr val="0000FF"/>
                                </a:solidFill>
                                <a:latin typeface="Cambria Math" panose="02040503050406030204" pitchFamily="18" charset="0"/>
                                <a:ea typeface="Cambria Math" panose="02040503050406030204" pitchFamily="18" charset="0"/>
                              </a:rPr>
                              <m:t>𝑦</m:t>
                            </m:r>
                          </m:sub>
                        </m:sSub>
                      </m:sup>
                    </m:sSup>
                  </m:oMath>
                </a14:m>
                <a:endParaRPr lang="en-US" sz="3600" dirty="0"/>
              </a:p>
              <a:p>
                <a:r>
                  <a:rPr lang="en-US" sz="3600" i="1" u="sng" dirty="0">
                    <a:solidFill>
                      <a:srgbClr val="FF0000"/>
                    </a:solidFill>
                  </a:rPr>
                  <a:t>fast and accurate</a:t>
                </a:r>
                <a:r>
                  <a:rPr lang="en-US" sz="3600" dirty="0"/>
                  <a:t>.</a:t>
                </a:r>
              </a:p>
            </p:txBody>
          </p:sp>
        </mc:Choice>
        <mc:Fallback xmlns="">
          <p:sp>
            <p:nvSpPr>
              <p:cNvPr id="81" name="TextBox 80">
                <a:extLst>
                  <a:ext uri="{FF2B5EF4-FFF2-40B4-BE49-F238E27FC236}">
                    <a16:creationId xmlns:a16="http://schemas.microsoft.com/office/drawing/2014/main" id="{DBB11B65-E517-4E58-A98C-DE5B8FC08AF7}"/>
                  </a:ext>
                </a:extLst>
              </p:cNvPr>
              <p:cNvSpPr txBox="1">
                <a:spLocks noRot="1" noChangeAspect="1" noMove="1" noResize="1" noEditPoints="1" noAdjustHandles="1" noChangeArrowheads="1" noChangeShapeType="1" noTextEdit="1"/>
              </p:cNvSpPr>
              <p:nvPr/>
            </p:nvSpPr>
            <p:spPr>
              <a:xfrm>
                <a:off x="5190982" y="5244185"/>
                <a:ext cx="8569592" cy="1510413"/>
              </a:xfrm>
              <a:prstGeom prst="rect">
                <a:avLst/>
              </a:prstGeom>
              <a:blipFill>
                <a:blip r:embed="rId6"/>
                <a:stretch>
                  <a:fillRect l="-2206" b="-14516"/>
                </a:stretch>
              </a:blipFill>
            </p:spPr>
            <p:txBody>
              <a:bodyPr/>
              <a:lstStyle/>
              <a:p>
                <a:r>
                  <a:rPr lang="en-US">
                    <a:noFill/>
                  </a:rPr>
                  <a:t> </a:t>
                </a:r>
              </a:p>
            </p:txBody>
          </p:sp>
        </mc:Fallback>
      </mc:AlternateContent>
    </p:spTree>
    <p:extLst>
      <p:ext uri="{BB962C8B-B14F-4D97-AF65-F5344CB8AC3E}">
        <p14:creationId xmlns:p14="http://schemas.microsoft.com/office/powerpoint/2010/main" val="186383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a:t>
            </a:r>
            <a:r>
              <a:rPr lang="en-US" sz="2600" b="1" dirty="0">
                <a:latin typeface="Book Antiqua" panose="02040602050305030304" pitchFamily="18" charset="0"/>
              </a:rPr>
              <a:t>(~ Back prop, Backward differentiation, </a:t>
            </a:r>
            <a:r>
              <a:rPr lang="en-US" sz="2600" b="1" dirty="0" err="1">
                <a:latin typeface="Book Antiqua" panose="02040602050305030304" pitchFamily="18" charset="0"/>
              </a:rPr>
              <a:t>etc</a:t>
            </a:r>
            <a:r>
              <a:rPr lang="en-US" sz="2600" b="1" dirty="0">
                <a:latin typeface="Book Antiqua" panose="02040602050305030304" pitchFamily="18" charset="0"/>
              </a:rPr>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342900" y="1083213"/>
                <a:ext cx="9158068" cy="3861313"/>
              </a:xfrm>
              <a:prstGeom prst="rect">
                <a:avLst/>
              </a:prstGeom>
              <a:noFill/>
            </p:spPr>
            <p:txBody>
              <a:bodyPr wrap="square" rtlCol="0">
                <a:spAutoFit/>
              </a:bodyPr>
              <a:lstStyle/>
              <a:p>
                <a:r>
                  <a:rPr lang="en-US" sz="4000" dirty="0"/>
                  <a:t>Optimize </a:t>
                </a:r>
                <a14:m>
                  <m:oMath xmlns:m="http://schemas.openxmlformats.org/officeDocument/2006/math">
                    <m:r>
                      <a:rPr lang="en-US" sz="4000" b="0" i="0" smtClean="0">
                        <a:latin typeface="Cambria Math" panose="02040503050406030204" pitchFamily="18" charset="0"/>
                      </a:rPr>
                      <m:t>        </m:t>
                    </m:r>
                    <m:r>
                      <a:rPr lang="en-US" sz="4000" b="0" i="1" smtClean="0">
                        <a:latin typeface="Cambria Math" panose="02040503050406030204" pitchFamily="18" charset="0"/>
                      </a:rPr>
                      <m:t>𝑔</m:t>
                    </m:r>
                    <m:d>
                      <m:dPr>
                        <m:ctrlPr>
                          <a:rPr lang="en-US" sz="4000" b="0" i="1" smtClean="0">
                            <a:latin typeface="Cambria Math" panose="02040503050406030204" pitchFamily="18" charset="0"/>
                          </a:rPr>
                        </m:ctrlPr>
                      </m:dPr>
                      <m:e>
                        <m:r>
                          <a:rPr lang="en-US" sz="4000" b="1" i="1" smtClean="0">
                            <a:latin typeface="Cambria Math" panose="02040503050406030204" pitchFamily="18" charset="0"/>
                          </a:rPr>
                          <m:t>𝒖</m:t>
                        </m:r>
                        <m:d>
                          <m:dPr>
                            <m:ctrlPr>
                              <a:rPr lang="en-US" sz="4000" b="0" i="1" smtClean="0">
                                <a:latin typeface="Cambria Math" panose="02040503050406030204" pitchFamily="18" charset="0"/>
                              </a:rPr>
                            </m:ctrlPr>
                          </m:dPr>
                          <m:e>
                            <m:r>
                              <a:rPr lang="en-US" sz="4000" b="1" i="1" smtClean="0">
                                <a:latin typeface="Cambria Math" panose="02040503050406030204" pitchFamily="18" charset="0"/>
                              </a:rPr>
                              <m:t>𝒑</m:t>
                            </m:r>
                          </m:e>
                        </m:d>
                        <m:r>
                          <a:rPr lang="en-US" sz="4000" b="0" i="1" smtClean="0">
                            <a:latin typeface="Cambria Math" panose="02040503050406030204" pitchFamily="18" charset="0"/>
                          </a:rPr>
                          <m:t>,</m:t>
                        </m:r>
                        <m:r>
                          <a:rPr lang="en-US" sz="4000" b="1" i="1" smtClean="0">
                            <a:latin typeface="Cambria Math" panose="02040503050406030204" pitchFamily="18" charset="0"/>
                          </a:rPr>
                          <m:t>𝒑</m:t>
                        </m:r>
                      </m:e>
                    </m:d>
                  </m:oMath>
                </a14:m>
                <a:endParaRPr lang="en-US" sz="4000" b="0" dirty="0"/>
              </a:p>
              <a:p>
                <a:endParaRPr lang="en-US" sz="4000" b="0" dirty="0"/>
              </a:p>
              <a:p>
                <a:r>
                  <a:rPr lang="en-US" sz="4000" dirty="0"/>
                  <a:t>Subject to    </a:t>
                </a:r>
                <a14:m>
                  <m:oMath xmlns:m="http://schemas.openxmlformats.org/officeDocument/2006/math">
                    <m:r>
                      <a:rPr lang="en-US" sz="4000" b="0" i="0" smtClean="0">
                        <a:latin typeface="Cambria Math" panose="02040503050406030204" pitchFamily="18" charset="0"/>
                      </a:rPr>
                      <m:t>  </m:t>
                    </m:r>
                    <m:r>
                      <a:rPr lang="en-US" sz="4000" b="1" i="1" smtClean="0">
                        <a:latin typeface="Cambria Math" panose="02040503050406030204" pitchFamily="18" charset="0"/>
                      </a:rPr>
                      <m:t>𝑨</m:t>
                    </m:r>
                    <m:d>
                      <m:dPr>
                        <m:ctrlPr>
                          <a:rPr lang="en-US" sz="4000" b="0" i="1" smtClean="0">
                            <a:latin typeface="Cambria Math" panose="02040503050406030204" pitchFamily="18" charset="0"/>
                          </a:rPr>
                        </m:ctrlPr>
                      </m:dPr>
                      <m:e>
                        <m:r>
                          <a:rPr lang="en-US" sz="4000" b="1" i="1" smtClean="0">
                            <a:latin typeface="Cambria Math" panose="02040503050406030204" pitchFamily="18" charset="0"/>
                          </a:rPr>
                          <m:t>𝒑</m:t>
                        </m:r>
                      </m:e>
                    </m:d>
                    <m:r>
                      <a:rPr lang="en-US" sz="4000" b="1" i="1" smtClean="0">
                        <a:latin typeface="Cambria Math" panose="02040503050406030204" pitchFamily="18" charset="0"/>
                      </a:rPr>
                      <m:t>𝒖</m:t>
                    </m:r>
                    <m:r>
                      <a:rPr lang="en-US" sz="4000" b="0" i="1" smtClean="0">
                        <a:latin typeface="Cambria Math" panose="02040503050406030204" pitchFamily="18" charset="0"/>
                      </a:rPr>
                      <m:t>=</m:t>
                    </m:r>
                    <m:r>
                      <a:rPr lang="en-US" sz="4000" b="1" i="1" smtClean="0">
                        <a:latin typeface="Cambria Math" panose="02040503050406030204" pitchFamily="18" charset="0"/>
                      </a:rPr>
                      <m:t>𝒃</m:t>
                    </m:r>
                    <m:d>
                      <m:dPr>
                        <m:ctrlPr>
                          <a:rPr lang="en-US" sz="4000" b="0" i="1" smtClean="0">
                            <a:latin typeface="Cambria Math" panose="02040503050406030204" pitchFamily="18" charset="0"/>
                          </a:rPr>
                        </m:ctrlPr>
                      </m:dPr>
                      <m:e>
                        <m:r>
                          <a:rPr lang="en-US" sz="4000" b="1" i="1" smtClean="0">
                            <a:latin typeface="Cambria Math" panose="02040503050406030204" pitchFamily="18" charset="0"/>
                          </a:rPr>
                          <m:t>𝒑</m:t>
                        </m:r>
                      </m:e>
                    </m:d>
                  </m:oMath>
                </a14:m>
                <a:endParaRPr lang="en-US" sz="4000" dirty="0"/>
              </a:p>
              <a:p>
                <a:endParaRPr lang="en-US" sz="4000" dirty="0"/>
              </a:p>
              <a:p>
                <a:r>
                  <a:rPr lang="en-US" sz="4000" dirty="0"/>
                  <a:t>Requires        </a:t>
                </a:r>
                <a14:m>
                  <m:oMath xmlns:m="http://schemas.openxmlformats.org/officeDocument/2006/math">
                    <m:f>
                      <m:fPr>
                        <m:ctrlPr>
                          <a:rPr lang="en-US" sz="5400" i="1" smtClean="0">
                            <a:latin typeface="Cambria Math" panose="02040503050406030204" pitchFamily="18" charset="0"/>
                          </a:rPr>
                        </m:ctrlPr>
                      </m:fPr>
                      <m:num>
                        <m:r>
                          <a:rPr lang="en-US" sz="5400" b="0" i="1" smtClean="0">
                            <a:latin typeface="Cambria Math" panose="02040503050406030204" pitchFamily="18" charset="0"/>
                          </a:rPr>
                          <m:t>𝑑𝑔</m:t>
                        </m:r>
                      </m:num>
                      <m:den>
                        <m:r>
                          <a:rPr lang="en-US" sz="5400" b="0" i="1" smtClean="0">
                            <a:latin typeface="Cambria Math" panose="02040503050406030204" pitchFamily="18" charset="0"/>
                          </a:rPr>
                          <m:t>𝑑</m:t>
                        </m:r>
                        <m:r>
                          <a:rPr lang="en-US" sz="5400" b="1" i="1" smtClean="0">
                            <a:latin typeface="Cambria Math" panose="02040503050406030204" pitchFamily="18" charset="0"/>
                          </a:rPr>
                          <m:t>𝒑</m:t>
                        </m:r>
                      </m:den>
                    </m:f>
                    <m:r>
                      <a:rPr lang="en-US" sz="5400" b="0" i="1" smtClean="0">
                        <a:latin typeface="Cambria Math" panose="02040503050406030204" pitchFamily="18" charset="0"/>
                      </a:rPr>
                      <m:t>= ?</m:t>
                    </m:r>
                  </m:oMath>
                </a14:m>
                <a:endParaRPr lang="en-US" sz="4000" dirty="0"/>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342900" y="1083213"/>
                <a:ext cx="9158068" cy="3861313"/>
              </a:xfrm>
              <a:prstGeom prst="rect">
                <a:avLst/>
              </a:prstGeom>
              <a:blipFill>
                <a:blip r:embed="rId3"/>
                <a:stretch>
                  <a:fillRect l="-2329" t="-28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B13FE72D-EACB-4A73-A702-857FD95BA4CE}"/>
                  </a:ext>
                </a:extLst>
              </p:cNvPr>
              <p:cNvSpPr txBox="1"/>
              <p:nvPr/>
            </p:nvSpPr>
            <p:spPr>
              <a:xfrm>
                <a:off x="6590713" y="842246"/>
                <a:ext cx="5601287" cy="5693866"/>
              </a:xfrm>
              <a:prstGeom prst="rect">
                <a:avLst/>
              </a:prstGeom>
              <a:noFill/>
            </p:spPr>
            <p:txBody>
              <a:bodyPr wrap="square" rtlCol="0">
                <a:spAutoFit/>
              </a:bodyPr>
              <a:lstStyle/>
              <a:p>
                <a14:m>
                  <m:oMath xmlns:m="http://schemas.openxmlformats.org/officeDocument/2006/math">
                    <m:r>
                      <a:rPr lang="en-US" sz="2800" b="0" i="1" dirty="0" smtClean="0">
                        <a:latin typeface="Cambria Math" panose="02040503050406030204" pitchFamily="18" charset="0"/>
                      </a:rPr>
                      <m:t>𝑔</m:t>
                    </m:r>
                  </m:oMath>
                </a14:m>
                <a:r>
                  <a:rPr lang="en-US" sz="2800" b="0" dirty="0"/>
                  <a:t> is a </a:t>
                </a:r>
                <a:r>
                  <a:rPr lang="en-US" sz="2800" b="0" dirty="0">
                    <a:solidFill>
                      <a:srgbClr val="0000FF"/>
                    </a:solidFill>
                  </a:rPr>
                  <a:t>scalar</a:t>
                </a:r>
                <a:r>
                  <a:rPr lang="en-US" sz="2800" b="0" dirty="0"/>
                  <a:t>-valued function </a:t>
                </a:r>
                <a14:m>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ℝ</m:t>
                    </m:r>
                  </m:oMath>
                </a14:m>
                <a:r>
                  <a:rPr lang="en-US" sz="2800" b="0" dirty="0"/>
                  <a:t>.</a:t>
                </a:r>
              </a:p>
              <a:p>
                <a:endParaRPr lang="en-US" sz="2800" b="0" dirty="0"/>
              </a:p>
              <a:p>
                <a14:m>
                  <m:oMath xmlns:m="http://schemas.openxmlformats.org/officeDocument/2006/math">
                    <m:r>
                      <a:rPr lang="en-US" sz="2800" b="1" i="1" smtClean="0">
                        <a:latin typeface="Cambria Math" panose="02040503050406030204" pitchFamily="18" charset="0"/>
                      </a:rPr>
                      <m:t>𝒖</m:t>
                    </m:r>
                  </m:oMath>
                </a14:m>
                <a:r>
                  <a:rPr lang="en-US" sz="2800" b="1" dirty="0"/>
                  <a:t> </a:t>
                </a:r>
                <a:r>
                  <a:rPr lang="en-US" sz="2800" dirty="0"/>
                  <a:t>is a “physics” vector of size </a:t>
                </a:r>
                <a14:m>
                  <m:oMath xmlns:m="http://schemas.openxmlformats.org/officeDocument/2006/math">
                    <m:r>
                      <a:rPr lang="en-US" sz="2800" b="0" i="1" smtClean="0">
                        <a:solidFill>
                          <a:srgbClr val="0000FF"/>
                        </a:solidFill>
                        <a:latin typeface="Cambria Math" panose="02040503050406030204" pitchFamily="18" charset="0"/>
                      </a:rPr>
                      <m:t>𝑁</m:t>
                    </m:r>
                    <m:r>
                      <a:rPr lang="en-US" sz="2800" b="0" i="1" smtClean="0">
                        <a:latin typeface="Cambria Math" panose="02040503050406030204" pitchFamily="18" charset="0"/>
                      </a:rPr>
                      <m:t>.</m:t>
                    </m:r>
                  </m:oMath>
                </a14:m>
                <a:r>
                  <a:rPr lang="en-US" sz="2800" dirty="0"/>
                  <a:t> (electric, displacement, pressure, temperature, etc.)</a:t>
                </a:r>
                <a:r>
                  <a:rPr lang="en-US" sz="2800" b="1" dirty="0"/>
                  <a:t> </a:t>
                </a:r>
              </a:p>
              <a:p>
                <a:endParaRPr lang="en-US" sz="2800" b="1" dirty="0"/>
              </a:p>
              <a:p>
                <a14:m>
                  <m:oMath xmlns:m="http://schemas.openxmlformats.org/officeDocument/2006/math">
                    <m:r>
                      <a:rPr lang="en-US" sz="2800" b="1" i="1" smtClean="0">
                        <a:latin typeface="Cambria Math" panose="02040503050406030204" pitchFamily="18" charset="0"/>
                      </a:rPr>
                      <m:t>𝒑</m:t>
                    </m:r>
                  </m:oMath>
                </a14:m>
                <a:r>
                  <a:rPr lang="en-US" sz="2800" dirty="0"/>
                  <a:t> is a param. vector of size </a:t>
                </a:r>
                <a14:m>
                  <m:oMath xmlns:m="http://schemas.openxmlformats.org/officeDocument/2006/math">
                    <m:r>
                      <a:rPr lang="en-US" sz="2800" b="0" i="1" smtClean="0">
                        <a:solidFill>
                          <a:srgbClr val="0000FF"/>
                        </a:solidFill>
                        <a:latin typeface="Cambria Math" panose="02040503050406030204" pitchFamily="18" charset="0"/>
                      </a:rPr>
                      <m:t>𝑃</m:t>
                    </m:r>
                  </m:oMath>
                </a14:m>
                <a:r>
                  <a:rPr lang="en-US" sz="2800" dirty="0"/>
                  <a:t>.</a:t>
                </a:r>
              </a:p>
              <a:p>
                <a:r>
                  <a:rPr lang="en-US" sz="2800" dirty="0"/>
                  <a:t>(dielectric, mass density, conductivity, etc.)</a:t>
                </a:r>
              </a:p>
              <a:p>
                <a:endParaRPr lang="en-US" sz="2800" dirty="0"/>
              </a:p>
              <a:p>
                <a14:m>
                  <m:oMath xmlns:m="http://schemas.openxmlformats.org/officeDocument/2006/math">
                    <m:r>
                      <a:rPr lang="en-US" sz="2800" b="1" i="1" smtClean="0">
                        <a:latin typeface="Cambria Math" panose="02040503050406030204" pitchFamily="18" charset="0"/>
                      </a:rPr>
                      <m:t>𝑨</m:t>
                    </m:r>
                  </m:oMath>
                </a14:m>
                <a:r>
                  <a:rPr lang="en-US" sz="2800" dirty="0"/>
                  <a:t> is an </a:t>
                </a:r>
                <a14:m>
                  <m:oMath xmlns:m="http://schemas.openxmlformats.org/officeDocument/2006/math">
                    <m:r>
                      <a:rPr lang="en-US" sz="2800" b="0" i="1" smtClean="0">
                        <a:solidFill>
                          <a:srgbClr val="0000FF"/>
                        </a:solidFill>
                        <a:latin typeface="Cambria Math" panose="02040503050406030204" pitchFamily="18" charset="0"/>
                      </a:rPr>
                      <m:t>𝑁</m:t>
                    </m:r>
                    <m:r>
                      <a:rPr lang="en-US" sz="2800" b="0" i="1" smtClean="0">
                        <a:solidFill>
                          <a:srgbClr val="0000FF"/>
                        </a:solidFill>
                        <a:latin typeface="Cambria Math" panose="02040503050406030204" pitchFamily="18" charset="0"/>
                      </a:rPr>
                      <m:t>×</m:t>
                    </m:r>
                    <m:r>
                      <a:rPr lang="en-US" sz="2800" b="0" i="1" smtClean="0">
                        <a:solidFill>
                          <a:srgbClr val="0000FF"/>
                        </a:solidFill>
                        <a:latin typeface="Cambria Math" panose="02040503050406030204" pitchFamily="18" charset="0"/>
                      </a:rPr>
                      <m:t>𝑁</m:t>
                    </m:r>
                  </m:oMath>
                </a14:m>
                <a:r>
                  <a:rPr lang="en-US" sz="2800" dirty="0">
                    <a:solidFill>
                      <a:srgbClr val="0000FF"/>
                    </a:solidFill>
                  </a:rPr>
                  <a:t> </a:t>
                </a:r>
                <a:r>
                  <a:rPr lang="en-US" sz="2800" dirty="0"/>
                  <a:t>matrix. </a:t>
                </a:r>
              </a:p>
              <a:p>
                <a:r>
                  <a:rPr lang="en-US" sz="2800" dirty="0"/>
                  <a:t>(PDE: Maxwell, </a:t>
                </a:r>
                <a:r>
                  <a:rPr lang="en-US" sz="2800" dirty="0" err="1"/>
                  <a:t>elastodynamics</a:t>
                </a:r>
                <a:r>
                  <a:rPr lang="en-US" sz="2800" dirty="0"/>
                  <a:t>, heat equation, etc.)</a:t>
                </a:r>
              </a:p>
            </p:txBody>
          </p:sp>
        </mc:Choice>
        <mc:Fallback xmlns="">
          <p:sp>
            <p:nvSpPr>
              <p:cNvPr id="73" name="TextBox 72">
                <a:extLst>
                  <a:ext uri="{FF2B5EF4-FFF2-40B4-BE49-F238E27FC236}">
                    <a16:creationId xmlns:a16="http://schemas.microsoft.com/office/drawing/2014/main" id="{B13FE72D-EACB-4A73-A702-857FD95BA4CE}"/>
                  </a:ext>
                </a:extLst>
              </p:cNvPr>
              <p:cNvSpPr txBox="1">
                <a:spLocks noRot="1" noChangeAspect="1" noMove="1" noResize="1" noEditPoints="1" noAdjustHandles="1" noChangeArrowheads="1" noChangeShapeType="1" noTextEdit="1"/>
              </p:cNvSpPr>
              <p:nvPr/>
            </p:nvSpPr>
            <p:spPr>
              <a:xfrm>
                <a:off x="6590713" y="842246"/>
                <a:ext cx="5601287" cy="5693866"/>
              </a:xfrm>
              <a:prstGeom prst="rect">
                <a:avLst/>
              </a:prstGeom>
              <a:blipFill>
                <a:blip r:embed="rId4"/>
                <a:stretch>
                  <a:fillRect l="-2176" t="-964" r="-1415" b="-21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83412FCE-A7DB-4674-856A-84346E2BC061}"/>
                  </a:ext>
                </a:extLst>
              </p:cNvPr>
              <p:cNvSpPr txBox="1"/>
              <p:nvPr/>
            </p:nvSpPr>
            <p:spPr>
              <a:xfrm>
                <a:off x="2550941" y="5312102"/>
                <a:ext cx="3050347" cy="1077218"/>
              </a:xfrm>
              <a:prstGeom prst="rect">
                <a:avLst/>
              </a:prstGeom>
              <a:noFill/>
            </p:spPr>
            <p:txBody>
              <a:bodyPr wrap="square" rtlCol="0">
                <a:spAutoFit/>
              </a:bodyPr>
              <a:lstStyle/>
              <a:p>
                <a:r>
                  <a:rPr lang="en-US" sz="3200" dirty="0">
                    <a:solidFill>
                      <a:srgbClr val="FF0000"/>
                    </a:solidFill>
                  </a:rPr>
                  <a:t>gradient vector of size </a:t>
                </a:r>
                <a14:m>
                  <m:oMath xmlns:m="http://schemas.openxmlformats.org/officeDocument/2006/math">
                    <m:r>
                      <a:rPr lang="en-US" sz="3200" b="0" i="1" smtClean="0">
                        <a:solidFill>
                          <a:srgbClr val="FF0000"/>
                        </a:solidFill>
                        <a:latin typeface="Cambria Math" panose="02040503050406030204" pitchFamily="18" charset="0"/>
                      </a:rPr>
                      <m:t>𝑃</m:t>
                    </m:r>
                  </m:oMath>
                </a14:m>
                <a:endParaRPr lang="en-US" sz="3200" dirty="0">
                  <a:solidFill>
                    <a:srgbClr val="FF0000"/>
                  </a:solidFill>
                </a:endParaRPr>
              </a:p>
            </p:txBody>
          </p:sp>
        </mc:Choice>
        <mc:Fallback xmlns="">
          <p:sp>
            <p:nvSpPr>
              <p:cNvPr id="74" name="TextBox 73">
                <a:extLst>
                  <a:ext uri="{FF2B5EF4-FFF2-40B4-BE49-F238E27FC236}">
                    <a16:creationId xmlns:a16="http://schemas.microsoft.com/office/drawing/2014/main" id="{83412FCE-A7DB-4674-856A-84346E2BC061}"/>
                  </a:ext>
                </a:extLst>
              </p:cNvPr>
              <p:cNvSpPr txBox="1">
                <a:spLocks noRot="1" noChangeAspect="1" noMove="1" noResize="1" noEditPoints="1" noAdjustHandles="1" noChangeArrowheads="1" noChangeShapeType="1" noTextEdit="1"/>
              </p:cNvSpPr>
              <p:nvPr/>
            </p:nvSpPr>
            <p:spPr>
              <a:xfrm>
                <a:off x="2550941" y="5312102"/>
                <a:ext cx="3050347" cy="1077218"/>
              </a:xfrm>
              <a:prstGeom prst="rect">
                <a:avLst/>
              </a:prstGeom>
              <a:blipFill>
                <a:blip r:embed="rId5"/>
                <a:stretch>
                  <a:fillRect l="-4990" t="-7345" b="-18079"/>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B701A53-7D42-47EE-9EB9-F77EF04CA267}"/>
              </a:ext>
            </a:extLst>
          </p:cNvPr>
          <p:cNvCxnSpPr>
            <a:cxnSpLocks/>
          </p:cNvCxnSpPr>
          <p:nvPr/>
        </p:nvCxnSpPr>
        <p:spPr>
          <a:xfrm flipV="1">
            <a:off x="3727939" y="4930458"/>
            <a:ext cx="0" cy="51374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08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 </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342900" y="1083213"/>
                <a:ext cx="9158068" cy="1415900"/>
              </a:xfrm>
              <a:prstGeom prst="rect">
                <a:avLst/>
              </a:prstGeom>
              <a:noFill/>
            </p:spPr>
            <p:txBody>
              <a:bodyPr wrap="square" rtlCol="0">
                <a:spAutoFit/>
              </a:bodyPr>
              <a:lstStyle/>
              <a:p>
                <a14:m>
                  <m:oMath xmlns:m="http://schemas.openxmlformats.org/officeDocument/2006/math">
                    <m:f>
                      <m:fPr>
                        <m:ctrlPr>
                          <a:rPr lang="en-US" sz="5400" i="1" smtClean="0">
                            <a:latin typeface="Cambria Math" panose="02040503050406030204" pitchFamily="18" charset="0"/>
                          </a:rPr>
                        </m:ctrlPr>
                      </m:fPr>
                      <m:num>
                        <m:r>
                          <a:rPr lang="en-US" sz="5400" b="0" i="1" smtClean="0">
                            <a:latin typeface="Cambria Math" panose="02040503050406030204" pitchFamily="18" charset="0"/>
                          </a:rPr>
                          <m:t>𝑑𝑔</m:t>
                        </m:r>
                      </m:num>
                      <m:den>
                        <m:r>
                          <a:rPr lang="en-US" sz="5400" b="0" i="1" smtClean="0">
                            <a:latin typeface="Cambria Math" panose="02040503050406030204" pitchFamily="18" charset="0"/>
                          </a:rPr>
                          <m:t>𝑑</m:t>
                        </m:r>
                        <m:r>
                          <a:rPr lang="en-US" sz="5400" b="1" i="1" smtClean="0">
                            <a:latin typeface="Cambria Math" panose="02040503050406030204" pitchFamily="18" charset="0"/>
                          </a:rPr>
                          <m:t>𝒑</m:t>
                        </m:r>
                      </m:den>
                    </m:f>
                    <m:r>
                      <a:rPr lang="en-US" sz="5400" b="0" i="1" smtClean="0">
                        <a:latin typeface="Cambria Math" panose="02040503050406030204" pitchFamily="18" charset="0"/>
                      </a:rPr>
                      <m:t>= </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m:t>
                        </m:r>
                        <m:r>
                          <a:rPr lang="en-US" sz="5400" b="0" i="1" smtClean="0">
                            <a:latin typeface="Cambria Math" panose="02040503050406030204" pitchFamily="18" charset="0"/>
                          </a:rPr>
                          <m:t>𝑔</m:t>
                        </m:r>
                      </m:num>
                      <m:den>
                        <m:r>
                          <a:rPr lang="en-US" sz="5400" b="0" i="1" smtClean="0">
                            <a:latin typeface="Cambria Math" panose="02040503050406030204" pitchFamily="18" charset="0"/>
                          </a:rPr>
                          <m:t>𝜕</m:t>
                        </m:r>
                        <m:r>
                          <a:rPr lang="en-US" sz="5400" b="1" i="1" smtClean="0">
                            <a:latin typeface="Cambria Math" panose="02040503050406030204" pitchFamily="18" charset="0"/>
                          </a:rPr>
                          <m:t>𝒑</m:t>
                        </m:r>
                      </m:den>
                    </m:f>
                    <m:r>
                      <a:rPr lang="en-US" sz="5400" b="0" i="1" smtClean="0">
                        <a:latin typeface="Cambria Math" panose="02040503050406030204" pitchFamily="18" charset="0"/>
                      </a:rPr>
                      <m:t>+</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m:t>
                        </m:r>
                        <m:r>
                          <a:rPr lang="en-US" sz="5400" b="0" i="1" smtClean="0">
                            <a:latin typeface="Cambria Math" panose="02040503050406030204" pitchFamily="18" charset="0"/>
                          </a:rPr>
                          <m:t>𝑔</m:t>
                        </m:r>
                      </m:num>
                      <m:den>
                        <m:r>
                          <a:rPr lang="en-US" sz="5400" b="0" i="1" smtClean="0">
                            <a:latin typeface="Cambria Math" panose="02040503050406030204" pitchFamily="18" charset="0"/>
                          </a:rPr>
                          <m:t>𝜕</m:t>
                        </m:r>
                        <m:r>
                          <a:rPr lang="en-US" sz="5400" b="1" i="1" smtClean="0">
                            <a:latin typeface="Cambria Math" panose="02040503050406030204" pitchFamily="18" charset="0"/>
                          </a:rPr>
                          <m:t>𝒖</m:t>
                        </m:r>
                      </m:den>
                    </m:f>
                    <m:r>
                      <a:rPr lang="en-US" sz="5400" b="0" i="1" smtClean="0">
                        <a:latin typeface="Cambria Math" panose="02040503050406030204" pitchFamily="18" charset="0"/>
                      </a:rPr>
                      <m:t> </m:t>
                    </m:r>
                    <m:f>
                      <m:fPr>
                        <m:ctrlPr>
                          <a:rPr lang="en-US" sz="5400" b="0" i="1" smtClean="0">
                            <a:solidFill>
                              <a:srgbClr val="FF0000"/>
                            </a:solidFill>
                            <a:latin typeface="Cambria Math" panose="02040503050406030204" pitchFamily="18" charset="0"/>
                          </a:rPr>
                        </m:ctrlPr>
                      </m:fPr>
                      <m:num>
                        <m:r>
                          <a:rPr lang="en-US" sz="5400" b="0" i="1" smtClean="0">
                            <a:solidFill>
                              <a:srgbClr val="FF0000"/>
                            </a:solidFill>
                            <a:latin typeface="Cambria Math" panose="02040503050406030204" pitchFamily="18" charset="0"/>
                          </a:rPr>
                          <m:t>𝜕</m:t>
                        </m:r>
                        <m:r>
                          <a:rPr lang="en-US" sz="5400" b="1" i="1" smtClean="0">
                            <a:solidFill>
                              <a:srgbClr val="FF0000"/>
                            </a:solidFill>
                            <a:latin typeface="Cambria Math" panose="02040503050406030204" pitchFamily="18" charset="0"/>
                          </a:rPr>
                          <m:t>𝒖</m:t>
                        </m:r>
                      </m:num>
                      <m:den>
                        <m:r>
                          <a:rPr lang="en-US" sz="5400" b="0" i="1" smtClean="0">
                            <a:solidFill>
                              <a:srgbClr val="FF0000"/>
                            </a:solidFill>
                            <a:latin typeface="Cambria Math" panose="02040503050406030204" pitchFamily="18" charset="0"/>
                          </a:rPr>
                          <m:t>𝜕</m:t>
                        </m:r>
                        <m:r>
                          <a:rPr lang="en-US" sz="5400" b="1" i="1" smtClean="0">
                            <a:solidFill>
                              <a:srgbClr val="FF0000"/>
                            </a:solidFill>
                            <a:latin typeface="Cambria Math" panose="02040503050406030204" pitchFamily="18" charset="0"/>
                          </a:rPr>
                          <m:t>𝒑</m:t>
                        </m:r>
                      </m:den>
                    </m:f>
                    <m:r>
                      <a:rPr lang="en-US" sz="5400" b="0" i="1" smtClean="0">
                        <a:latin typeface="Cambria Math" panose="02040503050406030204" pitchFamily="18" charset="0"/>
                      </a:rPr>
                      <m:t> </m:t>
                    </m:r>
                  </m:oMath>
                </a14:m>
                <a:r>
                  <a:rPr lang="en-US" sz="4000" dirty="0"/>
                  <a:t>  (Chain rule)</a:t>
                </a:r>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342900" y="1083213"/>
                <a:ext cx="9158068" cy="14159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E47D26-9C42-7549-BAC2-F1D80C7688F1}"/>
                  </a:ext>
                </a:extLst>
              </p:cNvPr>
              <p:cNvSpPr txBox="1"/>
              <p:nvPr/>
            </p:nvSpPr>
            <p:spPr>
              <a:xfrm>
                <a:off x="1713484" y="3238913"/>
                <a:ext cx="138185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7" name="TextBox 6">
                <a:extLst>
                  <a:ext uri="{FF2B5EF4-FFF2-40B4-BE49-F238E27FC236}">
                    <a16:creationId xmlns:a16="http://schemas.microsoft.com/office/drawing/2014/main" id="{06E47D26-9C42-7549-BAC2-F1D80C7688F1}"/>
                  </a:ext>
                </a:extLst>
              </p:cNvPr>
              <p:cNvSpPr txBox="1">
                <a:spLocks noRot="1" noChangeAspect="1" noMove="1" noResize="1" noEditPoints="1" noAdjustHandles="1" noChangeArrowheads="1" noChangeShapeType="1" noTextEdit="1"/>
              </p:cNvSpPr>
              <p:nvPr/>
            </p:nvSpPr>
            <p:spPr>
              <a:xfrm>
                <a:off x="1713484" y="3238913"/>
                <a:ext cx="1381853" cy="615553"/>
              </a:xfrm>
              <a:prstGeom prst="rect">
                <a:avLst/>
              </a:prstGeom>
              <a:blipFill>
                <a:blip r:embed="rId4"/>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E773A9E-0112-E74F-BEC7-F9836955187A}"/>
                  </a:ext>
                </a:extLst>
              </p:cNvPr>
              <p:cNvSpPr txBox="1"/>
              <p:nvPr/>
            </p:nvSpPr>
            <p:spPr>
              <a:xfrm>
                <a:off x="4508866" y="3238910"/>
                <a:ext cx="120000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𝑁</m:t>
                      </m:r>
                      <m:r>
                        <a:rPr lang="en-US" sz="4000" b="0" i="1" smtClean="0">
                          <a:solidFill>
                            <a:srgbClr val="FF0000"/>
                          </a:solidFill>
                          <a:latin typeface="Cambria Math" panose="02040503050406030204" pitchFamily="18" charset="0"/>
                        </a:rPr>
                        <m:t>×</m:t>
                      </m:r>
                      <m:r>
                        <a:rPr lang="en-US" sz="4000" b="0" i="1" smtClean="0">
                          <a:solidFill>
                            <a:srgbClr val="FF0000"/>
                          </a:solidFill>
                          <a:latin typeface="Cambria Math" panose="02040503050406030204" pitchFamily="18" charset="0"/>
                        </a:rPr>
                        <m:t>𝑃</m:t>
                      </m:r>
                    </m:oMath>
                  </m:oMathPara>
                </a14:m>
                <a:endParaRPr lang="en-US" sz="4000" dirty="0">
                  <a:solidFill>
                    <a:srgbClr val="FF0000"/>
                  </a:solidFill>
                </a:endParaRPr>
              </a:p>
            </p:txBody>
          </p:sp>
        </mc:Choice>
        <mc:Fallback xmlns="">
          <p:sp>
            <p:nvSpPr>
              <p:cNvPr id="9" name="TextBox 8">
                <a:extLst>
                  <a:ext uri="{FF2B5EF4-FFF2-40B4-BE49-F238E27FC236}">
                    <a16:creationId xmlns:a16="http://schemas.microsoft.com/office/drawing/2014/main" id="{5E773A9E-0112-E74F-BEC7-F9836955187A}"/>
                  </a:ext>
                </a:extLst>
              </p:cNvPr>
              <p:cNvSpPr txBox="1">
                <a:spLocks noRot="1" noChangeAspect="1" noMove="1" noResize="1" noEditPoints="1" noAdjustHandles="1" noChangeArrowheads="1" noChangeShapeType="1" noTextEdit="1"/>
              </p:cNvSpPr>
              <p:nvPr/>
            </p:nvSpPr>
            <p:spPr>
              <a:xfrm>
                <a:off x="4508866" y="3238910"/>
                <a:ext cx="1200008" cy="615553"/>
              </a:xfrm>
              <a:prstGeom prst="rect">
                <a:avLst/>
              </a:prstGeom>
              <a:blipFill>
                <a:blip r:embed="rId5"/>
                <a:stretch>
                  <a:fillRect l="-8333" r="-7292" b="-4000"/>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1780F714-08E4-0D4E-92A0-54F1EF396200}"/>
              </a:ext>
            </a:extLst>
          </p:cNvPr>
          <p:cNvSpPr/>
          <p:nvPr/>
        </p:nvSpPr>
        <p:spPr>
          <a:xfrm rot="5400000" flipV="1">
            <a:off x="2207804" y="2416867"/>
            <a:ext cx="369916" cy="891107"/>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0A9A4B50-A354-314C-A685-EE32882CEC08}"/>
              </a:ext>
            </a:extLst>
          </p:cNvPr>
          <p:cNvSpPr/>
          <p:nvPr/>
        </p:nvSpPr>
        <p:spPr>
          <a:xfrm rot="5400000" flipV="1">
            <a:off x="3762565" y="2489994"/>
            <a:ext cx="369916" cy="779405"/>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AD1B1079-3C16-5249-8EDF-1D91DBD85180}"/>
              </a:ext>
            </a:extLst>
          </p:cNvPr>
          <p:cNvSpPr/>
          <p:nvPr/>
        </p:nvSpPr>
        <p:spPr>
          <a:xfrm rot="5400000" flipV="1">
            <a:off x="4748094" y="2524057"/>
            <a:ext cx="369916" cy="711280"/>
          </a:xfrm>
          <a:prstGeom prst="rightBrace">
            <a:avLst>
              <a:gd name="adj1" fmla="val 50193"/>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8C66AC7-5096-2147-9C8B-AF9DC94DE4F7}"/>
                  </a:ext>
                </a:extLst>
              </p:cNvPr>
              <p:cNvSpPr txBox="1"/>
              <p:nvPr/>
            </p:nvSpPr>
            <p:spPr>
              <a:xfrm>
                <a:off x="3330059" y="3238911"/>
                <a:ext cx="1096134"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𝑃</m:t>
                      </m:r>
                    </m:oMath>
                  </m:oMathPara>
                </a14:m>
                <a:endParaRPr lang="en-US" sz="4000" dirty="0"/>
              </a:p>
            </p:txBody>
          </p:sp>
        </mc:Choice>
        <mc:Fallback xmlns="">
          <p:sp>
            <p:nvSpPr>
              <p:cNvPr id="13" name="TextBox 12">
                <a:extLst>
                  <a:ext uri="{FF2B5EF4-FFF2-40B4-BE49-F238E27FC236}">
                    <a16:creationId xmlns:a16="http://schemas.microsoft.com/office/drawing/2014/main" id="{78C66AC7-5096-2147-9C8B-AF9DC94DE4F7}"/>
                  </a:ext>
                </a:extLst>
              </p:cNvPr>
              <p:cNvSpPr txBox="1">
                <a:spLocks noRot="1" noChangeAspect="1" noMove="1" noResize="1" noEditPoints="1" noAdjustHandles="1" noChangeArrowheads="1" noChangeShapeType="1" noTextEdit="1"/>
              </p:cNvSpPr>
              <p:nvPr/>
            </p:nvSpPr>
            <p:spPr>
              <a:xfrm>
                <a:off x="3330059" y="3238911"/>
                <a:ext cx="1096134" cy="615553"/>
              </a:xfrm>
              <a:prstGeom prst="rect">
                <a:avLst/>
              </a:prstGeom>
              <a:blipFill>
                <a:blip r:embed="rId6"/>
                <a:stretch>
                  <a:fillRect l="-9091" r="-7955" b="-4000"/>
                </a:stretch>
              </a:blipFill>
            </p:spPr>
            <p:txBody>
              <a:bodyPr/>
              <a:lstStyle/>
              <a:p>
                <a:r>
                  <a:rPr lang="en-US">
                    <a:noFill/>
                  </a:rPr>
                  <a:t> </a:t>
                </a:r>
              </a:p>
            </p:txBody>
          </p:sp>
        </mc:Fallback>
      </mc:AlternateContent>
    </p:spTree>
    <p:extLst>
      <p:ext uri="{BB962C8B-B14F-4D97-AF65-F5344CB8AC3E}">
        <p14:creationId xmlns:p14="http://schemas.microsoft.com/office/powerpoint/2010/main" val="166410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342900" y="1083213"/>
                <a:ext cx="9158068" cy="1415900"/>
              </a:xfrm>
              <a:prstGeom prst="rect">
                <a:avLst/>
              </a:prstGeom>
              <a:noFill/>
            </p:spPr>
            <p:txBody>
              <a:bodyPr wrap="square" rtlCol="0">
                <a:spAutoFit/>
              </a:bodyPr>
              <a:lstStyle/>
              <a:p>
                <a14:m>
                  <m:oMath xmlns:m="http://schemas.openxmlformats.org/officeDocument/2006/math">
                    <m:f>
                      <m:fPr>
                        <m:ctrlPr>
                          <a:rPr lang="en-US" sz="5400" i="1" smtClean="0">
                            <a:latin typeface="Cambria Math" panose="02040503050406030204" pitchFamily="18" charset="0"/>
                          </a:rPr>
                        </m:ctrlPr>
                      </m:fPr>
                      <m:num>
                        <m:r>
                          <a:rPr lang="en-US" sz="5400" b="0" i="1" smtClean="0">
                            <a:latin typeface="Cambria Math" panose="02040503050406030204" pitchFamily="18" charset="0"/>
                          </a:rPr>
                          <m:t>𝑑𝑔</m:t>
                        </m:r>
                      </m:num>
                      <m:den>
                        <m:r>
                          <a:rPr lang="en-US" sz="5400" b="0" i="1" smtClean="0">
                            <a:latin typeface="Cambria Math" panose="02040503050406030204" pitchFamily="18" charset="0"/>
                          </a:rPr>
                          <m:t>𝑑</m:t>
                        </m:r>
                        <m:r>
                          <a:rPr lang="en-US" sz="5400" b="1" i="1" smtClean="0">
                            <a:latin typeface="Cambria Math" panose="02040503050406030204" pitchFamily="18" charset="0"/>
                          </a:rPr>
                          <m:t>𝒑</m:t>
                        </m:r>
                      </m:den>
                    </m:f>
                    <m:r>
                      <a:rPr lang="en-US" sz="5400" b="0" i="1" smtClean="0">
                        <a:latin typeface="Cambria Math" panose="02040503050406030204" pitchFamily="18" charset="0"/>
                      </a:rPr>
                      <m:t>= </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m:t>
                        </m:r>
                        <m:r>
                          <a:rPr lang="en-US" sz="5400" b="0" i="1" smtClean="0">
                            <a:latin typeface="Cambria Math" panose="02040503050406030204" pitchFamily="18" charset="0"/>
                          </a:rPr>
                          <m:t>𝑔</m:t>
                        </m:r>
                      </m:num>
                      <m:den>
                        <m:r>
                          <a:rPr lang="en-US" sz="5400" b="0" i="1" smtClean="0">
                            <a:latin typeface="Cambria Math" panose="02040503050406030204" pitchFamily="18" charset="0"/>
                          </a:rPr>
                          <m:t>𝜕</m:t>
                        </m:r>
                        <m:r>
                          <a:rPr lang="en-US" sz="5400" b="1" i="1" smtClean="0">
                            <a:latin typeface="Cambria Math" panose="02040503050406030204" pitchFamily="18" charset="0"/>
                          </a:rPr>
                          <m:t>𝒑</m:t>
                        </m:r>
                      </m:den>
                    </m:f>
                    <m:r>
                      <a:rPr lang="en-US" sz="5400" b="0" i="1" smtClean="0">
                        <a:latin typeface="Cambria Math" panose="02040503050406030204" pitchFamily="18" charset="0"/>
                      </a:rPr>
                      <m:t>+</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m:t>
                        </m:r>
                        <m:r>
                          <a:rPr lang="en-US" sz="5400" b="0" i="1" smtClean="0">
                            <a:latin typeface="Cambria Math" panose="02040503050406030204" pitchFamily="18" charset="0"/>
                          </a:rPr>
                          <m:t>𝑔</m:t>
                        </m:r>
                      </m:num>
                      <m:den>
                        <m:r>
                          <a:rPr lang="en-US" sz="5400" b="0" i="1" smtClean="0">
                            <a:latin typeface="Cambria Math" panose="02040503050406030204" pitchFamily="18" charset="0"/>
                          </a:rPr>
                          <m:t>𝜕</m:t>
                        </m:r>
                        <m:r>
                          <a:rPr lang="en-US" sz="5400" b="1" i="1" smtClean="0">
                            <a:latin typeface="Cambria Math" panose="02040503050406030204" pitchFamily="18" charset="0"/>
                          </a:rPr>
                          <m:t>𝒖</m:t>
                        </m:r>
                      </m:den>
                    </m:f>
                    <m:r>
                      <a:rPr lang="en-US" sz="5400" b="0" i="1" smtClean="0">
                        <a:latin typeface="Cambria Math" panose="02040503050406030204" pitchFamily="18" charset="0"/>
                      </a:rPr>
                      <m:t> </m:t>
                    </m:r>
                    <m:f>
                      <m:fPr>
                        <m:ctrlPr>
                          <a:rPr lang="en-US" sz="5400" b="0" i="1" smtClean="0">
                            <a:solidFill>
                              <a:srgbClr val="FF0000"/>
                            </a:solidFill>
                            <a:latin typeface="Cambria Math" panose="02040503050406030204" pitchFamily="18" charset="0"/>
                          </a:rPr>
                        </m:ctrlPr>
                      </m:fPr>
                      <m:num>
                        <m:r>
                          <a:rPr lang="en-US" sz="5400" b="0" i="1" smtClean="0">
                            <a:solidFill>
                              <a:srgbClr val="FF0000"/>
                            </a:solidFill>
                            <a:latin typeface="Cambria Math" panose="02040503050406030204" pitchFamily="18" charset="0"/>
                          </a:rPr>
                          <m:t>𝜕</m:t>
                        </m:r>
                        <m:r>
                          <a:rPr lang="en-US" sz="5400" b="1" i="1" smtClean="0">
                            <a:solidFill>
                              <a:srgbClr val="FF0000"/>
                            </a:solidFill>
                            <a:latin typeface="Cambria Math" panose="02040503050406030204" pitchFamily="18" charset="0"/>
                          </a:rPr>
                          <m:t>𝒖</m:t>
                        </m:r>
                      </m:num>
                      <m:den>
                        <m:r>
                          <a:rPr lang="en-US" sz="5400" b="0" i="1" smtClean="0">
                            <a:solidFill>
                              <a:srgbClr val="FF0000"/>
                            </a:solidFill>
                            <a:latin typeface="Cambria Math" panose="02040503050406030204" pitchFamily="18" charset="0"/>
                          </a:rPr>
                          <m:t>𝜕</m:t>
                        </m:r>
                        <m:r>
                          <a:rPr lang="en-US" sz="5400" b="1" i="1" smtClean="0">
                            <a:solidFill>
                              <a:srgbClr val="FF0000"/>
                            </a:solidFill>
                            <a:latin typeface="Cambria Math" panose="02040503050406030204" pitchFamily="18" charset="0"/>
                          </a:rPr>
                          <m:t>𝒑</m:t>
                        </m:r>
                      </m:den>
                    </m:f>
                    <m:r>
                      <a:rPr lang="en-US" sz="5400" b="0" i="1" smtClean="0">
                        <a:latin typeface="Cambria Math" panose="02040503050406030204" pitchFamily="18" charset="0"/>
                      </a:rPr>
                      <m:t> </m:t>
                    </m:r>
                  </m:oMath>
                </a14:m>
                <a:r>
                  <a:rPr lang="en-US" sz="4000" dirty="0"/>
                  <a:t>  (Chain rule)</a:t>
                </a:r>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342900" y="1083213"/>
                <a:ext cx="9158068" cy="14159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2FFBD83-64F1-48A1-8CC8-DD1120C8A3B4}"/>
                  </a:ext>
                </a:extLst>
              </p:cNvPr>
              <p:cNvSpPr txBox="1"/>
              <p:nvPr/>
            </p:nvSpPr>
            <p:spPr>
              <a:xfrm>
                <a:off x="75613" y="2740080"/>
                <a:ext cx="9158068" cy="16213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800" b="1" i="1" smtClean="0">
                          <a:latin typeface="Cambria Math" panose="02040503050406030204" pitchFamily="18" charset="0"/>
                        </a:rPr>
                        <m:t>𝑨𝒖</m:t>
                      </m:r>
                      <m:r>
                        <a:rPr lang="en-US" sz="4800" b="0" i="1" smtClean="0">
                          <a:latin typeface="Cambria Math" panose="02040503050406030204" pitchFamily="18" charset="0"/>
                        </a:rPr>
                        <m:t>=</m:t>
                      </m:r>
                      <m:r>
                        <a:rPr lang="en-US" sz="4800" b="1" i="1" smtClean="0">
                          <a:latin typeface="Cambria Math" panose="02040503050406030204" pitchFamily="18" charset="0"/>
                        </a:rPr>
                        <m:t>𝒃</m:t>
                      </m:r>
                      <m:r>
                        <a:rPr lang="en-US" sz="4800" b="0" i="1" smtClean="0">
                          <a:latin typeface="Cambria Math" panose="02040503050406030204" pitchFamily="18" charset="0"/>
                        </a:rPr>
                        <m:t>   ⇒</m:t>
                      </m:r>
                      <m:r>
                        <a:rPr lang="en-US" sz="4800" b="1" i="1" smtClean="0">
                          <a:latin typeface="Cambria Math" panose="02040503050406030204" pitchFamily="18" charset="0"/>
                        </a:rPr>
                        <m:t>   </m:t>
                      </m:r>
                      <m:r>
                        <a:rPr lang="en-US" sz="4800" b="1" i="1" smtClean="0">
                          <a:latin typeface="Cambria Math" panose="02040503050406030204" pitchFamily="18" charset="0"/>
                        </a:rPr>
                        <m:t>𝑨</m:t>
                      </m:r>
                      <m:f>
                        <m:fPr>
                          <m:ctrlPr>
                            <a:rPr lang="en-US" sz="4800" b="0" i="1" smtClean="0">
                              <a:solidFill>
                                <a:srgbClr val="FF0000"/>
                              </a:solidFill>
                              <a:latin typeface="Cambria Math" panose="02040503050406030204" pitchFamily="18" charset="0"/>
                            </a:rPr>
                          </m:ctrlPr>
                        </m:fPr>
                        <m:num>
                          <m:r>
                            <a:rPr lang="en-US" sz="4800" b="0" i="1" smtClean="0">
                              <a:solidFill>
                                <a:srgbClr val="FF0000"/>
                              </a:solidFill>
                              <a:latin typeface="Cambria Math" panose="02040503050406030204" pitchFamily="18" charset="0"/>
                            </a:rPr>
                            <m:t>𝜕</m:t>
                          </m:r>
                          <m:r>
                            <a:rPr lang="en-US" sz="4800" b="1" i="1" smtClean="0">
                              <a:solidFill>
                                <a:srgbClr val="FF0000"/>
                              </a:solidFill>
                              <a:latin typeface="Cambria Math" panose="02040503050406030204" pitchFamily="18" charset="0"/>
                            </a:rPr>
                            <m:t>𝒖</m:t>
                          </m:r>
                        </m:num>
                        <m:den>
                          <m:r>
                            <a:rPr lang="en-US" sz="4800" b="0" i="1" smtClean="0">
                              <a:solidFill>
                                <a:srgbClr val="FF0000"/>
                              </a:solidFill>
                              <a:latin typeface="Cambria Math" panose="02040503050406030204" pitchFamily="18" charset="0"/>
                            </a:rPr>
                            <m:t>𝜕</m:t>
                          </m:r>
                          <m:r>
                            <a:rPr lang="en-US" sz="4800" b="1" i="1" smtClean="0">
                              <a:solidFill>
                                <a:srgbClr val="FF0000"/>
                              </a:solidFill>
                              <a:latin typeface="Cambria Math" panose="02040503050406030204" pitchFamily="18" charset="0"/>
                            </a:rPr>
                            <m:t>𝒑</m:t>
                          </m:r>
                        </m:den>
                      </m:f>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m:t>
                          </m:r>
                          <m:r>
                            <a:rPr lang="en-US" sz="4800" b="1" i="1" smtClean="0">
                              <a:latin typeface="Cambria Math" panose="02040503050406030204" pitchFamily="18" charset="0"/>
                            </a:rPr>
                            <m:t>𝒃</m:t>
                          </m:r>
                        </m:num>
                        <m:den>
                          <m:r>
                            <a:rPr lang="en-US" sz="4800" b="0" i="1" smtClean="0">
                              <a:latin typeface="Cambria Math" panose="02040503050406030204" pitchFamily="18" charset="0"/>
                            </a:rPr>
                            <m:t>𝜕</m:t>
                          </m:r>
                          <m:r>
                            <a:rPr lang="en-US" sz="4800" b="1" i="1" smtClean="0">
                              <a:latin typeface="Cambria Math" panose="02040503050406030204" pitchFamily="18" charset="0"/>
                            </a:rPr>
                            <m:t>𝒑</m:t>
                          </m:r>
                        </m:den>
                      </m:f>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m:t>
                          </m:r>
                          <m:r>
                            <a:rPr lang="en-US" sz="4800" b="1" i="1" smtClean="0">
                              <a:latin typeface="Cambria Math" panose="02040503050406030204" pitchFamily="18" charset="0"/>
                            </a:rPr>
                            <m:t>𝑨</m:t>
                          </m:r>
                        </m:num>
                        <m:den>
                          <m:r>
                            <a:rPr lang="en-US" sz="4800" b="0" i="1" smtClean="0">
                              <a:latin typeface="Cambria Math" panose="02040503050406030204" pitchFamily="18" charset="0"/>
                            </a:rPr>
                            <m:t>𝜕</m:t>
                          </m:r>
                          <m:r>
                            <a:rPr lang="en-US" sz="4800" b="1" i="1" smtClean="0">
                              <a:latin typeface="Cambria Math" panose="02040503050406030204" pitchFamily="18" charset="0"/>
                            </a:rPr>
                            <m:t>𝒑</m:t>
                          </m:r>
                        </m:den>
                      </m:f>
                      <m:r>
                        <a:rPr lang="en-US" sz="4800" b="0" i="1" smtClean="0">
                          <a:latin typeface="Cambria Math" panose="02040503050406030204" pitchFamily="18" charset="0"/>
                        </a:rPr>
                        <m:t> </m:t>
                      </m:r>
                      <m:r>
                        <a:rPr lang="en-US" sz="4800" b="1" i="1" smtClean="0">
                          <a:latin typeface="Cambria Math" panose="02040503050406030204" pitchFamily="18" charset="0"/>
                        </a:rPr>
                        <m:t>𝒖</m:t>
                      </m:r>
                    </m:oMath>
                  </m:oMathPara>
                </a14:m>
                <a:endParaRPr lang="en-US" sz="3600" b="1" dirty="0"/>
              </a:p>
            </p:txBody>
          </p:sp>
        </mc:Choice>
        <mc:Fallback xmlns="">
          <p:sp>
            <p:nvSpPr>
              <p:cNvPr id="7" name="TextBox 6">
                <a:extLst>
                  <a:ext uri="{FF2B5EF4-FFF2-40B4-BE49-F238E27FC236}">
                    <a16:creationId xmlns:a16="http://schemas.microsoft.com/office/drawing/2014/main" id="{02FFBD83-64F1-48A1-8CC8-DD1120C8A3B4}"/>
                  </a:ext>
                </a:extLst>
              </p:cNvPr>
              <p:cNvSpPr txBox="1">
                <a:spLocks noRot="1" noChangeAspect="1" noMove="1" noResize="1" noEditPoints="1" noAdjustHandles="1" noChangeArrowheads="1" noChangeShapeType="1" noTextEdit="1"/>
              </p:cNvSpPr>
              <p:nvPr/>
            </p:nvSpPr>
            <p:spPr>
              <a:xfrm>
                <a:off x="75613" y="2740080"/>
                <a:ext cx="9158068" cy="16213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6177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DE9BA-B503-492E-971A-9BB2F662ABFA}"/>
                  </a:ext>
                </a:extLst>
              </p:cNvPr>
              <p:cNvSpPr txBox="1"/>
              <p:nvPr/>
            </p:nvSpPr>
            <p:spPr>
              <a:xfrm>
                <a:off x="342900" y="1083213"/>
                <a:ext cx="9158068" cy="1415900"/>
              </a:xfrm>
              <a:prstGeom prst="rect">
                <a:avLst/>
              </a:prstGeom>
              <a:noFill/>
            </p:spPr>
            <p:txBody>
              <a:bodyPr wrap="square" rtlCol="0">
                <a:spAutoFit/>
              </a:bodyPr>
              <a:lstStyle/>
              <a:p>
                <a14:m>
                  <m:oMath xmlns:m="http://schemas.openxmlformats.org/officeDocument/2006/math">
                    <m:f>
                      <m:fPr>
                        <m:ctrlPr>
                          <a:rPr lang="en-US" sz="5400" i="1" smtClean="0">
                            <a:latin typeface="Cambria Math" panose="02040503050406030204" pitchFamily="18" charset="0"/>
                          </a:rPr>
                        </m:ctrlPr>
                      </m:fPr>
                      <m:num>
                        <m:r>
                          <a:rPr lang="en-US" sz="5400" b="0" i="1" smtClean="0">
                            <a:latin typeface="Cambria Math" panose="02040503050406030204" pitchFamily="18" charset="0"/>
                          </a:rPr>
                          <m:t>𝑑𝑔</m:t>
                        </m:r>
                      </m:num>
                      <m:den>
                        <m:r>
                          <a:rPr lang="en-US" sz="5400" b="0" i="1" smtClean="0">
                            <a:latin typeface="Cambria Math" panose="02040503050406030204" pitchFamily="18" charset="0"/>
                          </a:rPr>
                          <m:t>𝑑</m:t>
                        </m:r>
                        <m:r>
                          <a:rPr lang="en-US" sz="5400" b="1" i="1" smtClean="0">
                            <a:latin typeface="Cambria Math" panose="02040503050406030204" pitchFamily="18" charset="0"/>
                          </a:rPr>
                          <m:t>𝒑</m:t>
                        </m:r>
                      </m:den>
                    </m:f>
                    <m:r>
                      <a:rPr lang="en-US" sz="5400" b="0" i="1" smtClean="0">
                        <a:latin typeface="Cambria Math" panose="02040503050406030204" pitchFamily="18" charset="0"/>
                      </a:rPr>
                      <m:t>= </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m:t>
                        </m:r>
                        <m:r>
                          <a:rPr lang="en-US" sz="5400" b="0" i="1" smtClean="0">
                            <a:latin typeface="Cambria Math" panose="02040503050406030204" pitchFamily="18" charset="0"/>
                          </a:rPr>
                          <m:t>𝑔</m:t>
                        </m:r>
                      </m:num>
                      <m:den>
                        <m:r>
                          <a:rPr lang="en-US" sz="5400" b="0" i="1" smtClean="0">
                            <a:latin typeface="Cambria Math" panose="02040503050406030204" pitchFamily="18" charset="0"/>
                          </a:rPr>
                          <m:t>𝜕</m:t>
                        </m:r>
                        <m:r>
                          <a:rPr lang="en-US" sz="5400" b="1" i="1" smtClean="0">
                            <a:latin typeface="Cambria Math" panose="02040503050406030204" pitchFamily="18" charset="0"/>
                          </a:rPr>
                          <m:t>𝒑</m:t>
                        </m:r>
                      </m:den>
                    </m:f>
                    <m:r>
                      <a:rPr lang="en-US" sz="5400" b="0" i="1" smtClean="0">
                        <a:latin typeface="Cambria Math" panose="02040503050406030204" pitchFamily="18" charset="0"/>
                      </a:rPr>
                      <m:t>+</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m:t>
                        </m:r>
                        <m:r>
                          <a:rPr lang="en-US" sz="5400" b="0" i="1" smtClean="0">
                            <a:latin typeface="Cambria Math" panose="02040503050406030204" pitchFamily="18" charset="0"/>
                          </a:rPr>
                          <m:t>𝑔</m:t>
                        </m:r>
                      </m:num>
                      <m:den>
                        <m:r>
                          <a:rPr lang="en-US" sz="5400" b="0" i="1" smtClean="0">
                            <a:latin typeface="Cambria Math" panose="02040503050406030204" pitchFamily="18" charset="0"/>
                          </a:rPr>
                          <m:t>𝜕</m:t>
                        </m:r>
                        <m:r>
                          <a:rPr lang="en-US" sz="5400" b="1" i="1" smtClean="0">
                            <a:latin typeface="Cambria Math" panose="02040503050406030204" pitchFamily="18" charset="0"/>
                          </a:rPr>
                          <m:t>𝒖</m:t>
                        </m:r>
                      </m:den>
                    </m:f>
                    <m:r>
                      <a:rPr lang="en-US" sz="5400" b="0" i="1" smtClean="0">
                        <a:latin typeface="Cambria Math" panose="02040503050406030204" pitchFamily="18" charset="0"/>
                      </a:rPr>
                      <m:t> </m:t>
                    </m:r>
                    <m:f>
                      <m:fPr>
                        <m:ctrlPr>
                          <a:rPr lang="en-US" sz="5400" b="0" i="1" smtClean="0">
                            <a:solidFill>
                              <a:srgbClr val="FF0000"/>
                            </a:solidFill>
                            <a:latin typeface="Cambria Math" panose="02040503050406030204" pitchFamily="18" charset="0"/>
                          </a:rPr>
                        </m:ctrlPr>
                      </m:fPr>
                      <m:num>
                        <m:r>
                          <a:rPr lang="en-US" sz="5400" b="0" i="1" smtClean="0">
                            <a:solidFill>
                              <a:srgbClr val="FF0000"/>
                            </a:solidFill>
                            <a:latin typeface="Cambria Math" panose="02040503050406030204" pitchFamily="18" charset="0"/>
                          </a:rPr>
                          <m:t>𝜕</m:t>
                        </m:r>
                        <m:r>
                          <a:rPr lang="en-US" sz="5400" b="1" i="1" smtClean="0">
                            <a:solidFill>
                              <a:srgbClr val="FF0000"/>
                            </a:solidFill>
                            <a:latin typeface="Cambria Math" panose="02040503050406030204" pitchFamily="18" charset="0"/>
                          </a:rPr>
                          <m:t>𝒖</m:t>
                        </m:r>
                      </m:num>
                      <m:den>
                        <m:r>
                          <a:rPr lang="en-US" sz="5400" b="0" i="1" smtClean="0">
                            <a:solidFill>
                              <a:srgbClr val="FF0000"/>
                            </a:solidFill>
                            <a:latin typeface="Cambria Math" panose="02040503050406030204" pitchFamily="18" charset="0"/>
                          </a:rPr>
                          <m:t>𝜕</m:t>
                        </m:r>
                        <m:r>
                          <a:rPr lang="en-US" sz="5400" b="1" i="1" smtClean="0">
                            <a:solidFill>
                              <a:srgbClr val="FF0000"/>
                            </a:solidFill>
                            <a:latin typeface="Cambria Math" panose="02040503050406030204" pitchFamily="18" charset="0"/>
                          </a:rPr>
                          <m:t>𝒑</m:t>
                        </m:r>
                      </m:den>
                    </m:f>
                    <m:r>
                      <a:rPr lang="en-US" sz="5400" b="0" i="1" smtClean="0">
                        <a:latin typeface="Cambria Math" panose="02040503050406030204" pitchFamily="18" charset="0"/>
                      </a:rPr>
                      <m:t> </m:t>
                    </m:r>
                  </m:oMath>
                </a14:m>
                <a:r>
                  <a:rPr lang="en-US" sz="4000" dirty="0"/>
                  <a:t>  (Chain rule)</a:t>
                </a:r>
              </a:p>
            </p:txBody>
          </p:sp>
        </mc:Choice>
        <mc:Fallback xmlns="">
          <p:sp>
            <p:nvSpPr>
              <p:cNvPr id="6" name="TextBox 5">
                <a:extLst>
                  <a:ext uri="{FF2B5EF4-FFF2-40B4-BE49-F238E27FC236}">
                    <a16:creationId xmlns:a16="http://schemas.microsoft.com/office/drawing/2014/main" id="{6F1DE9BA-B503-492E-971A-9BB2F662ABFA}"/>
                  </a:ext>
                </a:extLst>
              </p:cNvPr>
              <p:cNvSpPr txBox="1">
                <a:spLocks noRot="1" noChangeAspect="1" noMove="1" noResize="1" noEditPoints="1" noAdjustHandles="1" noChangeArrowheads="1" noChangeShapeType="1" noTextEdit="1"/>
              </p:cNvSpPr>
              <p:nvPr/>
            </p:nvSpPr>
            <p:spPr>
              <a:xfrm>
                <a:off x="342900" y="1083213"/>
                <a:ext cx="9158068" cy="14159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2FFBD83-64F1-48A1-8CC8-DD1120C8A3B4}"/>
                  </a:ext>
                </a:extLst>
              </p:cNvPr>
              <p:cNvSpPr txBox="1"/>
              <p:nvPr/>
            </p:nvSpPr>
            <p:spPr>
              <a:xfrm>
                <a:off x="75613" y="2740080"/>
                <a:ext cx="9158068" cy="16213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800" b="1" i="1" smtClean="0">
                          <a:latin typeface="Cambria Math" panose="02040503050406030204" pitchFamily="18" charset="0"/>
                        </a:rPr>
                        <m:t>𝑨𝒖</m:t>
                      </m:r>
                      <m:r>
                        <a:rPr lang="en-US" sz="4800" b="0" i="1" smtClean="0">
                          <a:latin typeface="Cambria Math" panose="02040503050406030204" pitchFamily="18" charset="0"/>
                        </a:rPr>
                        <m:t>=</m:t>
                      </m:r>
                      <m:r>
                        <a:rPr lang="en-US" sz="4800" b="1" i="1" smtClean="0">
                          <a:latin typeface="Cambria Math" panose="02040503050406030204" pitchFamily="18" charset="0"/>
                        </a:rPr>
                        <m:t>𝒃</m:t>
                      </m:r>
                      <m:r>
                        <a:rPr lang="en-US" sz="4800" b="0" i="1" smtClean="0">
                          <a:latin typeface="Cambria Math" panose="02040503050406030204" pitchFamily="18" charset="0"/>
                        </a:rPr>
                        <m:t>   ⇒</m:t>
                      </m:r>
                      <m:r>
                        <a:rPr lang="en-US" sz="4800" b="1" i="1" smtClean="0">
                          <a:latin typeface="Cambria Math" panose="02040503050406030204" pitchFamily="18" charset="0"/>
                        </a:rPr>
                        <m:t>   </m:t>
                      </m:r>
                      <m:r>
                        <a:rPr lang="en-US" sz="4800" b="1" i="1" smtClean="0">
                          <a:latin typeface="Cambria Math" panose="02040503050406030204" pitchFamily="18" charset="0"/>
                        </a:rPr>
                        <m:t>𝑨</m:t>
                      </m:r>
                      <m:f>
                        <m:fPr>
                          <m:ctrlPr>
                            <a:rPr lang="en-US" sz="4800" b="0" i="1" smtClean="0">
                              <a:solidFill>
                                <a:srgbClr val="FF0000"/>
                              </a:solidFill>
                              <a:latin typeface="Cambria Math" panose="02040503050406030204" pitchFamily="18" charset="0"/>
                            </a:rPr>
                          </m:ctrlPr>
                        </m:fPr>
                        <m:num>
                          <m:r>
                            <a:rPr lang="en-US" sz="4800" b="0" i="1" smtClean="0">
                              <a:solidFill>
                                <a:srgbClr val="FF0000"/>
                              </a:solidFill>
                              <a:latin typeface="Cambria Math" panose="02040503050406030204" pitchFamily="18" charset="0"/>
                            </a:rPr>
                            <m:t>𝜕</m:t>
                          </m:r>
                          <m:r>
                            <a:rPr lang="en-US" sz="4800" b="1" i="1" smtClean="0">
                              <a:solidFill>
                                <a:srgbClr val="FF0000"/>
                              </a:solidFill>
                              <a:latin typeface="Cambria Math" panose="02040503050406030204" pitchFamily="18" charset="0"/>
                            </a:rPr>
                            <m:t>𝒖</m:t>
                          </m:r>
                        </m:num>
                        <m:den>
                          <m:r>
                            <a:rPr lang="en-US" sz="4800" b="0" i="1" smtClean="0">
                              <a:solidFill>
                                <a:srgbClr val="FF0000"/>
                              </a:solidFill>
                              <a:latin typeface="Cambria Math" panose="02040503050406030204" pitchFamily="18" charset="0"/>
                            </a:rPr>
                            <m:t>𝜕</m:t>
                          </m:r>
                          <m:r>
                            <a:rPr lang="en-US" sz="4800" b="1" i="1" smtClean="0">
                              <a:solidFill>
                                <a:srgbClr val="FF0000"/>
                              </a:solidFill>
                              <a:latin typeface="Cambria Math" panose="02040503050406030204" pitchFamily="18" charset="0"/>
                            </a:rPr>
                            <m:t>𝒑</m:t>
                          </m:r>
                        </m:den>
                      </m:f>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m:t>
                          </m:r>
                          <m:r>
                            <a:rPr lang="en-US" sz="4800" b="1" i="1" smtClean="0">
                              <a:latin typeface="Cambria Math" panose="02040503050406030204" pitchFamily="18" charset="0"/>
                            </a:rPr>
                            <m:t>𝒃</m:t>
                          </m:r>
                        </m:num>
                        <m:den>
                          <m:r>
                            <a:rPr lang="en-US" sz="4800" b="0" i="1" smtClean="0">
                              <a:latin typeface="Cambria Math" panose="02040503050406030204" pitchFamily="18" charset="0"/>
                            </a:rPr>
                            <m:t>𝜕</m:t>
                          </m:r>
                          <m:r>
                            <a:rPr lang="en-US" sz="4800" b="1" i="1" smtClean="0">
                              <a:latin typeface="Cambria Math" panose="02040503050406030204" pitchFamily="18" charset="0"/>
                            </a:rPr>
                            <m:t>𝒑</m:t>
                          </m:r>
                        </m:den>
                      </m:f>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m:t>
                          </m:r>
                          <m:r>
                            <a:rPr lang="en-US" sz="4800" b="1" i="1" smtClean="0">
                              <a:latin typeface="Cambria Math" panose="02040503050406030204" pitchFamily="18" charset="0"/>
                            </a:rPr>
                            <m:t>𝑨</m:t>
                          </m:r>
                        </m:num>
                        <m:den>
                          <m:r>
                            <a:rPr lang="en-US" sz="4800" b="0" i="1" smtClean="0">
                              <a:latin typeface="Cambria Math" panose="02040503050406030204" pitchFamily="18" charset="0"/>
                            </a:rPr>
                            <m:t>𝜕</m:t>
                          </m:r>
                          <m:r>
                            <a:rPr lang="en-US" sz="4800" b="1" i="1" smtClean="0">
                              <a:latin typeface="Cambria Math" panose="02040503050406030204" pitchFamily="18" charset="0"/>
                            </a:rPr>
                            <m:t>𝒑</m:t>
                          </m:r>
                        </m:den>
                      </m:f>
                      <m:r>
                        <a:rPr lang="en-US" sz="4800" b="0" i="1" smtClean="0">
                          <a:latin typeface="Cambria Math" panose="02040503050406030204" pitchFamily="18" charset="0"/>
                        </a:rPr>
                        <m:t> </m:t>
                      </m:r>
                      <m:r>
                        <a:rPr lang="en-US" sz="4800" b="1" i="1" smtClean="0">
                          <a:latin typeface="Cambria Math" panose="02040503050406030204" pitchFamily="18" charset="0"/>
                        </a:rPr>
                        <m:t>𝒖</m:t>
                      </m:r>
                    </m:oMath>
                  </m:oMathPara>
                </a14:m>
                <a:endParaRPr lang="en-US" sz="3600" b="1" dirty="0"/>
              </a:p>
            </p:txBody>
          </p:sp>
        </mc:Choice>
        <mc:Fallback xmlns="">
          <p:sp>
            <p:nvSpPr>
              <p:cNvPr id="7" name="TextBox 6">
                <a:extLst>
                  <a:ext uri="{FF2B5EF4-FFF2-40B4-BE49-F238E27FC236}">
                    <a16:creationId xmlns:a16="http://schemas.microsoft.com/office/drawing/2014/main" id="{02FFBD83-64F1-48A1-8CC8-DD1120C8A3B4}"/>
                  </a:ext>
                </a:extLst>
              </p:cNvPr>
              <p:cNvSpPr txBox="1">
                <a:spLocks noRot="1" noChangeAspect="1" noMove="1" noResize="1" noEditPoints="1" noAdjustHandles="1" noChangeArrowheads="1" noChangeShapeType="1" noTextEdit="1"/>
              </p:cNvSpPr>
              <p:nvPr/>
            </p:nvSpPr>
            <p:spPr>
              <a:xfrm>
                <a:off x="75613" y="2740080"/>
                <a:ext cx="9158068" cy="16213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31845E-4E0E-4ED8-8535-F2D4F36BE1D9}"/>
                  </a:ext>
                </a:extLst>
              </p:cNvPr>
              <p:cNvSpPr txBox="1"/>
              <p:nvPr/>
            </p:nvSpPr>
            <p:spPr>
              <a:xfrm>
                <a:off x="-1269903" y="4752537"/>
                <a:ext cx="11849100" cy="1613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𝒖</m:t>
                          </m:r>
                        </m:den>
                      </m:f>
                      <m:r>
                        <a:rPr lang="en-US" sz="4400" b="0" i="1" smtClean="0">
                          <a:latin typeface="Cambria Math" panose="02040503050406030204" pitchFamily="18" charset="0"/>
                        </a:rPr>
                        <m:t> </m:t>
                      </m:r>
                      <m:d>
                        <m:dPr>
                          <m:begChr m:val="["/>
                          <m:endChr m:val="]"/>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1" i="1" smtClean="0">
                                  <a:latin typeface="Cambria Math" panose="02040503050406030204" pitchFamily="18" charset="0"/>
                                </a:rPr>
                                <m:t>𝑨</m:t>
                              </m:r>
                            </m:e>
                            <m:sup>
                              <m:r>
                                <a:rPr lang="en-US" sz="4400" b="0" i="1" smtClean="0">
                                  <a:latin typeface="Cambria Math" panose="02040503050406030204" pitchFamily="18" charset="0"/>
                                </a:rPr>
                                <m:t>−1</m:t>
                              </m:r>
                            </m:sup>
                          </m:sSup>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e>
                      </m:d>
                    </m:oMath>
                  </m:oMathPara>
                </a14:m>
                <a:endParaRPr lang="en-US" sz="3200" dirty="0"/>
              </a:p>
            </p:txBody>
          </p:sp>
        </mc:Choice>
        <mc:Fallback xmlns="">
          <p:sp>
            <p:nvSpPr>
              <p:cNvPr id="8" name="TextBox 7">
                <a:extLst>
                  <a:ext uri="{FF2B5EF4-FFF2-40B4-BE49-F238E27FC236}">
                    <a16:creationId xmlns:a16="http://schemas.microsoft.com/office/drawing/2014/main" id="{3831845E-4E0E-4ED8-8535-F2D4F36BE1D9}"/>
                  </a:ext>
                </a:extLst>
              </p:cNvPr>
              <p:cNvSpPr txBox="1">
                <a:spLocks noRot="1" noChangeAspect="1" noMove="1" noResize="1" noEditPoints="1" noAdjustHandles="1" noChangeArrowheads="1" noChangeShapeType="1" noTextEdit="1"/>
              </p:cNvSpPr>
              <p:nvPr/>
            </p:nvSpPr>
            <p:spPr>
              <a:xfrm>
                <a:off x="-1269903" y="4752537"/>
                <a:ext cx="11849100" cy="161371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762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DA85-A046-40F7-97A2-AB30026CCB2F}"/>
              </a:ext>
            </a:extLst>
          </p:cNvPr>
          <p:cNvSpPr txBox="1"/>
          <p:nvPr/>
        </p:nvSpPr>
        <p:spPr>
          <a:xfrm>
            <a:off x="342900" y="72805"/>
            <a:ext cx="11420475" cy="769441"/>
          </a:xfrm>
          <a:prstGeom prst="rect">
            <a:avLst/>
          </a:prstGeom>
          <a:noFill/>
        </p:spPr>
        <p:txBody>
          <a:bodyPr wrap="square" rtlCol="0">
            <a:spAutoFit/>
          </a:bodyPr>
          <a:lstStyle/>
          <a:p>
            <a:r>
              <a:rPr lang="en-US" sz="4400" b="1" dirty="0">
                <a:latin typeface="Book Antiqua" panose="02040602050305030304" pitchFamily="18" charset="0"/>
              </a:rPr>
              <a:t>Adjoint method (Linear equations)</a:t>
            </a:r>
            <a:endParaRPr lang="en-US" sz="2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31845E-4E0E-4ED8-8535-F2D4F36BE1D9}"/>
                  </a:ext>
                </a:extLst>
              </p:cNvPr>
              <p:cNvSpPr txBox="1"/>
              <p:nvPr/>
            </p:nvSpPr>
            <p:spPr>
              <a:xfrm>
                <a:off x="-85725" y="1857528"/>
                <a:ext cx="11849100" cy="1613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𝑑𝑔</m:t>
                          </m:r>
                        </m:num>
                        <m:den>
                          <m:r>
                            <a:rPr lang="en-US" sz="4400" b="0" i="1" smtClean="0">
                              <a:latin typeface="Cambria Math" panose="02040503050406030204" pitchFamily="18" charset="0"/>
                            </a:rPr>
                            <m:t>𝑑</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𝑔</m:t>
                          </m:r>
                        </m:num>
                        <m:den>
                          <m:r>
                            <a:rPr lang="en-US" sz="4400" b="0" i="1" smtClean="0">
                              <a:latin typeface="Cambria Math" panose="02040503050406030204" pitchFamily="18" charset="0"/>
                            </a:rPr>
                            <m:t>𝜕</m:t>
                          </m:r>
                          <m:r>
                            <a:rPr lang="en-US" sz="4400" b="1" i="1" smtClean="0">
                              <a:latin typeface="Cambria Math" panose="02040503050406030204" pitchFamily="18" charset="0"/>
                            </a:rPr>
                            <m:t>𝒖</m:t>
                          </m:r>
                        </m:den>
                      </m:f>
                      <m:r>
                        <a:rPr lang="en-US" sz="4400" b="0" i="1" smtClean="0">
                          <a:latin typeface="Cambria Math" panose="02040503050406030204" pitchFamily="18" charset="0"/>
                        </a:rPr>
                        <m:t>     </m:t>
                      </m:r>
                      <m:d>
                        <m:dPr>
                          <m:begChr m:val="["/>
                          <m:endChr m:val="]"/>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1" i="1" smtClean="0">
                                  <a:latin typeface="Cambria Math" panose="02040503050406030204" pitchFamily="18" charset="0"/>
                                </a:rPr>
                                <m:t>     </m:t>
                              </m:r>
                              <m:r>
                                <a:rPr lang="en-US" sz="4400" b="1" i="1" smtClean="0">
                                  <a:latin typeface="Cambria Math" panose="02040503050406030204" pitchFamily="18" charset="0"/>
                                </a:rPr>
                                <m:t>𝑨</m:t>
                              </m:r>
                            </m:e>
                            <m:sup>
                              <m:r>
                                <a:rPr lang="en-US" sz="4400" b="0" i="1" smtClean="0">
                                  <a:latin typeface="Cambria Math" panose="02040503050406030204" pitchFamily="18" charset="0"/>
                                </a:rPr>
                                <m:t>−1</m:t>
                              </m:r>
                            </m:sup>
                          </m:sSup>
                          <m:r>
                            <a:rPr lang="en-US" sz="4400" b="0" i="1" smtClean="0">
                              <a:latin typeface="Cambria Math" panose="02040503050406030204" pitchFamily="18" charset="0"/>
                            </a:rPr>
                            <m:t>    </m:t>
                          </m:r>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𝒃</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1" i="1" smtClean="0">
                                      <a:latin typeface="Cambria Math" panose="02040503050406030204" pitchFamily="18" charset="0"/>
                                    </a:rPr>
                                    <m:t>𝑨</m:t>
                                  </m:r>
                                </m:num>
                                <m:den>
                                  <m:r>
                                    <a:rPr lang="en-US" sz="4400" b="0" i="1" smtClean="0">
                                      <a:latin typeface="Cambria Math" panose="02040503050406030204" pitchFamily="18" charset="0"/>
                                    </a:rPr>
                                    <m:t>𝜕</m:t>
                                  </m:r>
                                  <m:r>
                                    <a:rPr lang="en-US" sz="4400" b="1" i="1" smtClean="0">
                                      <a:latin typeface="Cambria Math" panose="02040503050406030204" pitchFamily="18" charset="0"/>
                                    </a:rPr>
                                    <m:t>𝒑</m:t>
                                  </m:r>
                                </m:den>
                              </m:f>
                              <m:r>
                                <a:rPr lang="en-US" sz="4400" b="0" i="1" smtClean="0">
                                  <a:latin typeface="Cambria Math" panose="02040503050406030204" pitchFamily="18" charset="0"/>
                                </a:rPr>
                                <m:t> </m:t>
                              </m:r>
                              <m:r>
                                <a:rPr lang="en-US" sz="4400" b="1" i="1" smtClean="0">
                                  <a:latin typeface="Cambria Math" panose="02040503050406030204" pitchFamily="18" charset="0"/>
                                </a:rPr>
                                <m:t>𝒖</m:t>
                              </m:r>
                            </m:e>
                          </m:d>
                        </m:e>
                      </m:d>
                    </m:oMath>
                  </m:oMathPara>
                </a14:m>
                <a:endParaRPr lang="en-US" sz="3200" dirty="0"/>
              </a:p>
            </p:txBody>
          </p:sp>
        </mc:Choice>
        <mc:Fallback xmlns="">
          <p:sp>
            <p:nvSpPr>
              <p:cNvPr id="8" name="TextBox 7">
                <a:extLst>
                  <a:ext uri="{FF2B5EF4-FFF2-40B4-BE49-F238E27FC236}">
                    <a16:creationId xmlns:a16="http://schemas.microsoft.com/office/drawing/2014/main" id="{3831845E-4E0E-4ED8-8535-F2D4F36BE1D9}"/>
                  </a:ext>
                </a:extLst>
              </p:cNvPr>
              <p:cNvSpPr txBox="1">
                <a:spLocks noRot="1" noChangeAspect="1" noMove="1" noResize="1" noEditPoints="1" noAdjustHandles="1" noChangeArrowheads="1" noChangeShapeType="1" noTextEdit="1"/>
              </p:cNvSpPr>
              <p:nvPr/>
            </p:nvSpPr>
            <p:spPr>
              <a:xfrm>
                <a:off x="-85725" y="1857528"/>
                <a:ext cx="11849100" cy="1613711"/>
              </a:xfrm>
              <a:prstGeom prst="rect">
                <a:avLst/>
              </a:prstGeom>
              <a:blipFill>
                <a:blip r:embed="rId3"/>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14A9D209-9CF4-4D35-B5DC-F89C752B58BB}"/>
              </a:ext>
            </a:extLst>
          </p:cNvPr>
          <p:cNvGrpSpPr/>
          <p:nvPr/>
        </p:nvGrpSpPr>
        <p:grpSpPr>
          <a:xfrm>
            <a:off x="3526401" y="766733"/>
            <a:ext cx="7091777" cy="1169197"/>
            <a:chOff x="3526401" y="1104357"/>
            <a:chExt cx="7091777" cy="1169197"/>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43A043-25B1-4515-AC8A-B4F77F592372}"/>
                    </a:ext>
                  </a:extLst>
                </p:cNvPr>
                <p:cNvSpPr txBox="1"/>
                <p:nvPr/>
              </p:nvSpPr>
              <p:spPr>
                <a:xfrm>
                  <a:off x="3591709" y="1117543"/>
                  <a:ext cx="138185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rPr>
                          <m:t>𝑁</m:t>
                        </m:r>
                      </m:oMath>
                    </m:oMathPara>
                  </a14:m>
                  <a:endParaRPr lang="en-US" sz="4000" dirty="0"/>
                </a:p>
              </p:txBody>
            </p:sp>
          </mc:Choice>
          <mc:Fallback xmlns="">
            <p:sp>
              <p:nvSpPr>
                <p:cNvPr id="2" name="TextBox 1">
                  <a:extLst>
                    <a:ext uri="{FF2B5EF4-FFF2-40B4-BE49-F238E27FC236}">
                      <a16:creationId xmlns:a16="http://schemas.microsoft.com/office/drawing/2014/main" id="{8443A043-25B1-4515-AC8A-B4F77F592372}"/>
                    </a:ext>
                  </a:extLst>
                </p:cNvPr>
                <p:cNvSpPr txBox="1">
                  <a:spLocks noRot="1" noChangeAspect="1" noMove="1" noResize="1" noEditPoints="1" noAdjustHandles="1" noChangeArrowheads="1" noChangeShapeType="1" noTextEdit="1"/>
                </p:cNvSpPr>
                <p:nvPr/>
              </p:nvSpPr>
              <p:spPr>
                <a:xfrm>
                  <a:off x="3591709" y="1117543"/>
                  <a:ext cx="1381853" cy="6155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D13AD0-7945-405C-851C-07DC4EC1A8AC}"/>
                    </a:ext>
                  </a:extLst>
                </p:cNvPr>
                <p:cNvSpPr txBox="1"/>
                <p:nvPr/>
              </p:nvSpPr>
              <p:spPr>
                <a:xfrm>
                  <a:off x="5736127" y="1104357"/>
                  <a:ext cx="148572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𝑁</m:t>
                        </m:r>
                      </m:oMath>
                    </m:oMathPara>
                  </a14:m>
                  <a:endParaRPr lang="en-US" sz="4000" dirty="0"/>
                </a:p>
              </p:txBody>
            </p:sp>
          </mc:Choice>
          <mc:Fallback xmlns="">
            <p:sp>
              <p:nvSpPr>
                <p:cNvPr id="9" name="TextBox 8">
                  <a:extLst>
                    <a:ext uri="{FF2B5EF4-FFF2-40B4-BE49-F238E27FC236}">
                      <a16:creationId xmlns:a16="http://schemas.microsoft.com/office/drawing/2014/main" id="{00D13AD0-7945-405C-851C-07DC4EC1A8AC}"/>
                    </a:ext>
                  </a:extLst>
                </p:cNvPr>
                <p:cNvSpPr txBox="1">
                  <a:spLocks noRot="1" noChangeAspect="1" noMove="1" noResize="1" noEditPoints="1" noAdjustHandles="1" noChangeArrowheads="1" noChangeShapeType="1" noTextEdit="1"/>
                </p:cNvSpPr>
                <p:nvPr/>
              </p:nvSpPr>
              <p:spPr>
                <a:xfrm>
                  <a:off x="5736127" y="1104357"/>
                  <a:ext cx="1485728"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AF3144-3879-44A6-8C2D-F2C872DAC535}"/>
                    </a:ext>
                  </a:extLst>
                </p:cNvPr>
                <p:cNvSpPr txBox="1"/>
                <p:nvPr/>
              </p:nvSpPr>
              <p:spPr>
                <a:xfrm>
                  <a:off x="8412210" y="1117542"/>
                  <a:ext cx="14280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r>
                          <a:rPr lang="en-US" sz="4000" b="0" i="1" smtClean="0">
                            <a:latin typeface="Cambria Math" panose="02040503050406030204" pitchFamily="18" charset="0"/>
                          </a:rPr>
                          <m:t>𝑃</m:t>
                        </m:r>
                      </m:oMath>
                    </m:oMathPara>
                  </a14:m>
                  <a:endParaRPr lang="en-US" sz="4000" dirty="0"/>
                </a:p>
              </p:txBody>
            </p:sp>
          </mc:Choice>
          <mc:Fallback xmlns="">
            <p:sp>
              <p:nvSpPr>
                <p:cNvPr id="10" name="TextBox 9">
                  <a:extLst>
                    <a:ext uri="{FF2B5EF4-FFF2-40B4-BE49-F238E27FC236}">
                      <a16:creationId xmlns:a16="http://schemas.microsoft.com/office/drawing/2014/main" id="{0EAF3144-3879-44A6-8C2D-F2C872DAC535}"/>
                    </a:ext>
                  </a:extLst>
                </p:cNvPr>
                <p:cNvSpPr txBox="1">
                  <a:spLocks noRot="1" noChangeAspect="1" noMove="1" noResize="1" noEditPoints="1" noAdjustHandles="1" noChangeArrowheads="1" noChangeShapeType="1" noTextEdit="1"/>
                </p:cNvSpPr>
                <p:nvPr/>
              </p:nvSpPr>
              <p:spPr>
                <a:xfrm>
                  <a:off x="8412210" y="1117542"/>
                  <a:ext cx="1428019" cy="615553"/>
                </a:xfrm>
                <a:prstGeom prst="rect">
                  <a:avLst/>
                </a:prstGeom>
                <a:blipFill>
                  <a:blip r:embed="rId6"/>
                  <a:stretch>
                    <a:fillRect/>
                  </a:stretch>
                </a:blipFill>
              </p:spPr>
              <p:txBody>
                <a:bodyPr/>
                <a:lstStyle/>
                <a:p>
                  <a:r>
                    <a:rPr lang="en-US">
                      <a:noFill/>
                    </a:rPr>
                    <a:t> </a:t>
                  </a:r>
                </a:p>
              </p:txBody>
            </p:sp>
          </mc:Fallback>
        </mc:AlternateContent>
        <p:sp>
          <p:nvSpPr>
            <p:cNvPr id="3" name="Right Brace 2">
              <a:extLst>
                <a:ext uri="{FF2B5EF4-FFF2-40B4-BE49-F238E27FC236}">
                  <a16:creationId xmlns:a16="http://schemas.microsoft.com/office/drawing/2014/main" id="{F3B0FC33-4DA0-40DA-BD45-8004682558DA}"/>
                </a:ext>
              </a:extLst>
            </p:cNvPr>
            <p:cNvSpPr/>
            <p:nvPr/>
          </p:nvSpPr>
          <p:spPr>
            <a:xfrm rot="-5400000">
              <a:off x="4043803" y="1342819"/>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52E33F89-536A-49E2-87BB-0A1C1E7D99BC}"/>
                </a:ext>
              </a:extLst>
            </p:cNvPr>
            <p:cNvSpPr/>
            <p:nvPr/>
          </p:nvSpPr>
          <p:spPr>
            <a:xfrm rot="-5400000">
              <a:off x="6288430" y="1348188"/>
              <a:ext cx="407964" cy="1442768"/>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5BF4A816-2B25-438B-A704-4B4FF09510C2}"/>
                </a:ext>
              </a:extLst>
            </p:cNvPr>
            <p:cNvSpPr/>
            <p:nvPr/>
          </p:nvSpPr>
          <p:spPr>
            <a:xfrm rot="-5400000">
              <a:off x="8958190" y="613565"/>
              <a:ext cx="407964" cy="2912013"/>
            </a:xfrm>
            <a:prstGeom prst="rightBrace">
              <a:avLst>
                <a:gd name="adj1" fmla="val 5019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006481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6563</TotalTime>
  <Words>1790</Words>
  <Application>Microsoft Macintosh PowerPoint</Application>
  <PresentationFormat>Widescreen</PresentationFormat>
  <Paragraphs>221</Paragraphs>
  <Slides>27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Book Antiqua</vt:lpstr>
      <vt:lpstr>Calibri</vt:lpstr>
      <vt:lpstr>Calibri Light</vt:lpstr>
      <vt:lpstr>Cambria Math</vt:lpstr>
      <vt:lpstr>Wingdings</vt:lpstr>
      <vt:lpstr>Office Theme</vt:lpstr>
      <vt:lpstr>The adjoint method for differentiating complex computations … with example applications in engineering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just for physical problems!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Zin Lin</dc:creator>
  <cp:lastModifiedBy>Steven G. Johnson</cp:lastModifiedBy>
  <cp:revision>13</cp:revision>
  <dcterms:created xsi:type="dcterms:W3CDTF">2021-04-22T06:25:35Z</dcterms:created>
  <dcterms:modified xsi:type="dcterms:W3CDTF">2021-04-26T20:20:08Z</dcterms:modified>
</cp:coreProperties>
</file>