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0" r:id="rId4"/>
  </p:sldMasterIdLst>
  <p:notesMasterIdLst>
    <p:notesMasterId r:id="rId28"/>
  </p:notesMasterIdLst>
  <p:handoutMasterIdLst>
    <p:handoutMasterId r:id="rId29"/>
  </p:handoutMasterIdLst>
  <p:sldIdLst>
    <p:sldId id="411" r:id="rId5"/>
    <p:sldId id="413" r:id="rId6"/>
    <p:sldId id="416" r:id="rId7"/>
    <p:sldId id="414" r:id="rId8"/>
    <p:sldId id="417" r:id="rId9"/>
    <p:sldId id="419" r:id="rId10"/>
    <p:sldId id="415" r:id="rId11"/>
    <p:sldId id="421" r:id="rId12"/>
    <p:sldId id="422" r:id="rId13"/>
    <p:sldId id="420" r:id="rId14"/>
    <p:sldId id="423" r:id="rId15"/>
    <p:sldId id="424" r:id="rId16"/>
    <p:sldId id="426" r:id="rId17"/>
    <p:sldId id="427" r:id="rId18"/>
    <p:sldId id="428" r:id="rId19"/>
    <p:sldId id="425" r:id="rId20"/>
    <p:sldId id="429" r:id="rId21"/>
    <p:sldId id="430" r:id="rId22"/>
    <p:sldId id="431" r:id="rId23"/>
    <p:sldId id="432" r:id="rId24"/>
    <p:sldId id="433" r:id="rId25"/>
    <p:sldId id="418" r:id="rId26"/>
    <p:sldId id="41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Heselden" initials="MH" lastIdx="4" clrIdx="0">
    <p:extLst>
      <p:ext uri="{19B8F6BF-5375-455C-9EA6-DF929625EA0E}">
        <p15:presenceInfo xmlns:p15="http://schemas.microsoft.com/office/powerpoint/2012/main" userId="S::m.heselden@arts.ac.uk::cec0677e-25a5-4eed-9fef-b4e71eca8c11" providerId="AD"/>
      </p:ext>
    </p:extLst>
  </p:cmAuthor>
  <p:cmAuthor id="2" name="Stephanie Feather" initials="SF" lastIdx="3" clrIdx="1">
    <p:extLst>
      <p:ext uri="{19B8F6BF-5375-455C-9EA6-DF929625EA0E}">
        <p15:presenceInfo xmlns:p15="http://schemas.microsoft.com/office/powerpoint/2012/main" userId="S::s.feather@arts.ac.uk::27174df1-a550-411e-9b86-4d4953a57290" providerId="AD"/>
      </p:ext>
    </p:extLst>
  </p:cmAuthor>
  <p:cmAuthor id="3" name="Barbara Denton" initials="BD" lastIdx="14" clrIdx="2">
    <p:extLst>
      <p:ext uri="{19B8F6BF-5375-455C-9EA6-DF929625EA0E}">
        <p15:presenceInfo xmlns:p15="http://schemas.microsoft.com/office/powerpoint/2012/main" userId="S-1-5-21-2706140998-3416399097-4274183996-2958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2F2F6"/>
    <a:srgbClr val="CDBEB1"/>
    <a:srgbClr val="54ACEE"/>
    <a:srgbClr val="F2F2F2"/>
    <a:srgbClr val="08596F"/>
    <a:srgbClr val="09AFF0"/>
    <a:srgbClr val="91D050"/>
    <a:srgbClr val="CDBEB0"/>
    <a:srgbClr val="EFD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/>
    <p:restoredTop sz="95952"/>
  </p:normalViewPr>
  <p:slideViewPr>
    <p:cSldViewPr snapToGrid="0">
      <p:cViewPr>
        <p:scale>
          <a:sx n="108" d="100"/>
          <a:sy n="108" d="100"/>
        </p:scale>
        <p:origin x="12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72D8D-FB06-49F8-80F3-966BA7A33CAB}" type="datetimeFigureOut">
              <a:rPr lang="en-GB" smtClean="0"/>
              <a:t>10/07/2022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465D6-E927-4CD6-BB6D-7C5E4BEAA1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800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92B64-956F-4AA1-9D00-91265D8096D4}" type="datetimeFigureOut">
              <a:rPr lang="en-GB" smtClean="0"/>
              <a:t>10/07/2022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C1D15-B5DE-4BD5-A4FB-8CE7A139D48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015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ndon College of Fashion, University of the Arts London logo">
            <a:extLst>
              <a:ext uri="{FF2B5EF4-FFF2-40B4-BE49-F238E27FC236}">
                <a16:creationId xmlns:a16="http://schemas.microsoft.com/office/drawing/2014/main" id="{DDC27CC6-66D3-C040-88D3-563FEE811D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0" y="261287"/>
            <a:ext cx="4371975" cy="993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5CDD45-0E24-824E-8528-54480BCF5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291" y="1620000"/>
            <a:ext cx="11232284" cy="3620215"/>
          </a:xfrm>
        </p:spPr>
        <p:txBody>
          <a:bodyPr anchor="b"/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B4FFB-A229-AF47-8E60-155F5A2CCF9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0291" y="5625950"/>
            <a:ext cx="11232284" cy="9717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38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F8E0B70-5C30-5847-8AEF-774CFAD7E20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/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/>
              <a:t>Optional chapter heading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358CE39-2EA0-9949-BF9D-697281F619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575" y="479699"/>
            <a:ext cx="11232000" cy="720000"/>
          </a:xfrm>
        </p:spPr>
        <p:txBody>
          <a:bodyPr anchor="b" anchorCtr="0"/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9BCFD0-067D-6545-8C5D-27D262754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9426" y="1592263"/>
            <a:ext cx="5616574" cy="4357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6A0B221D-7C49-BD4E-B0DD-913726BFFA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003" y="1859622"/>
            <a:ext cx="5040000" cy="3622327"/>
          </a:xfrm>
        </p:spPr>
        <p:txBody>
          <a:bodyPr anchor="ctr"/>
          <a:lstStyle>
            <a:lvl1pPr marL="0" indent="0" algn="l">
              <a:buNone/>
              <a:defRPr sz="3400" b="1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statement text or quote in the space, use 34pt or 24pt text</a:t>
            </a:r>
          </a:p>
        </p:txBody>
      </p:sp>
      <p:sp>
        <p:nvSpPr>
          <p:cNvPr id="11" name="Picture Placeholder 10" descr="Add image here">
            <a:extLst>
              <a:ext uri="{FF2B5EF4-FFF2-40B4-BE49-F238E27FC236}">
                <a16:creationId xmlns:a16="http://schemas.microsoft.com/office/drawing/2014/main" id="{5A57B211-0045-2844-B5DA-1D7E13A68B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592262"/>
            <a:ext cx="5615999" cy="435768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486ED54-4819-0E4E-AAD0-F81E28FB01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5481950"/>
            <a:ext cx="2230339" cy="468000"/>
          </a:xfrm>
          <a:solidFill>
            <a:schemeClr val="bg1"/>
          </a:solidFill>
        </p:spPr>
        <p:txBody>
          <a:bodyPr anchor="ctr"/>
          <a:lstStyle>
            <a:lvl1pPr marL="0" indent="0">
              <a:buNone/>
              <a:defRPr sz="1800"/>
            </a:lvl1pPr>
            <a:lvl2pPr marL="432000" indent="0">
              <a:buFontTx/>
              <a:buNone/>
              <a:defRPr sz="1200"/>
            </a:lvl2pPr>
          </a:lstStyle>
          <a:p>
            <a:pPr lvl="1"/>
            <a:r>
              <a:rPr lang="en-US" dirty="0"/>
              <a:t> Image credit</a:t>
            </a:r>
            <a:br>
              <a:rPr lang="en-US" dirty="0"/>
            </a:br>
            <a:r>
              <a:rPr lang="en-US" dirty="0"/>
              <a:t>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FC2831-8571-0047-869E-580ABE877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4A79811-36A7-ED47-BC4C-055045AB4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" y="6152044"/>
            <a:ext cx="2317518" cy="530207"/>
          </a:xfrm>
          <a:prstGeom prst="rect">
            <a:avLst/>
          </a:prstGeom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1D07C53-5F2E-564B-AA5D-C8C104D2E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56351"/>
            <a:ext cx="7973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3B8BE1E-EB54-5A43-AA5B-AD876ECA3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019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5324497-2F38-AD4E-829F-1579C94E9A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/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/>
              <a:t>Optional chapter heading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5B82E3E-EE9A-C14D-BE3F-85108C85DB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575" y="479699"/>
            <a:ext cx="11232000" cy="720000"/>
          </a:xfrm>
        </p:spPr>
        <p:txBody>
          <a:bodyPr anchor="b" anchorCtr="0"/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9BCFD0-067D-6545-8C5D-27D262754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0003" y="1592262"/>
            <a:ext cx="5544560" cy="4383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7B40B0-3203-CF4D-9A88-A624E8DA0C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003" y="1859622"/>
            <a:ext cx="5040000" cy="3798228"/>
          </a:xfrm>
        </p:spPr>
        <p:txBody>
          <a:bodyPr anchor="ctr"/>
          <a:lstStyle>
            <a:lvl1pPr marL="0" indent="0" algn="l">
              <a:buNone/>
              <a:defRPr sz="3400" b="1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statement text or quote in the space, use 34pt or 24pt text</a:t>
            </a:r>
          </a:p>
        </p:txBody>
      </p:sp>
      <p:sp>
        <p:nvSpPr>
          <p:cNvPr id="10" name="Picture Placeholder 3" descr="Add first of three images here">
            <a:extLst>
              <a:ext uri="{FF2B5EF4-FFF2-40B4-BE49-F238E27FC236}">
                <a16:creationId xmlns:a16="http://schemas.microsoft.com/office/drawing/2014/main" id="{7DA10396-CCCF-0340-BB00-412EEECBC0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67438" y="1592263"/>
            <a:ext cx="5544561" cy="2367736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3" descr="Add second image here">
            <a:extLst>
              <a:ext uri="{FF2B5EF4-FFF2-40B4-BE49-F238E27FC236}">
                <a16:creationId xmlns:a16="http://schemas.microsoft.com/office/drawing/2014/main" id="{4CFF857B-12AB-E04C-A1F6-FC4B79FE18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67438" y="4145976"/>
            <a:ext cx="3636962" cy="1803974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6" name="Picture Placeholder 3" descr="Add third image here or remaove if not required">
            <a:extLst>
              <a:ext uri="{FF2B5EF4-FFF2-40B4-BE49-F238E27FC236}">
                <a16:creationId xmlns:a16="http://schemas.microsoft.com/office/drawing/2014/main" id="{8C79CD37-E4DA-FA41-8E9D-41522B86F44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948863" y="4145977"/>
            <a:ext cx="1763136" cy="1803974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FD15CC-2D5D-A34D-A6E7-81613F6D4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543111EA-9D20-3448-B7C0-A5EF969B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" y="6152044"/>
            <a:ext cx="2317518" cy="530207"/>
          </a:xfrm>
          <a:prstGeom prst="rect">
            <a:avLst/>
          </a:prstGeom>
        </p:spPr>
      </p:pic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367B92-1561-E34D-BE06-2C6F86B68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56351"/>
            <a:ext cx="7973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3F0AE9C-EBB9-834E-A3DE-B16392E83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8280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2C96613-2613-8145-BDBC-95527046A2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/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/>
              <a:t>Optional chapter heading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C99F548-E5CC-0448-82E6-D55920EF41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575" y="479699"/>
            <a:ext cx="11232000" cy="720000"/>
          </a:xfrm>
        </p:spPr>
        <p:txBody>
          <a:bodyPr anchor="b" anchorCtr="0"/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DDAB-073B-FE41-A6AF-4E5A138C354A}"/>
              </a:ext>
            </a:extLst>
          </p:cNvPr>
          <p:cNvSpPr txBox="1"/>
          <p:nvPr userDrawn="1"/>
        </p:nvSpPr>
        <p:spPr>
          <a:xfrm>
            <a:off x="479426" y="1601129"/>
            <a:ext cx="971549" cy="4594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US" sz="2400" b="1" dirty="0"/>
              <a:t>Today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02942C-93EA-4F4E-9FE7-97ED1598FA64}"/>
              </a:ext>
            </a:extLst>
          </p:cNvPr>
          <p:cNvSpPr txBox="1"/>
          <p:nvPr userDrawn="1"/>
        </p:nvSpPr>
        <p:spPr>
          <a:xfrm>
            <a:off x="1442733" y="2121634"/>
            <a:ext cx="3120806" cy="14136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US" sz="2400" b="1" dirty="0"/>
              <a:t>00 January 2020</a:t>
            </a:r>
          </a:p>
          <a:p>
            <a:pPr algn="l"/>
            <a:r>
              <a:rPr lang="en-US" sz="2400" dirty="0"/>
              <a:t>Key milestone 01 and brief explanation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29B702-B3DE-0E4B-A032-9DF36505806E}"/>
              </a:ext>
            </a:extLst>
          </p:cNvPr>
          <p:cNvSpPr txBox="1"/>
          <p:nvPr userDrawn="1"/>
        </p:nvSpPr>
        <p:spPr>
          <a:xfrm>
            <a:off x="2236102" y="4159188"/>
            <a:ext cx="3178958" cy="126086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US" sz="2400" b="1" dirty="0"/>
              <a:t>00 February 2020</a:t>
            </a:r>
          </a:p>
          <a:p>
            <a:pPr algn="l"/>
            <a:r>
              <a:rPr lang="en-US" sz="2400" dirty="0"/>
              <a:t>Key milestone or goals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9AB991-EC53-7549-843F-B3CDF98CBD5F}"/>
              </a:ext>
            </a:extLst>
          </p:cNvPr>
          <p:cNvSpPr txBox="1"/>
          <p:nvPr userDrawn="1"/>
        </p:nvSpPr>
        <p:spPr>
          <a:xfrm>
            <a:off x="5232400" y="1616529"/>
            <a:ext cx="2700338" cy="4192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US" sz="2400" b="1" dirty="0"/>
              <a:t>00 March 2020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ED1ECC-0BD9-3743-8D2D-E05823441A35}"/>
              </a:ext>
            </a:extLst>
          </p:cNvPr>
          <p:cNvSpPr txBox="1"/>
          <p:nvPr userDrawn="1"/>
        </p:nvSpPr>
        <p:spPr>
          <a:xfrm>
            <a:off x="5668960" y="4159188"/>
            <a:ext cx="3198816" cy="12608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US" sz="2400" b="1" dirty="0"/>
              <a:t>00 April 2020</a:t>
            </a:r>
          </a:p>
          <a:p>
            <a:pPr algn="l"/>
            <a:r>
              <a:rPr lang="en-US" sz="2400" dirty="0"/>
              <a:t>Key milestone or goals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3D4268-F8E4-6849-A550-C1431A22F0C8}"/>
              </a:ext>
            </a:extLst>
          </p:cNvPr>
          <p:cNvSpPr txBox="1"/>
          <p:nvPr userDrawn="1"/>
        </p:nvSpPr>
        <p:spPr>
          <a:xfrm>
            <a:off x="6958380" y="2121633"/>
            <a:ext cx="2312230" cy="10421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US" sz="2400" b="1" dirty="0"/>
              <a:t>00 May 2020</a:t>
            </a:r>
          </a:p>
          <a:p>
            <a:pPr algn="l"/>
            <a:r>
              <a:rPr lang="en-US" sz="2400" dirty="0"/>
              <a:t>Key stakeholder sign off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5C7AD6-27F5-2C4B-908F-E5DAD2F70D7A}"/>
              </a:ext>
            </a:extLst>
          </p:cNvPr>
          <p:cNvSpPr txBox="1"/>
          <p:nvPr userDrawn="1"/>
        </p:nvSpPr>
        <p:spPr>
          <a:xfrm>
            <a:off x="9045208" y="4159188"/>
            <a:ext cx="2700338" cy="12608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US" sz="2400" b="1" dirty="0"/>
              <a:t>00 June 2020</a:t>
            </a:r>
          </a:p>
          <a:p>
            <a:pPr algn="l"/>
            <a:r>
              <a:rPr lang="en-US" sz="2400" dirty="0"/>
              <a:t>Project delivery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68505F-017D-C448-8C2E-7EBFF3A15AB8}"/>
              </a:ext>
            </a:extLst>
          </p:cNvPr>
          <p:cNvSpPr txBox="1"/>
          <p:nvPr userDrawn="1"/>
        </p:nvSpPr>
        <p:spPr>
          <a:xfrm>
            <a:off x="9804400" y="1618404"/>
            <a:ext cx="2022743" cy="7749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US" sz="2400" b="1" dirty="0"/>
              <a:t>00 July 2020</a:t>
            </a:r>
          </a:p>
          <a:p>
            <a:pPr algn="l"/>
            <a:r>
              <a:rPr lang="en-US" sz="2400" dirty="0"/>
              <a:t>Roll out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A73C77-45B4-6F40-9DFA-2549E2C44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3429000"/>
            <a:ext cx="1074102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BA5457-1215-D54E-B9A3-E70A18F8A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450975" y="3267440"/>
            <a:ext cx="0" cy="185601"/>
          </a:xfrm>
          <a:prstGeom prst="line">
            <a:avLst/>
          </a:prstGeom>
          <a:ln w="635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31D2A4-0774-3544-AEBF-B11C2AAA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2236102" y="3457135"/>
            <a:ext cx="0" cy="671734"/>
          </a:xfrm>
          <a:prstGeom prst="line">
            <a:avLst/>
          </a:prstGeom>
          <a:ln w="635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4AD4E3-1DB3-0745-8BA0-36872B5EB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248470" y="2068379"/>
            <a:ext cx="0" cy="1352047"/>
          </a:xfrm>
          <a:prstGeom prst="line">
            <a:avLst/>
          </a:prstGeom>
          <a:ln w="635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7F8EBD-245C-374E-B6EF-34F631DFF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668960" y="3428999"/>
            <a:ext cx="0" cy="671734"/>
          </a:xfrm>
          <a:prstGeom prst="line">
            <a:avLst/>
          </a:prstGeom>
          <a:ln w="635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21D648-1B33-B848-9E28-22C1055A0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959600" y="3249637"/>
            <a:ext cx="0" cy="203404"/>
          </a:xfrm>
          <a:prstGeom prst="line">
            <a:avLst/>
          </a:prstGeom>
          <a:ln w="635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8AD7176-913D-F745-878C-3D30A4B17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045208" y="3457135"/>
            <a:ext cx="0" cy="671734"/>
          </a:xfrm>
          <a:prstGeom prst="line">
            <a:avLst/>
          </a:prstGeom>
          <a:ln w="635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2E4D0C-D51E-7E41-8739-255B8C76D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804400" y="2393372"/>
            <a:ext cx="0" cy="1033332"/>
          </a:xfrm>
          <a:prstGeom prst="line">
            <a:avLst/>
          </a:prstGeom>
          <a:ln w="635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B80CA9-D612-334D-B547-0EA0546D5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79425" y="2068379"/>
            <a:ext cx="2078" cy="1360623"/>
          </a:xfrm>
          <a:prstGeom prst="line">
            <a:avLst/>
          </a:prstGeom>
          <a:ln w="635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FD903F-4131-8F43-9B3B-E47372010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50941014-4497-824F-BC99-12C7C5B80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" y="6152044"/>
            <a:ext cx="2317518" cy="530207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685733F-6C6F-9549-84A0-153D08303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56351"/>
            <a:ext cx="7973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F0EE21-71A6-114A-A05C-5132C1425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1797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content 1/2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5324497-2F38-AD4E-829F-1579C94E9A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/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/>
              <a:t>Optional chapter heading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5B82E3E-EE9A-C14D-BE3F-85108C85DB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575" y="479699"/>
            <a:ext cx="11232000" cy="720000"/>
          </a:xfrm>
        </p:spPr>
        <p:txBody>
          <a:bodyPr anchor="b" anchorCtr="0"/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7B40B0-3203-CF4D-9A88-A624E8DA0C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7" y="1592263"/>
            <a:ext cx="4608512" cy="4368673"/>
          </a:xfrm>
        </p:spPr>
        <p:txBody>
          <a:bodyPr anchor="ctr"/>
          <a:lstStyle>
            <a:lvl1pPr marL="0" indent="0" algn="l">
              <a:buNone/>
              <a:defRPr sz="3400" b="1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statement text or quote in the space, use 34pt or 24pt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9BCFD0-067D-6545-8C5D-27D262754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4563" y="0"/>
            <a:ext cx="61674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239895-CBF1-9A44-AE0E-97321883F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4563" y="0"/>
            <a:ext cx="6167437" cy="6858000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541D261-763F-C74D-B9EC-20280292EC40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167437" y="1592263"/>
            <a:ext cx="5545137" cy="435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566D20-9ED7-F24C-8234-C6723323E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D9BC458-C516-554E-B7C5-3F7A86E86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" y="6152044"/>
            <a:ext cx="2317518" cy="530207"/>
          </a:xfrm>
          <a:prstGeom prst="rect">
            <a:avLst/>
          </a:prstGeom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67B1EEDC-5770-814D-AB47-82F4CC349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56351"/>
            <a:ext cx="7973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21A1AE5-AD2C-2247-A1E6-B60F43EDA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33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content 1/3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5324497-2F38-AD4E-829F-1579C94E9A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/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 dirty="0"/>
              <a:t>Optional chapter heading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5B82E3E-EE9A-C14D-BE3F-85108C85DB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575" y="479699"/>
            <a:ext cx="11232000" cy="720000"/>
          </a:xfrm>
        </p:spPr>
        <p:txBody>
          <a:bodyPr anchor="b" anchorCtr="0"/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7B40B0-3203-CF4D-9A88-A624E8DA0C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7" y="1592263"/>
            <a:ext cx="3636961" cy="4368673"/>
          </a:xfrm>
        </p:spPr>
        <p:txBody>
          <a:bodyPr anchor="ctr"/>
          <a:lstStyle>
            <a:lvl1pPr marL="0" indent="0" algn="l">
              <a:buNone/>
              <a:defRPr sz="3400" b="1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statement text or quote in the space, use 34pt or 24pt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5F3EFB-C9F8-E04B-8B93-5D6DF7840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388" y="0"/>
            <a:ext cx="80756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027F85-A326-5B4C-A284-BD4EA17ED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388" y="0"/>
            <a:ext cx="8075613" cy="6858000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3A1DA97-7FEA-2F42-8E12-4BABE52A9ADD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232400" y="1592263"/>
            <a:ext cx="6480174" cy="435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0EA739-BE1A-6748-96FD-C4F5683CC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E768A60-9BB1-9443-856A-2DE435EB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" y="6152044"/>
            <a:ext cx="2317518" cy="530207"/>
          </a:xfrm>
          <a:prstGeom prst="rect">
            <a:avLst/>
          </a:prstGeom>
        </p:spPr>
      </p:pic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C7EDDFB0-8C35-B242-B9C7-9FF8CD6E3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56351"/>
            <a:ext cx="7973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DE590B1C-3001-3A4C-AE2A-BA95BADFA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2242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content 1/2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5324497-2F38-AD4E-829F-1579C94E9A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/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/>
              <a:t>Optional chapter heading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5B82E3E-EE9A-C14D-BE3F-85108C85DB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6" y="1592263"/>
            <a:ext cx="5545137" cy="4368673"/>
          </a:xfrm>
        </p:spPr>
        <p:txBody>
          <a:bodyPr anchor="t" anchorCtr="0"/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9BCFD0-067D-6545-8C5D-27D262754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4563" y="0"/>
            <a:ext cx="61674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CCDF47-40D6-0E40-9E93-34D45B6FB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4563" y="0"/>
            <a:ext cx="6167437" cy="6858000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6DD8CF-32FC-E74F-A900-AB93DBD3A1F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167437" y="1592263"/>
            <a:ext cx="5545137" cy="435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77C0B9-DA67-F547-AE09-F6A98E6DD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A7CB4D4-D83A-024B-8339-8EF8AD92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" y="6152044"/>
            <a:ext cx="2317518" cy="530207"/>
          </a:xfrm>
          <a:prstGeom prst="rect">
            <a:avLst/>
          </a:prstGeom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FD9081A-76D9-EC44-ADFB-D21AF3669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56351"/>
            <a:ext cx="7973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4D06AF0-C632-9540-8FFF-4243777E2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0641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content 1/3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5324497-2F38-AD4E-829F-1579C94E9A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/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/>
              <a:t>Optional chapter heading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8A1F960-AF27-6F48-B335-BF1BE9804D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7" y="1592263"/>
            <a:ext cx="3636962" cy="4368673"/>
          </a:xfrm>
        </p:spPr>
        <p:txBody>
          <a:bodyPr anchor="t" anchorCtr="0"/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9BCFD0-067D-6545-8C5D-27D262754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388" y="0"/>
            <a:ext cx="80756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93FBF2-1F8B-424F-8A94-A7A44155C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387" y="0"/>
            <a:ext cx="8075613" cy="6858000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BCDC9-67AD-304F-A641-19C555A7867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59263" y="1592263"/>
            <a:ext cx="7453312" cy="435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0A0D21-9030-4D45-A211-D39B6B082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37CE7D9-B889-C14D-8F36-B04354258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" y="6152044"/>
            <a:ext cx="2317518" cy="530207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EB66008-C52E-2B4C-B01E-C5B69D18D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56351"/>
            <a:ext cx="7973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D1526E6-C718-F347-8F04-D3C8E284C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2258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2C96613-2613-8145-BDBC-95527046A2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/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 dirty="0"/>
              <a:t>Optional chapter heading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C99F548-E5CC-0448-82E6-D55920EF41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575" y="479699"/>
            <a:ext cx="11232000" cy="720000"/>
          </a:xfrm>
        </p:spPr>
        <p:txBody>
          <a:bodyPr anchor="b" anchorCtr="0"/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3" name="Content Placeholder 2" descr="Add chart, table or image here">
            <a:extLst>
              <a:ext uri="{FF2B5EF4-FFF2-40B4-BE49-F238E27FC236}">
                <a16:creationId xmlns:a16="http://schemas.microsoft.com/office/drawing/2014/main" id="{6F5D1C0F-74B3-8A4E-AAC6-F9A9FAAF8A5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78546" y="1592262"/>
            <a:ext cx="11232972" cy="43576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Add chart/table/photo</a:t>
            </a:r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55D94C7-D65F-3749-AE13-AF7EE2A2BC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481950"/>
            <a:ext cx="2230339" cy="468000"/>
          </a:xfrm>
          <a:solidFill>
            <a:schemeClr val="bg1"/>
          </a:solidFill>
        </p:spPr>
        <p:txBody>
          <a:bodyPr anchor="ctr"/>
          <a:lstStyle>
            <a:lvl1pPr marL="0" indent="0">
              <a:buNone/>
              <a:defRPr sz="1800"/>
            </a:lvl1pPr>
            <a:lvl2pPr marL="432000" indent="0">
              <a:buFontTx/>
              <a:buNone/>
              <a:defRPr sz="1200"/>
            </a:lvl2pPr>
          </a:lstStyle>
          <a:p>
            <a:pPr lvl="1"/>
            <a:r>
              <a:rPr lang="en-US" dirty="0"/>
              <a:t> Image credit</a:t>
            </a:r>
            <a:br>
              <a:rPr lang="en-US" dirty="0"/>
            </a:br>
            <a:r>
              <a:rPr lang="en-US" dirty="0"/>
              <a:t> goes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FD903F-4131-8F43-9B3B-E47372010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F697547-E539-9C47-B562-D12D467BF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" y="6152044"/>
            <a:ext cx="2317518" cy="530207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685733F-6C6F-9549-84A0-153D08303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56351"/>
            <a:ext cx="7973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F0EE21-71A6-114A-A05C-5132C1425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1979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3129248-FBFD-954A-B55D-D93105C099E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/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/>
              <a:t>Optional chapter heading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09043EE-AABB-3D43-B913-B5AE433609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575" y="479699"/>
            <a:ext cx="11232000" cy="720000"/>
          </a:xfrm>
        </p:spPr>
        <p:txBody>
          <a:bodyPr anchor="b" anchorCtr="0"/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4" name="Picture Placeholder 3" descr="Add first image here">
            <a:extLst>
              <a:ext uri="{FF2B5EF4-FFF2-40B4-BE49-F238E27FC236}">
                <a16:creationId xmlns:a16="http://schemas.microsoft.com/office/drawing/2014/main" id="{C7C14F64-0AD7-814E-ADBD-00D172CAC61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0000" y="1592263"/>
            <a:ext cx="5544563" cy="43576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Picture Placeholder 3" descr="Add second image here">
            <a:extLst>
              <a:ext uri="{FF2B5EF4-FFF2-40B4-BE49-F238E27FC236}">
                <a16:creationId xmlns:a16="http://schemas.microsoft.com/office/drawing/2014/main" id="{2A65CA6F-7D91-3C47-9C36-79BAEE1D4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67438" y="1592263"/>
            <a:ext cx="5544562" cy="43576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695510-C34D-974F-A1F8-C76E12C25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0A801B1-2AB7-0840-8B58-1EDF309E4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" y="6152044"/>
            <a:ext cx="2317518" cy="530207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20DE0675-243B-3445-95CC-DB82EBEEE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56351"/>
            <a:ext cx="7973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28472E9-D590-4E4B-8E7C-FE262AB41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1129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ise content mon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F162B308-0512-BD4B-A204-B0C00FA050D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/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 dirty="0"/>
              <a:t>Optional chapter heading 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35E84DA-6071-AD49-ADD8-6ED4561CF1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575" y="479699"/>
            <a:ext cx="11232000" cy="720000"/>
          </a:xfrm>
        </p:spPr>
        <p:txBody>
          <a:bodyPr anchor="b" anchorCtr="0"/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Add Title</a:t>
            </a:r>
          </a:p>
        </p:txBody>
      </p:sp>
      <p:sp>
        <p:nvSpPr>
          <p:cNvPr id="19" name="Content Placeholder 2" descr="Content box">
            <a:extLst>
              <a:ext uri="{FF2B5EF4-FFF2-40B4-BE49-F238E27FC236}">
                <a16:creationId xmlns:a16="http://schemas.microsoft.com/office/drawing/2014/main" id="{1E65073E-903D-774A-B1F5-49BFBA51439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79424" y="1592262"/>
            <a:ext cx="3636963" cy="2088000"/>
          </a:xfrm>
          <a:solidFill>
            <a:schemeClr val="bg1"/>
          </a:solidFill>
        </p:spPr>
        <p:txBody>
          <a:bodyPr lIns="360000" tIns="360000" rIns="360000" bIns="360000"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Add content or delete if not required.</a:t>
            </a:r>
            <a:endParaRPr lang="en-GB" dirty="0"/>
          </a:p>
        </p:txBody>
      </p:sp>
      <p:sp>
        <p:nvSpPr>
          <p:cNvPr id="27" name="Content Placeholder 2" descr="Content box">
            <a:extLst>
              <a:ext uri="{FF2B5EF4-FFF2-40B4-BE49-F238E27FC236}">
                <a16:creationId xmlns:a16="http://schemas.microsoft.com/office/drawing/2014/main" id="{3B30A9D2-E284-2E4C-A561-386EF0A682B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262" y="1592262"/>
            <a:ext cx="3673475" cy="2088000"/>
          </a:xfrm>
          <a:solidFill>
            <a:schemeClr val="bg1"/>
          </a:solidFill>
        </p:spPr>
        <p:txBody>
          <a:bodyPr lIns="360000" tIns="360000" rIns="360000" bIns="360000"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Add content or delete if not required.</a:t>
            </a:r>
            <a:endParaRPr lang="en-GB" dirty="0"/>
          </a:p>
        </p:txBody>
      </p:sp>
      <p:sp>
        <p:nvSpPr>
          <p:cNvPr id="30" name="Content Placeholder 2" descr="Content box">
            <a:extLst>
              <a:ext uri="{FF2B5EF4-FFF2-40B4-BE49-F238E27FC236}">
                <a16:creationId xmlns:a16="http://schemas.microsoft.com/office/drawing/2014/main" id="{F5982CB3-F96D-4847-90D1-78412688D8DB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075612" y="1592262"/>
            <a:ext cx="3636387" cy="2088000"/>
          </a:xfrm>
          <a:solidFill>
            <a:schemeClr val="bg1"/>
          </a:solidFill>
        </p:spPr>
        <p:txBody>
          <a:bodyPr lIns="360000" tIns="360000" rIns="360000" bIns="360000"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Add content or delete if not required.</a:t>
            </a:r>
            <a:endParaRPr lang="en-GB" dirty="0"/>
          </a:p>
        </p:txBody>
      </p:sp>
      <p:sp>
        <p:nvSpPr>
          <p:cNvPr id="18" name="Content Placeholder 2" descr="Content box">
            <a:extLst>
              <a:ext uri="{FF2B5EF4-FFF2-40B4-BE49-F238E27FC236}">
                <a16:creationId xmlns:a16="http://schemas.microsoft.com/office/drawing/2014/main" id="{7D56863F-F6CD-E24A-AA3A-95A03E55F18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91501" y="3856869"/>
            <a:ext cx="3637361" cy="2088000"/>
          </a:xfrm>
          <a:solidFill>
            <a:schemeClr val="bg1"/>
          </a:solidFill>
        </p:spPr>
        <p:txBody>
          <a:bodyPr lIns="360000" tIns="360000" rIns="360000" bIns="360000"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Add content or delete if not required.</a:t>
            </a:r>
            <a:endParaRPr lang="en-GB" dirty="0"/>
          </a:p>
        </p:txBody>
      </p:sp>
      <p:sp>
        <p:nvSpPr>
          <p:cNvPr id="26" name="Content Placeholder 2" descr="Content box">
            <a:extLst>
              <a:ext uri="{FF2B5EF4-FFF2-40B4-BE49-F238E27FC236}">
                <a16:creationId xmlns:a16="http://schemas.microsoft.com/office/drawing/2014/main" id="{C49033BA-802B-9D4E-86E7-1DCABD90524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71736" y="3844862"/>
            <a:ext cx="3661002" cy="2088000"/>
          </a:xfrm>
          <a:solidFill>
            <a:schemeClr val="bg1"/>
          </a:solidFill>
        </p:spPr>
        <p:txBody>
          <a:bodyPr lIns="360000" tIns="360000" rIns="360000" bIns="360000"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Add content or delete if not required.</a:t>
            </a:r>
            <a:endParaRPr lang="en-GB" dirty="0"/>
          </a:p>
        </p:txBody>
      </p:sp>
      <p:sp>
        <p:nvSpPr>
          <p:cNvPr id="28" name="Content Placeholder 2" descr="Content box">
            <a:extLst>
              <a:ext uri="{FF2B5EF4-FFF2-40B4-BE49-F238E27FC236}">
                <a16:creationId xmlns:a16="http://schemas.microsoft.com/office/drawing/2014/main" id="{12B41031-5953-1A41-9DB9-9AD4FADFC778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075612" y="3856869"/>
            <a:ext cx="3636387" cy="2088000"/>
          </a:xfrm>
          <a:solidFill>
            <a:schemeClr val="bg1"/>
          </a:solidFill>
        </p:spPr>
        <p:txBody>
          <a:bodyPr lIns="360000" tIns="360000" rIns="360000" bIns="360000"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Add content or delete if not required.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56DA0C-D1BE-D54E-A66F-1F9B0DA3C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88980DE-7EE2-EB42-8EE8-3441272BA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" y="6152044"/>
            <a:ext cx="2317518" cy="530207"/>
          </a:xfrm>
          <a:prstGeom prst="rect">
            <a:avLst/>
          </a:prstGeom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E7991D-0B78-C048-8751-2356A80F5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56351"/>
            <a:ext cx="7973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6F30593-54C3-7444-BD6C-62F7EBAC1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661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or statement – symb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DD45-0E24-824E-8528-54480BCF5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0975" y="2489662"/>
            <a:ext cx="9290050" cy="1878676"/>
          </a:xfrm>
        </p:spPr>
        <p:txBody>
          <a:bodyPr anchor="ctr"/>
          <a:lstStyle>
            <a:lvl1pPr algn="ctr">
              <a:lnSpc>
                <a:spcPct val="110000"/>
              </a:lnSpc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Section title, quote or statement text </a:t>
            </a:r>
            <a:br>
              <a:rPr lang="en-US"/>
            </a:br>
            <a:r>
              <a:rPr lang="en-US"/>
              <a:t>2 lines max</a:t>
            </a:r>
            <a:endParaRPr lang="en-GB"/>
          </a:p>
        </p:txBody>
      </p:sp>
      <p:grpSp>
        <p:nvGrpSpPr>
          <p:cNvPr id="7" name="Group 6" descr="Large UAL brand colon symbol">
            <a:extLst>
              <a:ext uri="{FF2B5EF4-FFF2-40B4-BE49-F238E27FC236}">
                <a16:creationId xmlns:a16="http://schemas.microsoft.com/office/drawing/2014/main" id="{E4E37A13-D473-BA40-9527-A26177D3933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5156662" y="610986"/>
            <a:ext cx="1878676" cy="5636027"/>
            <a:chOff x="3429000" y="0"/>
            <a:chExt cx="2286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045CDF-EA93-134D-B504-A522F08E8F3D}"/>
                </a:ext>
              </a:extLst>
            </p:cNvPr>
            <p:cNvSpPr/>
            <p:nvPr userDrawn="1"/>
          </p:nvSpPr>
          <p:spPr>
            <a:xfrm>
              <a:off x="3429000" y="0"/>
              <a:ext cx="2286000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AC84F8-E839-CA43-A60E-B83570C53937}"/>
                </a:ext>
              </a:extLst>
            </p:cNvPr>
            <p:cNvSpPr/>
            <p:nvPr userDrawn="1"/>
          </p:nvSpPr>
          <p:spPr>
            <a:xfrm>
              <a:off x="3429000" y="4572000"/>
              <a:ext cx="2286000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1699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F6C17C8-51A5-284E-8E96-266EA704A3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00" y="509953"/>
            <a:ext cx="11232001" cy="68947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 dirty="0"/>
              <a:t>Full page image</a:t>
            </a:r>
            <a:endParaRPr lang="en-GB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0088D9D9-CB9E-2F46-A0E3-379EAB62161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2" descr="Text box with instruction on how to add a full slide image. Delete this box from slide">
            <a:extLst>
              <a:ext uri="{FF2B5EF4-FFF2-40B4-BE49-F238E27FC236}">
                <a16:creationId xmlns:a16="http://schemas.microsoft.com/office/drawing/2014/main" id="{78A0F6EB-7578-CC42-82B5-AFD3AB11FD8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1592263"/>
            <a:ext cx="5545138" cy="1393825"/>
          </a:xfrm>
          <a:solidFill>
            <a:schemeClr val="bg2"/>
          </a:solidFill>
        </p:spPr>
        <p:txBody>
          <a:bodyPr lIns="72000" tIns="72000" rIns="72000" bIns="7200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32000" indent="0">
              <a:buNone/>
              <a:defRPr/>
            </a:lvl2pPr>
            <a:lvl3pPr marL="864000" indent="0">
              <a:buNone/>
              <a:defRPr/>
            </a:lvl3pPr>
            <a:lvl4pPr marL="0" indent="0">
              <a:buNone/>
              <a:defRPr/>
            </a:lvl4pPr>
            <a:lvl5pPr marL="432000" indent="0">
              <a:buNone/>
              <a:defRPr/>
            </a:lvl5pPr>
          </a:lstStyle>
          <a:p>
            <a:pPr lvl="0"/>
            <a:r>
              <a:rPr lang="en-US"/>
              <a:t>Use this slide for full slide images. </a:t>
            </a:r>
            <a:br>
              <a:rPr lang="en-US"/>
            </a:br>
            <a:r>
              <a:rPr lang="en-US"/>
              <a:t>Click on icon to add image. </a:t>
            </a:r>
            <a:br>
              <a:rPr lang="en-US"/>
            </a:br>
            <a:r>
              <a:rPr lang="en-US"/>
              <a:t>Delete this box.</a:t>
            </a:r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A56B3E5-2915-B74A-AE0F-DBE0556C42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8467" y="6220048"/>
            <a:ext cx="2230339" cy="468000"/>
          </a:xfrm>
          <a:solidFill>
            <a:schemeClr val="bg1"/>
          </a:solidFill>
        </p:spPr>
        <p:txBody>
          <a:bodyPr anchor="ctr"/>
          <a:lstStyle>
            <a:lvl1pPr marL="0" indent="0">
              <a:buNone/>
              <a:defRPr sz="1800"/>
            </a:lvl1pPr>
            <a:lvl2pPr marL="432000" indent="0">
              <a:buFontTx/>
              <a:buNone/>
              <a:defRPr sz="1200"/>
            </a:lvl2pPr>
          </a:lstStyle>
          <a:p>
            <a:pPr lvl="1"/>
            <a:r>
              <a:rPr lang="en-US" dirty="0"/>
              <a:t> Image credit</a:t>
            </a:r>
            <a:br>
              <a:rPr lang="en-US" dirty="0"/>
            </a:br>
            <a:r>
              <a:rPr lang="en-US" dirty="0"/>
              <a:t> goes here</a:t>
            </a:r>
          </a:p>
        </p:txBody>
      </p:sp>
    </p:spTree>
    <p:extLst>
      <p:ext uri="{BB962C8B-B14F-4D97-AF65-F5344CB8AC3E}">
        <p14:creationId xmlns:p14="http://schemas.microsoft.com/office/powerpoint/2010/main" val="41692979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– thank you and contact detai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976B8E08-0BB0-A44D-9A3F-7DF53AFD6D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575" y="1592264"/>
            <a:ext cx="2699188" cy="435768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Thank you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6882B2-221E-724F-B8AA-2F0E5363E18D}"/>
              </a:ext>
            </a:extLst>
          </p:cNvPr>
          <p:cNvSpPr txBox="1"/>
          <p:nvPr userDrawn="1"/>
        </p:nvSpPr>
        <p:spPr>
          <a:xfrm>
            <a:off x="480291" y="5610903"/>
            <a:ext cx="11232284" cy="51593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</a:rPr>
              <a:t>arts.ac.uk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991515-FC5A-7B45-B827-6D443E937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6350">
            <a:solidFill>
              <a:schemeClr val="bg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C27D944-9FDE-1C46-A24D-757614E0A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67" y="6160861"/>
            <a:ext cx="2311433" cy="52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1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 – dark grey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B353C-DCFB-A34A-8DF1-AD024339FD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/>
              <a:t>Optional chapter heading 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92047F7-4CA0-5744-9AC1-E8B42A808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575" y="1601888"/>
            <a:ext cx="7452164" cy="434806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Add introduction text, chapter break or statement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638687-87A6-6F46-AAD1-EA4CFA931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6350">
            <a:solidFill>
              <a:schemeClr val="bg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8FA99CD-60B0-7C44-902D-A54371D18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67" y="6160861"/>
            <a:ext cx="2311433" cy="525520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FBEFAC4-F7AD-C24D-BE28-358262C77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56351"/>
            <a:ext cx="7973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9F97D54-560C-9749-BD60-0BBA622B5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393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 – light 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B353C-DCFB-A34A-8DF1-AD024339FD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/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 dirty="0"/>
              <a:t>Optional chapter heading 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D10ED7-0D2C-2B42-B172-79A652121B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575" y="1601888"/>
            <a:ext cx="7452164" cy="434806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Add introduction text, chapter break or statement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638687-87A6-6F46-AAD1-EA4CFA931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3E7FD9C-B2A9-AC4B-A9FE-0686D6AC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" y="6152044"/>
            <a:ext cx="2317518" cy="530207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7A17EA1-5116-8F40-8702-D94B6BF3A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56351"/>
            <a:ext cx="7973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408155-3457-2846-9BCF-11FB56DCF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97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7DE77F0-5E8F-F445-AB32-F30736265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/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 dirty="0"/>
              <a:t>Optional chapter heading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36DDD88-F5A8-0D44-B7D8-EAAB62AC4A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575" y="479699"/>
            <a:ext cx="11232000" cy="720000"/>
          </a:xfrm>
        </p:spPr>
        <p:txBody>
          <a:bodyPr anchor="b" anchorCtr="0"/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3A0A6-2360-E749-813F-4C2BB76956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426" y="1592263"/>
            <a:ext cx="8388349" cy="4357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768CFC-6AEF-D744-A23B-B3F7B1CC1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7F5ADFD-39E3-E643-8EE5-C924A226E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" y="6152044"/>
            <a:ext cx="2317518" cy="530207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244053C-E493-6C4D-9CEF-16DB2081F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56351"/>
            <a:ext cx="7973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93710B7-7EB9-FA45-A0FE-45B364844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4224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4C29ADA-2C74-8848-9D73-1968630AA9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/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/>
              <a:t>Optional chapter heading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380B404-1F62-4A41-813F-C9C69982E6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575" y="479699"/>
            <a:ext cx="11232000" cy="720000"/>
          </a:xfrm>
        </p:spPr>
        <p:txBody>
          <a:bodyPr anchor="b" anchorCtr="0"/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3A0A6-2360-E749-813F-4C2BB76956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426" y="1592263"/>
            <a:ext cx="11232573" cy="4357686"/>
          </a:xfrm>
        </p:spPr>
        <p:txBody>
          <a:bodyPr numCol="2" spcCol="720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99F18A-DC93-8D43-B5EA-B3DEB27C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A054028-703C-3542-A5B2-94B4FC73C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" y="6152044"/>
            <a:ext cx="2317518" cy="530207"/>
          </a:xfrm>
          <a:prstGeom prst="rect">
            <a:avLst/>
          </a:prstGeom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6999A4BE-B528-B04B-85B9-C6C54914F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56351"/>
            <a:ext cx="7973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F507F58-E567-5F48-A2BB-D93CE6CA1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8798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4C29ADA-2C74-8848-9D73-1968630AA9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/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/>
              <a:t>Optional chapter heading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380B404-1F62-4A41-813F-C9C69982E6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575" y="479699"/>
            <a:ext cx="11232000" cy="720000"/>
          </a:xfrm>
        </p:spPr>
        <p:txBody>
          <a:bodyPr anchor="b" anchorCtr="0"/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3A0A6-2360-E749-813F-4C2BB76956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426" y="1592263"/>
            <a:ext cx="11232573" cy="4357686"/>
          </a:xfrm>
        </p:spPr>
        <p:txBody>
          <a:bodyPr numCol="3" spcCol="360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 marL="432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6CFDA8-D52D-404B-9F32-67F3F898B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317D0C7-1A24-284B-A267-563D73DBA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" y="6152044"/>
            <a:ext cx="2317518" cy="530207"/>
          </a:xfrm>
          <a:prstGeom prst="rect">
            <a:avLst/>
          </a:prstGeom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1CFFB53-9114-8B44-A6EB-A212D0D24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56351"/>
            <a:ext cx="7973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29C99F5-47F2-ED4E-A070-12B5B7C3C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3970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68EFA127-AF66-DF47-AE0A-5AE59DEEA3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/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/>
              <a:t>Optional chapter heading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BF9F6A-185E-D049-AB08-15D7583E12A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575" y="479699"/>
            <a:ext cx="11232000" cy="720000"/>
          </a:xfrm>
        </p:spPr>
        <p:txBody>
          <a:bodyPr anchor="b" anchorCtr="0"/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3A0A6-2360-E749-813F-4C2BB76956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426" y="1592263"/>
            <a:ext cx="5520573" cy="4357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Content Placeholder 11" descr="Add chart, table or image here">
            <a:extLst>
              <a:ext uri="{FF2B5EF4-FFF2-40B4-BE49-F238E27FC236}">
                <a16:creationId xmlns:a16="http://schemas.microsoft.com/office/drawing/2014/main" id="{A6E03B43-8C85-3146-B22E-4FD9A082F70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1251" y="1592262"/>
            <a:ext cx="5520267" cy="43576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Add chart/table/photo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DD6696-3FA5-8E4E-B7A1-26C67A1C9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F1BEC03-7B38-3D42-81F5-9CC4A2A82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" y="6152044"/>
            <a:ext cx="2317518" cy="530207"/>
          </a:xfrm>
          <a:prstGeom prst="rect">
            <a:avLst/>
          </a:prstGeom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C3FEA33-AC9B-6043-9DDD-CE162D572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56351"/>
            <a:ext cx="7973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8FE6DA1-D5C2-9742-9034-655CED407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6931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E77F893-67C0-CE4F-A59D-E2C0A7A456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/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/>
              <a:t>Optional chapter heading 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F15A368-1733-764C-B16B-70BDFCDA4C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575" y="479699"/>
            <a:ext cx="11232000" cy="720000"/>
          </a:xfrm>
        </p:spPr>
        <p:txBody>
          <a:bodyPr anchor="b" anchorCtr="0"/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3A0A6-2360-E749-813F-4C2BB76956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998" y="1602535"/>
            <a:ext cx="6479602" cy="434741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Picture Placeholder 3" descr="Add image here"/>
          <p:cNvSpPr>
            <a:spLocks noGrp="1"/>
          </p:cNvSpPr>
          <p:nvPr>
            <p:ph type="pic" sz="quarter" idx="10"/>
          </p:nvPr>
        </p:nvSpPr>
        <p:spPr>
          <a:xfrm>
            <a:off x="8075613" y="1602536"/>
            <a:ext cx="3636387" cy="2088000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8" name="Picture Placeholder 3" descr="Add image here or remove placeholder box if not required">
            <a:extLst>
              <a:ext uri="{FF2B5EF4-FFF2-40B4-BE49-F238E27FC236}">
                <a16:creationId xmlns:a16="http://schemas.microsoft.com/office/drawing/2014/main" id="{856F6CC8-311C-B64C-8916-5A1222AAAC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75613" y="3843729"/>
            <a:ext cx="3636000" cy="2088000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31FF65-03E8-8A49-B200-30B7E9B5F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F28AEA-385F-9043-AE4C-DAEF90A5C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" y="6152044"/>
            <a:ext cx="2317518" cy="530207"/>
          </a:xfrm>
          <a:prstGeom prst="rect">
            <a:avLst/>
          </a:prstGeom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FCB8051-DAAA-514B-972B-6B1708BD2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56351"/>
            <a:ext cx="7973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3848389-282B-0C4B-90ED-D81CEE670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9530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8353D-46A7-2448-89A2-82D8D5FD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00" y="509953"/>
            <a:ext cx="11232001" cy="68947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5E140-9D5F-0646-BC1E-1FBC73E96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575" y="1597880"/>
            <a:ext cx="11232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AE4E-44FE-7E4B-AF1A-860913C2F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49DCB-2F53-A44C-9480-CDBE29F0F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56351"/>
            <a:ext cx="7973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</p:spTree>
    <p:extLst>
      <p:ext uri="{BB962C8B-B14F-4D97-AF65-F5344CB8AC3E}">
        <p14:creationId xmlns:p14="http://schemas.microsoft.com/office/powerpoint/2010/main" val="31871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098" r:id="rId2"/>
    <p:sldLayoutId id="2147484093" r:id="rId3"/>
    <p:sldLayoutId id="2147484176" r:id="rId4"/>
    <p:sldLayoutId id="2147484175" r:id="rId5"/>
    <p:sldLayoutId id="2147484073" r:id="rId6"/>
    <p:sldLayoutId id="2147484177" r:id="rId7"/>
    <p:sldLayoutId id="2147484174" r:id="rId8"/>
    <p:sldLayoutId id="2147484094" r:id="rId9"/>
    <p:sldLayoutId id="2147484062" r:id="rId10"/>
    <p:sldLayoutId id="2147484095" r:id="rId11"/>
    <p:sldLayoutId id="2147484182" r:id="rId12"/>
    <p:sldLayoutId id="2147484178" r:id="rId13"/>
    <p:sldLayoutId id="2147484179" r:id="rId14"/>
    <p:sldLayoutId id="2147484180" r:id="rId15"/>
    <p:sldLayoutId id="2147484181" r:id="rId16"/>
    <p:sldLayoutId id="2147484074" r:id="rId17"/>
    <p:sldLayoutId id="2147484075" r:id="rId18"/>
    <p:sldLayoutId id="2147484097" r:id="rId19"/>
    <p:sldLayoutId id="2147484082" r:id="rId20"/>
    <p:sldLayoutId id="2147484173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spc="-1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432000" algn="l" defTabSz="1260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tx1"/>
        </a:buClr>
        <a:buSzPct val="80000"/>
        <a:buFont typeface="Wingdings 2" panose="05020102010507070707" pitchFamily="18" charset="2"/>
        <a:buChar char="¢"/>
        <a:tabLst/>
        <a:defRPr sz="2400" kern="1200" spc="-10" baseline="0">
          <a:solidFill>
            <a:schemeClr val="tx1"/>
          </a:solidFill>
          <a:latin typeface="+mn-lt"/>
          <a:ea typeface="+mn-ea"/>
          <a:cs typeface="+mn-cs"/>
        </a:defRPr>
      </a:lvl1pPr>
      <a:lvl2pPr marL="864000" indent="-432000" algn="l" defTabSz="1260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chemeClr val="tx1"/>
        </a:buClr>
        <a:buSzPct val="80000"/>
        <a:buFont typeface="Wingdings 2" panose="05020102010507070707" pitchFamily="18" charset="2"/>
        <a:buChar char=""/>
        <a:tabLst>
          <a:tab pos="126000" algn="l"/>
        </a:tabLst>
        <a:defRPr sz="2400" kern="1200" spc="-10" baseline="0">
          <a:solidFill>
            <a:schemeClr val="tx1"/>
          </a:solidFill>
          <a:latin typeface="+mn-lt"/>
          <a:ea typeface="+mn-ea"/>
          <a:cs typeface="+mn-cs"/>
        </a:defRPr>
      </a:lvl2pPr>
      <a:lvl3pPr marL="864000" indent="-432000" algn="l" defTabSz="1260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Tx/>
        <a:buSzPct val="80000"/>
        <a:buFont typeface="Wingdings 2" panose="05020102010507070707" pitchFamily="18" charset="2"/>
        <a:buChar char=""/>
        <a:tabLst>
          <a:tab pos="126000" algn="l"/>
        </a:tabLst>
        <a:defRPr sz="2400" kern="1200" spc="-10" baseline="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432000" algn="l" defTabSz="1260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1"/>
        </a:buClr>
        <a:buSzPct val="80000"/>
        <a:buFont typeface="Wingdings 2" panose="05020102010507070707" pitchFamily="18" charset="2"/>
        <a:buChar char="¢"/>
        <a:tabLst/>
        <a:defRPr sz="2400" kern="1200" spc="-10" baseline="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432000" algn="l" defTabSz="1260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1"/>
        </a:buClr>
        <a:buSzPct val="80000"/>
        <a:buFont typeface="Wingdings 2" panose="05020102010507070707" pitchFamily="18" charset="2"/>
        <a:buChar char="¢"/>
        <a:tabLst>
          <a:tab pos="126000" algn="l"/>
        </a:tabLst>
        <a:defRPr sz="2400" kern="1200" spc="-10" baseline="0">
          <a:solidFill>
            <a:schemeClr val="tx1"/>
          </a:solidFill>
          <a:latin typeface="+mn-lt"/>
          <a:ea typeface="+mn-ea"/>
          <a:cs typeface="+mn-cs"/>
        </a:defRPr>
      </a:lvl5pPr>
      <a:lvl6pPr marL="864000" indent="-432000" algn="l" defTabSz="1260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1"/>
        </a:buClr>
        <a:buSzPct val="80000"/>
        <a:buFont typeface="Wingdings 2" panose="05020102010507070707" pitchFamily="18" charset="2"/>
        <a:buChar char="£"/>
        <a:tabLst>
          <a:tab pos="126000" algn="l"/>
        </a:tabLst>
        <a:defRPr sz="2400" kern="1200" spc="-10" baseline="0">
          <a:solidFill>
            <a:schemeClr val="tx1"/>
          </a:solidFill>
          <a:latin typeface="+mn-lt"/>
          <a:ea typeface="+mn-ea"/>
          <a:cs typeface="+mn-cs"/>
        </a:defRPr>
      </a:lvl6pPr>
      <a:lvl7pPr marL="432000" indent="-432000" algn="l" defTabSz="126000" rtl="0" eaLnBrk="1" latinLnBrk="0" hangingPunct="1">
        <a:lnSpc>
          <a:spcPct val="110000"/>
        </a:lnSpc>
        <a:spcBef>
          <a:spcPts val="0"/>
        </a:spcBef>
        <a:buFont typeface="+mj-lt"/>
        <a:buAutoNum type="arabicPeriod"/>
        <a:tabLst>
          <a:tab pos="126000" algn="l"/>
        </a:tabLst>
        <a:defRPr sz="2400" kern="1200" spc="-1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1260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None/>
        <a:tabLst>
          <a:tab pos="126000" algn="l"/>
        </a:tabLst>
        <a:defRPr sz="2400" b="1" kern="1200" spc="-1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1260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None/>
        <a:tabLst>
          <a:tab pos="126000" algn="l"/>
        </a:tabLst>
        <a:defRPr sz="2400" kern="1200" spc="-1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7378" userDrawn="1">
          <p15:clr>
            <a:srgbClr val="F26B43"/>
          </p15:clr>
        </p15:guide>
        <p15:guide id="4" pos="302" userDrawn="1">
          <p15:clr>
            <a:srgbClr val="F26B43"/>
          </p15:clr>
        </p15:guide>
        <p15:guide id="5" pos="824" userDrawn="1">
          <p15:clr>
            <a:srgbClr val="F26B43"/>
          </p15:clr>
        </p15:guide>
        <p15:guide id="6" pos="914" userDrawn="1">
          <p15:clr>
            <a:srgbClr val="F26B43"/>
          </p15:clr>
        </p15:guide>
        <p15:guide id="7" pos="1413" userDrawn="1">
          <p15:clr>
            <a:srgbClr val="F26B43"/>
          </p15:clr>
        </p15:guide>
        <p15:guide id="8" pos="1504" userDrawn="1">
          <p15:clr>
            <a:srgbClr val="F26B43"/>
          </p15:clr>
        </p15:guide>
        <p15:guide id="9" pos="2003" userDrawn="1">
          <p15:clr>
            <a:srgbClr val="F26B43"/>
          </p15:clr>
        </p15:guide>
        <p15:guide id="10" pos="2094" userDrawn="1">
          <p15:clr>
            <a:srgbClr val="F26B43"/>
          </p15:clr>
        </p15:guide>
        <p15:guide id="11" pos="2593" userDrawn="1">
          <p15:clr>
            <a:srgbClr val="F26B43"/>
          </p15:clr>
        </p15:guide>
        <p15:guide id="12" pos="2683" userDrawn="1">
          <p15:clr>
            <a:srgbClr val="F26B43"/>
          </p15:clr>
        </p15:guide>
        <p15:guide id="13" pos="3205" userDrawn="1">
          <p15:clr>
            <a:srgbClr val="F26B43"/>
          </p15:clr>
        </p15:guide>
        <p15:guide id="14" pos="3296" userDrawn="1">
          <p15:clr>
            <a:srgbClr val="F26B43"/>
          </p15:clr>
        </p15:guide>
        <p15:guide id="15" pos="3795" userDrawn="1">
          <p15:clr>
            <a:srgbClr val="F26B43"/>
          </p15:clr>
        </p15:guide>
        <p15:guide id="16" pos="3885" userDrawn="1">
          <p15:clr>
            <a:srgbClr val="F26B43"/>
          </p15:clr>
        </p15:guide>
        <p15:guide id="17" pos="4384" userDrawn="1">
          <p15:clr>
            <a:srgbClr val="F26B43"/>
          </p15:clr>
        </p15:guide>
        <p15:guide id="18" pos="4475" userDrawn="1">
          <p15:clr>
            <a:srgbClr val="F26B43"/>
          </p15:clr>
        </p15:guide>
        <p15:guide id="19" pos="4997" userDrawn="1">
          <p15:clr>
            <a:srgbClr val="F26B43"/>
          </p15:clr>
        </p15:guide>
        <p15:guide id="20" pos="5087" userDrawn="1">
          <p15:clr>
            <a:srgbClr val="F26B43"/>
          </p15:clr>
        </p15:guide>
        <p15:guide id="21" pos="5586" userDrawn="1">
          <p15:clr>
            <a:srgbClr val="F26B43"/>
          </p15:clr>
        </p15:guide>
        <p15:guide id="22" pos="5677" userDrawn="1">
          <p15:clr>
            <a:srgbClr val="F26B43"/>
          </p15:clr>
        </p15:guide>
        <p15:guide id="23" pos="6176" userDrawn="1">
          <p15:clr>
            <a:srgbClr val="F26B43"/>
          </p15:clr>
        </p15:guide>
        <p15:guide id="24" pos="6267" userDrawn="1">
          <p15:clr>
            <a:srgbClr val="F26B43"/>
          </p15:clr>
        </p15:guide>
        <p15:guide id="25" pos="6766" userDrawn="1">
          <p15:clr>
            <a:srgbClr val="F26B43"/>
          </p15:clr>
        </p15:guide>
        <p15:guide id="26" pos="6856" userDrawn="1">
          <p15:clr>
            <a:srgbClr val="F26B43"/>
          </p15:clr>
        </p15:guide>
        <p15:guide id="27" orient="horz" pos="1003" userDrawn="1">
          <p15:clr>
            <a:srgbClr val="F26B43"/>
          </p15:clr>
        </p15:guide>
        <p15:guide id="28" orient="horz" pos="3748" userDrawn="1">
          <p15:clr>
            <a:srgbClr val="F26B43"/>
          </p15:clr>
        </p15:guide>
        <p15:guide id="29" orient="horz" pos="686" userDrawn="1">
          <p15:clr>
            <a:srgbClr val="F26B43"/>
          </p15:clr>
        </p15:guide>
        <p15:guide id="30" orient="horz" pos="4156" userDrawn="1">
          <p15:clr>
            <a:srgbClr val="F26B43"/>
          </p15:clr>
        </p15:guide>
        <p15:guide id="31" orient="horz" pos="25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6FE8F9AA-61ED-3C43-A464-AC5B5E179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1" y="6177872"/>
            <a:ext cx="560069" cy="5542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805DAA-1F79-5947-99D9-F91A7305BC01}"/>
              </a:ext>
            </a:extLst>
          </p:cNvPr>
          <p:cNvSpPr/>
          <p:nvPr/>
        </p:nvSpPr>
        <p:spPr>
          <a:xfrm>
            <a:off x="9484468" y="4500529"/>
            <a:ext cx="2402732" cy="14494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928E6-66BB-E94F-AA4B-F172C00E800E}"/>
              </a:ext>
            </a:extLst>
          </p:cNvPr>
          <p:cNvSpPr txBox="1"/>
          <p:nvPr/>
        </p:nvSpPr>
        <p:spPr>
          <a:xfrm>
            <a:off x="2910468" y="6077415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l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26B48-8A44-7047-A647-D4DDD6A18CDB}"/>
              </a:ext>
            </a:extLst>
          </p:cNvPr>
          <p:cNvSpPr txBox="1"/>
          <p:nvPr/>
        </p:nvSpPr>
        <p:spPr>
          <a:xfrm>
            <a:off x="2832410" y="6099717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l"/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B44AE-998E-7749-9C4F-A36C0539F78D}"/>
              </a:ext>
            </a:extLst>
          </p:cNvPr>
          <p:cNvSpPr txBox="1"/>
          <p:nvPr/>
        </p:nvSpPr>
        <p:spPr>
          <a:xfrm>
            <a:off x="2107580" y="6423102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l"/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16FF5F-4797-9244-BE45-B0B8DA44A75A}"/>
              </a:ext>
            </a:extLst>
          </p:cNvPr>
          <p:cNvSpPr/>
          <p:nvPr/>
        </p:nvSpPr>
        <p:spPr>
          <a:xfrm>
            <a:off x="401444" y="6177872"/>
            <a:ext cx="2397512" cy="5542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545C70-9699-884F-93D7-EF11F287D028}"/>
              </a:ext>
            </a:extLst>
          </p:cNvPr>
          <p:cNvSpPr/>
          <p:nvPr/>
        </p:nvSpPr>
        <p:spPr>
          <a:xfrm>
            <a:off x="9393044" y="6177872"/>
            <a:ext cx="2397512" cy="5542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1073C0-95FB-4F4D-8586-CB4A09C1BAB3}"/>
              </a:ext>
            </a:extLst>
          </p:cNvPr>
          <p:cNvSpPr txBox="1">
            <a:spLocks/>
          </p:cNvSpPr>
          <p:nvPr/>
        </p:nvSpPr>
        <p:spPr>
          <a:xfrm>
            <a:off x="525622" y="5195109"/>
            <a:ext cx="12054468" cy="121321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kern="1200" spc="-1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Course 2: Final Assignment Jupyter Presentation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82C80F9-F856-F241-981C-6DE0D07B8694}"/>
              </a:ext>
            </a:extLst>
          </p:cNvPr>
          <p:cNvSpPr txBox="1">
            <a:spLocks/>
          </p:cNvSpPr>
          <p:nvPr/>
        </p:nvSpPr>
        <p:spPr>
          <a:xfrm>
            <a:off x="401444" y="4042151"/>
            <a:ext cx="11232284" cy="9717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 2" panose="05020102010507070707" pitchFamily="18" charset="2"/>
              <a:buChar char="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b="1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Javier Conde Pascual | 14</a:t>
            </a:r>
            <a:r>
              <a:rPr lang="en-GB" baseline="30000" dirty="0"/>
              <a:t>th</a:t>
            </a:r>
            <a:r>
              <a:rPr lang="en-GB" dirty="0"/>
              <a:t> April 2022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16CA88-EF97-3447-8624-CE85BEAC9EC4}"/>
              </a:ext>
            </a:extLst>
          </p:cNvPr>
          <p:cNvSpPr txBox="1"/>
          <p:nvPr/>
        </p:nvSpPr>
        <p:spPr>
          <a:xfrm>
            <a:off x="525622" y="6132386"/>
            <a:ext cx="6303445" cy="914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Javier Conde Pascual | 11</a:t>
            </a:r>
            <a:r>
              <a:rPr lang="en-GB" sz="2400" baseline="30000" dirty="0">
                <a:solidFill>
                  <a:schemeClr val="bg1"/>
                </a:solidFill>
              </a:rPr>
              <a:t>th</a:t>
            </a:r>
            <a:r>
              <a:rPr lang="en-GB" sz="2400" dirty="0">
                <a:solidFill>
                  <a:schemeClr val="bg1"/>
                </a:solidFill>
              </a:rPr>
              <a:t> July 2022</a:t>
            </a:r>
          </a:p>
          <a:p>
            <a:pPr algn="l"/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BE9EA6-CBE8-034F-80C8-BBFD68701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1" y="381155"/>
            <a:ext cx="982176" cy="10003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47EF30-8768-C44A-B326-F2B70CAD4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256" y="381155"/>
            <a:ext cx="15113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3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FAE096-CFD9-944F-98F4-56417B68B0BF}"/>
              </a:ext>
            </a:extLst>
          </p:cNvPr>
          <p:cNvSpPr/>
          <p:nvPr/>
        </p:nvSpPr>
        <p:spPr>
          <a:xfrm>
            <a:off x="350196" y="6177872"/>
            <a:ext cx="2529191" cy="5542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12FE384A-7C07-7741-92CA-330981D6D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7" y="6135586"/>
            <a:ext cx="560069" cy="5542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B2FA8-952D-9541-A292-0284FD0C36F0}"/>
              </a:ext>
            </a:extLst>
          </p:cNvPr>
          <p:cNvSpPr/>
          <p:nvPr/>
        </p:nvSpPr>
        <p:spPr>
          <a:xfrm>
            <a:off x="350196" y="6135586"/>
            <a:ext cx="927761" cy="5965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12820C7-E714-A649-8C99-9FD449994DD3}"/>
              </a:ext>
            </a:extLst>
          </p:cNvPr>
          <p:cNvSpPr txBox="1">
            <a:spLocks/>
          </p:cNvSpPr>
          <p:nvPr/>
        </p:nvSpPr>
        <p:spPr>
          <a:xfrm>
            <a:off x="424019" y="6135586"/>
            <a:ext cx="11232284" cy="9717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 2" panose="05020102010507070707" pitchFamily="18" charset="2"/>
              <a:buChar char="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b="1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i="1" dirty="0"/>
              <a:t>Javier Conde | 11</a:t>
            </a:r>
            <a:r>
              <a:rPr lang="en-GB" sz="1600" i="1" baseline="30000" dirty="0"/>
              <a:t>th</a:t>
            </a:r>
            <a:r>
              <a:rPr lang="en-GB" sz="1600" i="1" dirty="0"/>
              <a:t> July 2022</a:t>
            </a:r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B4FD8B01-F01A-F6A2-42FC-C0402CFE8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007" y="683665"/>
            <a:ext cx="7285369" cy="49524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106A64A-10DB-2BEE-FD29-374AABAA1E84}"/>
              </a:ext>
            </a:extLst>
          </p:cNvPr>
          <p:cNvSpPr/>
          <p:nvPr/>
        </p:nvSpPr>
        <p:spPr>
          <a:xfrm>
            <a:off x="1252403" y="230288"/>
            <a:ext cx="9180576" cy="5859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50000"/>
              </a:lnSpc>
            </a:pPr>
            <a:r>
              <a:rPr lang="en-US" i="1" u="sng" dirty="0">
                <a:latin typeface="Arial" panose="020B0604020202020204" pitchFamily="34" charset="0"/>
                <a:ea typeface="Times New Roman" panose="02020603050405020304" pitchFamily="18" charset="0"/>
              </a:rPr>
              <a:t>Figure 2.6: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 Evolution of 1</a:t>
            </a:r>
            <a:r>
              <a:rPr lang="en-US" i="1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st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 Dose Vaccination x month 2021</a:t>
            </a:r>
            <a:endParaRPr lang="en-GB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Source: Javier Conde (2022)</a:t>
            </a:r>
            <a:endParaRPr lang="en-GB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20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FAE096-CFD9-944F-98F4-56417B68B0BF}"/>
              </a:ext>
            </a:extLst>
          </p:cNvPr>
          <p:cNvSpPr/>
          <p:nvPr/>
        </p:nvSpPr>
        <p:spPr>
          <a:xfrm>
            <a:off x="350196" y="6177872"/>
            <a:ext cx="2529191" cy="5542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12FE384A-7C07-7741-92CA-330981D6D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7" y="6135586"/>
            <a:ext cx="560069" cy="5542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B2FA8-952D-9541-A292-0284FD0C36F0}"/>
              </a:ext>
            </a:extLst>
          </p:cNvPr>
          <p:cNvSpPr/>
          <p:nvPr/>
        </p:nvSpPr>
        <p:spPr>
          <a:xfrm>
            <a:off x="350196" y="6135586"/>
            <a:ext cx="927761" cy="5965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12820C7-E714-A649-8C99-9FD449994DD3}"/>
              </a:ext>
            </a:extLst>
          </p:cNvPr>
          <p:cNvSpPr txBox="1">
            <a:spLocks/>
          </p:cNvSpPr>
          <p:nvPr/>
        </p:nvSpPr>
        <p:spPr>
          <a:xfrm>
            <a:off x="424019" y="6135586"/>
            <a:ext cx="11232284" cy="9717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 2" panose="05020102010507070707" pitchFamily="18" charset="2"/>
              <a:buChar char="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b="1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i="1" dirty="0"/>
              <a:t>Javier Conde | 11</a:t>
            </a:r>
            <a:r>
              <a:rPr lang="en-GB" sz="1600" i="1" baseline="30000" dirty="0"/>
              <a:t>th</a:t>
            </a:r>
            <a:r>
              <a:rPr lang="en-GB" sz="1600" i="1" dirty="0"/>
              <a:t> July 2022</a:t>
            </a:r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0ACD55EE-24DC-A984-930A-7B772674F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52" y="776529"/>
            <a:ext cx="7265395" cy="49143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F60894-B84E-30D6-74A6-CE2EE66B40D9}"/>
              </a:ext>
            </a:extLst>
          </p:cNvPr>
          <p:cNvSpPr/>
          <p:nvPr/>
        </p:nvSpPr>
        <p:spPr>
          <a:xfrm>
            <a:off x="1389635" y="276418"/>
            <a:ext cx="9180576" cy="5859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50000"/>
              </a:lnSpc>
            </a:pPr>
            <a:r>
              <a:rPr lang="en-US" i="1" u="sng" dirty="0">
                <a:latin typeface="Arial" panose="020B0604020202020204" pitchFamily="34" charset="0"/>
                <a:ea typeface="Times New Roman" panose="02020603050405020304" pitchFamily="18" charset="0"/>
              </a:rPr>
              <a:t>Figure 2.7: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 Evolution of 2</a:t>
            </a:r>
            <a:r>
              <a:rPr lang="en-US" i="1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nd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 Dose Vaccination x month 2021</a:t>
            </a:r>
            <a:endParaRPr lang="en-GB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Source: Javier Conde (2022)</a:t>
            </a:r>
            <a:endParaRPr lang="en-GB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1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FAE096-CFD9-944F-98F4-56417B68B0BF}"/>
              </a:ext>
            </a:extLst>
          </p:cNvPr>
          <p:cNvSpPr/>
          <p:nvPr/>
        </p:nvSpPr>
        <p:spPr>
          <a:xfrm>
            <a:off x="350196" y="6177872"/>
            <a:ext cx="2529191" cy="5542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12FE384A-7C07-7741-92CA-330981D6D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7" y="6135586"/>
            <a:ext cx="560069" cy="5542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B2FA8-952D-9541-A292-0284FD0C36F0}"/>
              </a:ext>
            </a:extLst>
          </p:cNvPr>
          <p:cNvSpPr/>
          <p:nvPr/>
        </p:nvSpPr>
        <p:spPr>
          <a:xfrm>
            <a:off x="350196" y="6135586"/>
            <a:ext cx="927761" cy="5965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12820C7-E714-A649-8C99-9FD449994DD3}"/>
              </a:ext>
            </a:extLst>
          </p:cNvPr>
          <p:cNvSpPr txBox="1">
            <a:spLocks/>
          </p:cNvSpPr>
          <p:nvPr/>
        </p:nvSpPr>
        <p:spPr>
          <a:xfrm>
            <a:off x="424019" y="6135586"/>
            <a:ext cx="11232284" cy="9717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 2" panose="05020102010507070707" pitchFamily="18" charset="2"/>
              <a:buChar char="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b="1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i="1" dirty="0"/>
              <a:t>Javier Conde | 11</a:t>
            </a:r>
            <a:r>
              <a:rPr lang="en-GB" sz="1600" i="1" baseline="30000" dirty="0"/>
              <a:t>th</a:t>
            </a:r>
            <a:r>
              <a:rPr lang="en-GB" sz="1600" i="1" dirty="0"/>
              <a:t> July 2022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69F6AEE-27D0-3288-2B28-69D0644C0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62" y="426720"/>
            <a:ext cx="6821054" cy="51644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A4ED1B-9D86-55CB-EFBA-969766A67C14}"/>
              </a:ext>
            </a:extLst>
          </p:cNvPr>
          <p:cNvSpPr/>
          <p:nvPr/>
        </p:nvSpPr>
        <p:spPr>
          <a:xfrm>
            <a:off x="2298562" y="30353"/>
            <a:ext cx="6821054" cy="5957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50000"/>
              </a:lnSpc>
            </a:pPr>
            <a:r>
              <a:rPr lang="en-US" sz="1600" i="1" u="sng" dirty="0">
                <a:latin typeface="Arial" panose="020B0604020202020204" pitchFamily="34" charset="0"/>
                <a:ea typeface="Times New Roman" panose="02020603050405020304" pitchFamily="18" charset="0"/>
              </a:rPr>
              <a:t>Figure 2.8:</a:t>
            </a:r>
            <a:r>
              <a:rPr lang="en-US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GB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Vaccination status x province</a:t>
            </a:r>
            <a:endParaRPr lang="en-GB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Source: Javier Conde (2022)</a:t>
            </a: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225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FAE096-CFD9-944F-98F4-56417B68B0BF}"/>
              </a:ext>
            </a:extLst>
          </p:cNvPr>
          <p:cNvSpPr/>
          <p:nvPr/>
        </p:nvSpPr>
        <p:spPr>
          <a:xfrm>
            <a:off x="350196" y="6177872"/>
            <a:ext cx="2529191" cy="5542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12FE384A-7C07-7741-92CA-330981D6D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7" y="6135586"/>
            <a:ext cx="560069" cy="5542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B2FA8-952D-9541-A292-0284FD0C36F0}"/>
              </a:ext>
            </a:extLst>
          </p:cNvPr>
          <p:cNvSpPr/>
          <p:nvPr/>
        </p:nvSpPr>
        <p:spPr>
          <a:xfrm>
            <a:off x="350196" y="6135586"/>
            <a:ext cx="927761" cy="5965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12820C7-E714-A649-8C99-9FD449994DD3}"/>
              </a:ext>
            </a:extLst>
          </p:cNvPr>
          <p:cNvSpPr txBox="1">
            <a:spLocks/>
          </p:cNvSpPr>
          <p:nvPr/>
        </p:nvSpPr>
        <p:spPr>
          <a:xfrm>
            <a:off x="424019" y="6135586"/>
            <a:ext cx="11232284" cy="9717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 2" panose="05020102010507070707" pitchFamily="18" charset="2"/>
              <a:buChar char="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b="1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i="1" dirty="0"/>
              <a:t>Javier Conde | 11</a:t>
            </a:r>
            <a:r>
              <a:rPr lang="en-GB" sz="1600" i="1" baseline="30000" dirty="0"/>
              <a:t>th</a:t>
            </a:r>
            <a:r>
              <a:rPr lang="en-GB" sz="1600" i="1" dirty="0"/>
              <a:t> July 2022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2F87E95-1B4D-7EE5-5E6D-F7CCE6B3D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57" y="512064"/>
            <a:ext cx="9238353" cy="50718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0EB09D-8B2B-BA11-E005-7434F2FC3C06}"/>
              </a:ext>
            </a:extLst>
          </p:cNvPr>
          <p:cNvSpPr/>
          <p:nvPr/>
        </p:nvSpPr>
        <p:spPr>
          <a:xfrm>
            <a:off x="1277957" y="30353"/>
            <a:ext cx="9238353" cy="5957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50000"/>
              </a:lnSpc>
            </a:pPr>
            <a:r>
              <a:rPr lang="en-US" sz="1600" i="1" u="sng" dirty="0">
                <a:latin typeface="Arial" panose="020B0604020202020204" pitchFamily="34" charset="0"/>
                <a:ea typeface="Times New Roman" panose="02020603050405020304" pitchFamily="18" charset="0"/>
              </a:rPr>
              <a:t>Figure 2.9:</a:t>
            </a:r>
            <a:r>
              <a:rPr lang="en-US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GB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Ratio COVID-related Death/Cases  x province</a:t>
            </a:r>
            <a:endParaRPr lang="en-GB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Source: Javier Conde (2022)</a:t>
            </a: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763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FAE096-CFD9-944F-98F4-56417B68B0BF}"/>
              </a:ext>
            </a:extLst>
          </p:cNvPr>
          <p:cNvSpPr/>
          <p:nvPr/>
        </p:nvSpPr>
        <p:spPr>
          <a:xfrm>
            <a:off x="350196" y="6177872"/>
            <a:ext cx="2529191" cy="5542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12FE384A-7C07-7741-92CA-330981D6D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7" y="6135586"/>
            <a:ext cx="560069" cy="5542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B2FA8-952D-9541-A292-0284FD0C36F0}"/>
              </a:ext>
            </a:extLst>
          </p:cNvPr>
          <p:cNvSpPr/>
          <p:nvPr/>
        </p:nvSpPr>
        <p:spPr>
          <a:xfrm>
            <a:off x="350196" y="6135586"/>
            <a:ext cx="927761" cy="5965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12820C7-E714-A649-8C99-9FD449994DD3}"/>
              </a:ext>
            </a:extLst>
          </p:cNvPr>
          <p:cNvSpPr txBox="1">
            <a:spLocks/>
          </p:cNvSpPr>
          <p:nvPr/>
        </p:nvSpPr>
        <p:spPr>
          <a:xfrm>
            <a:off x="424019" y="6135586"/>
            <a:ext cx="11232284" cy="9717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 2" panose="05020102010507070707" pitchFamily="18" charset="2"/>
              <a:buChar char="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b="1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i="1" dirty="0"/>
              <a:t>Javier Conde | 11</a:t>
            </a:r>
            <a:r>
              <a:rPr lang="en-GB" sz="1600" i="1" baseline="30000" dirty="0"/>
              <a:t>th</a:t>
            </a:r>
            <a:r>
              <a:rPr lang="en-GB" sz="1600" i="1" dirty="0"/>
              <a:t> July 2022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AB9BFAE-8EF9-F5FE-400B-1DE560511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098" y="638686"/>
            <a:ext cx="7411804" cy="49879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8F42FB-785C-228B-4906-1C264F3CF720}"/>
              </a:ext>
            </a:extLst>
          </p:cNvPr>
          <p:cNvSpPr/>
          <p:nvPr/>
        </p:nvSpPr>
        <p:spPr>
          <a:xfrm>
            <a:off x="1277957" y="125905"/>
            <a:ext cx="9238353" cy="5957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50000"/>
              </a:lnSpc>
            </a:pPr>
            <a:r>
              <a:rPr lang="en-US" sz="1600" i="1" u="sng" dirty="0">
                <a:latin typeface="Arial" panose="020B0604020202020204" pitchFamily="34" charset="0"/>
                <a:ea typeface="Times New Roman" panose="02020603050405020304" pitchFamily="18" charset="0"/>
              </a:rPr>
              <a:t>Figure 2.10:</a:t>
            </a:r>
            <a:r>
              <a:rPr lang="en-US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GB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Evolution of reported deaths due to COVID x province x month</a:t>
            </a:r>
            <a:endParaRPr lang="en-GB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Source: Javier Conde (2022)</a:t>
            </a: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31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FAE096-CFD9-944F-98F4-56417B68B0BF}"/>
              </a:ext>
            </a:extLst>
          </p:cNvPr>
          <p:cNvSpPr/>
          <p:nvPr/>
        </p:nvSpPr>
        <p:spPr>
          <a:xfrm>
            <a:off x="350196" y="6177872"/>
            <a:ext cx="2529191" cy="5542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12FE384A-7C07-7741-92CA-330981D6D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7" y="6135586"/>
            <a:ext cx="560069" cy="5542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B2FA8-952D-9541-A292-0284FD0C36F0}"/>
              </a:ext>
            </a:extLst>
          </p:cNvPr>
          <p:cNvSpPr/>
          <p:nvPr/>
        </p:nvSpPr>
        <p:spPr>
          <a:xfrm>
            <a:off x="350196" y="6135586"/>
            <a:ext cx="927761" cy="5965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12820C7-E714-A649-8C99-9FD449994DD3}"/>
              </a:ext>
            </a:extLst>
          </p:cNvPr>
          <p:cNvSpPr txBox="1">
            <a:spLocks/>
          </p:cNvSpPr>
          <p:nvPr/>
        </p:nvSpPr>
        <p:spPr>
          <a:xfrm>
            <a:off x="424019" y="6135586"/>
            <a:ext cx="11232284" cy="9717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 2" panose="05020102010507070707" pitchFamily="18" charset="2"/>
              <a:buChar char="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b="1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i="1" dirty="0"/>
              <a:t>Javier Conde | 11</a:t>
            </a:r>
            <a:r>
              <a:rPr lang="en-GB" sz="1600" i="1" baseline="30000" dirty="0"/>
              <a:t>th</a:t>
            </a:r>
            <a:r>
              <a:rPr lang="en-GB" sz="1600" i="1" dirty="0"/>
              <a:t> July 2022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F1F902D-DFF9-FB5A-4C80-7A31BF74C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29" y="460005"/>
            <a:ext cx="7713464" cy="51225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15E667-F23D-CB88-BE4F-15224B4A9469}"/>
              </a:ext>
            </a:extLst>
          </p:cNvPr>
          <p:cNvSpPr/>
          <p:nvPr/>
        </p:nvSpPr>
        <p:spPr>
          <a:xfrm>
            <a:off x="1476823" y="0"/>
            <a:ext cx="9238353" cy="5957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50000"/>
              </a:lnSpc>
            </a:pPr>
            <a:r>
              <a:rPr lang="en-US" sz="1600" i="1" u="sng" dirty="0">
                <a:latin typeface="Arial" panose="020B0604020202020204" pitchFamily="34" charset="0"/>
                <a:ea typeface="Times New Roman" panose="02020603050405020304" pitchFamily="18" charset="0"/>
              </a:rPr>
              <a:t>Figure 2.11:</a:t>
            </a:r>
            <a:r>
              <a:rPr lang="en-US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GB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Evolution of recovered from COVID x province x month</a:t>
            </a:r>
            <a:endParaRPr lang="en-GB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Source: Javier Conde (2022)</a:t>
            </a: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539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FAE096-CFD9-944F-98F4-56417B68B0BF}"/>
              </a:ext>
            </a:extLst>
          </p:cNvPr>
          <p:cNvSpPr/>
          <p:nvPr/>
        </p:nvSpPr>
        <p:spPr>
          <a:xfrm>
            <a:off x="350196" y="6177872"/>
            <a:ext cx="2529191" cy="5542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12FE384A-7C07-7741-92CA-330981D6D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7" y="6135586"/>
            <a:ext cx="560069" cy="5542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B2FA8-952D-9541-A292-0284FD0C36F0}"/>
              </a:ext>
            </a:extLst>
          </p:cNvPr>
          <p:cNvSpPr/>
          <p:nvPr/>
        </p:nvSpPr>
        <p:spPr>
          <a:xfrm>
            <a:off x="350196" y="6135586"/>
            <a:ext cx="927761" cy="5965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12820C7-E714-A649-8C99-9FD449994DD3}"/>
              </a:ext>
            </a:extLst>
          </p:cNvPr>
          <p:cNvSpPr txBox="1">
            <a:spLocks/>
          </p:cNvSpPr>
          <p:nvPr/>
        </p:nvSpPr>
        <p:spPr>
          <a:xfrm>
            <a:off x="424019" y="6135586"/>
            <a:ext cx="11232284" cy="9717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 2" panose="05020102010507070707" pitchFamily="18" charset="2"/>
              <a:buChar char="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b="1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i="1" dirty="0"/>
              <a:t>Javier Conde | 11</a:t>
            </a:r>
            <a:r>
              <a:rPr lang="en-GB" sz="1600" i="1" baseline="30000" dirty="0"/>
              <a:t>th</a:t>
            </a:r>
            <a:r>
              <a:rPr lang="en-GB" sz="1600" i="1" dirty="0"/>
              <a:t> July 2022</a:t>
            </a:r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F99681F5-2AD8-BF6C-1195-0CFED1B79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93" y="542027"/>
            <a:ext cx="7700926" cy="51142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906F4B-02A5-08FC-2F84-299A6196C072}"/>
              </a:ext>
            </a:extLst>
          </p:cNvPr>
          <p:cNvSpPr/>
          <p:nvPr/>
        </p:nvSpPr>
        <p:spPr>
          <a:xfrm>
            <a:off x="1476823" y="120568"/>
            <a:ext cx="9238353" cy="5957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50000"/>
              </a:lnSpc>
            </a:pPr>
            <a:r>
              <a:rPr lang="en-US" sz="1600" i="1" u="sng" dirty="0">
                <a:latin typeface="Arial" panose="020B0604020202020204" pitchFamily="34" charset="0"/>
                <a:ea typeface="Times New Roman" panose="02020603050405020304" pitchFamily="18" charset="0"/>
              </a:rPr>
              <a:t>Figure 2.12:</a:t>
            </a:r>
            <a:r>
              <a:rPr lang="en-US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GB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Evolution of hospitalisations due to COVID x province x month</a:t>
            </a:r>
            <a:endParaRPr lang="en-GB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Source: Javier Conde (2022)</a:t>
            </a: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445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FAE096-CFD9-944F-98F4-56417B68B0BF}"/>
              </a:ext>
            </a:extLst>
          </p:cNvPr>
          <p:cNvSpPr/>
          <p:nvPr/>
        </p:nvSpPr>
        <p:spPr>
          <a:xfrm>
            <a:off x="350196" y="6177872"/>
            <a:ext cx="2529191" cy="5542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12FE384A-7C07-7741-92CA-330981D6D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7" y="6135586"/>
            <a:ext cx="560069" cy="5542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B2FA8-952D-9541-A292-0284FD0C36F0}"/>
              </a:ext>
            </a:extLst>
          </p:cNvPr>
          <p:cNvSpPr/>
          <p:nvPr/>
        </p:nvSpPr>
        <p:spPr>
          <a:xfrm>
            <a:off x="350196" y="6135586"/>
            <a:ext cx="927761" cy="5965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12820C7-E714-A649-8C99-9FD449994DD3}"/>
              </a:ext>
            </a:extLst>
          </p:cNvPr>
          <p:cNvSpPr txBox="1">
            <a:spLocks/>
          </p:cNvSpPr>
          <p:nvPr/>
        </p:nvSpPr>
        <p:spPr>
          <a:xfrm>
            <a:off x="424019" y="6135586"/>
            <a:ext cx="11232284" cy="9717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 2" panose="05020102010507070707" pitchFamily="18" charset="2"/>
              <a:buChar char="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b="1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i="1" dirty="0"/>
              <a:t>Javier Conde | 11</a:t>
            </a:r>
            <a:r>
              <a:rPr lang="en-GB" sz="1600" i="1" baseline="30000" dirty="0"/>
              <a:t>th</a:t>
            </a:r>
            <a:r>
              <a:rPr lang="en-GB" sz="1600" i="1" dirty="0"/>
              <a:t> July 2022</a:t>
            </a:r>
          </a:p>
        </p:txBody>
      </p:sp>
      <p:pic>
        <p:nvPicPr>
          <p:cNvPr id="4" name="Picture 3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8A833A7E-A6C6-196B-05B8-98BF6A880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92" y="682844"/>
            <a:ext cx="9179814" cy="4832592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8BB13E76-491C-1D65-7213-CDAC75E705EF}"/>
              </a:ext>
            </a:extLst>
          </p:cNvPr>
          <p:cNvSpPr/>
          <p:nvPr/>
        </p:nvSpPr>
        <p:spPr>
          <a:xfrm rot="10800000">
            <a:off x="5204779" y="2626113"/>
            <a:ext cx="1505415" cy="80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E2E84D-4CF5-024B-8D1B-9C4290AF753B}"/>
              </a:ext>
            </a:extLst>
          </p:cNvPr>
          <p:cNvSpPr/>
          <p:nvPr/>
        </p:nvSpPr>
        <p:spPr>
          <a:xfrm>
            <a:off x="1476823" y="120568"/>
            <a:ext cx="9238353" cy="5957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50000"/>
              </a:lnSpc>
            </a:pPr>
            <a:r>
              <a:rPr lang="en-US" sz="1600" i="1" u="sng" dirty="0">
                <a:latin typeface="Arial" panose="020B0604020202020204" pitchFamily="34" charset="0"/>
                <a:ea typeface="Times New Roman" panose="02020603050405020304" pitchFamily="18" charset="0"/>
              </a:rPr>
              <a:t>Figure 2.13:</a:t>
            </a:r>
            <a:r>
              <a:rPr lang="en-US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GB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Mentions of hashtags containing #vacc- within #coronavirus</a:t>
            </a:r>
            <a:endParaRPr lang="en-GB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Source: Javier Conde (2022)</a:t>
            </a: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1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FAE096-CFD9-944F-98F4-56417B68B0BF}"/>
              </a:ext>
            </a:extLst>
          </p:cNvPr>
          <p:cNvSpPr/>
          <p:nvPr/>
        </p:nvSpPr>
        <p:spPr>
          <a:xfrm>
            <a:off x="350196" y="6177872"/>
            <a:ext cx="2529191" cy="5542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12FE384A-7C07-7741-92CA-330981D6D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7" y="6135586"/>
            <a:ext cx="560069" cy="5542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B2FA8-952D-9541-A292-0284FD0C36F0}"/>
              </a:ext>
            </a:extLst>
          </p:cNvPr>
          <p:cNvSpPr/>
          <p:nvPr/>
        </p:nvSpPr>
        <p:spPr>
          <a:xfrm>
            <a:off x="350196" y="6135586"/>
            <a:ext cx="927761" cy="5965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12820C7-E714-A649-8C99-9FD449994DD3}"/>
              </a:ext>
            </a:extLst>
          </p:cNvPr>
          <p:cNvSpPr txBox="1">
            <a:spLocks/>
          </p:cNvSpPr>
          <p:nvPr/>
        </p:nvSpPr>
        <p:spPr>
          <a:xfrm>
            <a:off x="424019" y="6135586"/>
            <a:ext cx="11232284" cy="9717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 2" panose="05020102010507070707" pitchFamily="18" charset="2"/>
              <a:buChar char="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b="1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i="1" dirty="0"/>
              <a:t>Javier Conde | 11</a:t>
            </a:r>
            <a:r>
              <a:rPr lang="en-GB" sz="1600" i="1" baseline="30000" dirty="0"/>
              <a:t>th</a:t>
            </a:r>
            <a:r>
              <a:rPr lang="en-GB" sz="1600" i="1" dirty="0"/>
              <a:t> July 2022</a:t>
            </a:r>
          </a:p>
        </p:txBody>
      </p:sp>
      <p:pic>
        <p:nvPicPr>
          <p:cNvPr id="4" name="Picture 3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B08CF14D-506E-FAC7-B741-910697157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368" y="618930"/>
            <a:ext cx="7991586" cy="50468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B4421A-DE00-AD16-06CA-79CE2F7A4983}"/>
              </a:ext>
            </a:extLst>
          </p:cNvPr>
          <p:cNvSpPr/>
          <p:nvPr/>
        </p:nvSpPr>
        <p:spPr>
          <a:xfrm>
            <a:off x="1476823" y="120568"/>
            <a:ext cx="9238353" cy="5957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50000"/>
              </a:lnSpc>
            </a:pPr>
            <a:r>
              <a:rPr lang="en-US" sz="1600" i="1" u="sng" dirty="0">
                <a:latin typeface="Arial" panose="020B0604020202020204" pitchFamily="34" charset="0"/>
                <a:ea typeface="Times New Roman" panose="02020603050405020304" pitchFamily="18" charset="0"/>
              </a:rPr>
              <a:t>Figure 2.14:</a:t>
            </a:r>
            <a:r>
              <a:rPr lang="en-US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GB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Most popular Twitter COVID-related hashtags</a:t>
            </a:r>
            <a:endParaRPr lang="en-GB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Source: Javier Conde (2022)</a:t>
            </a: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20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FAE096-CFD9-944F-98F4-56417B68B0BF}"/>
              </a:ext>
            </a:extLst>
          </p:cNvPr>
          <p:cNvSpPr/>
          <p:nvPr/>
        </p:nvSpPr>
        <p:spPr>
          <a:xfrm>
            <a:off x="350196" y="6177872"/>
            <a:ext cx="2529191" cy="5542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12FE384A-7C07-7741-92CA-330981D6D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7" y="6135586"/>
            <a:ext cx="560069" cy="5542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B2FA8-952D-9541-A292-0284FD0C36F0}"/>
              </a:ext>
            </a:extLst>
          </p:cNvPr>
          <p:cNvSpPr/>
          <p:nvPr/>
        </p:nvSpPr>
        <p:spPr>
          <a:xfrm>
            <a:off x="350196" y="6135586"/>
            <a:ext cx="927761" cy="5965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12820C7-E714-A649-8C99-9FD449994DD3}"/>
              </a:ext>
            </a:extLst>
          </p:cNvPr>
          <p:cNvSpPr txBox="1">
            <a:spLocks/>
          </p:cNvSpPr>
          <p:nvPr/>
        </p:nvSpPr>
        <p:spPr>
          <a:xfrm>
            <a:off x="424019" y="6135586"/>
            <a:ext cx="11232284" cy="9717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 2" panose="05020102010507070707" pitchFamily="18" charset="2"/>
              <a:buChar char="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b="1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i="1" dirty="0"/>
              <a:t>Javier Conde | 11</a:t>
            </a:r>
            <a:r>
              <a:rPr lang="en-GB" sz="1600" i="1" baseline="30000" dirty="0"/>
              <a:t>th</a:t>
            </a:r>
            <a:r>
              <a:rPr lang="en-GB" sz="1600" i="1" dirty="0"/>
              <a:t> July 2022</a:t>
            </a:r>
          </a:p>
        </p:txBody>
      </p:sp>
      <p:pic>
        <p:nvPicPr>
          <p:cNvPr id="4" name="Picture 3" descr="Chart, funnel chart&#10;&#10;Description automatically generated">
            <a:extLst>
              <a:ext uri="{FF2B5EF4-FFF2-40B4-BE49-F238E27FC236}">
                <a16:creationId xmlns:a16="http://schemas.microsoft.com/office/drawing/2014/main" id="{D107D888-671C-FA41-FB94-C1F51F158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82" y="613458"/>
            <a:ext cx="7618485" cy="49829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148191-A4E4-9B53-3821-76110BEECB98}"/>
              </a:ext>
            </a:extLst>
          </p:cNvPr>
          <p:cNvSpPr/>
          <p:nvPr/>
        </p:nvSpPr>
        <p:spPr>
          <a:xfrm>
            <a:off x="1389413" y="120568"/>
            <a:ext cx="8775865" cy="5957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50000"/>
              </a:lnSpc>
            </a:pPr>
            <a:r>
              <a:rPr lang="en-US" sz="1600" i="1" u="sng" dirty="0">
                <a:latin typeface="Arial" panose="020B0604020202020204" pitchFamily="34" charset="0"/>
                <a:ea typeface="Times New Roman" panose="02020603050405020304" pitchFamily="18" charset="0"/>
              </a:rPr>
              <a:t>Figure 2.15:</a:t>
            </a:r>
            <a:r>
              <a:rPr lang="en-US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GB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Most popular words on Twitter COVID-related after stop words cleaning</a:t>
            </a:r>
            <a:endParaRPr lang="en-GB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6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Source: Norah Wulff (2022)</a:t>
            </a: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18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FAE096-CFD9-944F-98F4-56417B68B0BF}"/>
              </a:ext>
            </a:extLst>
          </p:cNvPr>
          <p:cNvSpPr/>
          <p:nvPr/>
        </p:nvSpPr>
        <p:spPr>
          <a:xfrm>
            <a:off x="350196" y="6177872"/>
            <a:ext cx="2529191" cy="5542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12FE384A-7C07-7741-92CA-330981D6D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7" y="6135586"/>
            <a:ext cx="560069" cy="5542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B2FA8-952D-9541-A292-0284FD0C36F0}"/>
              </a:ext>
            </a:extLst>
          </p:cNvPr>
          <p:cNvSpPr/>
          <p:nvPr/>
        </p:nvSpPr>
        <p:spPr>
          <a:xfrm>
            <a:off x="350196" y="6135586"/>
            <a:ext cx="927761" cy="5965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12820C7-E714-A649-8C99-9FD449994DD3}"/>
              </a:ext>
            </a:extLst>
          </p:cNvPr>
          <p:cNvSpPr txBox="1">
            <a:spLocks/>
          </p:cNvSpPr>
          <p:nvPr/>
        </p:nvSpPr>
        <p:spPr>
          <a:xfrm>
            <a:off x="424019" y="6135586"/>
            <a:ext cx="11232284" cy="9717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 2" panose="05020102010507070707" pitchFamily="18" charset="2"/>
              <a:buChar char="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b="1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i="1" dirty="0"/>
              <a:t>Javier Conde | 11</a:t>
            </a:r>
            <a:r>
              <a:rPr lang="en-GB" sz="1600" i="1" baseline="30000" dirty="0"/>
              <a:t>th</a:t>
            </a:r>
            <a:r>
              <a:rPr lang="en-GB" sz="1600" i="1" dirty="0"/>
              <a:t> July 2022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C5033189-FE88-51CD-49E7-DE6C25DA38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80"/>
          <a:stretch/>
        </p:blipFill>
        <p:spPr>
          <a:xfrm>
            <a:off x="2481866" y="2879426"/>
            <a:ext cx="7228267" cy="2880969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7536217F-4789-697A-138A-26022E2D4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34" y="-176393"/>
            <a:ext cx="11506469" cy="720000"/>
          </a:xfrm>
        </p:spPr>
        <p:txBody>
          <a:bodyPr/>
          <a:lstStyle/>
          <a:p>
            <a:r>
              <a:rPr lang="en-GB" sz="3000" dirty="0"/>
              <a:t>1. Background/context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09E3CD-3EB5-ED90-71F0-7CF9BD8E1410}"/>
              </a:ext>
            </a:extLst>
          </p:cNvPr>
          <p:cNvSpPr/>
          <p:nvPr/>
        </p:nvSpPr>
        <p:spPr>
          <a:xfrm>
            <a:off x="2224065" y="1259351"/>
            <a:ext cx="7632192" cy="12648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/>
              <a:t>ROLE: </a:t>
            </a:r>
            <a:r>
              <a:rPr lang="en-GB" sz="1000" dirty="0"/>
              <a:t>assuming the role of data analyst working with the UK government to analyse COVID-19 data (from January 2020 to October 2021)</a:t>
            </a:r>
          </a:p>
          <a:p>
            <a:endParaRPr lang="en-GB" sz="1000" dirty="0"/>
          </a:p>
          <a:p>
            <a:r>
              <a:rPr lang="en-GB" sz="1000" b="1" dirty="0"/>
              <a:t>PROJECT GOAL: </a:t>
            </a:r>
            <a:r>
              <a:rPr lang="en-GB" sz="1000" dirty="0"/>
              <a:t>identify trends and patterns in the data that could inform a series of marketing campaigns to promote the vaccine. The ultimate target is increasing the number of fully vaccinated individuals (people who have received a first and second dose of the vaccine) through these campaigns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F87213-E92A-DDC4-5972-381C57BB5C2E}"/>
              </a:ext>
            </a:extLst>
          </p:cNvPr>
          <p:cNvSpPr/>
          <p:nvPr/>
        </p:nvSpPr>
        <p:spPr>
          <a:xfrm flipH="1">
            <a:off x="4398070" y="2524158"/>
            <a:ext cx="3395858" cy="3552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QUESTIONS TO BE ANSWERED: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74C360-E171-E847-6138-AD0D8EE626F4}"/>
              </a:ext>
            </a:extLst>
          </p:cNvPr>
          <p:cNvSpPr/>
          <p:nvPr/>
        </p:nvSpPr>
        <p:spPr>
          <a:xfrm>
            <a:off x="1651648" y="707133"/>
            <a:ext cx="8621379" cy="5443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50000"/>
              </a:lnSpc>
            </a:pPr>
            <a:r>
              <a:rPr lang="en-US" i="1" u="sng" dirty="0">
                <a:latin typeface="Arial" panose="020B0604020202020204" pitchFamily="34" charset="0"/>
                <a:ea typeface="Times New Roman" panose="02020603050405020304" pitchFamily="18" charset="0"/>
              </a:rPr>
              <a:t>Figure 1.1: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 Background, project goal and questions to answer</a:t>
            </a:r>
          </a:p>
          <a:p>
            <a:pPr marL="228600"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28600"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Source: LSE (2022)</a:t>
            </a:r>
            <a:endParaRPr lang="en-GB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27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FAE096-CFD9-944F-98F4-56417B68B0BF}"/>
              </a:ext>
            </a:extLst>
          </p:cNvPr>
          <p:cNvSpPr/>
          <p:nvPr/>
        </p:nvSpPr>
        <p:spPr>
          <a:xfrm>
            <a:off x="350196" y="6177872"/>
            <a:ext cx="2529191" cy="5542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12FE384A-7C07-7741-92CA-330981D6D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7" y="6135586"/>
            <a:ext cx="560069" cy="5542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B2FA8-952D-9541-A292-0284FD0C36F0}"/>
              </a:ext>
            </a:extLst>
          </p:cNvPr>
          <p:cNvSpPr/>
          <p:nvPr/>
        </p:nvSpPr>
        <p:spPr>
          <a:xfrm>
            <a:off x="350196" y="6135586"/>
            <a:ext cx="927761" cy="5965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12820C7-E714-A649-8C99-9FD449994DD3}"/>
              </a:ext>
            </a:extLst>
          </p:cNvPr>
          <p:cNvSpPr txBox="1">
            <a:spLocks/>
          </p:cNvSpPr>
          <p:nvPr/>
        </p:nvSpPr>
        <p:spPr>
          <a:xfrm>
            <a:off x="424019" y="6135586"/>
            <a:ext cx="11232284" cy="9717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 2" panose="05020102010507070707" pitchFamily="18" charset="2"/>
              <a:buChar char="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b="1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i="1" dirty="0"/>
              <a:t>Javier Conde | 11</a:t>
            </a:r>
            <a:r>
              <a:rPr lang="en-GB" sz="1600" i="1" baseline="30000" dirty="0"/>
              <a:t>th</a:t>
            </a:r>
            <a:r>
              <a:rPr lang="en-GB" sz="1600" i="1" dirty="0"/>
              <a:t> July 2022</a:t>
            </a:r>
          </a:p>
        </p:txBody>
      </p:sp>
      <p:pic>
        <p:nvPicPr>
          <p:cNvPr id="7" name="Picture 6" descr="Chart, application, histogram&#10;&#10;Description automatically generated">
            <a:extLst>
              <a:ext uri="{FF2B5EF4-FFF2-40B4-BE49-F238E27FC236}">
                <a16:creationId xmlns:a16="http://schemas.microsoft.com/office/drawing/2014/main" id="{AEAA517B-75B9-1768-D4E0-68F52E7E4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92" y="433646"/>
            <a:ext cx="5294282" cy="5452163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A62C6164-2D50-7885-EBA8-AD7F16BDDB5F}"/>
              </a:ext>
            </a:extLst>
          </p:cNvPr>
          <p:cNvSpPr/>
          <p:nvPr/>
        </p:nvSpPr>
        <p:spPr>
          <a:xfrm>
            <a:off x="6144562" y="737935"/>
            <a:ext cx="1505415" cy="80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D817C2A6-8C74-1ACA-E288-9E72BE331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866" y="433646"/>
            <a:ext cx="3124200" cy="1803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FC037B-4E50-34ED-0C94-80852C27C89B}"/>
              </a:ext>
            </a:extLst>
          </p:cNvPr>
          <p:cNvSpPr/>
          <p:nvPr/>
        </p:nvSpPr>
        <p:spPr>
          <a:xfrm>
            <a:off x="350197" y="-105130"/>
            <a:ext cx="11073866" cy="6283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50000"/>
              </a:lnSpc>
            </a:pPr>
            <a:r>
              <a:rPr lang="en-US" sz="1500" i="1" u="sng" dirty="0">
                <a:latin typeface="Arial" panose="020B0604020202020204" pitchFamily="34" charset="0"/>
                <a:ea typeface="Times New Roman" panose="02020603050405020304" pitchFamily="18" charset="0"/>
              </a:rPr>
              <a:t>Figure 2.16:</a:t>
            </a:r>
            <a:r>
              <a:rPr lang="en-US" sz="1500" i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GB" sz="1500" i="1" dirty="0">
                <a:latin typeface="Arial" panose="020B0604020202020204" pitchFamily="34" charset="0"/>
                <a:ea typeface="Times New Roman" panose="02020603050405020304" pitchFamily="18" charset="0"/>
              </a:rPr>
              <a:t>Evolution (MA window 7/30/60/90) on COVID hospitalisations in the Bermuda province</a:t>
            </a:r>
            <a:endParaRPr lang="en-GB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5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5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5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5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5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5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5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5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5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5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5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5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5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5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5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5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500" i="1" dirty="0">
                <a:latin typeface="Arial" panose="020B0604020202020204" pitchFamily="34" charset="0"/>
                <a:ea typeface="Times New Roman" panose="02020603050405020304" pitchFamily="18" charset="0"/>
              </a:rPr>
              <a:t>Source: Javier Conde (2022)</a:t>
            </a:r>
            <a:endParaRPr lang="en-GB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CAE273-0D35-D2E8-F231-E11FE0A9F051}"/>
              </a:ext>
            </a:extLst>
          </p:cNvPr>
          <p:cNvSpPr txBox="1"/>
          <p:nvPr/>
        </p:nvSpPr>
        <p:spPr>
          <a:xfrm>
            <a:off x="8193974" y="2365827"/>
            <a:ext cx="2576946" cy="201451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/>
            <a:r>
              <a:rPr lang="en-GB" sz="1600" dirty="0"/>
              <a:t>Top three days with biggest </a:t>
            </a:r>
          </a:p>
          <a:p>
            <a:pPr algn="ctr"/>
            <a:r>
              <a:rPr lang="en-GB" sz="1600" dirty="0"/>
              <a:t>difference between daily value </a:t>
            </a:r>
          </a:p>
          <a:p>
            <a:pPr algn="ctr"/>
            <a:r>
              <a:rPr lang="en-GB" sz="1600" dirty="0"/>
              <a:t>and rolling 7-day mean</a:t>
            </a:r>
            <a:endParaRPr lang="en-ES" sz="1600" dirty="0"/>
          </a:p>
        </p:txBody>
      </p:sp>
    </p:spTree>
    <p:extLst>
      <p:ext uri="{BB962C8B-B14F-4D97-AF65-F5344CB8AC3E}">
        <p14:creationId xmlns:p14="http://schemas.microsoft.com/office/powerpoint/2010/main" val="4176515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FAE096-CFD9-944F-98F4-56417B68B0BF}"/>
              </a:ext>
            </a:extLst>
          </p:cNvPr>
          <p:cNvSpPr/>
          <p:nvPr/>
        </p:nvSpPr>
        <p:spPr>
          <a:xfrm>
            <a:off x="350196" y="6177872"/>
            <a:ext cx="2529191" cy="5542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12FE384A-7C07-7741-92CA-330981D6D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7" y="6135586"/>
            <a:ext cx="560069" cy="5542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B2FA8-952D-9541-A292-0284FD0C36F0}"/>
              </a:ext>
            </a:extLst>
          </p:cNvPr>
          <p:cNvSpPr/>
          <p:nvPr/>
        </p:nvSpPr>
        <p:spPr>
          <a:xfrm>
            <a:off x="350196" y="6135586"/>
            <a:ext cx="927761" cy="5965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12820C7-E714-A649-8C99-9FD449994DD3}"/>
              </a:ext>
            </a:extLst>
          </p:cNvPr>
          <p:cNvSpPr txBox="1">
            <a:spLocks/>
          </p:cNvSpPr>
          <p:nvPr/>
        </p:nvSpPr>
        <p:spPr>
          <a:xfrm>
            <a:off x="424019" y="6135586"/>
            <a:ext cx="11232284" cy="9717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 2" panose="05020102010507070707" pitchFamily="18" charset="2"/>
              <a:buChar char="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b="1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i="1" dirty="0"/>
              <a:t>Javier Conde | 11</a:t>
            </a:r>
            <a:r>
              <a:rPr lang="en-GB" sz="1600" i="1" baseline="30000" dirty="0"/>
              <a:t>th</a:t>
            </a:r>
            <a:r>
              <a:rPr lang="en-GB" sz="1600" i="1" dirty="0"/>
              <a:t> July 2022</a:t>
            </a:r>
          </a:p>
        </p:txBody>
      </p:sp>
      <p:pic>
        <p:nvPicPr>
          <p:cNvPr id="4" name="Picture 3" descr="Chart, application, histogram&#10;&#10;Description automatically generated">
            <a:extLst>
              <a:ext uri="{FF2B5EF4-FFF2-40B4-BE49-F238E27FC236}">
                <a16:creationId xmlns:a16="http://schemas.microsoft.com/office/drawing/2014/main" id="{EEB85D2E-F28F-47C7-0EB5-36C290536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37" y="463138"/>
            <a:ext cx="5289890" cy="5447640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5F1C08E-269E-5523-8041-0A10D2546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619" y="463138"/>
            <a:ext cx="3124200" cy="18034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C43880CA-33C7-5B72-410E-8D8A9625918C}"/>
              </a:ext>
            </a:extLst>
          </p:cNvPr>
          <p:cNvSpPr/>
          <p:nvPr/>
        </p:nvSpPr>
        <p:spPr>
          <a:xfrm>
            <a:off x="6144562" y="737935"/>
            <a:ext cx="1505415" cy="80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7BE118-2921-684C-1951-BC3069154D9C}"/>
              </a:ext>
            </a:extLst>
          </p:cNvPr>
          <p:cNvSpPr/>
          <p:nvPr/>
        </p:nvSpPr>
        <p:spPr>
          <a:xfrm>
            <a:off x="350197" y="-105130"/>
            <a:ext cx="11073866" cy="6283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50000"/>
              </a:lnSpc>
            </a:pPr>
            <a:r>
              <a:rPr lang="en-US" sz="1500" i="1" u="sng" dirty="0">
                <a:latin typeface="Arial" panose="020B0604020202020204" pitchFamily="34" charset="0"/>
                <a:ea typeface="Times New Roman" panose="02020603050405020304" pitchFamily="18" charset="0"/>
              </a:rPr>
              <a:t>Figure 2.17:</a:t>
            </a:r>
            <a:r>
              <a:rPr lang="en-US" sz="1500" i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GB" sz="1500" i="1" dirty="0">
                <a:latin typeface="Arial" panose="020B0604020202020204" pitchFamily="34" charset="0"/>
                <a:ea typeface="Times New Roman" panose="02020603050405020304" pitchFamily="18" charset="0"/>
              </a:rPr>
              <a:t>Evolution (MA window 7/30/60/90) on COVID hospitalisations in the Gibraltar province</a:t>
            </a:r>
            <a:endParaRPr lang="en-GB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5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5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5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5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5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5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5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5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5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5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5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5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5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5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5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5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500" i="1" dirty="0">
                <a:latin typeface="Arial" panose="020B0604020202020204" pitchFamily="34" charset="0"/>
                <a:ea typeface="Times New Roman" panose="02020603050405020304" pitchFamily="18" charset="0"/>
              </a:rPr>
              <a:t>Source: Javier Conde (2022)</a:t>
            </a:r>
            <a:endParaRPr lang="en-GB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84D434-5E68-E01A-6EBF-E09C3E3D9320}"/>
              </a:ext>
            </a:extLst>
          </p:cNvPr>
          <p:cNvSpPr txBox="1"/>
          <p:nvPr/>
        </p:nvSpPr>
        <p:spPr>
          <a:xfrm>
            <a:off x="8193974" y="2365827"/>
            <a:ext cx="2576946" cy="201451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/>
            <a:r>
              <a:rPr lang="en-GB" sz="1600" dirty="0"/>
              <a:t>Top three days with biggest </a:t>
            </a:r>
          </a:p>
          <a:p>
            <a:pPr algn="ctr"/>
            <a:r>
              <a:rPr lang="en-GB" sz="1600" dirty="0"/>
              <a:t>difference between daily value </a:t>
            </a:r>
          </a:p>
          <a:p>
            <a:pPr algn="ctr"/>
            <a:r>
              <a:rPr lang="en-GB" sz="1600" dirty="0"/>
              <a:t>and rolling 7-day mean</a:t>
            </a:r>
            <a:endParaRPr lang="en-ES" sz="1600" dirty="0"/>
          </a:p>
        </p:txBody>
      </p:sp>
    </p:spTree>
    <p:extLst>
      <p:ext uri="{BB962C8B-B14F-4D97-AF65-F5344CB8AC3E}">
        <p14:creationId xmlns:p14="http://schemas.microsoft.com/office/powerpoint/2010/main" val="3632887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FAE096-CFD9-944F-98F4-56417B68B0BF}"/>
              </a:ext>
            </a:extLst>
          </p:cNvPr>
          <p:cNvSpPr/>
          <p:nvPr/>
        </p:nvSpPr>
        <p:spPr>
          <a:xfrm>
            <a:off x="350196" y="6177872"/>
            <a:ext cx="2529191" cy="5542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12FE384A-7C07-7741-92CA-330981D6D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7" y="6135586"/>
            <a:ext cx="560069" cy="5542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B2FA8-952D-9541-A292-0284FD0C36F0}"/>
              </a:ext>
            </a:extLst>
          </p:cNvPr>
          <p:cNvSpPr/>
          <p:nvPr/>
        </p:nvSpPr>
        <p:spPr>
          <a:xfrm>
            <a:off x="350196" y="6135586"/>
            <a:ext cx="927761" cy="5965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12820C7-E714-A649-8C99-9FD449994DD3}"/>
              </a:ext>
            </a:extLst>
          </p:cNvPr>
          <p:cNvSpPr txBox="1">
            <a:spLocks/>
          </p:cNvSpPr>
          <p:nvPr/>
        </p:nvSpPr>
        <p:spPr>
          <a:xfrm>
            <a:off x="424019" y="6135586"/>
            <a:ext cx="11232284" cy="9717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 2" panose="05020102010507070707" pitchFamily="18" charset="2"/>
              <a:buChar char="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b="1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i="1" dirty="0"/>
              <a:t>Javier Conde | 11</a:t>
            </a:r>
            <a:r>
              <a:rPr lang="en-GB" sz="1600" i="1" baseline="30000" dirty="0"/>
              <a:t>th</a:t>
            </a:r>
            <a:r>
              <a:rPr lang="en-GB" sz="1600" i="1" dirty="0"/>
              <a:t> July 2022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B1C6B9-DD43-05B4-63DE-C9C61705AA4F}"/>
              </a:ext>
            </a:extLst>
          </p:cNvPr>
          <p:cNvSpPr/>
          <p:nvPr/>
        </p:nvSpPr>
        <p:spPr>
          <a:xfrm>
            <a:off x="4528907" y="5656223"/>
            <a:ext cx="3134192" cy="457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Source: Javier Conde (2022)</a:t>
            </a:r>
            <a:endParaRPr lang="en-GB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516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6FE8F9AA-61ED-3C43-A464-AC5B5E179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1" y="6177872"/>
            <a:ext cx="560069" cy="5542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805DAA-1F79-5947-99D9-F91A7305BC01}"/>
              </a:ext>
            </a:extLst>
          </p:cNvPr>
          <p:cNvSpPr/>
          <p:nvPr/>
        </p:nvSpPr>
        <p:spPr>
          <a:xfrm>
            <a:off x="9484468" y="4500529"/>
            <a:ext cx="2402732" cy="14494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928E6-66BB-E94F-AA4B-F172C00E800E}"/>
              </a:ext>
            </a:extLst>
          </p:cNvPr>
          <p:cNvSpPr txBox="1"/>
          <p:nvPr/>
        </p:nvSpPr>
        <p:spPr>
          <a:xfrm>
            <a:off x="2910468" y="6077415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l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26B48-8A44-7047-A647-D4DDD6A18CDB}"/>
              </a:ext>
            </a:extLst>
          </p:cNvPr>
          <p:cNvSpPr txBox="1"/>
          <p:nvPr/>
        </p:nvSpPr>
        <p:spPr>
          <a:xfrm>
            <a:off x="2832410" y="6099717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l"/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B44AE-998E-7749-9C4F-A36C0539F78D}"/>
              </a:ext>
            </a:extLst>
          </p:cNvPr>
          <p:cNvSpPr txBox="1"/>
          <p:nvPr/>
        </p:nvSpPr>
        <p:spPr>
          <a:xfrm>
            <a:off x="2107580" y="6423102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l"/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16FF5F-4797-9244-BE45-B0B8DA44A75A}"/>
              </a:ext>
            </a:extLst>
          </p:cNvPr>
          <p:cNvSpPr/>
          <p:nvPr/>
        </p:nvSpPr>
        <p:spPr>
          <a:xfrm>
            <a:off x="401444" y="6177872"/>
            <a:ext cx="2397512" cy="5542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545C70-9699-884F-93D7-EF11F287D028}"/>
              </a:ext>
            </a:extLst>
          </p:cNvPr>
          <p:cNvSpPr/>
          <p:nvPr/>
        </p:nvSpPr>
        <p:spPr>
          <a:xfrm>
            <a:off x="9393044" y="6177872"/>
            <a:ext cx="2397512" cy="5542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82C80F9-F856-F241-981C-6DE0D07B8694}"/>
              </a:ext>
            </a:extLst>
          </p:cNvPr>
          <p:cNvSpPr txBox="1">
            <a:spLocks/>
          </p:cNvSpPr>
          <p:nvPr/>
        </p:nvSpPr>
        <p:spPr>
          <a:xfrm>
            <a:off x="401444" y="4042151"/>
            <a:ext cx="11232284" cy="9717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 2" panose="05020102010507070707" pitchFamily="18" charset="2"/>
              <a:buChar char="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b="1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Javier Conde Pascual | 14</a:t>
            </a:r>
            <a:r>
              <a:rPr lang="en-GB" baseline="30000" dirty="0"/>
              <a:t>th</a:t>
            </a:r>
            <a:r>
              <a:rPr lang="en-GB" dirty="0"/>
              <a:t> April 2022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16CA88-EF97-3447-8624-CE85BEAC9EC4}"/>
              </a:ext>
            </a:extLst>
          </p:cNvPr>
          <p:cNvSpPr txBox="1"/>
          <p:nvPr/>
        </p:nvSpPr>
        <p:spPr>
          <a:xfrm>
            <a:off x="431831" y="6177872"/>
            <a:ext cx="6303445" cy="914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l"/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BE9EA6-CBE8-034F-80C8-BBFD68701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1" y="381155"/>
            <a:ext cx="982176" cy="10003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47EF30-8768-C44A-B326-F2B70CAD4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256" y="381155"/>
            <a:ext cx="1511300" cy="6985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D13A27B5-8B17-4A26-18F3-AB0C34A0E6D6}"/>
              </a:ext>
            </a:extLst>
          </p:cNvPr>
          <p:cNvSpPr txBox="1">
            <a:spLocks/>
          </p:cNvSpPr>
          <p:nvPr/>
        </p:nvSpPr>
        <p:spPr>
          <a:xfrm>
            <a:off x="525622" y="5195109"/>
            <a:ext cx="12054468" cy="121321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kern="1200" spc="-1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24925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FAE096-CFD9-944F-98F4-56417B68B0BF}"/>
              </a:ext>
            </a:extLst>
          </p:cNvPr>
          <p:cNvSpPr/>
          <p:nvPr/>
        </p:nvSpPr>
        <p:spPr>
          <a:xfrm>
            <a:off x="350196" y="6177872"/>
            <a:ext cx="2529191" cy="5542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12FE384A-7C07-7741-92CA-330981D6D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7" y="6135586"/>
            <a:ext cx="560069" cy="5542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B2FA8-952D-9541-A292-0284FD0C36F0}"/>
              </a:ext>
            </a:extLst>
          </p:cNvPr>
          <p:cNvSpPr/>
          <p:nvPr/>
        </p:nvSpPr>
        <p:spPr>
          <a:xfrm>
            <a:off x="350196" y="6135586"/>
            <a:ext cx="927761" cy="5965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12820C7-E714-A649-8C99-9FD449994DD3}"/>
              </a:ext>
            </a:extLst>
          </p:cNvPr>
          <p:cNvSpPr txBox="1">
            <a:spLocks/>
          </p:cNvSpPr>
          <p:nvPr/>
        </p:nvSpPr>
        <p:spPr>
          <a:xfrm>
            <a:off x="424019" y="6135586"/>
            <a:ext cx="11232284" cy="9717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 2" panose="05020102010507070707" pitchFamily="18" charset="2"/>
              <a:buChar char="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b="1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i="1" dirty="0"/>
              <a:t>Javier Conde | 11</a:t>
            </a:r>
            <a:r>
              <a:rPr lang="en-GB" sz="1600" i="1" baseline="30000" dirty="0"/>
              <a:t>th</a:t>
            </a:r>
            <a:r>
              <a:rPr lang="en-GB" sz="1600" i="1" dirty="0"/>
              <a:t> July 2022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ADE74D-9C33-9262-F3C5-DB0AE5058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956" y="679556"/>
            <a:ext cx="9329195" cy="4524459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5508A90-F174-126D-34BE-875D91D53137}"/>
              </a:ext>
            </a:extLst>
          </p:cNvPr>
          <p:cNvSpPr/>
          <p:nvPr/>
        </p:nvSpPr>
        <p:spPr>
          <a:xfrm rot="10800000">
            <a:off x="6456554" y="1929161"/>
            <a:ext cx="1505415" cy="80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7DE000-0305-D331-0A27-CC5437F2FC91}"/>
              </a:ext>
            </a:extLst>
          </p:cNvPr>
          <p:cNvSpPr/>
          <p:nvPr/>
        </p:nvSpPr>
        <p:spPr>
          <a:xfrm>
            <a:off x="1651648" y="219919"/>
            <a:ext cx="9633668" cy="5443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50000"/>
              </a:lnSpc>
            </a:pPr>
            <a:r>
              <a:rPr lang="en-US" i="1" u="sng" dirty="0">
                <a:latin typeface="Arial" panose="020B0604020202020204" pitchFamily="34" charset="0"/>
                <a:ea typeface="Times New Roman" panose="02020603050405020304" pitchFamily="18" charset="0"/>
              </a:rPr>
              <a:t>Figure 1.2: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 Project Github repository (I)</a:t>
            </a:r>
          </a:p>
          <a:p>
            <a:pPr marL="228600"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28600"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Source: Javier Conde (2022)</a:t>
            </a:r>
            <a:endParaRPr lang="en-GB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51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FAE096-CFD9-944F-98F4-56417B68B0BF}"/>
              </a:ext>
            </a:extLst>
          </p:cNvPr>
          <p:cNvSpPr/>
          <p:nvPr/>
        </p:nvSpPr>
        <p:spPr>
          <a:xfrm>
            <a:off x="350196" y="6177872"/>
            <a:ext cx="2529191" cy="5542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12FE384A-7C07-7741-92CA-330981D6D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7" y="6135586"/>
            <a:ext cx="560069" cy="5542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B2FA8-952D-9541-A292-0284FD0C36F0}"/>
              </a:ext>
            </a:extLst>
          </p:cNvPr>
          <p:cNvSpPr/>
          <p:nvPr/>
        </p:nvSpPr>
        <p:spPr>
          <a:xfrm>
            <a:off x="350196" y="6135586"/>
            <a:ext cx="927761" cy="5965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12820C7-E714-A649-8C99-9FD449994DD3}"/>
              </a:ext>
            </a:extLst>
          </p:cNvPr>
          <p:cNvSpPr txBox="1">
            <a:spLocks/>
          </p:cNvSpPr>
          <p:nvPr/>
        </p:nvSpPr>
        <p:spPr>
          <a:xfrm>
            <a:off x="424019" y="6135586"/>
            <a:ext cx="11232284" cy="9717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 2" panose="05020102010507070707" pitchFamily="18" charset="2"/>
              <a:buChar char="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b="1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i="1" dirty="0"/>
              <a:t>Javier Conde | 11</a:t>
            </a:r>
            <a:r>
              <a:rPr lang="en-GB" sz="1600" i="1" baseline="30000" dirty="0"/>
              <a:t>th</a:t>
            </a:r>
            <a:r>
              <a:rPr lang="en-GB" sz="1600" i="1" dirty="0"/>
              <a:t> July 2022</a:t>
            </a:r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0835B4A-907E-0E36-126E-22F9172E1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99" y="1085087"/>
            <a:ext cx="9974402" cy="4279847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D44CEDF1-32DB-4A76-CB11-EE5BB4D26316}"/>
              </a:ext>
            </a:extLst>
          </p:cNvPr>
          <p:cNvSpPr/>
          <p:nvPr/>
        </p:nvSpPr>
        <p:spPr>
          <a:xfrm>
            <a:off x="811288" y="2422123"/>
            <a:ext cx="1505415" cy="80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E4345-AC71-A54A-7566-333DB08F3551}"/>
              </a:ext>
            </a:extLst>
          </p:cNvPr>
          <p:cNvSpPr/>
          <p:nvPr/>
        </p:nvSpPr>
        <p:spPr>
          <a:xfrm>
            <a:off x="1651648" y="219919"/>
            <a:ext cx="9633668" cy="5859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50000"/>
              </a:lnSpc>
            </a:pPr>
            <a:r>
              <a:rPr lang="en-US" i="1" u="sng" dirty="0">
                <a:latin typeface="Arial" panose="020B0604020202020204" pitchFamily="34" charset="0"/>
                <a:ea typeface="Times New Roman" panose="02020603050405020304" pitchFamily="18" charset="0"/>
              </a:rPr>
              <a:t>Figure 1.3: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 Project Github repository (II)</a:t>
            </a:r>
          </a:p>
          <a:p>
            <a:pPr marL="228600"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28600"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Source: Javier Conde (2022)</a:t>
            </a:r>
            <a:endParaRPr lang="en-GB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3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FAE096-CFD9-944F-98F4-56417B68B0BF}"/>
              </a:ext>
            </a:extLst>
          </p:cNvPr>
          <p:cNvSpPr/>
          <p:nvPr/>
        </p:nvSpPr>
        <p:spPr>
          <a:xfrm>
            <a:off x="350196" y="6177872"/>
            <a:ext cx="2529191" cy="5542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12FE384A-7C07-7741-92CA-330981D6D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7" y="6135586"/>
            <a:ext cx="560069" cy="5542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B2FA8-952D-9541-A292-0284FD0C36F0}"/>
              </a:ext>
            </a:extLst>
          </p:cNvPr>
          <p:cNvSpPr/>
          <p:nvPr/>
        </p:nvSpPr>
        <p:spPr>
          <a:xfrm>
            <a:off x="350196" y="6135586"/>
            <a:ext cx="927761" cy="5965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12820C7-E714-A649-8C99-9FD449994DD3}"/>
              </a:ext>
            </a:extLst>
          </p:cNvPr>
          <p:cNvSpPr txBox="1">
            <a:spLocks/>
          </p:cNvSpPr>
          <p:nvPr/>
        </p:nvSpPr>
        <p:spPr>
          <a:xfrm>
            <a:off x="424019" y="6135586"/>
            <a:ext cx="11232284" cy="9717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 2" panose="05020102010507070707" pitchFamily="18" charset="2"/>
              <a:buChar char="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b="1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i="1" dirty="0"/>
              <a:t>Javier Conde | 11</a:t>
            </a:r>
            <a:r>
              <a:rPr lang="en-GB" sz="1600" i="1" baseline="30000" dirty="0"/>
              <a:t>th</a:t>
            </a:r>
            <a:r>
              <a:rPr lang="en-GB" sz="1600" i="1" dirty="0"/>
              <a:t> July 2022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6C816C47-6714-645A-3992-C954C3E08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67" y="744023"/>
            <a:ext cx="8836065" cy="48469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373C70-EB42-D483-0C58-9F3AFE85A269}"/>
              </a:ext>
            </a:extLst>
          </p:cNvPr>
          <p:cNvSpPr/>
          <p:nvPr/>
        </p:nvSpPr>
        <p:spPr>
          <a:xfrm>
            <a:off x="926592" y="237865"/>
            <a:ext cx="10321867" cy="5859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50000"/>
              </a:lnSpc>
            </a:pPr>
            <a:r>
              <a:rPr lang="en-US" i="1" u="sng" dirty="0">
                <a:latin typeface="Arial" panose="020B0604020202020204" pitchFamily="34" charset="0"/>
                <a:ea typeface="Times New Roman" panose="02020603050405020304" pitchFamily="18" charset="0"/>
              </a:rPr>
              <a:t>Figure 2.1: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 Overview of COVID cases x UK province </a:t>
            </a:r>
          </a:p>
          <a:p>
            <a:pPr marL="228600"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28600"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Source: Javier Conde (2022)</a:t>
            </a:r>
            <a:endParaRPr lang="en-GB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77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FAE096-CFD9-944F-98F4-56417B68B0BF}"/>
              </a:ext>
            </a:extLst>
          </p:cNvPr>
          <p:cNvSpPr/>
          <p:nvPr/>
        </p:nvSpPr>
        <p:spPr>
          <a:xfrm>
            <a:off x="350196" y="6177872"/>
            <a:ext cx="2529191" cy="5542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12FE384A-7C07-7741-92CA-330981D6D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7" y="6135586"/>
            <a:ext cx="560069" cy="5542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B2FA8-952D-9541-A292-0284FD0C36F0}"/>
              </a:ext>
            </a:extLst>
          </p:cNvPr>
          <p:cNvSpPr/>
          <p:nvPr/>
        </p:nvSpPr>
        <p:spPr>
          <a:xfrm>
            <a:off x="350196" y="6135586"/>
            <a:ext cx="927761" cy="5965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12820C7-E714-A649-8C99-9FD449994DD3}"/>
              </a:ext>
            </a:extLst>
          </p:cNvPr>
          <p:cNvSpPr txBox="1">
            <a:spLocks/>
          </p:cNvSpPr>
          <p:nvPr/>
        </p:nvSpPr>
        <p:spPr>
          <a:xfrm>
            <a:off x="424019" y="6135586"/>
            <a:ext cx="11232284" cy="9717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 2" panose="05020102010507070707" pitchFamily="18" charset="2"/>
              <a:buChar char="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b="1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i="1" dirty="0"/>
              <a:t>Javier Conde | 11</a:t>
            </a:r>
            <a:r>
              <a:rPr lang="en-GB" sz="1600" i="1" baseline="30000" dirty="0"/>
              <a:t>th</a:t>
            </a:r>
            <a:r>
              <a:rPr lang="en-GB" sz="1600" i="1" dirty="0"/>
              <a:t> July 2022</a:t>
            </a:r>
          </a:p>
        </p:txBody>
      </p:sp>
      <p:pic>
        <p:nvPicPr>
          <p:cNvPr id="8" name="Picture 7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7E8E5DD-F620-074D-B2D1-299111942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791" y="604436"/>
            <a:ext cx="8762200" cy="50517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71C730-BD2E-C621-6223-0E47A24A1C1C}"/>
              </a:ext>
            </a:extLst>
          </p:cNvPr>
          <p:cNvSpPr/>
          <p:nvPr/>
        </p:nvSpPr>
        <p:spPr>
          <a:xfrm>
            <a:off x="879227" y="168191"/>
            <a:ext cx="10321867" cy="5859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50000"/>
              </a:lnSpc>
            </a:pPr>
            <a:r>
              <a:rPr lang="en-US" i="1" u="sng" dirty="0">
                <a:latin typeface="Arial" panose="020B0604020202020204" pitchFamily="34" charset="0"/>
                <a:ea typeface="Times New Roman" panose="02020603050405020304" pitchFamily="18" charset="0"/>
              </a:rPr>
              <a:t>Figure 2.2: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 Overview of vaccinations x UK province </a:t>
            </a:r>
          </a:p>
          <a:p>
            <a:pPr marL="228600"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28600"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Source: Javier Conde (2022)</a:t>
            </a:r>
            <a:endParaRPr lang="en-GB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02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FAE096-CFD9-944F-98F4-56417B68B0BF}"/>
              </a:ext>
            </a:extLst>
          </p:cNvPr>
          <p:cNvSpPr/>
          <p:nvPr/>
        </p:nvSpPr>
        <p:spPr>
          <a:xfrm>
            <a:off x="350196" y="6177872"/>
            <a:ext cx="2529191" cy="5542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12FE384A-7C07-7741-92CA-330981D6D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7" y="6135586"/>
            <a:ext cx="560069" cy="5542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B2FA8-952D-9541-A292-0284FD0C36F0}"/>
              </a:ext>
            </a:extLst>
          </p:cNvPr>
          <p:cNvSpPr/>
          <p:nvPr/>
        </p:nvSpPr>
        <p:spPr>
          <a:xfrm>
            <a:off x="350196" y="6135586"/>
            <a:ext cx="927761" cy="5965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12820C7-E714-A649-8C99-9FD449994DD3}"/>
              </a:ext>
            </a:extLst>
          </p:cNvPr>
          <p:cNvSpPr txBox="1">
            <a:spLocks/>
          </p:cNvSpPr>
          <p:nvPr/>
        </p:nvSpPr>
        <p:spPr>
          <a:xfrm>
            <a:off x="424019" y="6135586"/>
            <a:ext cx="11232284" cy="9717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 2" panose="05020102010507070707" pitchFamily="18" charset="2"/>
              <a:buChar char="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b="1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i="1" dirty="0"/>
              <a:t>Javier Conde | 11</a:t>
            </a:r>
            <a:r>
              <a:rPr lang="en-GB" sz="1600" i="1" baseline="30000" dirty="0"/>
              <a:t>th</a:t>
            </a:r>
            <a:r>
              <a:rPr lang="en-GB" sz="1600" i="1" dirty="0"/>
              <a:t> July 2022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C2159A-386C-A9AC-7DF9-50641A71F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6" y="644738"/>
            <a:ext cx="11439786" cy="50114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A0194E-A4CD-313B-1B95-DAA3C9D7F287}"/>
              </a:ext>
            </a:extLst>
          </p:cNvPr>
          <p:cNvSpPr/>
          <p:nvPr/>
        </p:nvSpPr>
        <p:spPr>
          <a:xfrm>
            <a:off x="231648" y="168191"/>
            <a:ext cx="11716511" cy="5859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50000"/>
              </a:lnSpc>
            </a:pPr>
            <a:r>
              <a:rPr lang="en-US" i="1" u="sng" dirty="0">
                <a:latin typeface="Arial" panose="020B0604020202020204" pitchFamily="34" charset="0"/>
                <a:ea typeface="Times New Roman" panose="02020603050405020304" pitchFamily="18" charset="0"/>
              </a:rPr>
              <a:t>Figure 2.3: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 Cumulative deaths reported in UK province Gibraltar </a:t>
            </a:r>
          </a:p>
          <a:p>
            <a:pPr marL="228600"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28600"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Source: DataCommons.org (2022)</a:t>
            </a:r>
            <a:endParaRPr lang="en-GB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38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FAE096-CFD9-944F-98F4-56417B68B0BF}"/>
              </a:ext>
            </a:extLst>
          </p:cNvPr>
          <p:cNvSpPr/>
          <p:nvPr/>
        </p:nvSpPr>
        <p:spPr>
          <a:xfrm>
            <a:off x="350196" y="6177872"/>
            <a:ext cx="2529191" cy="5542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12FE384A-7C07-7741-92CA-330981D6D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7" y="6135586"/>
            <a:ext cx="560069" cy="5542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B2FA8-952D-9541-A292-0284FD0C36F0}"/>
              </a:ext>
            </a:extLst>
          </p:cNvPr>
          <p:cNvSpPr/>
          <p:nvPr/>
        </p:nvSpPr>
        <p:spPr>
          <a:xfrm>
            <a:off x="350196" y="6135586"/>
            <a:ext cx="927761" cy="5965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12820C7-E714-A649-8C99-9FD449994DD3}"/>
              </a:ext>
            </a:extLst>
          </p:cNvPr>
          <p:cNvSpPr txBox="1">
            <a:spLocks/>
          </p:cNvSpPr>
          <p:nvPr/>
        </p:nvSpPr>
        <p:spPr>
          <a:xfrm>
            <a:off x="424019" y="6135586"/>
            <a:ext cx="11232284" cy="9717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 2" panose="05020102010507070707" pitchFamily="18" charset="2"/>
              <a:buChar char="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b="1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i="1" dirty="0"/>
              <a:t>Javier Conde | 11</a:t>
            </a:r>
            <a:r>
              <a:rPr lang="en-GB" sz="1600" i="1" baseline="30000" dirty="0"/>
              <a:t>th</a:t>
            </a:r>
            <a:r>
              <a:rPr lang="en-GB" sz="1600" i="1" dirty="0"/>
              <a:t> July 2022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F7653D2-8A59-3DE4-3DD3-4B74E6F7B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048512"/>
            <a:ext cx="10248760" cy="4406138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3D52AF22-4692-7E59-1B6F-6694266486F2}"/>
              </a:ext>
            </a:extLst>
          </p:cNvPr>
          <p:cNvSpPr/>
          <p:nvPr/>
        </p:nvSpPr>
        <p:spPr>
          <a:xfrm>
            <a:off x="1095766" y="2626113"/>
            <a:ext cx="1505415" cy="80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B556808-0A5F-9D29-9F13-D199824CA236}"/>
              </a:ext>
            </a:extLst>
          </p:cNvPr>
          <p:cNvSpPr/>
          <p:nvPr/>
        </p:nvSpPr>
        <p:spPr>
          <a:xfrm>
            <a:off x="1095765" y="4495339"/>
            <a:ext cx="1505415" cy="80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C08555-3573-6256-5229-F2BCA6EFB26C}"/>
              </a:ext>
            </a:extLst>
          </p:cNvPr>
          <p:cNvSpPr/>
          <p:nvPr/>
        </p:nvSpPr>
        <p:spPr>
          <a:xfrm>
            <a:off x="879227" y="168191"/>
            <a:ext cx="11020165" cy="5859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50000"/>
              </a:lnSpc>
            </a:pPr>
            <a:r>
              <a:rPr lang="en-US" i="1" u="sng" dirty="0">
                <a:latin typeface="Arial" panose="020B0604020202020204" pitchFamily="34" charset="0"/>
                <a:ea typeface="Times New Roman" panose="02020603050405020304" pitchFamily="18" charset="0"/>
              </a:rPr>
              <a:t>Figure 2.4: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 Overview of total country vaccinations</a:t>
            </a:r>
          </a:p>
          <a:p>
            <a:pPr marL="228600"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28600"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Source: Javier Conde (2022)</a:t>
            </a:r>
            <a:endParaRPr lang="en-GB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9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FAE096-CFD9-944F-98F4-56417B68B0BF}"/>
              </a:ext>
            </a:extLst>
          </p:cNvPr>
          <p:cNvSpPr/>
          <p:nvPr/>
        </p:nvSpPr>
        <p:spPr>
          <a:xfrm>
            <a:off x="350196" y="6177872"/>
            <a:ext cx="2529191" cy="5542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12FE384A-7C07-7741-92CA-330981D6D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7" y="6135586"/>
            <a:ext cx="560069" cy="5542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B2FA8-952D-9541-A292-0284FD0C36F0}"/>
              </a:ext>
            </a:extLst>
          </p:cNvPr>
          <p:cNvSpPr/>
          <p:nvPr/>
        </p:nvSpPr>
        <p:spPr>
          <a:xfrm>
            <a:off x="350196" y="6135586"/>
            <a:ext cx="927761" cy="5965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12820C7-E714-A649-8C99-9FD449994DD3}"/>
              </a:ext>
            </a:extLst>
          </p:cNvPr>
          <p:cNvSpPr txBox="1">
            <a:spLocks/>
          </p:cNvSpPr>
          <p:nvPr/>
        </p:nvSpPr>
        <p:spPr>
          <a:xfrm>
            <a:off x="424019" y="6135586"/>
            <a:ext cx="11232284" cy="9717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 2" panose="05020102010507070707" pitchFamily="18" charset="2"/>
              <a:buChar char="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b="1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i="1" dirty="0"/>
              <a:t>Javier Conde | 23</a:t>
            </a:r>
            <a:r>
              <a:rPr lang="en-GB" sz="1600" i="1" baseline="30000" dirty="0"/>
              <a:t>rd</a:t>
            </a:r>
            <a:r>
              <a:rPr lang="en-GB" sz="1600" i="1" dirty="0"/>
              <a:t> May 2022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28FDD4-9A75-E258-5BBA-996445954054}"/>
              </a:ext>
            </a:extLst>
          </p:cNvPr>
          <p:cNvSpPr/>
          <p:nvPr/>
        </p:nvSpPr>
        <p:spPr>
          <a:xfrm>
            <a:off x="512720" y="168192"/>
            <a:ext cx="10847412" cy="5859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00" b="1" dirty="0">
                <a:solidFill>
                  <a:schemeClr val="tx1"/>
                </a:solidFill>
              </a:rPr>
              <a:t>FINDINGS FROM FILE covid_19_uk_cases.csv </a:t>
            </a:r>
          </a:p>
          <a:p>
            <a:endParaRPr lang="en-GB" sz="13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300" dirty="0">
                <a:solidFill>
                  <a:schemeClr val="tx1"/>
                </a:solidFill>
              </a:rPr>
              <a:t>Data cumulative already so no need for extra cumulative calculations</a:t>
            </a:r>
          </a:p>
          <a:p>
            <a:pPr marL="285750" indent="-285750">
              <a:buFontTx/>
              <a:buChar char="-"/>
            </a:pPr>
            <a:r>
              <a:rPr lang="en-GB" sz="1300" dirty="0">
                <a:solidFill>
                  <a:schemeClr val="tx1"/>
                </a:solidFill>
              </a:rPr>
              <a:t>1st case reported in Gibraltar 2020-03-03</a:t>
            </a:r>
          </a:p>
          <a:p>
            <a:pPr marL="285750" indent="-285750">
              <a:buFontTx/>
              <a:buChar char="-"/>
            </a:pPr>
            <a:r>
              <a:rPr lang="en-GB" sz="1300" dirty="0">
                <a:solidFill>
                  <a:schemeClr val="tx1"/>
                </a:solidFill>
              </a:rPr>
              <a:t>Data available only until 14 Oct 2021</a:t>
            </a:r>
          </a:p>
          <a:p>
            <a:pPr marL="285750" indent="-285750">
              <a:buFontTx/>
              <a:buChar char="-"/>
            </a:pPr>
            <a:r>
              <a:rPr lang="en-GB" sz="1300" dirty="0">
                <a:solidFill>
                  <a:schemeClr val="tx1"/>
                </a:solidFill>
              </a:rPr>
              <a:t>Peak in year 2020: 31 December 2040 reported cases; peak 2021: increase of 280% with 5727 reported cases on 14 October (Figure 2.1)</a:t>
            </a:r>
          </a:p>
          <a:p>
            <a:pPr marL="285750" indent="-285750">
              <a:buFontTx/>
              <a:buChar char="-"/>
            </a:pPr>
            <a:r>
              <a:rPr lang="en-GB" sz="1300" dirty="0">
                <a:solidFill>
                  <a:schemeClr val="tx1"/>
                </a:solidFill>
              </a:rPr>
              <a:t>Others’ region may be outlier on ‘Deaths’ (138,237) and ‘Cases’ (8,317,439) columns as very out of range with rest of the regions</a:t>
            </a:r>
          </a:p>
          <a:p>
            <a:br>
              <a:rPr lang="en-GB" sz="1300" dirty="0">
                <a:solidFill>
                  <a:schemeClr val="tx1"/>
                </a:solidFill>
              </a:rPr>
            </a:br>
            <a:r>
              <a:rPr lang="en-GB" sz="1300" b="1" dirty="0">
                <a:solidFill>
                  <a:schemeClr val="tx1"/>
                </a:solidFill>
              </a:rPr>
              <a:t>FINDINGS FROM FILE covid_19_uk_vaccinated.csv</a:t>
            </a:r>
            <a:br>
              <a:rPr lang="en-GB" sz="1300" dirty="0">
                <a:solidFill>
                  <a:schemeClr val="tx1"/>
                </a:solidFill>
              </a:rPr>
            </a:br>
            <a:endParaRPr lang="en-GB" sz="13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300" dirty="0">
                <a:solidFill>
                  <a:schemeClr val="tx1"/>
                </a:solidFill>
              </a:rPr>
              <a:t>First vaccinations on 2021-01-11</a:t>
            </a:r>
          </a:p>
          <a:p>
            <a:pPr marL="285750" indent="-285750">
              <a:buFontTx/>
              <a:buChar char="-"/>
            </a:pPr>
            <a:r>
              <a:rPr lang="en-GB" sz="1300" dirty="0">
                <a:solidFill>
                  <a:schemeClr val="tx1"/>
                </a:solidFill>
              </a:rPr>
              <a:t>Data quality questions as possible discrepancies on vaccination info vs real population uncovered: i.e., Gibraltar, 5,606,041 complete vaccination cycle (CVC) on total population of Gibraltar of 33,691 (Figure 2.2) (Source: https://datatopics.worldbank.org/). Cumulative deaths in line with real data (Figure 2.3) (Source: DataCommons.org)</a:t>
            </a:r>
          </a:p>
          <a:p>
            <a:pPr marL="285750" indent="-285750">
              <a:buFontTx/>
              <a:buChar char="-"/>
            </a:pPr>
            <a:r>
              <a:rPr lang="en-GB" sz="1300" dirty="0">
                <a:solidFill>
                  <a:schemeClr val="tx1"/>
                </a:solidFill>
              </a:rPr>
              <a:t>CVC percentage (95.5%) consistent across all United Kingdom provinces</a:t>
            </a:r>
            <a:br>
              <a:rPr lang="en-GB" sz="1300" dirty="0">
                <a:solidFill>
                  <a:schemeClr val="tx1"/>
                </a:solidFill>
              </a:rPr>
            </a:br>
            <a:endParaRPr lang="en-GB" sz="1300" dirty="0">
              <a:solidFill>
                <a:schemeClr val="tx1"/>
              </a:solidFill>
            </a:endParaRPr>
          </a:p>
          <a:p>
            <a:r>
              <a:rPr lang="en-GB" sz="1300" b="1" dirty="0">
                <a:solidFill>
                  <a:schemeClr val="tx1"/>
                </a:solidFill>
              </a:rPr>
              <a:t>ADVICE FOR TEAM &amp; STAKEHOLDERS: Always important to keep an eye on data quality, understanding data shape &amp; data types at all times and looking for:</a:t>
            </a:r>
            <a:endParaRPr lang="en-GB" sz="1300" dirty="0">
              <a:solidFill>
                <a:schemeClr val="tx1"/>
              </a:solidFill>
            </a:endParaRPr>
          </a:p>
          <a:p>
            <a:endParaRPr lang="en-GB" sz="13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en-GB" sz="1300" dirty="0">
                <a:solidFill>
                  <a:schemeClr val="tx1"/>
                </a:solidFill>
              </a:rPr>
              <a:t>Data types</a:t>
            </a:r>
          </a:p>
          <a:p>
            <a:pPr marL="800100" lvl="1" indent="-342900">
              <a:buAutoNum type="arabicPeriod"/>
            </a:pPr>
            <a:r>
              <a:rPr lang="en-GB" sz="1300" dirty="0">
                <a:solidFill>
                  <a:schemeClr val="tx1"/>
                </a:solidFill>
              </a:rPr>
              <a:t>Inconsistencies in column names</a:t>
            </a:r>
          </a:p>
          <a:p>
            <a:pPr marL="800100" lvl="1" indent="-342900">
              <a:buAutoNum type="arabicPeriod"/>
            </a:pPr>
            <a:r>
              <a:rPr lang="en-GB" sz="1300" dirty="0">
                <a:solidFill>
                  <a:schemeClr val="tx1"/>
                </a:solidFill>
              </a:rPr>
              <a:t>Possible duplicate entries</a:t>
            </a:r>
          </a:p>
          <a:p>
            <a:pPr marL="800100" lvl="1" indent="-342900">
              <a:buAutoNum type="arabicPeriod"/>
            </a:pPr>
            <a:r>
              <a:rPr lang="en-GB" sz="1300" dirty="0">
                <a:solidFill>
                  <a:schemeClr val="tx1"/>
                </a:solidFill>
              </a:rPr>
              <a:t>Inconsistent data entry &amp; spelling</a:t>
            </a:r>
          </a:p>
          <a:p>
            <a:pPr marL="800100" lvl="1" indent="-342900">
              <a:buAutoNum type="arabicPeriod"/>
            </a:pPr>
            <a:r>
              <a:rPr lang="en-GB" sz="1300" dirty="0">
                <a:solidFill>
                  <a:schemeClr val="tx1"/>
                </a:solidFill>
              </a:rPr>
              <a:t>Start looking for possible outliers with the .describe() method)</a:t>
            </a:r>
          </a:p>
          <a:p>
            <a:pPr marL="800100" lvl="1" indent="-342900">
              <a:buAutoNum type="arabicPeriod"/>
            </a:pPr>
            <a:r>
              <a:rPr lang="en-GB" sz="1300" dirty="0">
                <a:solidFill>
                  <a:schemeClr val="tx1"/>
                </a:solidFill>
              </a:rPr>
              <a:t>Ways to improve code quality (PEP8 Style Guide)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FBDD83-ACA1-6A9F-2E9C-833BD0B0065D}"/>
              </a:ext>
            </a:extLst>
          </p:cNvPr>
          <p:cNvSpPr/>
          <p:nvPr/>
        </p:nvSpPr>
        <p:spPr>
          <a:xfrm>
            <a:off x="2708031" y="224417"/>
            <a:ext cx="6096000" cy="585916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algn="ctr">
              <a:lnSpc>
                <a:spcPct val="150000"/>
              </a:lnSpc>
            </a:pPr>
            <a:r>
              <a:rPr lang="en-US" i="1" u="sng" dirty="0">
                <a:latin typeface="Arial" panose="020B0604020202020204" pitchFamily="34" charset="0"/>
                <a:ea typeface="Times New Roman" panose="02020603050405020304" pitchFamily="18" charset="0"/>
              </a:rPr>
              <a:t>Figure 2.5: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 First findings</a:t>
            </a:r>
            <a:endParaRPr lang="en-GB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Source: Javier Conde (2022)</a:t>
            </a:r>
            <a:endParaRPr lang="en-GB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D68516-3258-B4DB-1C1E-7A1F4A27E981}"/>
              </a:ext>
            </a:extLst>
          </p:cNvPr>
          <p:cNvSpPr txBox="1"/>
          <p:nvPr/>
        </p:nvSpPr>
        <p:spPr>
          <a:xfrm>
            <a:off x="13179552" y="463296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l"/>
            <a:endParaRPr lang="en-ES" sz="2400" dirty="0"/>
          </a:p>
        </p:txBody>
      </p:sp>
    </p:spTree>
    <p:extLst>
      <p:ext uri="{BB962C8B-B14F-4D97-AF65-F5344CB8AC3E}">
        <p14:creationId xmlns:p14="http://schemas.microsoft.com/office/powerpoint/2010/main" val="386319655"/>
      </p:ext>
    </p:extLst>
  </p:cSld>
  <p:clrMapOvr>
    <a:masterClrMapping/>
  </p:clrMapOvr>
</p:sld>
</file>

<file path=ppt/theme/theme1.xml><?xml version="1.0" encoding="utf-8"?>
<a:theme xmlns:a="http://schemas.openxmlformats.org/drawingml/2006/main" name="UAL Theme">
  <a:themeElements>
    <a:clrScheme name="UAL">
      <a:dk1>
        <a:srgbClr val="000000"/>
      </a:dk1>
      <a:lt1>
        <a:srgbClr val="FFFFFF"/>
      </a:lt1>
      <a:dk2>
        <a:srgbClr val="FFD022"/>
      </a:dk2>
      <a:lt2>
        <a:srgbClr val="E71657"/>
      </a:lt2>
      <a:accent1>
        <a:srgbClr val="FF8500"/>
      </a:accent1>
      <a:accent2>
        <a:srgbClr val="9E65FB"/>
      </a:accent2>
      <a:accent3>
        <a:srgbClr val="20BCFF"/>
      </a:accent3>
      <a:accent4>
        <a:srgbClr val="1F4EDC"/>
      </a:accent4>
      <a:accent5>
        <a:srgbClr val="00C73E"/>
      </a:accent5>
      <a:accent6>
        <a:srgbClr val="19A3A3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t" anchorCtr="0">
        <a:noAutofit/>
      </a:bodyPr>
      <a:lstStyle>
        <a:defPPr algn="l"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1CE7FB9-D79B-AE41-9E63-DE645A617876}" vid="{B418A23E-D958-AD41-8FCE-8472335123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E6FD8723CC5847A7FE7425C9B8BD82" ma:contentTypeVersion="12" ma:contentTypeDescription="Create a new document." ma:contentTypeScope="" ma:versionID="5c5645eea39d4a1e01d5af50e283fdd2">
  <xsd:schema xmlns:xsd="http://www.w3.org/2001/XMLSchema" xmlns:xs="http://www.w3.org/2001/XMLSchema" xmlns:p="http://schemas.microsoft.com/office/2006/metadata/properties" xmlns:ns2="8a4ba4df-95ed-4241-b54f-04803280e80d" xmlns:ns3="10f681cd-7b05-4387-997a-3889df02cc60" targetNamespace="http://schemas.microsoft.com/office/2006/metadata/properties" ma:root="true" ma:fieldsID="e0fae72e0dfc38515368dd092ff95479" ns2:_="" ns3:_="">
    <xsd:import namespace="8a4ba4df-95ed-4241-b54f-04803280e80d"/>
    <xsd:import namespace="10f681cd-7b05-4387-997a-3889df02cc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4ba4df-95ed-4241-b54f-04803280e8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f681cd-7b05-4387-997a-3889df02cc6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29317F-2F4A-42DE-A1C0-3B31ECAA10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4ba4df-95ed-4241-b54f-04803280e80d"/>
    <ds:schemaRef ds:uri="10f681cd-7b05-4387-997a-3889df02c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22AF0A-C75B-47C2-82B4-D0D616E8E34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FC71C0E-110D-4433-9233-B4A830CD2E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PowerPoint-Template-LCF-202101</Template>
  <TotalTime>46035</TotalTime>
  <Words>886</Words>
  <Application>Microsoft Macintosh PowerPoint</Application>
  <PresentationFormat>Widescreen</PresentationFormat>
  <Paragraphs>359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 2</vt:lpstr>
      <vt:lpstr>UAL Theme</vt:lpstr>
      <vt:lpstr>PowerPoint Presentation</vt:lpstr>
      <vt:lpstr>1. Background/context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James Clark</dc:creator>
  <cp:lastModifiedBy>Javier Conde</cp:lastModifiedBy>
  <cp:revision>85</cp:revision>
  <dcterms:created xsi:type="dcterms:W3CDTF">2021-07-12T08:31:01Z</dcterms:created>
  <dcterms:modified xsi:type="dcterms:W3CDTF">2022-07-11T03:29:55Z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0x0101009CE6FD8723CC5847A7FE7425C9B8BD82</vt:lpwstr>
  </property>
</Properties>
</file>