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0080625" cy="7559675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2" d="100"/>
          <a:sy n="42" d="100"/>
        </p:scale>
        <p:origin x="-1208" y="-9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262563"/>
            <a:ext cx="10080625" cy="3297112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0080625" cy="426256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923682"/>
            <a:ext cx="10080625" cy="251989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763924"/>
            <a:ext cx="10080625" cy="56277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4757" y="5569496"/>
            <a:ext cx="6214412" cy="972373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327" y="3452770"/>
            <a:ext cx="7910326" cy="1976635"/>
          </a:xfrm>
          <a:effectLst/>
        </p:spPr>
        <p:txBody>
          <a:bodyPr>
            <a:noAutofit/>
          </a:bodyPr>
          <a:lstStyle>
            <a:lvl1pPr marL="705560" indent="-503972" algn="l">
              <a:defRPr sz="6000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0130" y="806364"/>
            <a:ext cx="7056438" cy="383023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z="1400" smtClean="0"/>
              <a:t>&lt;date/time&gt;</a:t>
            </a: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MX" sz="1400" smtClean="0"/>
              <a:t>&lt;footer&gt;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1A1A171-4141-4181-8171-D1A1F1E191C1}" type="slidenum">
              <a:rPr lang="es-MX" sz="1400" smtClean="0"/>
              <a:t>‹#›</a:t>
            </a:fld>
            <a:endParaRPr lang="es-MX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1938" y="415041"/>
            <a:ext cx="2268141" cy="577429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4604" y="806365"/>
            <a:ext cx="5323954" cy="5395532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z="1400" smtClean="0"/>
              <a:t>&lt;date/time&gt;</a:t>
            </a: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MX" sz="1400" smtClean="0"/>
              <a:t>&lt;footer&gt;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1A1A171-4141-4181-8171-D1A1F1E191C1}" type="slidenum">
              <a:rPr lang="es-MX" sz="1400" smtClean="0"/>
              <a:t>‹#›</a:t>
            </a:fld>
            <a:endParaRPr lang="es-MX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z="1400" smtClean="0"/>
              <a:t>&lt;date/time&gt;</a:t>
            </a: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MX" sz="1400" smtClean="0"/>
              <a:t>&lt;footer&gt;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1A1A171-4141-4181-8171-D1A1F1E191C1}" type="slidenum">
              <a:rPr lang="es-MX" sz="1400" smtClean="0"/>
              <a:t>‹#›</a:t>
            </a:fld>
            <a:endParaRPr lang="es-MX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260078" y="806366"/>
            <a:ext cx="7056438" cy="3830235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262563"/>
            <a:ext cx="10080625" cy="3297112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0080625" cy="426256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923682"/>
            <a:ext cx="10080625" cy="251989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763924"/>
            <a:ext cx="10080625" cy="56277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456" y="2394942"/>
            <a:ext cx="6577835" cy="2671290"/>
          </a:xfrm>
          <a:effectLst/>
        </p:spPr>
        <p:txBody>
          <a:bodyPr anchor="b"/>
          <a:lstStyle>
            <a:lvl1pPr algn="r">
              <a:defRPr sz="5100" b="1" cap="none" baseline="0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9597" y="5078928"/>
            <a:ext cx="6582055" cy="920940"/>
          </a:xfrm>
        </p:spPr>
        <p:txBody>
          <a:bodyPr anchor="t"/>
          <a:lstStyle>
            <a:lvl1pPr marL="0" indent="0" algn="r">
              <a:buNone/>
              <a:defRPr sz="2200">
                <a:solidFill>
                  <a:schemeClr val="tx2"/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z="1400" smtClean="0"/>
              <a:t>&lt;date/time&gt;</a:t>
            </a: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MX" sz="1400" smtClean="0"/>
              <a:t>&lt;footer&gt;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1A1A171-4141-4181-8171-D1A1F1E191C1}" type="slidenum">
              <a:rPr lang="es-MX" sz="1400" smtClean="0"/>
              <a:t>‹#›</a:t>
            </a:fld>
            <a:endParaRPr lang="es-MX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z="1400" smtClean="0"/>
              <a:t>&lt;date/time&gt;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MX" sz="1400" smtClean="0"/>
              <a:t>&lt;footer&gt;</a:t>
            </a: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1A1A171-4141-4181-8171-D1A1F1E191C1}" type="slidenum">
              <a:rPr lang="es-MX" sz="1400" smtClean="0"/>
              <a:t>‹#›</a:t>
            </a:fld>
            <a:endParaRPr lang="es-MX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60077" y="806364"/>
            <a:ext cx="3689509" cy="3830235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20957" y="806366"/>
            <a:ext cx="3689509" cy="3830235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078" y="806365"/>
            <a:ext cx="3689509" cy="705219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6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4902" y="1543601"/>
            <a:ext cx="3689509" cy="30238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3328" y="806365"/>
            <a:ext cx="3689509" cy="705219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6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marL="0" lvl="0" indent="0" algn="ctr" defTabSz="1007943" rtl="0" eaLnBrk="1" latinLnBrk="0" hangingPunct="1">
              <a:spcBef>
                <a:spcPct val="20000"/>
              </a:spcBef>
              <a:spcAft>
                <a:spcPts val="331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7" y="1542174"/>
            <a:ext cx="3689509" cy="30238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z="1400" smtClean="0"/>
              <a:t>&lt;date/time&gt;</a:t>
            </a:r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MX" sz="1400" smtClean="0"/>
              <a:t>&lt;footer&gt;</a:t>
            </a:r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1A1A171-4141-4181-8171-D1A1F1E191C1}" type="slidenum">
              <a:rPr lang="es-MX" sz="1400" smtClean="0"/>
              <a:t>‹#›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z="1400" smtClean="0"/>
              <a:t>&lt;date/time&gt;</a:t>
            </a:r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MX" sz="1400" smtClean="0"/>
              <a:t>&lt;footer&gt;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1A1A171-4141-4181-8171-D1A1F1E191C1}" type="slidenum">
              <a:rPr lang="es-MX" sz="1400" smtClean="0"/>
              <a:t>‹#›</a:t>
            </a:fld>
            <a:endParaRPr lang="es-MX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045" y="2435896"/>
            <a:ext cx="4008531" cy="1387255"/>
          </a:xfrm>
          <a:effectLst/>
        </p:spPr>
        <p:txBody>
          <a:bodyPr anchor="b">
            <a:noAutofit/>
          </a:bodyPr>
          <a:lstStyle>
            <a:lvl1pPr marL="251986" indent="-251986" algn="l">
              <a:defRPr sz="3100" b="1">
                <a:effectLst/>
              </a:defRPr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032" y="806366"/>
            <a:ext cx="4428557" cy="5395533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5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5956" y="3855679"/>
            <a:ext cx="3735762" cy="2358422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z="1400" smtClean="0"/>
              <a:t>&lt;date/time&gt;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MX" sz="1400" smtClean="0"/>
              <a:t>&lt;footer&gt;</a:t>
            </a: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1A1A171-4141-4181-8171-D1A1F1E191C1}" type="slidenum">
              <a:rPr lang="es-MX" sz="1400" smtClean="0"/>
              <a:t>‹#›</a:t>
            </a:fld>
            <a:endParaRPr lang="es-MX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262563"/>
            <a:ext cx="10080625" cy="3297112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0080625" cy="426256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923682"/>
            <a:ext cx="10080625" cy="251989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763924"/>
            <a:ext cx="10080625" cy="56277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33570" y="1259946"/>
            <a:ext cx="4536281" cy="3447827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2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s-ES_tradnl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810" y="1113874"/>
            <a:ext cx="4072504" cy="2384329"/>
          </a:xfrm>
        </p:spPr>
        <p:txBody>
          <a:bodyPr anchor="b"/>
          <a:lstStyle>
            <a:lvl1pPr marL="201589" indent="-201589">
              <a:buFont typeface="Georgia" pitchFamily="18" charset="0"/>
              <a:buChar char="*"/>
              <a:defRPr sz="18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z="1400" smtClean="0"/>
              <a:t>&lt;date/time&gt;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MX" sz="1400" smtClean="0"/>
              <a:t>&lt;footer&gt;</a:t>
            </a: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1A1A171-4141-4181-8171-D1A1F1E191C1}" type="slidenum">
              <a:rPr lang="es-MX" sz="1400" smtClean="0"/>
              <a:t>‹#›</a:t>
            </a:fld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763" y="4921197"/>
            <a:ext cx="7037407" cy="1259946"/>
          </a:xfrm>
        </p:spPr>
        <p:txBody>
          <a:bodyPr anchor="b">
            <a:noAutofit/>
          </a:bodyPr>
          <a:lstStyle>
            <a:lvl1pPr algn="l">
              <a:defRPr sz="5100" b="1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627758"/>
            <a:ext cx="10080625" cy="1931917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0080625" cy="562775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153857"/>
            <a:ext cx="10080625" cy="251989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763924"/>
            <a:ext cx="10080625" cy="56277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6977" y="4819505"/>
            <a:ext cx="7179591" cy="1259946"/>
          </a:xfrm>
          <a:prstGeom prst="rect">
            <a:avLst/>
          </a:prstGeom>
          <a:effectLst/>
        </p:spPr>
        <p:txBody>
          <a:bodyPr vert="horz" lIns="100794" tIns="50397" rIns="100794" bIns="50397" rtlCol="0" anchor="t" anchorCtr="0">
            <a:noAutofit/>
          </a:bodyPr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078" y="807181"/>
            <a:ext cx="7056438" cy="3830235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4422" y="6803708"/>
            <a:ext cx="2772172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MX" sz="1400" smtClean="0"/>
              <a:t>&lt;date/time&gt;</a:t>
            </a: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031" y="6803708"/>
            <a:ext cx="3696230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r>
              <a:rPr lang="es-MX" sz="1400" smtClean="0"/>
              <a:t>&lt;footer&gt;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00260" y="6803708"/>
            <a:ext cx="2016125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3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fld id="{11A1A171-4141-4181-8171-D1A1F1E191C1}" type="slidenum">
              <a:rPr lang="es-MX" sz="1400" smtClean="0"/>
              <a:t>‹#›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352780" indent="-352780" algn="r" defTabSz="1007943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51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1986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04766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7149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9532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32074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34456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167078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19858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852479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MX" sz="4400" b="1" dirty="0">
                <a:solidFill>
                  <a:schemeClr val="accent2"/>
                </a:solidFill>
              </a:rPr>
              <a:t>Corrección del factor de potencia</a:t>
            </a:r>
            <a:endParaRPr sz="4400" b="1" dirty="0">
              <a:solidFill>
                <a:schemeClr val="accent2"/>
              </a:solidFill>
            </a:endParaRPr>
          </a:p>
        </p:txBody>
      </p:sp>
      <p:sp>
        <p:nvSpPr>
          <p:cNvPr id="38" name="TextShape 2"/>
          <p:cNvSpPr txBox="1"/>
          <p:nvPr/>
        </p:nvSpPr>
        <p:spPr>
          <a:xfrm>
            <a:off x="503999" y="1769040"/>
            <a:ext cx="9297087" cy="4884716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s-MX" sz="3600" b="1" dirty="0"/>
              <a:t>Potencia Promedio P </a:t>
            </a:r>
            <a:r>
              <a:rPr lang="es-MX" sz="3600" b="1" dirty="0" smtClean="0"/>
              <a:t>(</a:t>
            </a:r>
            <a:r>
              <a:rPr lang="es-MX" sz="3600" b="1" dirty="0" smtClean="0">
                <a:solidFill>
                  <a:srgbClr val="5ECCF3"/>
                </a:solidFill>
              </a:rPr>
              <a:t>W</a:t>
            </a:r>
            <a:r>
              <a:rPr lang="es-MX" sz="3600" b="1" dirty="0" smtClean="0"/>
              <a:t>, Watts)</a:t>
            </a:r>
            <a:endParaRPr sz="3600" b="1" dirty="0"/>
          </a:p>
          <a:p>
            <a:r>
              <a:rPr lang="es-MX" sz="3600" b="1" dirty="0"/>
              <a:t>Potencia Aparente AP </a:t>
            </a:r>
            <a:r>
              <a:rPr lang="es-MX" sz="3600" b="1" dirty="0" smtClean="0"/>
              <a:t>(</a:t>
            </a:r>
            <a:r>
              <a:rPr lang="es-MX" sz="3600" b="1" dirty="0" smtClean="0">
                <a:solidFill>
                  <a:srgbClr val="5ECCF3"/>
                </a:solidFill>
              </a:rPr>
              <a:t>V-A</a:t>
            </a:r>
            <a:r>
              <a:rPr lang="es-MX" sz="3600" b="1" dirty="0" smtClean="0"/>
              <a:t>, Volts-Ampers)</a:t>
            </a:r>
            <a:endParaRPr sz="3600" b="1" dirty="0"/>
          </a:p>
          <a:p>
            <a:r>
              <a:rPr lang="es-MX" sz="3600" b="1" dirty="0"/>
              <a:t>Factor de Potencia PF</a:t>
            </a:r>
            <a:endParaRPr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300582"/>
            <a:ext cx="12159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smtClean="0"/>
              <a:t>Dr. Javier Cuevas</a:t>
            </a:r>
            <a:endParaRPr lang="es-MX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8471854" y="7300582"/>
            <a:ext cx="1460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smtClean="0"/>
              <a:t>Circuitos Eléctricos II</a:t>
            </a:r>
            <a:endParaRPr lang="es-MX" sz="105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2"/>
          <p:cNvSpPr txBox="1"/>
          <p:nvPr/>
        </p:nvSpPr>
        <p:spPr>
          <a:xfrm>
            <a:off x="1701360" y="300240"/>
            <a:ext cx="1188720" cy="12380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s-MX" sz="2400"/>
              <a:t> P</a:t>
            </a:r>
            <a:endParaRPr/>
          </a:p>
          <a:p>
            <a:r>
              <a:rPr lang="es-MX" sz="2400"/>
              <a:t>AP</a:t>
            </a:r>
            <a:endParaRPr/>
          </a:p>
        </p:txBody>
      </p:sp>
      <p:sp>
        <p:nvSpPr>
          <p:cNvPr id="41" name="Line 3"/>
          <p:cNvSpPr/>
          <p:nvPr/>
        </p:nvSpPr>
        <p:spPr>
          <a:xfrm>
            <a:off x="1701360" y="685440"/>
            <a:ext cx="548640" cy="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43" name="TextShape 5"/>
          <p:cNvSpPr txBox="1"/>
          <p:nvPr/>
        </p:nvSpPr>
        <p:spPr>
          <a:xfrm>
            <a:off x="1701360" y="1306080"/>
            <a:ext cx="1188720" cy="12380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s-MX" sz="2400"/>
              <a:t>    P</a:t>
            </a:r>
            <a:endParaRPr/>
          </a:p>
          <a:p>
            <a:r>
              <a:rPr lang="es-MX" sz="2400"/>
              <a:t>V</a:t>
            </a:r>
            <a:r>
              <a:rPr lang="es-MX" sz="1100"/>
              <a:t>RMS</a:t>
            </a:r>
            <a:r>
              <a:rPr lang="es-MX" sz="2400"/>
              <a:t>I</a:t>
            </a:r>
            <a:r>
              <a:rPr lang="es-MX" sz="1100"/>
              <a:t>RMS</a:t>
            </a:r>
            <a:endParaRPr/>
          </a:p>
        </p:txBody>
      </p:sp>
      <p:sp>
        <p:nvSpPr>
          <p:cNvPr id="44" name="Line 6"/>
          <p:cNvSpPr/>
          <p:nvPr/>
        </p:nvSpPr>
        <p:spPr>
          <a:xfrm flipV="1">
            <a:off x="1701360" y="1673640"/>
            <a:ext cx="1097280" cy="1764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46" name="TextShape 8"/>
          <p:cNvSpPr txBox="1"/>
          <p:nvPr/>
        </p:nvSpPr>
        <p:spPr>
          <a:xfrm>
            <a:off x="1792800" y="2145960"/>
            <a:ext cx="1554480" cy="12380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s-MX" sz="2400" dirty="0"/>
              <a:t>       P    </a:t>
            </a:r>
            <a:endParaRPr lang="es-MX" sz="2400" dirty="0" smtClean="0"/>
          </a:p>
          <a:p>
            <a:r>
              <a:rPr lang="es-MX" sz="2400" dirty="0" smtClean="0"/>
              <a:t>(</a:t>
            </a:r>
            <a:r>
              <a:rPr lang="es-MX" sz="2400" dirty="0"/>
              <a:t>V</a:t>
            </a:r>
            <a:r>
              <a:rPr lang="es-MX" sz="1100" dirty="0"/>
              <a:t>RMS</a:t>
            </a:r>
            <a:r>
              <a:rPr lang="es-MX" sz="2400" dirty="0"/>
              <a:t>)(PF)</a:t>
            </a:r>
            <a:endParaRPr dirty="0"/>
          </a:p>
        </p:txBody>
      </p:sp>
      <p:grpSp>
        <p:nvGrpSpPr>
          <p:cNvPr id="6" name="Group 5"/>
          <p:cNvGrpSpPr/>
          <p:nvPr/>
        </p:nvGrpSpPr>
        <p:grpSpPr>
          <a:xfrm>
            <a:off x="933840" y="483120"/>
            <a:ext cx="2230560" cy="2520720"/>
            <a:chOff x="933840" y="483120"/>
            <a:chExt cx="2230560" cy="2520720"/>
          </a:xfrm>
        </p:grpSpPr>
        <p:sp>
          <p:nvSpPr>
            <p:cNvPr id="39" name="TextShape 1"/>
            <p:cNvSpPr txBox="1"/>
            <p:nvPr/>
          </p:nvSpPr>
          <p:spPr>
            <a:xfrm>
              <a:off x="933840" y="483120"/>
              <a:ext cx="1920240" cy="691920"/>
            </a:xfrm>
            <a:prstGeom prst="rect">
              <a:avLst/>
            </a:prstGeom>
          </p:spPr>
          <p:txBody>
            <a:bodyPr wrap="none" lIns="90000" tIns="45000" rIns="90000" bIns="45000"/>
            <a:lstStyle/>
            <a:p>
              <a:r>
                <a:rPr lang="es-MX" sz="2400" dirty="0"/>
                <a:t>PF =</a:t>
              </a:r>
              <a:endParaRPr dirty="0"/>
            </a:p>
          </p:txBody>
        </p:sp>
        <p:sp>
          <p:nvSpPr>
            <p:cNvPr id="42" name="TextShape 4"/>
            <p:cNvSpPr txBox="1"/>
            <p:nvPr/>
          </p:nvSpPr>
          <p:spPr>
            <a:xfrm>
              <a:off x="933840" y="1488960"/>
              <a:ext cx="1920240" cy="691560"/>
            </a:xfrm>
            <a:prstGeom prst="rect">
              <a:avLst/>
            </a:prstGeom>
          </p:spPr>
          <p:txBody>
            <a:bodyPr wrap="none" lIns="90000" tIns="45000" rIns="90000" bIns="45000"/>
            <a:lstStyle/>
            <a:p>
              <a:r>
                <a:rPr lang="es-MX" sz="2400"/>
                <a:t>PF =</a:t>
              </a:r>
              <a:endParaRPr/>
            </a:p>
          </p:txBody>
        </p:sp>
        <p:sp>
          <p:nvSpPr>
            <p:cNvPr id="45" name="TextShape 7"/>
            <p:cNvSpPr txBox="1"/>
            <p:nvPr/>
          </p:nvSpPr>
          <p:spPr>
            <a:xfrm>
              <a:off x="969840" y="2311920"/>
              <a:ext cx="1920240" cy="691920"/>
            </a:xfrm>
            <a:prstGeom prst="rect">
              <a:avLst/>
            </a:prstGeom>
          </p:spPr>
          <p:txBody>
            <a:bodyPr wrap="none" lIns="90000" tIns="45000" rIns="90000" bIns="45000"/>
            <a:lstStyle/>
            <a:p>
              <a:r>
                <a:rPr lang="es-MX" sz="2400"/>
                <a:t>I</a:t>
              </a:r>
              <a:r>
                <a:rPr lang="es-MX" sz="1300"/>
                <a:t>RMS</a:t>
              </a:r>
              <a:r>
                <a:rPr lang="es-MX" sz="2400"/>
                <a:t> =</a:t>
              </a:r>
              <a:endParaRPr/>
            </a:p>
          </p:txBody>
        </p:sp>
        <p:sp>
          <p:nvSpPr>
            <p:cNvPr id="47" name="Line 9"/>
            <p:cNvSpPr/>
            <p:nvPr/>
          </p:nvSpPr>
          <p:spPr>
            <a:xfrm flipV="1">
              <a:off x="1792800" y="2494800"/>
              <a:ext cx="1371600" cy="3636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</p:sp>
      </p:grpSp>
      <p:grpSp>
        <p:nvGrpSpPr>
          <p:cNvPr id="5" name="Group 4"/>
          <p:cNvGrpSpPr/>
          <p:nvPr/>
        </p:nvGrpSpPr>
        <p:grpSpPr>
          <a:xfrm>
            <a:off x="5269188" y="378295"/>
            <a:ext cx="3840480" cy="2624760"/>
            <a:chOff x="5269188" y="378295"/>
            <a:chExt cx="3840480" cy="2624760"/>
          </a:xfrm>
        </p:grpSpPr>
        <p:grpSp>
          <p:nvGrpSpPr>
            <p:cNvPr id="4" name="Group 3"/>
            <p:cNvGrpSpPr/>
            <p:nvPr/>
          </p:nvGrpSpPr>
          <p:grpSpPr>
            <a:xfrm>
              <a:off x="5269188" y="378295"/>
              <a:ext cx="3840480" cy="2624760"/>
              <a:chOff x="5358960" y="353160"/>
              <a:chExt cx="3840480" cy="2624760"/>
            </a:xfrm>
          </p:grpSpPr>
          <p:sp>
            <p:nvSpPr>
              <p:cNvPr id="48" name="TextShape 10"/>
              <p:cNvSpPr txBox="1"/>
              <p:nvPr/>
            </p:nvSpPr>
            <p:spPr>
              <a:xfrm>
                <a:off x="5358960" y="353160"/>
                <a:ext cx="3840480" cy="2624760"/>
              </a:xfrm>
              <a:prstGeom prst="rect">
                <a:avLst/>
              </a:prstGeom>
            </p:spPr>
            <p:txBody>
              <a:bodyPr wrap="none" lIns="90000" tIns="45000" rIns="90000" bIns="45000"/>
              <a:lstStyle/>
              <a:p>
                <a:r>
                  <a:rPr lang="es-MX" sz="2400" dirty="0"/>
                  <a:t>	P = 10 kW</a:t>
                </a:r>
                <a:endParaRPr dirty="0"/>
              </a:p>
              <a:p>
                <a:r>
                  <a:rPr lang="es-MX" sz="2400" dirty="0"/>
                  <a:t>	V</a:t>
                </a:r>
                <a:r>
                  <a:rPr lang="es-MX" sz="1100" dirty="0"/>
                  <a:t>RMS</a:t>
                </a:r>
                <a:r>
                  <a:rPr lang="es-MX" sz="2400" dirty="0"/>
                  <a:t> = </a:t>
                </a:r>
                <a:r>
                  <a:rPr lang="es-MX" sz="2400" dirty="0" smtClean="0"/>
                  <a:t>120 V</a:t>
                </a:r>
                <a:r>
                  <a:rPr lang="es-MX" sz="1100" dirty="0" smtClean="0"/>
                  <a:t>RMS</a:t>
                </a:r>
              </a:p>
              <a:p>
                <a:endParaRPr dirty="0"/>
              </a:p>
              <a:p>
                <a:r>
                  <a:rPr lang="es-MX" sz="2400" dirty="0"/>
                  <a:t>	I</a:t>
                </a:r>
                <a:r>
                  <a:rPr lang="es-MX" sz="1100" dirty="0"/>
                  <a:t>RMS</a:t>
                </a:r>
                <a:r>
                  <a:rPr lang="es-MX" sz="2400" dirty="0"/>
                  <a:t> </a:t>
                </a:r>
                <a:r>
                  <a:rPr lang="es-MX" sz="2400" dirty="0" smtClean="0"/>
                  <a:t>=   10 </a:t>
                </a:r>
                <a:r>
                  <a:rPr lang="es-MX" sz="2400" dirty="0"/>
                  <a:t>kW</a:t>
                </a:r>
                <a:endParaRPr dirty="0"/>
              </a:p>
              <a:p>
                <a:r>
                  <a:rPr lang="es-MX" sz="2400" dirty="0"/>
                  <a:t>		 </a:t>
                </a:r>
                <a:r>
                  <a:rPr lang="es-MX" sz="2400" dirty="0" smtClean="0"/>
                  <a:t>  </a:t>
                </a:r>
                <a:r>
                  <a:rPr lang="es-MX" sz="2400" dirty="0"/>
                  <a:t>(120)(PF)</a:t>
                </a:r>
                <a:endParaRPr dirty="0"/>
              </a:p>
              <a:p>
                <a:endParaRPr dirty="0"/>
              </a:p>
              <a:p>
                <a:r>
                  <a:rPr lang="es-MX" sz="2400" dirty="0"/>
                  <a:t>			83.33</a:t>
                </a:r>
                <a:endParaRPr dirty="0"/>
              </a:p>
              <a:p>
                <a:r>
                  <a:rPr lang="es-MX" sz="2400" dirty="0"/>
                  <a:t>			  PF</a:t>
                </a:r>
                <a:endParaRPr dirty="0"/>
              </a:p>
            </p:txBody>
          </p:sp>
          <p:sp>
            <p:nvSpPr>
              <p:cNvPr id="49" name="Line 11"/>
              <p:cNvSpPr/>
              <p:nvPr/>
            </p:nvSpPr>
            <p:spPr>
              <a:xfrm>
                <a:off x="6639120" y="1779068"/>
                <a:ext cx="1280160" cy="0"/>
              </a:xfrm>
              <a:prstGeom prst="line">
                <a:avLst/>
              </a:prstGeom>
              <a:ln w="18360">
                <a:solidFill>
                  <a:srgbClr val="000000"/>
                </a:solidFill>
                <a:round/>
              </a:ln>
            </p:spPr>
          </p:sp>
          <p:sp>
            <p:nvSpPr>
              <p:cNvPr id="50" name="Line 12"/>
              <p:cNvSpPr/>
              <p:nvPr/>
            </p:nvSpPr>
            <p:spPr>
              <a:xfrm>
                <a:off x="6822000" y="2799904"/>
                <a:ext cx="822960" cy="0"/>
              </a:xfrm>
              <a:prstGeom prst="line">
                <a:avLst/>
              </a:prstGeom>
              <a:ln w="18360">
                <a:solidFill>
                  <a:srgbClr val="000000"/>
                </a:solidFill>
                <a:round/>
              </a:ln>
            </p:spPr>
          </p:sp>
        </p:grpSp>
        <p:sp>
          <p:nvSpPr>
            <p:cNvPr id="51" name="TextShape 13"/>
            <p:cNvSpPr txBox="1"/>
            <p:nvPr/>
          </p:nvSpPr>
          <p:spPr>
            <a:xfrm>
              <a:off x="6292800" y="2546812"/>
              <a:ext cx="365760" cy="430200"/>
            </a:xfrm>
            <a:prstGeom prst="rect">
              <a:avLst/>
            </a:prstGeom>
          </p:spPr>
          <p:txBody>
            <a:bodyPr wrap="none" lIns="90000" tIns="45000" rIns="90000" bIns="45000"/>
            <a:lstStyle/>
            <a:p>
              <a:r>
                <a:rPr lang="es-MX" sz="2400" dirty="0"/>
                <a:t>=</a:t>
              </a:r>
              <a:endParaRPr dirty="0"/>
            </a:p>
          </p:txBody>
        </p:sp>
      </p:grpSp>
      <p:graphicFrame>
        <p:nvGraphicFramePr>
          <p:cNvPr id="52" name="Table 14"/>
          <p:cNvGraphicFramePr/>
          <p:nvPr>
            <p:extLst>
              <p:ext uri="{D42A27DB-BD31-4B8C-83A1-F6EECF244321}">
                <p14:modId xmlns:p14="http://schemas.microsoft.com/office/powerpoint/2010/main" val="3058598914"/>
              </p:ext>
            </p:extLst>
          </p:nvPr>
        </p:nvGraphicFramePr>
        <p:xfrm>
          <a:off x="534600" y="3126776"/>
          <a:ext cx="8870040" cy="4114800"/>
        </p:xfrm>
        <a:graphic>
          <a:graphicData uri="http://schemas.openxmlformats.org/drawingml/2006/table">
            <a:tbl>
              <a:tblPr/>
              <a:tblGrid>
                <a:gridCol w="4434840"/>
                <a:gridCol w="4435200"/>
              </a:tblGrid>
              <a:tr h="433800">
                <a:tc>
                  <a:txBody>
                    <a:bodyPr/>
                    <a:lstStyle/>
                    <a:p>
                      <a:r>
                        <a:rPr lang="es-MX" sz="2400"/>
                        <a:t>PF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/>
                        <a:t>I</a:t>
                      </a:r>
                      <a:r>
                        <a:rPr lang="es-MX" sz="1600"/>
                        <a:t>RMS</a:t>
                      </a:r>
                      <a:endParaRPr/>
                    </a:p>
                  </a:txBody>
                  <a:tcPr/>
                </a:tc>
              </a:tr>
              <a:tr h="433800">
                <a:tc>
                  <a:txBody>
                    <a:bodyPr/>
                    <a:lstStyle/>
                    <a:p>
                      <a:r>
                        <a:rPr lang="es-MX" sz="2400"/>
                        <a:t>0.5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/>
                        <a:t>166.6 </a:t>
                      </a:r>
                      <a:r>
                        <a:rPr lang="es-MX" sz="1800" dirty="0" smtClean="0"/>
                        <a:t>A</a:t>
                      </a:r>
                      <a:r>
                        <a:rPr lang="es-MX" sz="1800" baseline="-25000" dirty="0" smtClean="0"/>
                        <a:t>RMS</a:t>
                      </a:r>
                      <a:endParaRPr lang="es-MX" sz="1800" dirty="0" smtClean="0"/>
                    </a:p>
                  </a:txBody>
                  <a:tcPr/>
                </a:tc>
              </a:tr>
              <a:tr h="433800">
                <a:tc>
                  <a:txBody>
                    <a:bodyPr/>
                    <a:lstStyle/>
                    <a:p>
                      <a:r>
                        <a:rPr lang="es-MX" sz="2400"/>
                        <a:t>0.6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dirty="0" smtClean="0"/>
                        <a:t>138.8 </a:t>
                      </a:r>
                      <a:r>
                        <a:rPr lang="es-MX" sz="1800" dirty="0" smtClean="0"/>
                        <a:t>A</a:t>
                      </a:r>
                      <a:r>
                        <a:rPr lang="es-MX" sz="1800" baseline="-25000" dirty="0" smtClean="0"/>
                        <a:t>RMS</a:t>
                      </a:r>
                      <a:endParaRPr dirty="0"/>
                    </a:p>
                  </a:txBody>
                  <a:tcPr/>
                </a:tc>
              </a:tr>
              <a:tr h="433800">
                <a:tc>
                  <a:txBody>
                    <a:bodyPr/>
                    <a:lstStyle/>
                    <a:p>
                      <a:r>
                        <a:rPr lang="es-MX" sz="2400"/>
                        <a:t>0.7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dirty="0" smtClean="0"/>
                        <a:t>119.04 </a:t>
                      </a:r>
                      <a:r>
                        <a:rPr lang="es-MX" sz="1800" dirty="0" smtClean="0"/>
                        <a:t>A</a:t>
                      </a:r>
                      <a:r>
                        <a:rPr lang="es-MX" sz="1800" baseline="-25000" dirty="0" smtClean="0"/>
                        <a:t>RMS</a:t>
                      </a:r>
                      <a:endParaRPr dirty="0"/>
                    </a:p>
                  </a:txBody>
                  <a:tcPr/>
                </a:tc>
              </a:tr>
              <a:tr h="433800">
                <a:tc>
                  <a:txBody>
                    <a:bodyPr/>
                    <a:lstStyle/>
                    <a:p>
                      <a:r>
                        <a:rPr lang="es-MX" sz="2400"/>
                        <a:t>0.8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dirty="0" smtClean="0"/>
                        <a:t>104.16 </a:t>
                      </a:r>
                      <a:r>
                        <a:rPr lang="es-MX" sz="1800" dirty="0" smtClean="0"/>
                        <a:t>A</a:t>
                      </a:r>
                      <a:r>
                        <a:rPr lang="es-MX" sz="1800" baseline="-25000" dirty="0" smtClean="0"/>
                        <a:t>RMS</a:t>
                      </a:r>
                      <a:endParaRPr dirty="0"/>
                    </a:p>
                  </a:txBody>
                  <a:tcPr/>
                </a:tc>
              </a:tr>
              <a:tr h="433800">
                <a:tc>
                  <a:txBody>
                    <a:bodyPr/>
                    <a:lstStyle/>
                    <a:p>
                      <a:r>
                        <a:rPr lang="es-MX" sz="2400"/>
                        <a:t>0.9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dirty="0" smtClean="0"/>
                        <a:t>92.59 </a:t>
                      </a:r>
                      <a:r>
                        <a:rPr lang="es-MX" sz="1800" dirty="0" smtClean="0"/>
                        <a:t>A</a:t>
                      </a:r>
                      <a:r>
                        <a:rPr lang="es-MX" sz="1800" baseline="-25000" dirty="0" smtClean="0"/>
                        <a:t>RMS</a:t>
                      </a:r>
                      <a:endParaRPr dirty="0"/>
                    </a:p>
                  </a:txBody>
                  <a:tcPr/>
                </a:tc>
              </a:tr>
              <a:tr h="433800">
                <a:tc>
                  <a:txBody>
                    <a:bodyPr/>
                    <a:lstStyle/>
                    <a:p>
                      <a:r>
                        <a:rPr lang="es-MX" sz="2400"/>
                        <a:t>0.95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dirty="0" smtClean="0"/>
                        <a:t>87.71 </a:t>
                      </a:r>
                      <a:r>
                        <a:rPr lang="es-MX" sz="1800" dirty="0" smtClean="0"/>
                        <a:t>A</a:t>
                      </a:r>
                      <a:r>
                        <a:rPr lang="es-MX" sz="1800" baseline="-25000" dirty="0" smtClean="0"/>
                        <a:t>RMS</a:t>
                      </a:r>
                      <a:endParaRPr dirty="0"/>
                    </a:p>
                  </a:txBody>
                  <a:tcPr/>
                </a:tc>
              </a:tr>
              <a:tr h="433800">
                <a:tc>
                  <a:txBody>
                    <a:bodyPr/>
                    <a:lstStyle/>
                    <a:p>
                      <a:r>
                        <a:rPr lang="es-MX" sz="2400"/>
                        <a:t>0.98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dirty="0" smtClean="0"/>
                        <a:t>85.03 </a:t>
                      </a:r>
                      <a:r>
                        <a:rPr lang="es-MX" sz="1800" dirty="0" smtClean="0"/>
                        <a:t>A</a:t>
                      </a:r>
                      <a:r>
                        <a:rPr lang="es-MX" sz="1800" baseline="-25000" dirty="0" smtClean="0"/>
                        <a:t>RMS</a:t>
                      </a:r>
                      <a:endParaRPr dirty="0"/>
                    </a:p>
                  </a:txBody>
                  <a:tcPr/>
                </a:tc>
              </a:tr>
              <a:tr h="433800">
                <a:tc>
                  <a:txBody>
                    <a:bodyPr/>
                    <a:lstStyle/>
                    <a:p>
                      <a:r>
                        <a:rPr lang="es-MX" sz="2400"/>
                        <a:t>0.99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dirty="0" smtClean="0"/>
                        <a:t>84.17 </a:t>
                      </a:r>
                      <a:r>
                        <a:rPr lang="es-MX" sz="1800" dirty="0" smtClean="0"/>
                        <a:t>A</a:t>
                      </a:r>
                      <a:r>
                        <a:rPr lang="es-MX" sz="1800" baseline="-25000" dirty="0" smtClean="0"/>
                        <a:t>RMS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92818" y="326536"/>
            <a:ext cx="616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 smtClean="0"/>
              <a:t>Si</a:t>
            </a:r>
            <a:endParaRPr lang="en-US" sz="44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7300582"/>
            <a:ext cx="12159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smtClean="0"/>
              <a:t>Dr. Javier Cuevas</a:t>
            </a:r>
            <a:endParaRPr lang="es-MX" sz="1050"/>
          </a:p>
        </p:txBody>
      </p:sp>
      <p:sp>
        <p:nvSpPr>
          <p:cNvPr id="18" name="TextBox 17"/>
          <p:cNvSpPr txBox="1"/>
          <p:nvPr/>
        </p:nvSpPr>
        <p:spPr>
          <a:xfrm>
            <a:off x="8471854" y="7300582"/>
            <a:ext cx="1460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smtClean="0"/>
              <a:t>Circuitos Eléctricos II</a:t>
            </a:r>
            <a:endParaRPr lang="es-MX" sz="105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MX"/>
              <a:t>Corrección del factor de Potencia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</a:pPr>
            <a:r>
              <a:rPr lang="es-MX" sz="2400" dirty="0"/>
              <a:t>La corrección se hace para una alimentación constante Vs y </a:t>
            </a:r>
            <a:endParaRPr lang="es-MX" sz="2400" dirty="0" smtClean="0"/>
          </a:p>
          <a:p>
            <a:pPr>
              <a:buSzPct val="45000"/>
            </a:pPr>
            <a:r>
              <a:rPr lang="es-MX" sz="2400" dirty="0" smtClean="0"/>
              <a:t>normalmente </a:t>
            </a:r>
            <a:r>
              <a:rPr lang="es-MX" sz="2400" dirty="0"/>
              <a:t>para un carga inductiva es decir:</a:t>
            </a:r>
            <a:endParaRPr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300582"/>
            <a:ext cx="12159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smtClean="0"/>
              <a:t>Dr. Javier Cuevas</a:t>
            </a:r>
            <a:endParaRPr lang="es-MX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8471854" y="7300582"/>
            <a:ext cx="1460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smtClean="0"/>
              <a:t>Circuitos Eléctricos II</a:t>
            </a:r>
            <a:endParaRPr lang="es-MX" sz="105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9" name="TextShape 2"/>
          <p:cNvSpPr txBox="1"/>
          <p:nvPr/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</a:pPr>
            <a:r>
              <a:rPr lang="es-MX" sz="3200" dirty="0"/>
              <a:t>La potencia compleja que absorbe la carga es:</a:t>
            </a:r>
            <a:endParaRPr sz="3200" dirty="0"/>
          </a:p>
          <a:p>
            <a:pPr>
              <a:buSzPct val="45000"/>
              <a:buFont typeface="StarSymbol"/>
              <a:buChar char=""/>
            </a:pP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  <a:p>
            <a:pPr>
              <a:buSzPct val="45000"/>
            </a:pPr>
            <a:endParaRPr lang="es-MX" sz="3200" dirty="0" smtClean="0"/>
          </a:p>
          <a:p>
            <a:pPr>
              <a:buSzPct val="45000"/>
            </a:pPr>
            <a:endParaRPr lang="es-MX" sz="3200" dirty="0"/>
          </a:p>
          <a:p>
            <a:pPr>
              <a:buSzPct val="45000"/>
            </a:pPr>
            <a:r>
              <a:rPr lang="es-MX" sz="3200" dirty="0" smtClean="0"/>
              <a:t>Que </a:t>
            </a:r>
            <a:r>
              <a:rPr lang="es-MX" sz="3200" dirty="0"/>
              <a:t>la vamos a llamar potencia inicial.</a:t>
            </a:r>
            <a:endParaRPr dirty="0"/>
          </a:p>
        </p:txBody>
      </p:sp>
      <p:sp>
        <p:nvSpPr>
          <p:cNvPr id="70" name="TextShape 3"/>
          <p:cNvSpPr txBox="1"/>
          <p:nvPr/>
        </p:nvSpPr>
        <p:spPr>
          <a:xfrm>
            <a:off x="3200400" y="2651760"/>
            <a:ext cx="3200400" cy="6400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s-MX" sz="3600"/>
              <a:t>S = P + JQ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0" y="7300582"/>
            <a:ext cx="12159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smtClean="0"/>
              <a:t>Dr. Javier Cuevas</a:t>
            </a:r>
            <a:endParaRPr lang="es-MX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8471854" y="7300582"/>
            <a:ext cx="1460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smtClean="0"/>
              <a:t>Circuitos Eléctricos II</a:t>
            </a:r>
            <a:endParaRPr lang="es-MX" sz="105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</a:pPr>
            <a:r>
              <a:rPr lang="es-MX" dirty="0"/>
              <a:t>El triángulo de potencia es:</a:t>
            </a:r>
            <a:endParaRPr dirty="0"/>
          </a:p>
        </p:txBody>
      </p:sp>
      <p:sp>
        <p:nvSpPr>
          <p:cNvPr id="73" name="Line 3"/>
          <p:cNvSpPr/>
          <p:nvPr/>
        </p:nvSpPr>
        <p:spPr>
          <a:xfrm flipV="1">
            <a:off x="822960" y="2926080"/>
            <a:ext cx="0" cy="32270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74" name="Line 4"/>
          <p:cNvSpPr/>
          <p:nvPr/>
        </p:nvSpPr>
        <p:spPr>
          <a:xfrm>
            <a:off x="822960" y="6153120"/>
            <a:ext cx="54864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75" name="Line 5"/>
          <p:cNvSpPr/>
          <p:nvPr/>
        </p:nvSpPr>
        <p:spPr>
          <a:xfrm flipV="1">
            <a:off x="822960" y="4206240"/>
            <a:ext cx="2651760" cy="19468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76" name="Line 6"/>
          <p:cNvSpPr/>
          <p:nvPr/>
        </p:nvSpPr>
        <p:spPr>
          <a:xfrm>
            <a:off x="3330720" y="4297680"/>
            <a:ext cx="0" cy="18554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77" name="TextShape 7"/>
          <p:cNvSpPr txBox="1"/>
          <p:nvPr/>
        </p:nvSpPr>
        <p:spPr>
          <a:xfrm>
            <a:off x="1645920" y="6150844"/>
            <a:ext cx="1011240" cy="430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s-MX" sz="2400" dirty="0"/>
              <a:t>P</a:t>
            </a:r>
            <a:r>
              <a:rPr lang="es-MX" sz="1400" dirty="0"/>
              <a:t>INICIAL</a:t>
            </a:r>
            <a:endParaRPr dirty="0"/>
          </a:p>
        </p:txBody>
      </p:sp>
      <p:sp>
        <p:nvSpPr>
          <p:cNvPr id="78" name="TextShape 8"/>
          <p:cNvSpPr txBox="1"/>
          <p:nvPr/>
        </p:nvSpPr>
        <p:spPr>
          <a:xfrm>
            <a:off x="3469248" y="5029200"/>
            <a:ext cx="1046160" cy="430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s-MX" sz="2400" dirty="0"/>
              <a:t>Q</a:t>
            </a:r>
            <a:r>
              <a:rPr lang="es-MX" sz="1400" dirty="0"/>
              <a:t>INICIAL</a:t>
            </a:r>
            <a:endParaRPr dirty="0"/>
          </a:p>
        </p:txBody>
      </p:sp>
      <p:sp>
        <p:nvSpPr>
          <p:cNvPr id="79" name="Freeform 9"/>
          <p:cNvSpPr/>
          <p:nvPr/>
        </p:nvSpPr>
        <p:spPr>
          <a:xfrm>
            <a:off x="1444680" y="5667480"/>
            <a:ext cx="127800" cy="524160"/>
          </a:xfrm>
          <a:custGeom>
            <a:avLst/>
            <a:gdLst/>
            <a:ahLst/>
            <a:cxnLst/>
            <a:rect l="0" t="0" r="r" b="b"/>
            <a:pathLst>
              <a:path w="355" h="1456">
                <a:moveTo>
                  <a:pt x="0" y="0"/>
                </a:moveTo>
                <a:cubicBezTo>
                  <a:pt x="253" y="404"/>
                  <a:pt x="354" y="894"/>
                  <a:pt x="308" y="1367"/>
                </a:cubicBezTo>
                <a:lnTo>
                  <a:pt x="308" y="1455"/>
                </a:lnTo>
              </a:path>
            </a:pathLst>
          </a:custGeom>
          <a:ln>
            <a:solidFill>
              <a:srgbClr val="000000"/>
            </a:solidFill>
          </a:ln>
        </p:spPr>
      </p:sp>
      <p:sp>
        <p:nvSpPr>
          <p:cNvPr id="11" name="TextBox 10"/>
          <p:cNvSpPr txBox="1"/>
          <p:nvPr/>
        </p:nvSpPr>
        <p:spPr>
          <a:xfrm>
            <a:off x="0" y="7300582"/>
            <a:ext cx="12159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smtClean="0"/>
              <a:t>Dr. Javier Cuevas</a:t>
            </a:r>
            <a:endParaRPr lang="es-MX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8471854" y="7300582"/>
            <a:ext cx="1460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smtClean="0"/>
              <a:t>Circuitos Eléctricos II</a:t>
            </a:r>
            <a:endParaRPr lang="es-MX" sz="105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583680" y="5394960"/>
            <a:ext cx="2377440" cy="108936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99" name="TextShape 2"/>
          <p:cNvSpPr txBox="1"/>
          <p:nvPr/>
        </p:nvSpPr>
        <p:spPr>
          <a:xfrm>
            <a:off x="756000" y="1085040"/>
            <a:ext cx="88700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</a:pPr>
            <a:r>
              <a:rPr lang="es-MX" dirty="0"/>
              <a:t>S</a:t>
            </a:r>
            <a:r>
              <a:rPr lang="es-MX" sz="1400" dirty="0"/>
              <a:t>INICIAL</a:t>
            </a:r>
            <a:r>
              <a:rPr lang="es-MX" dirty="0"/>
              <a:t> = P + JQ</a:t>
            </a:r>
            <a:r>
              <a:rPr lang="es-MX" sz="1400" dirty="0"/>
              <a:t>INICIAL</a:t>
            </a:r>
            <a:endParaRPr dirty="0"/>
          </a:p>
          <a:p>
            <a:pPr>
              <a:buSzPct val="45000"/>
            </a:pPr>
            <a:r>
              <a:rPr lang="es-MX" dirty="0"/>
              <a:t>S</a:t>
            </a:r>
            <a:r>
              <a:rPr lang="es-MX" sz="1400" dirty="0"/>
              <a:t>CAPACITIVA</a:t>
            </a:r>
            <a:r>
              <a:rPr lang="es-MX" dirty="0"/>
              <a:t> = 0 – JQ</a:t>
            </a:r>
            <a:r>
              <a:rPr lang="es-MX" sz="1400" dirty="0"/>
              <a:t>CAPACITIVA</a:t>
            </a:r>
            <a:endParaRPr dirty="0"/>
          </a:p>
          <a:p>
            <a:pPr>
              <a:buSzPct val="45000"/>
            </a:pPr>
            <a:r>
              <a:rPr lang="es-MX" sz="3200" dirty="0"/>
              <a:t>S</a:t>
            </a:r>
            <a:r>
              <a:rPr lang="es-MX" sz="1500" dirty="0"/>
              <a:t>FINAL</a:t>
            </a:r>
            <a:r>
              <a:rPr lang="es-MX" sz="3200" dirty="0"/>
              <a:t> = P + JQ</a:t>
            </a:r>
            <a:r>
              <a:rPr lang="es-MX" sz="1500" dirty="0"/>
              <a:t>FINAL</a:t>
            </a:r>
            <a:endParaRPr dirty="0"/>
          </a:p>
        </p:txBody>
      </p:sp>
      <p:sp>
        <p:nvSpPr>
          <p:cNvPr id="100" name="Line 3"/>
          <p:cNvSpPr/>
          <p:nvPr/>
        </p:nvSpPr>
        <p:spPr>
          <a:xfrm>
            <a:off x="1166400" y="2242080"/>
            <a:ext cx="4023360" cy="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101" name="TextShape 4"/>
          <p:cNvSpPr txBox="1"/>
          <p:nvPr/>
        </p:nvSpPr>
        <p:spPr>
          <a:xfrm>
            <a:off x="983520" y="3705120"/>
            <a:ext cx="3749040" cy="546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s-MX" sz="3200"/>
              <a:t>Q</a:t>
            </a:r>
            <a:r>
              <a:rPr lang="es-MX" sz="1400"/>
              <a:t>C</a:t>
            </a:r>
            <a:r>
              <a:rPr lang="es-MX" sz="3200"/>
              <a:t> =			=		 =&gt; </a:t>
            </a:r>
            <a:endParaRPr/>
          </a:p>
        </p:txBody>
      </p:sp>
      <p:sp>
        <p:nvSpPr>
          <p:cNvPr id="102" name="TextShape 5"/>
          <p:cNvSpPr txBox="1"/>
          <p:nvPr/>
        </p:nvSpPr>
        <p:spPr>
          <a:xfrm>
            <a:off x="2061360" y="3486240"/>
            <a:ext cx="750960" cy="10018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s-MX" sz="3200"/>
              <a:t>V</a:t>
            </a:r>
            <a:r>
              <a:rPr lang="es-MX" sz="1400"/>
              <a:t>S</a:t>
            </a:r>
            <a:endParaRPr/>
          </a:p>
          <a:p>
            <a:r>
              <a:rPr lang="es-MX" sz="3200"/>
              <a:t>Z</a:t>
            </a:r>
            <a:r>
              <a:rPr lang="es-MX" sz="1400"/>
              <a:t>C</a:t>
            </a:r>
            <a:endParaRPr/>
          </a:p>
        </p:txBody>
      </p:sp>
      <p:sp>
        <p:nvSpPr>
          <p:cNvPr id="103" name="Line 6"/>
          <p:cNvSpPr/>
          <p:nvPr/>
        </p:nvSpPr>
        <p:spPr>
          <a:xfrm>
            <a:off x="1969920" y="3979440"/>
            <a:ext cx="822960" cy="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104" name="Line 7"/>
          <p:cNvSpPr/>
          <p:nvPr/>
        </p:nvSpPr>
        <p:spPr>
          <a:xfrm flipV="1">
            <a:off x="2061360" y="3522240"/>
            <a:ext cx="0" cy="3657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105" name="Line 8"/>
          <p:cNvSpPr/>
          <p:nvPr/>
        </p:nvSpPr>
        <p:spPr>
          <a:xfrm flipV="1">
            <a:off x="2665440" y="3522240"/>
            <a:ext cx="0" cy="38520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106" name="Line 9"/>
          <p:cNvSpPr/>
          <p:nvPr/>
        </p:nvSpPr>
        <p:spPr>
          <a:xfrm flipV="1">
            <a:off x="2052000" y="4016880"/>
            <a:ext cx="0" cy="3657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107" name="Line 10"/>
          <p:cNvSpPr/>
          <p:nvPr/>
        </p:nvSpPr>
        <p:spPr>
          <a:xfrm flipV="1">
            <a:off x="2656080" y="4016880"/>
            <a:ext cx="0" cy="38520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108" name="TextShape 11"/>
          <p:cNvSpPr txBox="1"/>
          <p:nvPr/>
        </p:nvSpPr>
        <p:spPr>
          <a:xfrm>
            <a:off x="2665440" y="3283920"/>
            <a:ext cx="365760" cy="346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s-MX"/>
              <a:t>2</a:t>
            </a:r>
            <a:endParaRPr/>
          </a:p>
        </p:txBody>
      </p:sp>
      <p:sp>
        <p:nvSpPr>
          <p:cNvPr id="109" name="TextShape 12"/>
          <p:cNvSpPr txBox="1"/>
          <p:nvPr/>
        </p:nvSpPr>
        <p:spPr>
          <a:xfrm>
            <a:off x="3177360" y="3486600"/>
            <a:ext cx="750960" cy="10580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s-MX" sz="3200"/>
              <a:t>V</a:t>
            </a:r>
            <a:r>
              <a:rPr lang="es-MX" sz="1400"/>
              <a:t>S</a:t>
            </a:r>
            <a:endParaRPr/>
          </a:p>
          <a:p>
            <a:r>
              <a:rPr lang="es-MX"/>
              <a:t>  1</a:t>
            </a:r>
            <a:endParaRPr/>
          </a:p>
          <a:p>
            <a:r>
              <a:rPr lang="es-MX"/>
              <a:t>WC</a:t>
            </a:r>
            <a:endParaRPr/>
          </a:p>
        </p:txBody>
      </p:sp>
      <p:sp>
        <p:nvSpPr>
          <p:cNvPr id="110" name="TextShape 13"/>
          <p:cNvSpPr txBox="1"/>
          <p:nvPr/>
        </p:nvSpPr>
        <p:spPr>
          <a:xfrm>
            <a:off x="3529440" y="3391920"/>
            <a:ext cx="365760" cy="346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s-MX"/>
              <a:t>2</a:t>
            </a:r>
            <a:endParaRPr/>
          </a:p>
        </p:txBody>
      </p:sp>
      <p:sp>
        <p:nvSpPr>
          <p:cNvPr id="111" name="Line 14"/>
          <p:cNvSpPr/>
          <p:nvPr/>
        </p:nvSpPr>
        <p:spPr>
          <a:xfrm>
            <a:off x="3184560" y="3970080"/>
            <a:ext cx="542160" cy="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112" name="Line 15"/>
          <p:cNvSpPr/>
          <p:nvPr/>
        </p:nvSpPr>
        <p:spPr>
          <a:xfrm>
            <a:off x="3285360" y="4295544"/>
            <a:ext cx="366480" cy="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113" name="TextShape 16"/>
          <p:cNvSpPr txBox="1"/>
          <p:nvPr/>
        </p:nvSpPr>
        <p:spPr>
          <a:xfrm>
            <a:off x="4549680" y="3669120"/>
            <a:ext cx="4297680" cy="546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s-MX" sz="3200"/>
              <a:t>Q</a:t>
            </a:r>
            <a:r>
              <a:rPr lang="es-MX" sz="1400"/>
              <a:t>C</a:t>
            </a:r>
            <a:r>
              <a:rPr lang="es-MX" sz="3200"/>
              <a:t> = WC(V</a:t>
            </a:r>
            <a:r>
              <a:rPr lang="es-MX" sz="1600"/>
              <a:t>S</a:t>
            </a:r>
            <a:r>
              <a:rPr lang="es-MX" sz="3200"/>
              <a:t>)</a:t>
            </a:r>
            <a:endParaRPr/>
          </a:p>
        </p:txBody>
      </p:sp>
      <p:sp>
        <p:nvSpPr>
          <p:cNvPr id="114" name="TextShape 17"/>
          <p:cNvSpPr txBox="1"/>
          <p:nvPr/>
        </p:nvSpPr>
        <p:spPr>
          <a:xfrm>
            <a:off x="6760800" y="3522240"/>
            <a:ext cx="365760" cy="346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s-MX"/>
              <a:t>2</a:t>
            </a:r>
            <a:endParaRPr/>
          </a:p>
        </p:txBody>
      </p:sp>
      <p:sp>
        <p:nvSpPr>
          <p:cNvPr id="115" name="TextShape 18"/>
          <p:cNvSpPr txBox="1"/>
          <p:nvPr/>
        </p:nvSpPr>
        <p:spPr>
          <a:xfrm>
            <a:off x="983520" y="4806360"/>
            <a:ext cx="1645920" cy="546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s-MX" sz="3200"/>
              <a:t>Z</a:t>
            </a:r>
            <a:r>
              <a:rPr lang="es-MX" sz="1400"/>
              <a:t>C </a:t>
            </a:r>
            <a:r>
              <a:rPr lang="es-MX" sz="3200"/>
              <a:t>=</a:t>
            </a:r>
            <a:endParaRPr/>
          </a:p>
        </p:txBody>
      </p:sp>
      <p:sp>
        <p:nvSpPr>
          <p:cNvPr id="116" name="TextShape 19"/>
          <p:cNvSpPr txBox="1"/>
          <p:nvPr/>
        </p:nvSpPr>
        <p:spPr>
          <a:xfrm>
            <a:off x="983520" y="5461560"/>
            <a:ext cx="1645920" cy="546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s-MX" sz="3200"/>
              <a:t>Z</a:t>
            </a:r>
            <a:r>
              <a:rPr lang="es-MX" sz="1400"/>
              <a:t>C  </a:t>
            </a:r>
            <a:r>
              <a:rPr lang="es-MX" sz="3200"/>
              <a:t>=</a:t>
            </a:r>
            <a:endParaRPr/>
          </a:p>
        </p:txBody>
      </p:sp>
      <p:sp>
        <p:nvSpPr>
          <p:cNvPr id="117" name="Line 20"/>
          <p:cNvSpPr/>
          <p:nvPr/>
        </p:nvSpPr>
        <p:spPr>
          <a:xfrm flipV="1">
            <a:off x="1036080" y="5531040"/>
            <a:ext cx="0" cy="3657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118" name="Line 21"/>
          <p:cNvSpPr/>
          <p:nvPr/>
        </p:nvSpPr>
        <p:spPr>
          <a:xfrm flipV="1">
            <a:off x="1496160" y="5531040"/>
            <a:ext cx="0" cy="38520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119" name="TextShape 22"/>
          <p:cNvSpPr txBox="1"/>
          <p:nvPr/>
        </p:nvSpPr>
        <p:spPr>
          <a:xfrm>
            <a:off x="1770480" y="4787280"/>
            <a:ext cx="731520" cy="6022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s-MX"/>
              <a:t>  1</a:t>
            </a:r>
            <a:endParaRPr/>
          </a:p>
          <a:p>
            <a:r>
              <a:rPr lang="es-MX"/>
              <a:t>JWC</a:t>
            </a:r>
            <a:endParaRPr/>
          </a:p>
        </p:txBody>
      </p:sp>
      <p:sp>
        <p:nvSpPr>
          <p:cNvPr id="120" name="Line 23"/>
          <p:cNvSpPr/>
          <p:nvPr/>
        </p:nvSpPr>
        <p:spPr>
          <a:xfrm>
            <a:off x="1842480" y="5076720"/>
            <a:ext cx="366480" cy="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121" name="TextShape 24"/>
          <p:cNvSpPr txBox="1"/>
          <p:nvPr/>
        </p:nvSpPr>
        <p:spPr>
          <a:xfrm>
            <a:off x="1770480" y="5435640"/>
            <a:ext cx="584640" cy="6022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s-MX"/>
              <a:t>  1</a:t>
            </a:r>
            <a:endParaRPr/>
          </a:p>
          <a:p>
            <a:r>
              <a:rPr lang="es-MX"/>
              <a:t>WC</a:t>
            </a:r>
            <a:endParaRPr/>
          </a:p>
        </p:txBody>
      </p:sp>
      <p:sp>
        <p:nvSpPr>
          <p:cNvPr id="122" name="Line 25"/>
          <p:cNvSpPr/>
          <p:nvPr/>
        </p:nvSpPr>
        <p:spPr>
          <a:xfrm>
            <a:off x="1842480" y="5725080"/>
            <a:ext cx="366480" cy="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123" name="TextShape 26"/>
          <p:cNvSpPr txBox="1"/>
          <p:nvPr/>
        </p:nvSpPr>
        <p:spPr>
          <a:xfrm>
            <a:off x="3269520" y="4802400"/>
            <a:ext cx="2560320" cy="546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s-MX" sz="3200"/>
              <a:t>Q</a:t>
            </a:r>
            <a:r>
              <a:rPr lang="es-MX" sz="1400"/>
              <a:t>C</a:t>
            </a:r>
            <a:r>
              <a:rPr lang="es-MX" sz="3200"/>
              <a:t> = WC(V</a:t>
            </a:r>
            <a:r>
              <a:rPr lang="es-MX" sz="1600"/>
              <a:t>S</a:t>
            </a:r>
            <a:r>
              <a:rPr lang="es-MX" sz="3200"/>
              <a:t>)</a:t>
            </a:r>
            <a:endParaRPr/>
          </a:p>
        </p:txBody>
      </p:sp>
      <p:sp>
        <p:nvSpPr>
          <p:cNvPr id="124" name="TextShape 27"/>
          <p:cNvSpPr txBox="1"/>
          <p:nvPr/>
        </p:nvSpPr>
        <p:spPr>
          <a:xfrm>
            <a:off x="5555520" y="4710960"/>
            <a:ext cx="365760" cy="346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s-MX"/>
              <a:t>2</a:t>
            </a:r>
            <a:endParaRPr/>
          </a:p>
        </p:txBody>
      </p:sp>
      <p:sp>
        <p:nvSpPr>
          <p:cNvPr id="125" name="TextShape 28"/>
          <p:cNvSpPr txBox="1"/>
          <p:nvPr/>
        </p:nvSpPr>
        <p:spPr>
          <a:xfrm>
            <a:off x="4150080" y="5464440"/>
            <a:ext cx="1005840" cy="10018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s-MX" sz="3200"/>
              <a:t> Q</a:t>
            </a:r>
            <a:r>
              <a:rPr lang="es-MX" sz="1400"/>
              <a:t>C</a:t>
            </a:r>
            <a:endParaRPr/>
          </a:p>
          <a:p>
            <a:r>
              <a:rPr lang="es-MX" sz="3200"/>
              <a:t>WV</a:t>
            </a:r>
            <a:r>
              <a:rPr lang="es-MX" sz="1400"/>
              <a:t>S</a:t>
            </a:r>
            <a:endParaRPr/>
          </a:p>
        </p:txBody>
      </p:sp>
      <p:sp>
        <p:nvSpPr>
          <p:cNvPr id="126" name="TextShape 29"/>
          <p:cNvSpPr txBox="1"/>
          <p:nvPr/>
        </p:nvSpPr>
        <p:spPr>
          <a:xfrm>
            <a:off x="4876560" y="5902560"/>
            <a:ext cx="365760" cy="346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s-MX"/>
              <a:t>2</a:t>
            </a:r>
            <a:endParaRPr/>
          </a:p>
        </p:txBody>
      </p:sp>
      <p:sp>
        <p:nvSpPr>
          <p:cNvPr id="127" name="Line 30"/>
          <p:cNvSpPr/>
          <p:nvPr/>
        </p:nvSpPr>
        <p:spPr>
          <a:xfrm>
            <a:off x="4181040" y="5955120"/>
            <a:ext cx="822960" cy="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128" name="TextShape 31"/>
          <p:cNvSpPr txBox="1"/>
          <p:nvPr/>
        </p:nvSpPr>
        <p:spPr>
          <a:xfrm>
            <a:off x="3322080" y="5702760"/>
            <a:ext cx="1005840" cy="546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s-MX" sz="3200"/>
              <a:t>C</a:t>
            </a:r>
            <a:r>
              <a:rPr lang="es-MX" sz="1400"/>
              <a:t> </a:t>
            </a:r>
            <a:r>
              <a:rPr lang="es-MX" sz="3200"/>
              <a:t>=</a:t>
            </a:r>
            <a:endParaRPr/>
          </a:p>
        </p:txBody>
      </p:sp>
      <p:sp>
        <p:nvSpPr>
          <p:cNvPr id="129" name="TextShape 32"/>
          <p:cNvSpPr txBox="1"/>
          <p:nvPr/>
        </p:nvSpPr>
        <p:spPr>
          <a:xfrm>
            <a:off x="6652800" y="4710960"/>
            <a:ext cx="2011680" cy="546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s-MX" sz="3200"/>
              <a:t>W</a:t>
            </a:r>
            <a:r>
              <a:rPr lang="es-MX" sz="1400"/>
              <a:t> </a:t>
            </a:r>
            <a:r>
              <a:rPr lang="es-MX" sz="3200"/>
              <a:t>= 2π</a:t>
            </a:r>
            <a:r>
              <a:rPr lang="es-MX" sz="3200">
                <a:latin typeface="Arial"/>
                <a:ea typeface="Arial"/>
              </a:rPr>
              <a:t>ƒ</a:t>
            </a:r>
            <a:endParaRPr/>
          </a:p>
        </p:txBody>
      </p:sp>
      <p:sp>
        <p:nvSpPr>
          <p:cNvPr id="130" name="TextShape 33"/>
          <p:cNvSpPr txBox="1"/>
          <p:nvPr/>
        </p:nvSpPr>
        <p:spPr>
          <a:xfrm>
            <a:off x="3322080" y="5703120"/>
            <a:ext cx="1005840" cy="546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s-MX" sz="3200"/>
              <a:t>C</a:t>
            </a:r>
            <a:r>
              <a:rPr lang="es-MX" sz="1400"/>
              <a:t> </a:t>
            </a:r>
            <a:r>
              <a:rPr lang="es-MX" sz="3200"/>
              <a:t>=</a:t>
            </a:r>
            <a:endParaRPr/>
          </a:p>
        </p:txBody>
      </p:sp>
      <p:sp>
        <p:nvSpPr>
          <p:cNvPr id="131" name="TextShape 34"/>
          <p:cNvSpPr txBox="1"/>
          <p:nvPr/>
        </p:nvSpPr>
        <p:spPr>
          <a:xfrm>
            <a:off x="3322080" y="5703120"/>
            <a:ext cx="1005840" cy="546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s-MX" sz="3200"/>
              <a:t>C</a:t>
            </a:r>
            <a:r>
              <a:rPr lang="es-MX" sz="1400"/>
              <a:t> </a:t>
            </a:r>
            <a:r>
              <a:rPr lang="es-MX" sz="3200"/>
              <a:t>=</a:t>
            </a:r>
            <a:endParaRPr/>
          </a:p>
        </p:txBody>
      </p:sp>
      <p:sp>
        <p:nvSpPr>
          <p:cNvPr id="132" name="TextShape 35"/>
          <p:cNvSpPr txBox="1"/>
          <p:nvPr/>
        </p:nvSpPr>
        <p:spPr>
          <a:xfrm>
            <a:off x="7480800" y="5446440"/>
            <a:ext cx="1183680" cy="10018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s-MX" sz="3200" dirty="0"/>
              <a:t> </a:t>
            </a:r>
            <a:r>
              <a:rPr lang="es-MX" sz="3200" dirty="0" smtClean="0"/>
              <a:t>Q</a:t>
            </a:r>
            <a:endParaRPr dirty="0"/>
          </a:p>
          <a:p>
            <a:r>
              <a:rPr lang="es-MX" sz="3200" dirty="0" smtClean="0"/>
              <a:t>Wv</a:t>
            </a:r>
            <a:r>
              <a:rPr lang="es-MX" sz="1400" dirty="0" smtClean="0"/>
              <a:t>C</a:t>
            </a:r>
            <a:endParaRPr dirty="0"/>
          </a:p>
        </p:txBody>
      </p:sp>
      <p:sp>
        <p:nvSpPr>
          <p:cNvPr id="133" name="TextShape 36"/>
          <p:cNvSpPr txBox="1"/>
          <p:nvPr/>
        </p:nvSpPr>
        <p:spPr>
          <a:xfrm>
            <a:off x="8135280" y="5394960"/>
            <a:ext cx="336574" cy="8359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endParaRPr dirty="0"/>
          </a:p>
        </p:txBody>
      </p:sp>
      <p:sp>
        <p:nvSpPr>
          <p:cNvPr id="134" name="Line 37"/>
          <p:cNvSpPr/>
          <p:nvPr/>
        </p:nvSpPr>
        <p:spPr>
          <a:xfrm>
            <a:off x="7511760" y="5937120"/>
            <a:ext cx="969840" cy="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135" name="TextShape 38"/>
          <p:cNvSpPr txBox="1"/>
          <p:nvPr/>
        </p:nvSpPr>
        <p:spPr>
          <a:xfrm>
            <a:off x="6652800" y="5684760"/>
            <a:ext cx="1005840" cy="546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s-MX" sz="3200"/>
              <a:t>C</a:t>
            </a:r>
            <a:r>
              <a:rPr lang="es-MX" sz="1400"/>
              <a:t> </a:t>
            </a:r>
            <a:r>
              <a:rPr lang="es-MX" sz="3200"/>
              <a:t>=</a:t>
            </a:r>
            <a:endParaRPr/>
          </a:p>
        </p:txBody>
      </p:sp>
      <p:sp>
        <p:nvSpPr>
          <p:cNvPr id="136" name="TextShape 39"/>
          <p:cNvSpPr txBox="1"/>
          <p:nvPr/>
        </p:nvSpPr>
        <p:spPr>
          <a:xfrm>
            <a:off x="6652800" y="5685120"/>
            <a:ext cx="1005840" cy="546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s-MX" sz="3200"/>
              <a:t>C</a:t>
            </a:r>
            <a:r>
              <a:rPr lang="es-MX" sz="1400"/>
              <a:t> </a:t>
            </a:r>
            <a:r>
              <a:rPr lang="es-MX" sz="3200"/>
              <a:t>=</a:t>
            </a:r>
            <a:endParaRPr/>
          </a:p>
        </p:txBody>
      </p:sp>
      <p:sp>
        <p:nvSpPr>
          <p:cNvPr id="137" name="TextShape 40"/>
          <p:cNvSpPr txBox="1"/>
          <p:nvPr/>
        </p:nvSpPr>
        <p:spPr>
          <a:xfrm>
            <a:off x="6652800" y="5685120"/>
            <a:ext cx="1005840" cy="546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s-MX" sz="3200"/>
              <a:t>C</a:t>
            </a:r>
            <a:r>
              <a:rPr lang="es-MX" sz="1400"/>
              <a:t> </a:t>
            </a:r>
            <a:r>
              <a:rPr lang="es-MX" sz="3200"/>
              <a:t>=</a:t>
            </a:r>
            <a:endParaRPr/>
          </a:p>
        </p:txBody>
      </p:sp>
      <p:sp>
        <p:nvSpPr>
          <p:cNvPr id="42" name="TextBox 41"/>
          <p:cNvSpPr txBox="1"/>
          <p:nvPr/>
        </p:nvSpPr>
        <p:spPr>
          <a:xfrm>
            <a:off x="0" y="7300582"/>
            <a:ext cx="12159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smtClean="0"/>
              <a:t>Dr. Javier Cuevas</a:t>
            </a:r>
            <a:endParaRPr lang="es-MX" sz="1050" dirty="0"/>
          </a:p>
        </p:txBody>
      </p:sp>
      <p:sp>
        <p:nvSpPr>
          <p:cNvPr id="43" name="TextBox 42"/>
          <p:cNvSpPr txBox="1"/>
          <p:nvPr/>
        </p:nvSpPr>
        <p:spPr>
          <a:xfrm>
            <a:off x="8471854" y="7300582"/>
            <a:ext cx="1460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smtClean="0"/>
              <a:t>Circuitos Eléctricos II</a:t>
            </a:r>
            <a:endParaRPr lang="es-MX" sz="105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46</TotalTime>
  <Words>243</Words>
  <Application>Microsoft Macintosh PowerPoint</Application>
  <PresentationFormat>Custom</PresentationFormat>
  <Paragraphs>99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usuario</cp:lastModifiedBy>
  <cp:revision>7</cp:revision>
  <cp:lastPrinted>2014-03-03T14:34:26Z</cp:lastPrinted>
  <dcterms:modified xsi:type="dcterms:W3CDTF">2014-03-10T21:04:03Z</dcterms:modified>
</cp:coreProperties>
</file>