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8" r:id="rId4"/>
    <p:sldId id="270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EF8F4-33B7-43F5-AA99-23E3BDF07A72}" type="datetimeFigureOut">
              <a:rPr lang="en-CH" smtClean="0"/>
              <a:t>17/09/2024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C2CCE-DF7F-4C22-8A96-5AA1C11D7C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81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2CCE-DF7F-4C22-8A96-5AA1C11D7CF9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699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C2CCE-DF7F-4C22-8A96-5AA1C11D7CF9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124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3153-16D1-AA81-C1DC-2FB84A40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B7EE1-0611-919C-03B6-4A6DA47E2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243D-8191-A838-FC28-0D13F596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98BD-F2C5-CB01-528B-CE6D5EC0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614C-6AD0-A098-1027-157E075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751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5CF3-0E06-155B-D9A3-A0C2A523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EEFC6-93B7-3C6D-2750-D8A8619A1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C5E7-113E-5E07-DBB8-F1E608B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42B7-CFD9-DE1B-BA8E-EAEE07A5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AC45-43D5-5AB0-D3A6-26052FD1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39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2CA2-F67D-D989-D74B-1AAA31522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619FC-3C8F-6294-955F-E2AB4AB4F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9B0C-A3F5-AC31-92FE-900A1AAD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65A2-E900-3E78-AF52-44BCD979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6412-7317-5F54-CC94-41E0A616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174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t'is_title">
    <p:bg>
      <p:bgPr>
        <a:solidFill>
          <a:srgbClr val="255A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plitimage_nature_ad1505_ma-small.jpg" descr="splitimage_nature_ad1505_ma-small.jpg"/>
          <p:cNvPicPr>
            <a:picLocks noChangeAspect="1"/>
          </p:cNvPicPr>
          <p:nvPr/>
        </p:nvPicPr>
        <p:blipFill>
          <a:blip r:embed="rId2"/>
          <a:srcRect l="3468"/>
          <a:stretch>
            <a:fillRect/>
          </a:stretch>
        </p:blipFill>
        <p:spPr>
          <a:xfrm>
            <a:off x="5820220" y="-1099377"/>
            <a:ext cx="7882082" cy="9563948"/>
          </a:xfrm>
          <a:prstGeom prst="rect">
            <a:avLst/>
          </a:prstGeom>
          <a:ln w="25400"/>
        </p:spPr>
      </p:pic>
      <p:sp>
        <p:nvSpPr>
          <p:cNvPr id="15" name="Rectangle"/>
          <p:cNvSpPr/>
          <p:nvPr/>
        </p:nvSpPr>
        <p:spPr>
          <a:xfrm>
            <a:off x="7548862" y="6137566"/>
            <a:ext cx="4505137" cy="505878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1350"/>
          </a:p>
        </p:txBody>
      </p:sp>
      <p:pic>
        <p:nvPicPr>
          <p:cNvPr id="16" name="ethlogo_black.pdf" descr="ethlogo_black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413" y="6155419"/>
            <a:ext cx="1758968" cy="524928"/>
          </a:xfrm>
          <a:prstGeom prst="rect">
            <a:avLst/>
          </a:prstGeom>
          <a:ln w="25400"/>
        </p:spPr>
      </p:pic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483014" y="301037"/>
            <a:ext cx="7502240" cy="2684115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8" name="the new logo.pdf" descr="the new 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530" y="6190945"/>
            <a:ext cx="1856223" cy="399120"/>
          </a:xfrm>
          <a:prstGeom prst="rect">
            <a:avLst/>
          </a:prstGeom>
          <a:ln w="25400"/>
        </p:spPr>
      </p:pic>
      <p:sp>
        <p:nvSpPr>
          <p:cNvPr id="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95300" y="3215612"/>
            <a:ext cx="7556168" cy="2558313"/>
          </a:xfrm>
          <a:prstGeom prst="rect">
            <a:avLst/>
          </a:prstGeom>
        </p:spPr>
        <p:txBody>
          <a:bodyPr tIns="182880" bIns="182880"/>
          <a:lstStyle>
            <a:lvl1pPr marL="0" indent="0">
              <a:spcBef>
                <a:spcPts val="1875"/>
              </a:spcBef>
              <a:defRPr sz="2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90500" indent="-190500">
              <a:buClr>
                <a:srgbClr val="FFFFFF"/>
              </a:buClr>
              <a:buSzPct val="100000"/>
              <a:buChar char="-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 sz="1950">
                <a:solidFill>
                  <a:srgbClr val="FFFFFF"/>
                </a:solidFill>
              </a:defRPr>
            </a:lvl3pPr>
            <a:lvl4pPr marL="190500" indent="-190500">
              <a:buClr>
                <a:srgbClr val="EA4125"/>
              </a:buClr>
              <a:buSzPct val="100000"/>
              <a:buChar char="-"/>
            </a:lvl4pPr>
            <a:lvl5pPr>
              <a:buClr>
                <a:srgbClr val="EA4125"/>
              </a:buClr>
              <a:buSzPct val="100000"/>
              <a:buChar char="-"/>
              <a:defRPr sz="195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2569" y="6505575"/>
            <a:ext cx="246862" cy="241092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23009" y="6432804"/>
            <a:ext cx="5342382" cy="184666"/>
          </a:xfr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>
              <a:defRPr lang="en-US" smtClean="0">
                <a:solidFill>
                  <a:srgbClr val="FFFFFF"/>
                </a:solidFill>
                <a:uFill>
                  <a:solidFill>
                    <a:srgbClr val="959093"/>
                  </a:solidFill>
                </a:uFill>
              </a:defRPr>
            </a:lvl1pPr>
          </a:lstStyle>
          <a:p>
            <a:pPr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/>
              <a:t>SuMo Verification Report, Z43, 20240917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19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t'is_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zmt_white.pdf" descr="zmt_whit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1680697"/>
            <a:ext cx="3381375" cy="471119"/>
          </a:xfrm>
          <a:prstGeom prst="rect">
            <a:avLst/>
          </a:prstGeom>
          <a:ln w="25400"/>
        </p:spPr>
      </p:pic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474972" y="1549008"/>
            <a:ext cx="11229976" cy="145380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1F6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62768" y="3267161"/>
            <a:ext cx="11229976" cy="29138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75"/>
              </a:spcBef>
              <a:defRPr sz="2700">
                <a:solidFill>
                  <a:srgbClr val="001E62"/>
                </a:solidFill>
              </a:defRPr>
            </a:lvl1pPr>
            <a:lvl2pPr marL="304800" indent="-304800">
              <a:buSzPct val="100000"/>
              <a:buChar char="-"/>
              <a:defRPr>
                <a:solidFill>
                  <a:srgbClr val="001E62"/>
                </a:solidFill>
              </a:defRPr>
            </a:lvl2pPr>
            <a:lvl3pPr marL="504825" indent="-180975">
              <a:defRPr sz="1950">
                <a:solidFill>
                  <a:srgbClr val="001E62"/>
                </a:solidFill>
              </a:defRPr>
            </a:lvl3pPr>
            <a:lvl4pPr marL="0" indent="0">
              <a:buSzTx/>
              <a:buNone/>
              <a:defRPr sz="2700" b="1">
                <a:latin typeface="Helvetica"/>
                <a:ea typeface="Helvetica"/>
                <a:cs typeface="Helvetica"/>
                <a:sym typeface="Helvetica"/>
              </a:defRPr>
            </a:lvl4pPr>
            <a:lvl5pPr marL="304800" indent="-304800">
              <a:buBlip>
                <a:blip r:embed="rId3"/>
              </a:buBlip>
              <a:defRPr sz="225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31" name="ITIS_Blue_logo.png" descr="ITIS_Blue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3019" y="6387093"/>
            <a:ext cx="296556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/>
              <a:t>SuMo Verification Report, Z43, 20240917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7941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t'is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404813">
              <a:tabLst/>
              <a:defRPr/>
            </a:lvl1pPr>
            <a:lvl2pPr>
              <a:buBlip>
                <a:blip r:embed="rId2"/>
              </a:buBlip>
            </a:lvl2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/>
              <a:t>SuMo Verification Report, Z43, 20240917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2799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t'i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zmt_white.pdf" descr="zmt_whit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1680697"/>
            <a:ext cx="3381375" cy="471119"/>
          </a:xfrm>
          <a:prstGeom prst="rect">
            <a:avLst/>
          </a:prstGeom>
          <a:ln w="25400"/>
        </p:spPr>
      </p:pic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457200" y="310606"/>
            <a:ext cx="11229975" cy="5875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1F6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855" y="1059127"/>
            <a:ext cx="5604908" cy="5171324"/>
          </a:xfrm>
          <a:prstGeom prst="rect">
            <a:avLst/>
          </a:prstGeom>
        </p:spPr>
        <p:txBody>
          <a:bodyPr/>
          <a:lstStyle>
            <a:lvl1pPr>
              <a:spcBef>
                <a:spcPts val="1875"/>
              </a:spcBef>
              <a:defRPr sz="1950"/>
            </a:lvl1pPr>
            <a:lvl2pPr>
              <a:spcBef>
                <a:spcPts val="750"/>
              </a:spcBef>
              <a:buBlip>
                <a:blip r:embed="rId3"/>
              </a:buBlip>
              <a:defRPr sz="1950"/>
            </a:lvl2pPr>
            <a:lvl3pPr>
              <a:defRPr sz="1650"/>
            </a:lvl3pPr>
            <a:lvl4pPr>
              <a:buBlip>
                <a:blip r:embed="rId4"/>
              </a:buBlip>
              <a:defRPr sz="1950"/>
            </a:lvl4pPr>
            <a:lvl5pPr>
              <a:buBlip>
                <a:blip r:embed="rId4"/>
              </a:buBlip>
              <a:defRPr sz="16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ITIS_Blue_logo.png" descr="ITIS_Blue_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7980" y="6395610"/>
            <a:ext cx="296556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/>
              <a:t>SuMo Verification Report, Z43, 20240917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5420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t'i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481013" y="201986"/>
            <a:ext cx="11229975" cy="68194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1F6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03266" y="1173813"/>
            <a:ext cx="5404808" cy="4560046"/>
          </a:xfrm>
          <a:prstGeom prst="rect">
            <a:avLst/>
          </a:prstGeom>
        </p:spPr>
        <p:txBody>
          <a:bodyPr/>
          <a:lstStyle>
            <a:lvl1pPr>
              <a:spcBef>
                <a:spcPts val="1875"/>
              </a:spcBef>
              <a:defRPr sz="1950"/>
            </a:lvl1pPr>
            <a:lvl2pPr>
              <a:spcBef>
                <a:spcPts val="750"/>
              </a:spcBef>
              <a:buBlip>
                <a:blip r:embed="rId2"/>
              </a:buBlip>
              <a:defRPr sz="1950"/>
            </a:lvl2pPr>
            <a:lvl3pPr>
              <a:defRPr sz="1650"/>
            </a:lvl3pPr>
            <a:lvl4pPr>
              <a:buBlip>
                <a:blip r:embed="rId3"/>
              </a:buBlip>
              <a:defRPr sz="1950"/>
            </a:lvl4pPr>
            <a:lvl5pPr>
              <a:buBlip>
                <a:blip r:embed="rId3"/>
              </a:buBlip>
              <a:defRPr sz="16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TIS_Blue_logo.png" descr="ITIS_Blue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25191" y="6388846"/>
            <a:ext cx="254128" cy="471924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/>
              <a:t>SuMo Verification Report, Z43, 20240917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5782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t'is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zmt_white.pdf" descr="zmt_whit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1680697"/>
            <a:ext cx="3381375" cy="471119"/>
          </a:xfrm>
          <a:prstGeom prst="rect">
            <a:avLst/>
          </a:prstGeom>
          <a:ln w="25400"/>
        </p:spPr>
      </p:pic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77048" y="295548"/>
            <a:ext cx="11229976" cy="5777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1F6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855" y="1068651"/>
            <a:ext cx="11266866" cy="4597122"/>
          </a:xfrm>
          <a:prstGeom prst="rect">
            <a:avLst/>
          </a:prstGeom>
        </p:spPr>
        <p:txBody>
          <a:bodyPr numCol="2" spcCol="751124"/>
          <a:lstStyle>
            <a:lvl1pPr marL="0" indent="346472">
              <a:spcBef>
                <a:spcPts val="1650"/>
              </a:spcBef>
              <a:defRPr sz="1950"/>
            </a:lvl1pPr>
            <a:lvl2pPr marL="333375" indent="-333375">
              <a:spcBef>
                <a:spcPts val="600"/>
              </a:spcBef>
              <a:buBlip>
                <a:blip r:embed="rId3"/>
              </a:buBlip>
              <a:defRPr sz="1800"/>
            </a:lvl2pPr>
            <a:lvl3pPr marL="523875" indent="-190500">
              <a:defRPr sz="1650"/>
            </a:lvl3pPr>
            <a:lvl4pPr marL="333375" indent="-333375">
              <a:spcBef>
                <a:spcPts val="750"/>
              </a:spcBef>
              <a:buBlip>
                <a:blip r:embed="rId4"/>
              </a:buBlip>
              <a:defRPr sz="1800"/>
            </a:lvl4pPr>
            <a:lvl5pPr marL="533400" indent="-190500">
              <a:buBlip>
                <a:blip r:embed="rId4"/>
              </a:buBlip>
              <a:defRPr sz="165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75" name="ITIS_Blue_logo.png" descr="ITIS_Blue_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9214" y="6388846"/>
            <a:ext cx="296556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/>
              <a:t>SuMo Verification Report, Z43, 20240917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9296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t'is_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zmt_white.pdf" descr="zmt_whit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1680697"/>
            <a:ext cx="3381375" cy="471119"/>
          </a:xfrm>
          <a:prstGeom prst="rect">
            <a:avLst/>
          </a:prstGeom>
          <a:ln w="25400"/>
        </p:spPr>
      </p:pic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477048" y="310207"/>
            <a:ext cx="11229976" cy="5777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1F6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idx="1"/>
          </p:nvPr>
        </p:nvSpPr>
        <p:spPr>
          <a:xfrm>
            <a:off x="476855" y="1087701"/>
            <a:ext cx="11266866" cy="4597122"/>
          </a:xfrm>
          <a:prstGeom prst="rect">
            <a:avLst/>
          </a:prstGeom>
        </p:spPr>
        <p:txBody>
          <a:bodyPr numCol="3" spcCol="383594"/>
          <a:lstStyle>
            <a:lvl1pPr marL="0" indent="300038">
              <a:spcBef>
                <a:spcPts val="1200"/>
              </a:spcBef>
              <a:defRPr sz="1650"/>
            </a:lvl1pPr>
            <a:lvl2pPr marL="285750" indent="-285750">
              <a:spcBef>
                <a:spcPts val="600"/>
              </a:spcBef>
              <a:buBlip>
                <a:blip r:embed="rId3"/>
              </a:buBlip>
              <a:defRPr sz="1650"/>
            </a:lvl2pPr>
            <a:lvl3pPr marL="476250" indent="-190500">
              <a:defRPr sz="1500"/>
            </a:lvl3pPr>
            <a:lvl4pPr marL="285750" indent="-285750">
              <a:spcBef>
                <a:spcPts val="750"/>
              </a:spcBef>
              <a:buBlip>
                <a:blip r:embed="rId4"/>
              </a:buBlip>
              <a:defRPr sz="1650"/>
            </a:lvl4pPr>
            <a:lvl5pPr marL="476250" indent="-190500">
              <a:buBlip>
                <a:blip r:embed="rId4"/>
              </a:buBlip>
              <a:defRPr sz="15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86" name="ITIS_Blue_logo.png" descr="ITIS_Blue_log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7856" y="6390392"/>
            <a:ext cx="296556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/>
              <a:t>SuMo Verification Report, Z43, 20240917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7152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zmt_white.pdf" descr="zmt_whit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1680697"/>
            <a:ext cx="3381375" cy="471119"/>
          </a:xfrm>
          <a:prstGeom prst="rect">
            <a:avLst/>
          </a:prstGeom>
          <a:ln w="25400"/>
        </p:spPr>
      </p:pic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7856" y="6390392"/>
            <a:ext cx="296556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/>
              <a:t>SuMo Verification Report, Z43, 20240917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37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C14F-9EDB-DD50-AC89-1FA60BE3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EDF7-DEAC-BC1E-D0A4-884EDC24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2251-EA1D-9732-7F15-AB909F60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6F8B-C43E-21B3-11CF-D84572BD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39BC-1AAF-9D7B-7D86-8D3C00A2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7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275F-F65C-5906-706C-06EF7616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0D486-8037-159B-8202-5E864261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8538-6A7E-5074-D3ED-E19427E0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7DC6-4679-F686-D63C-E86BBF7B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C2ED-DCA7-3540-757A-C08D17FD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968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F4AF-B43F-6FA9-26A8-72353F87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99C5-7BAF-9B7C-5437-83AB6C826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C493-CD1D-85CF-7302-94A431DC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EC88F-4BF8-8B9E-A6D8-F427F8A0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A44E-6603-D0FE-5480-8B37EB0D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3C8C7-E2CD-2EF1-6881-DF0E4FAA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030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944C-76BB-81A7-5E00-D2573F79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BA5E-49A3-4D76-32F2-3668F388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63C-E675-9103-CC00-3D5B82C4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05F15-0830-5038-6F2E-506DC644E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646F6-C199-46F6-D590-FBF2F9210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5039E-8377-0970-94D6-202244B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951AE-7B16-8E79-40C1-6680FF0C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EDCAD-1FE9-139A-4433-662ABE49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411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9784-461A-A4C9-48BE-420F6DAB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E605A-B719-3E0B-93B8-11E41C79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AC5E7-C166-B43E-54F6-FB7ADB58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A20D-3854-8AF9-A7BF-0A5A2B15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448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A03BA-E6F1-85D1-693A-C25D20B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58671-04EC-7441-33DE-E03220F0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507E7-2701-5372-70DC-9DC88F29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3EE4-21B3-21E9-841A-BEBCD634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87BD-4E90-3D28-3238-53679F9A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E72AB-9735-685E-EDCC-B8E4D453E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09EE-0385-EE33-980B-1E3401D7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05BD-6D27-D606-DA37-720EBBF1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0501-7E35-42F8-BF18-9CA8E483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37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BF45-36A8-8D53-DC1F-6D649EEB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6A68C-F3C5-B2E8-DAB3-FEE706084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1031F-D0F6-0A39-2163-77C9C0D1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E22D-EF1F-3771-285A-11E32ABE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A99D-29E5-6481-85FB-340EF983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8C420-9220-0CCF-FC60-5909E72F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826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7E686-0663-DA18-8911-F4DBB05C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AA852-554E-EECF-0A11-E2A230BF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6E26-97C4-6A68-C2DD-8F9523530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09BE-BCE7-9D81-FEB5-CEC301D43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ES"/>
              <a:t>SuMo Verification Report, Z43, 20240917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C821-D847-A116-1928-8AE934C7E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41031-248D-4A95-A407-75F7FDD693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86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2438" y="329293"/>
            <a:ext cx="11229975" cy="57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72922" y="1077057"/>
            <a:ext cx="11252352" cy="463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182880" rIns="50800" bIns="182880">
            <a:normAutofit/>
          </a:bodyPr>
          <a:lstStyle>
            <a:lvl2pPr>
              <a:lnSpc>
                <a:spcPct val="100000"/>
              </a:lnSpc>
              <a:spcBef>
                <a:spcPts val="1400"/>
              </a:spcBef>
              <a:buSzPct val="75000"/>
              <a:buBlip>
                <a:blip r:embed="rId10"/>
              </a:buBlip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lnSpc>
                <a:spcPct val="100000"/>
              </a:lnSpc>
              <a:spcBef>
                <a:spcPts val="0"/>
              </a:spcBef>
              <a:buChar char="-"/>
              <a:defRPr sz="2400" b="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lnSpc>
                <a:spcPct val="100000"/>
              </a:lnSpc>
              <a:spcBef>
                <a:spcPts val="1400"/>
              </a:spcBef>
              <a:buSzPct val="75000"/>
              <a:buBlip>
                <a:blip r:embed="rId11"/>
              </a:buBlip>
              <a:defRPr b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lnSpc>
                <a:spcPct val="100000"/>
              </a:lnSpc>
              <a:spcBef>
                <a:spcPts val="0"/>
              </a:spcBef>
              <a:buSzPct val="60000"/>
              <a:buBlip>
                <a:blip r:embed="rId11"/>
              </a:buBlip>
              <a:defRPr sz="2400" b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5" name="ITIS_Blue_logo.png" descr="ITIS_Blue_logo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9381" y="6395202"/>
            <a:ext cx="296556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447675"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93776" y="6433304"/>
            <a:ext cx="5342382" cy="18466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>
              <a:defRPr lang="en-US" sz="1200" smtClean="0">
                <a:uFill>
                  <a:solidFill>
                    <a:srgbClr val="232323"/>
                  </a:solidFill>
                </a:uFill>
                <a:latin typeface="Helvetica Light"/>
                <a:ea typeface="Helvetica Light"/>
                <a:cs typeface="Helvetica Light"/>
              </a:defRPr>
            </a:lvl1pPr>
          </a:lstStyle>
          <a:p>
            <a:pPr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/>
              <a:t>SuMo Verification Report, Z43, 20240917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hf sldNum="0" hdr="0" dt="0"/>
  <p:txStyles>
    <p:titleStyle>
      <a:lvl1pPr marL="0" marR="0" indent="0" algn="l" defTabSz="70485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001E62"/>
          </a:solidFill>
          <a:uFill>
            <a:solidFill>
              <a:srgbClr val="004F8F"/>
            </a:solidFill>
          </a:uFill>
          <a:latin typeface="Helvetica"/>
          <a:ea typeface="Helvetica"/>
          <a:cs typeface="Helvetica"/>
          <a:sym typeface="Helvetica"/>
        </a:defRPr>
      </a:lvl1pPr>
      <a:lvl2pPr marL="0" marR="0" indent="171450" algn="l" defTabSz="70485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001E62"/>
          </a:solidFill>
          <a:uFill>
            <a:solidFill>
              <a:srgbClr val="004F8F"/>
            </a:solidFill>
          </a:uFill>
          <a:latin typeface="Helvetica"/>
          <a:ea typeface="Helvetica"/>
          <a:cs typeface="Helvetica"/>
          <a:sym typeface="Helvetica"/>
        </a:defRPr>
      </a:lvl2pPr>
      <a:lvl3pPr marL="0" marR="0" indent="342900" algn="l" defTabSz="70485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001E62"/>
          </a:solidFill>
          <a:uFill>
            <a:solidFill>
              <a:srgbClr val="004F8F"/>
            </a:solidFill>
          </a:uFill>
          <a:latin typeface="Helvetica"/>
          <a:ea typeface="Helvetica"/>
          <a:cs typeface="Helvetica"/>
          <a:sym typeface="Helvetica"/>
        </a:defRPr>
      </a:lvl3pPr>
      <a:lvl4pPr marL="0" marR="0" indent="514350" algn="l" defTabSz="70485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001E62"/>
          </a:solidFill>
          <a:uFill>
            <a:solidFill>
              <a:srgbClr val="004F8F"/>
            </a:solidFill>
          </a:uFill>
          <a:latin typeface="Helvetica"/>
          <a:ea typeface="Helvetica"/>
          <a:cs typeface="Helvetica"/>
          <a:sym typeface="Helvetica"/>
        </a:defRPr>
      </a:lvl4pPr>
      <a:lvl5pPr marL="0" marR="0" indent="685800" algn="l" defTabSz="70485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001E62"/>
          </a:solidFill>
          <a:uFill>
            <a:solidFill>
              <a:srgbClr val="004F8F"/>
            </a:solidFill>
          </a:uFill>
          <a:latin typeface="Helvetica"/>
          <a:ea typeface="Helvetica"/>
          <a:cs typeface="Helvetica"/>
          <a:sym typeface="Helvetica"/>
        </a:defRPr>
      </a:lvl5pPr>
      <a:lvl6pPr marL="0" marR="0" indent="857250" algn="l" defTabSz="70485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001E62"/>
          </a:solidFill>
          <a:uFill>
            <a:solidFill>
              <a:srgbClr val="004F8F"/>
            </a:solidFill>
          </a:uFill>
          <a:latin typeface="Helvetica"/>
          <a:ea typeface="Helvetica"/>
          <a:cs typeface="Helvetica"/>
          <a:sym typeface="Helvetica"/>
        </a:defRPr>
      </a:lvl6pPr>
      <a:lvl7pPr marL="0" marR="0" indent="1028700" algn="l" defTabSz="70485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001E62"/>
          </a:solidFill>
          <a:uFill>
            <a:solidFill>
              <a:srgbClr val="004F8F"/>
            </a:solidFill>
          </a:uFill>
          <a:latin typeface="Helvetica"/>
          <a:ea typeface="Helvetica"/>
          <a:cs typeface="Helvetica"/>
          <a:sym typeface="Helvetica"/>
        </a:defRPr>
      </a:lvl7pPr>
      <a:lvl8pPr marL="0" marR="0" indent="1200150" algn="l" defTabSz="70485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001E62"/>
          </a:solidFill>
          <a:uFill>
            <a:solidFill>
              <a:srgbClr val="004F8F"/>
            </a:solidFill>
          </a:uFill>
          <a:latin typeface="Helvetica"/>
          <a:ea typeface="Helvetica"/>
          <a:cs typeface="Helvetica"/>
          <a:sym typeface="Helvetica"/>
        </a:defRPr>
      </a:lvl8pPr>
      <a:lvl9pPr marL="0" marR="0" indent="1371600" algn="l" defTabSz="70485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ln>
            <a:noFill/>
          </a:ln>
          <a:solidFill>
            <a:srgbClr val="001E62"/>
          </a:solidFill>
          <a:uFill>
            <a:solidFill>
              <a:srgbClr val="004F8F"/>
            </a:solidFill>
          </a:uFill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704850" latinLnBrk="0">
        <a:lnSpc>
          <a:spcPct val="80000"/>
        </a:lnSpc>
        <a:spcBef>
          <a:spcPts val="1350"/>
        </a:spcBef>
        <a:spcAft>
          <a:spcPts val="0"/>
        </a:spcAft>
        <a:buClrTx/>
        <a:buSzTx/>
        <a:buFontTx/>
        <a:buNone/>
        <a:tabLst/>
        <a:defRPr sz="225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1pPr>
      <a:lvl2pPr marL="381000" marR="0" indent="-381000" algn="l" defTabSz="704850" latinLnBrk="0">
        <a:lnSpc>
          <a:spcPct val="80000"/>
        </a:lnSpc>
        <a:spcBef>
          <a:spcPts val="1350"/>
        </a:spcBef>
        <a:spcAft>
          <a:spcPts val="0"/>
        </a:spcAft>
        <a:buClrTx/>
        <a:buSzPct val="76000"/>
        <a:buFontTx/>
        <a:buNone/>
        <a:tabLst/>
        <a:defRPr sz="225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2pPr>
      <a:lvl3pPr marL="619125" marR="0" indent="-238125" algn="l" defTabSz="704850" latinLnBrk="0">
        <a:lnSpc>
          <a:spcPct val="8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tabLst/>
        <a:defRPr sz="225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3pPr>
      <a:lvl4pPr marL="381000" marR="0" indent="-381000" algn="l" defTabSz="704850" latinLnBrk="0">
        <a:lnSpc>
          <a:spcPct val="80000"/>
        </a:lnSpc>
        <a:spcBef>
          <a:spcPts val="1350"/>
        </a:spcBef>
        <a:spcAft>
          <a:spcPts val="0"/>
        </a:spcAft>
        <a:buClrTx/>
        <a:buSzPct val="129999"/>
        <a:buFontTx/>
        <a:buChar char="•"/>
        <a:tabLst/>
        <a:defRPr sz="225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4pPr>
      <a:lvl5pPr marL="619125" marR="0" indent="-238125" algn="l" defTabSz="704850" latinLnBrk="0">
        <a:lnSpc>
          <a:spcPct val="8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tabLst/>
        <a:defRPr sz="225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5pPr>
      <a:lvl6pPr marL="1000125" marR="0" indent="-238125" algn="l" defTabSz="704850" latinLnBrk="0">
        <a:lnSpc>
          <a:spcPct val="8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tabLst/>
        <a:defRPr sz="225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6pPr>
      <a:lvl7pPr marL="1381125" marR="0" indent="-238125" algn="l" defTabSz="704850" latinLnBrk="0">
        <a:lnSpc>
          <a:spcPct val="8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tabLst/>
        <a:defRPr sz="225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7pPr>
      <a:lvl8pPr marL="1762125" marR="0" indent="-238125" algn="l" defTabSz="704850" latinLnBrk="0">
        <a:lnSpc>
          <a:spcPct val="8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tabLst/>
        <a:defRPr sz="225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8pPr>
      <a:lvl9pPr marL="2143125" marR="0" indent="-238125" algn="l" defTabSz="704850" latinLnBrk="0">
        <a:lnSpc>
          <a:spcPct val="80000"/>
        </a:lnSpc>
        <a:spcBef>
          <a:spcPts val="1350"/>
        </a:spcBef>
        <a:spcAft>
          <a:spcPts val="0"/>
        </a:spcAft>
        <a:buClrTx/>
        <a:buSzPct val="100000"/>
        <a:buFontTx/>
        <a:buChar char="•"/>
        <a:tabLst/>
        <a:defRPr sz="2250" b="1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447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Light"/>
        </a:defRPr>
      </a:lvl1pPr>
      <a:lvl2pPr marL="0" marR="0" indent="171450" algn="ctr" defTabSz="447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Light"/>
        </a:defRPr>
      </a:lvl2pPr>
      <a:lvl3pPr marL="0" marR="0" indent="342900" algn="ctr" defTabSz="447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Light"/>
        </a:defRPr>
      </a:lvl3pPr>
      <a:lvl4pPr marL="0" marR="0" indent="514350" algn="ctr" defTabSz="447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Light"/>
        </a:defRPr>
      </a:lvl4pPr>
      <a:lvl5pPr marL="0" marR="0" indent="685800" algn="ctr" defTabSz="447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Light"/>
        </a:defRPr>
      </a:lvl5pPr>
      <a:lvl6pPr marL="0" marR="0" indent="857250" algn="ctr" defTabSz="447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Light"/>
        </a:defRPr>
      </a:lvl6pPr>
      <a:lvl7pPr marL="0" marR="0" indent="1028700" algn="ctr" defTabSz="447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Light"/>
        </a:defRPr>
      </a:lvl7pPr>
      <a:lvl8pPr marL="0" marR="0" indent="1200150" algn="ctr" defTabSz="447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Light"/>
        </a:defRPr>
      </a:lvl8pPr>
      <a:lvl9pPr marL="0" marR="0" indent="1371600" algn="ctr" defTabSz="4476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plitimage_nature_ad1505_ma-small.jpg" descr="splitimage_nature_ad1505_ma-small.jpg"/>
          <p:cNvPicPr>
            <a:picLocks noChangeAspect="1"/>
          </p:cNvPicPr>
          <p:nvPr/>
        </p:nvPicPr>
        <p:blipFill>
          <a:blip r:embed="rId3"/>
          <a:srcRect l="3468"/>
          <a:stretch>
            <a:fillRect/>
          </a:stretch>
        </p:blipFill>
        <p:spPr>
          <a:xfrm>
            <a:off x="5820220" y="-1099377"/>
            <a:ext cx="7882082" cy="9563948"/>
          </a:xfrm>
          <a:prstGeom prst="rect">
            <a:avLst/>
          </a:prstGeom>
          <a:ln w="25400"/>
        </p:spPr>
      </p:pic>
      <p:sp>
        <p:nvSpPr>
          <p:cNvPr id="125" name="Rectangle"/>
          <p:cNvSpPr/>
          <p:nvPr/>
        </p:nvSpPr>
        <p:spPr>
          <a:xfrm>
            <a:off x="7548862" y="6137566"/>
            <a:ext cx="4505137" cy="505878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 marL="31351" marR="31351" defTabSz="704850" hangingPunct="0"/>
            <a:endParaRPr sz="900" ker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 Light"/>
              <a:sym typeface="Helvetica Neue Light"/>
            </a:endParaRPr>
          </a:p>
        </p:txBody>
      </p:sp>
      <p:pic>
        <p:nvPicPr>
          <p:cNvPr id="126" name="ethlogo_black.pdf" descr="ethlogo_black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413" y="6155419"/>
            <a:ext cx="1758968" cy="524928"/>
          </a:xfrm>
          <a:prstGeom prst="rect">
            <a:avLst/>
          </a:prstGeom>
          <a:ln w="25400"/>
        </p:spPr>
      </p:pic>
      <p:sp>
        <p:nvSpPr>
          <p:cNvPr id="127" name="Add Title / All Main Words Start with Capital Letters / Make It As Short As Possible (One Liner Preferr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SuMo (GP)</a:t>
            </a:r>
            <a:br>
              <a:rPr lang="en-GB" dirty="0"/>
            </a:br>
            <a:r>
              <a:rPr lang="en-GB" dirty="0"/>
              <a:t>Verification</a:t>
            </a:r>
            <a:endParaRPr dirty="0"/>
          </a:p>
        </p:txBody>
      </p:sp>
      <p:pic>
        <p:nvPicPr>
          <p:cNvPr id="128" name="the new logo.pdf" descr="the new logo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530" y="6190945"/>
            <a:ext cx="1856223" cy="399120"/>
          </a:xfrm>
          <a:prstGeom prst="rect">
            <a:avLst/>
          </a:prstGeom>
          <a:ln w="25400"/>
        </p:spPr>
      </p:pic>
      <p:sp>
        <p:nvSpPr>
          <p:cNvPr id="129" name="List of Author’s Full Name w/o Title, Affiliat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lIns="50800" tIns="137160" rIns="50800" bIns="137160">
            <a:normAutofit/>
          </a:bodyPr>
          <a:lstStyle/>
          <a:p>
            <a:r>
              <a:rPr lang="en-GB" dirty="0"/>
              <a:t>Javier Garcia Ordonez, Application Engineer</a:t>
            </a:r>
          </a:p>
          <a:p>
            <a:r>
              <a:rPr lang="en-GB" dirty="0"/>
              <a:t>Cedric </a:t>
            </a:r>
            <a:r>
              <a:rPr lang="en-GB" dirty="0" err="1"/>
              <a:t>Bujard</a:t>
            </a:r>
            <a:r>
              <a:rPr lang="en-GB" dirty="0"/>
              <a:t>, Mathematical Modeler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ym typeface="Helvetica Neue Light"/>
              </a:rPr>
              <a:t>SuMo Verification Report, Z43, 20240917</a:t>
            </a:r>
            <a:endParaRPr lang="en-US" kern="0" dirty="0"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eading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Results – Norm20DPosition</a:t>
            </a:r>
            <a:endParaRPr dirty="0"/>
          </a:p>
        </p:txBody>
      </p:sp>
      <p:sp>
        <p:nvSpPr>
          <p:cNvPr id="151" name="bullet categories (1st level; only if need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388144"/>
            <a:r>
              <a:rPr lang="en-GB" dirty="0"/>
              <a:t>Norm20DPosition</a:t>
            </a:r>
            <a:endParaRPr dirty="0"/>
          </a:p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current normalization was introduced – mishap, wasn’t necessary during initial geometric investigation, and wasn’t initially added when introducing thicknesses and conductivities</a:t>
            </a:r>
          </a:p>
          <a:p>
            <a:pPr lvl="1">
              <a:buSzPct val="110000"/>
            </a:pPr>
            <a:r>
              <a:rPr lang="en-US" dirty="0"/>
              <a:t>reparameterization of nerve &amp; electrode depths to be relative to SCT and LAT layers – all parameter combinations are now valid</a:t>
            </a:r>
            <a:endParaRPr kumimoji="0" lang="en-US" sz="22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lvl="1">
              <a:buSzPct val="110000"/>
              <a:buBlip>
                <a:blip r:embed="rId2"/>
              </a:buBlip>
            </a:pPr>
            <a:endParaRPr dirty="0"/>
          </a:p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real 20D – position (e.g. relative nerve – electrode displacement) IS included</a:t>
            </a:r>
            <a:endParaRPr dirty="0"/>
          </a:p>
          <a:p>
            <a:pPr lvl="2"/>
            <a:r>
              <a:rPr lang="en-GB" dirty="0"/>
              <a:t>position is hypothesized to have a very large influence on the predictions and thus not allow the model to capture the influence of the other parameters</a:t>
            </a:r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153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79577" y="6401259"/>
            <a:ext cx="5342382" cy="184666"/>
          </a:xfrm>
        </p:spPr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13694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4999F9-9821-36C9-2115-9F9FC0B8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95" y="4266129"/>
            <a:ext cx="3218477" cy="2591871"/>
          </a:xfrm>
          <a:prstGeom prst="rect">
            <a:avLst/>
          </a:prstGeom>
        </p:spPr>
      </p:pic>
      <p:sp>
        <p:nvSpPr>
          <p:cNvPr id="150" name="Heading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Results – Norm20DPosition</a:t>
            </a:r>
            <a:endParaRPr dirty="0"/>
          </a:p>
        </p:txBody>
      </p:sp>
      <p:sp>
        <p:nvSpPr>
          <p:cNvPr id="151" name="bullet categories (1st level; only if needed)…"/>
          <p:cNvSpPr txBox="1">
            <a:spLocks noGrp="1"/>
          </p:cNvSpPr>
          <p:nvPr>
            <p:ph type="body" idx="1"/>
          </p:nvPr>
        </p:nvSpPr>
        <p:spPr>
          <a:xfrm>
            <a:off x="472922" y="1077057"/>
            <a:ext cx="6928003" cy="5508868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388144"/>
            <a:r>
              <a:rPr lang="en-GB" dirty="0"/>
              <a:t>Norm20DPosition</a:t>
            </a:r>
            <a:endParaRPr dirty="0"/>
          </a:p>
          <a:p>
            <a:pPr lvl="1">
              <a:buSzPct val="110000"/>
              <a:buBlip>
                <a:blip r:embed="rId3"/>
              </a:buBlip>
            </a:pPr>
            <a:r>
              <a:rPr lang="en-US" dirty="0"/>
              <a:t>GP training (1000 LHS) cross-validation metrics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AF MAE / RMSE: 104 / 186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(over ~XXX mean value)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GAF MAE /</a:t>
            </a:r>
            <a:r>
              <a:rPr lang="en-GB" dirty="0"/>
              <a:t> RMSE: 5.6 / 8.8 </a:t>
            </a:r>
            <a:r>
              <a:rPr lang="en-GB" sz="1800" dirty="0"/>
              <a:t>(over ~xx </a:t>
            </a:r>
            <a:r>
              <a:rPr lang="en-GB" sz="1800" dirty="0" err="1"/>
              <a:t>m.v</a:t>
            </a:r>
            <a:r>
              <a:rPr lang="en-GB" sz="1800" dirty="0"/>
              <a:t>.)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e.g. MAE is ~xx% for both</a:t>
            </a:r>
          </a:p>
          <a:p>
            <a:pPr lvl="1">
              <a:buSzPct val="110000"/>
              <a:buBlip>
                <a:blip r:embed="rId3"/>
              </a:buBlip>
            </a:pPr>
            <a:r>
              <a:rPr lang="en-US" dirty="0"/>
              <a:t>GP test (100 LHS) yields suitable results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correctly looking QQ plot (k=1.5)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both AF &amp; GAF look reasonable; test MAE for AF is lower than CV5</a:t>
            </a:r>
          </a:p>
          <a:p>
            <a:pPr marL="381000" marR="0" lvl="1" indent="-381000" algn="l" defTabSz="70485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ct val="110000"/>
              <a:buFontTx/>
              <a:buBlip>
                <a:blip r:embed="rId3"/>
              </a:buBlip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a(n)res to be evaluated</a:t>
            </a:r>
          </a:p>
          <a:p>
            <a:pPr marL="381000" marR="0" lvl="1" indent="-381000" algn="l" defTabSz="70485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ct val="110000"/>
              <a:buFontTx/>
              <a:buBlip>
                <a:blip r:embed="rId3"/>
              </a:buBlip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extremely high test-GAF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values to be inspected</a:t>
            </a:r>
            <a:endParaRPr kumimoji="0" lang="en-US" sz="22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153" name="ITIS_Blue_logo.png" descr="ITIS_Blue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79577" y="6401259"/>
            <a:ext cx="5342382" cy="184666"/>
          </a:xfrm>
        </p:spPr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1CD63-6F77-D8D5-D8CE-93E8EF9FD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824" y="88441"/>
            <a:ext cx="3947038" cy="3049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2998DB-FBAC-F5A2-4F27-450615676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372" y="3061736"/>
            <a:ext cx="3883941" cy="30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81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eading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Results – Norm20DPosition</a:t>
            </a:r>
            <a:endParaRPr dirty="0"/>
          </a:p>
        </p:txBody>
      </p:sp>
      <p:sp>
        <p:nvSpPr>
          <p:cNvPr id="151" name="bullet categories (1st level; only if needed)…"/>
          <p:cNvSpPr txBox="1">
            <a:spLocks noGrp="1"/>
          </p:cNvSpPr>
          <p:nvPr>
            <p:ph type="body" idx="1"/>
          </p:nvPr>
        </p:nvSpPr>
        <p:spPr>
          <a:xfrm>
            <a:off x="472922" y="1077056"/>
            <a:ext cx="11239501" cy="578094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indent="388144"/>
            <a:r>
              <a:rPr lang="en-GB" dirty="0"/>
              <a:t>Norm20DPosition</a:t>
            </a:r>
            <a:endParaRPr dirty="0"/>
          </a:p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prediction curve comparison with 1D cross-sections</a:t>
            </a:r>
          </a:p>
          <a:p>
            <a:pPr lvl="1">
              <a:buSzPct val="110000"/>
              <a:buBlip>
                <a:blip r:embed="rId2"/>
              </a:buBlip>
            </a:pPr>
            <a:endParaRPr lang="en-GB" dirty="0"/>
          </a:p>
          <a:p>
            <a:pPr lvl="1">
              <a:buSzPct val="110000"/>
              <a:buBlip>
                <a:blip r:embed="rId2"/>
              </a:buBlip>
            </a:pPr>
            <a:endParaRPr lang="en-US" dirty="0"/>
          </a:p>
          <a:p>
            <a:pPr lvl="1">
              <a:buSzPct val="110000"/>
              <a:buBlip>
                <a:blip r:embed="rId2"/>
              </a:buBlip>
            </a:pPr>
            <a:endParaRPr lang="en-US" dirty="0"/>
          </a:p>
          <a:p>
            <a:pPr lvl="1">
              <a:buSzPct val="110000"/>
              <a:buBlip>
                <a:blip r:embed="rId2"/>
              </a:buBlip>
            </a:pPr>
            <a:endParaRPr lang="en-US" dirty="0"/>
          </a:p>
          <a:p>
            <a:pPr lvl="1">
              <a:buSzPct val="110000"/>
              <a:buBlip>
                <a:blip r:embed="rId2"/>
              </a:buBlip>
            </a:pPr>
            <a:endParaRPr lang="en-US" dirty="0"/>
          </a:p>
          <a:p>
            <a:pPr lvl="1">
              <a:buSzPct val="110000"/>
              <a:buBlip>
                <a:blip r:embed="rId2"/>
              </a:buBlip>
            </a:pPr>
            <a:endParaRPr lang="en-US" dirty="0"/>
          </a:p>
          <a:p>
            <a:pPr lvl="1">
              <a:buSzPct val="110000"/>
              <a:buBlip>
                <a:blip r:embed="rId2"/>
              </a:buBlip>
            </a:pPr>
            <a:endParaRPr lang="en-US" dirty="0"/>
          </a:p>
          <a:p>
            <a:pPr lvl="1">
              <a:buSzPct val="110000"/>
              <a:buBlip>
                <a:blip r:embed="rId2"/>
              </a:buBlip>
            </a:pPr>
            <a:endParaRPr lang="en-US" dirty="0"/>
          </a:p>
          <a:p>
            <a:pPr lvl="1">
              <a:buSzPct val="110000"/>
              <a:buBlip>
                <a:blip r:embed="rId2"/>
              </a:buBlip>
            </a:pPr>
            <a:endParaRPr lang="en-US" dirty="0"/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NB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Im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 using comfort pulse – the recovery phase could be even more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excitating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 than the 5x1ms, thus anodic excitation (POSITION = +14) is high</a:t>
            </a:r>
            <a:endParaRPr lang="en-GB" sz="1800" dirty="0"/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153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79577" y="6401259"/>
            <a:ext cx="5342382" cy="184666"/>
          </a:xfrm>
        </p:spPr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933AF-E044-3472-B6F1-C4903CF5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20" y="2126085"/>
            <a:ext cx="4503486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AA246-7016-B160-A1C0-8F8D2B523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004" y="2126085"/>
            <a:ext cx="44784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151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eading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Results – Norm20DPosition</a:t>
            </a:r>
            <a:endParaRPr dirty="0"/>
          </a:p>
        </p:txBody>
      </p:sp>
      <p:sp>
        <p:nvSpPr>
          <p:cNvPr id="151" name="bullet categories (1st level; only if needed)…"/>
          <p:cNvSpPr txBox="1">
            <a:spLocks noGrp="1"/>
          </p:cNvSpPr>
          <p:nvPr>
            <p:ph type="body" idx="1"/>
          </p:nvPr>
        </p:nvSpPr>
        <p:spPr>
          <a:xfrm>
            <a:off x="472922" y="1077056"/>
            <a:ext cx="11239501" cy="574248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388144"/>
            <a:r>
              <a:rPr lang="en-US" dirty="0"/>
              <a:t>Norm20D</a:t>
            </a:r>
          </a:p>
          <a:p>
            <a:pPr lvl="1">
              <a:buSzPct val="110000"/>
              <a:buBlip>
                <a:blip r:embed="rId2"/>
              </a:buBlip>
            </a:pPr>
            <a:r>
              <a:rPr lang="en-US" dirty="0"/>
              <a:t>for comparison with Norm20DPosition</a:t>
            </a:r>
            <a:endParaRPr lang="en-GB" dirty="0"/>
          </a:p>
          <a:p>
            <a:pPr lvl="2"/>
            <a:endParaRPr lang="en-GB" dirty="0"/>
          </a:p>
        </p:txBody>
      </p:sp>
      <p:pic>
        <p:nvPicPr>
          <p:cNvPr id="153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79577" y="6401259"/>
            <a:ext cx="5342382" cy="184666"/>
          </a:xfrm>
        </p:spPr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933AF-E044-3472-B6F1-C4903CF5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20" y="2126085"/>
            <a:ext cx="4503486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24A2D-AEEF-7FC3-4505-D307928AC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220" y="2119004"/>
            <a:ext cx="4503486" cy="3817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A28A5F-28B6-A582-E6D5-008FCA1E1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004" y="2126085"/>
            <a:ext cx="4478421" cy="381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C0FF6B-8CE3-AD3A-10F6-12D787CB4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632" y="2126085"/>
            <a:ext cx="4451793" cy="3813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8FB1A-D0E0-2232-9CC7-504FC5FBB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850" y="2126085"/>
            <a:ext cx="4511856" cy="3817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50E37-EBCB-2503-3472-8A884E4CB0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5004" y="2111217"/>
            <a:ext cx="44784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282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Next Steps</a:t>
            </a:r>
            <a:endParaRPr dirty="0"/>
          </a:p>
        </p:txBody>
      </p:sp>
      <p:sp>
        <p:nvSpPr>
          <p:cNvPr id="138" name="Backgr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1148" tIns="41148" rIns="50800" bIns="41148">
            <a:normAutofit/>
          </a:bodyPr>
          <a:lstStyle/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check abnormal train / test values</a:t>
            </a:r>
          </a:p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check a(n)res values</a:t>
            </a:r>
            <a:endParaRPr dirty="0"/>
          </a:p>
        </p:txBody>
      </p:sp>
      <p:pic>
        <p:nvPicPr>
          <p:cNvPr id="140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9763" y="-76549"/>
            <a:ext cx="13978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31351" marR="31351" defTabSz="704850" hangingPunct="0"/>
            <a:endParaRPr lang="en-US" sz="9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3384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Conclusions – Evaluation Metrics	</a:t>
            </a:r>
            <a:endParaRPr dirty="0"/>
          </a:p>
        </p:txBody>
      </p:sp>
      <p:sp>
        <p:nvSpPr>
          <p:cNvPr id="138" name="Backgr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1148" tIns="41148" rIns="50800" bIns="41148">
            <a:normAutofit/>
          </a:bodyPr>
          <a:lstStyle/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fitting quality of the uncertainty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…</a:t>
            </a:r>
            <a:endParaRPr lang="en-GB" dirty="0"/>
          </a:p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prediction accuracy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MAE, RMSE of (test) residuals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lvl="1">
              <a:buSzPct val="110000"/>
              <a:buBlip>
                <a:blip r:embed="rId2"/>
              </a:buBlip>
            </a:pPr>
            <a:endParaRPr lang="en-CH" dirty="0"/>
          </a:p>
        </p:txBody>
      </p:sp>
      <p:pic>
        <p:nvPicPr>
          <p:cNvPr id="140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9763" y="-76549"/>
            <a:ext cx="13978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31351" marR="31351" defTabSz="704850" hangingPunct="0"/>
            <a:endParaRPr lang="en-US" sz="9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53860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</a:t>
            </a:r>
          </a:p>
        </p:txBody>
      </p:sp>
      <p:sp>
        <p:nvSpPr>
          <p:cNvPr id="138" name="Backgroun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1148" tIns="41148" rIns="50800" bIns="41148">
            <a:normAutofit/>
          </a:bodyPr>
          <a:lstStyle/>
          <a:p>
            <a:pPr lvl="1">
              <a:buSzPct val="110000"/>
              <a:buBlip>
                <a:blip r:embed="rId2"/>
              </a:buBlip>
            </a:pPr>
            <a:r>
              <a:rPr dirty="0"/>
              <a:t>Background</a:t>
            </a:r>
          </a:p>
          <a:p>
            <a:pPr lvl="1">
              <a:buSzPct val="110000"/>
              <a:buBlip>
                <a:blip r:embed="rId2"/>
              </a:buBlip>
            </a:pPr>
            <a:r>
              <a:rPr dirty="0"/>
              <a:t>Method</a:t>
            </a:r>
            <a:r>
              <a:rPr lang="en-GB" dirty="0"/>
              <a:t>s</a:t>
            </a:r>
            <a:endParaRPr dirty="0"/>
          </a:p>
          <a:p>
            <a:pPr lvl="1">
              <a:buSzPct val="110000"/>
              <a:buBlip>
                <a:blip r:embed="rId2"/>
              </a:buBlip>
            </a:pPr>
            <a:r>
              <a:rPr dirty="0"/>
              <a:t>Results</a:t>
            </a:r>
          </a:p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Next Steps / Ideas</a:t>
            </a:r>
          </a:p>
        </p:txBody>
      </p:sp>
      <p:pic>
        <p:nvPicPr>
          <p:cNvPr id="140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9763" y="-76549"/>
            <a:ext cx="13978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31351" marR="31351" defTabSz="704850" hangingPunct="0"/>
            <a:endParaRPr lang="en-US" sz="90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zmt_white.pdf" descr="zmt_whit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1680697"/>
            <a:ext cx="3381375" cy="471119"/>
          </a:xfrm>
          <a:prstGeom prst="rect">
            <a:avLst/>
          </a:prstGeom>
          <a:ln w="25400"/>
        </p:spPr>
      </p:pic>
      <p:sp>
        <p:nvSpPr>
          <p:cNvPr id="144" name="Add Subtitle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Background</a:t>
            </a:r>
            <a:endParaRPr dirty="0"/>
          </a:p>
        </p:txBody>
      </p:sp>
      <p:sp>
        <p:nvSpPr>
          <p:cNvPr id="145" name="add content (only if needed)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47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12260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eading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Background</a:t>
            </a:r>
            <a:endParaRPr dirty="0"/>
          </a:p>
        </p:txBody>
      </p:sp>
      <p:sp>
        <p:nvSpPr>
          <p:cNvPr id="151" name="bullet categories (1st level; only if need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388144"/>
            <a:r>
              <a:rPr lang="en-GB" dirty="0"/>
              <a:t>OptiStim </a:t>
            </a:r>
            <a:r>
              <a:rPr lang="en-GB" dirty="0" err="1"/>
              <a:t>MicroScale</a:t>
            </a:r>
            <a:r>
              <a:rPr lang="en-GB" dirty="0"/>
              <a:t> Model</a:t>
            </a:r>
            <a:endParaRPr dirty="0"/>
          </a:p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investigate the influence of different geometrical &amp; tissue parameters on scalp nerve excitability</a:t>
            </a:r>
            <a:endParaRPr dirty="0"/>
          </a:p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implement surrogate modelling techniques (global SA and UQ)</a:t>
            </a:r>
            <a:endParaRPr dirty="0"/>
          </a:p>
          <a:p>
            <a:pPr lvl="2"/>
            <a:r>
              <a:rPr lang="en-GB" dirty="0"/>
              <a:t>adequate predictions</a:t>
            </a:r>
          </a:p>
          <a:p>
            <a:pPr lvl="2"/>
            <a:r>
              <a:rPr lang="en-GB" dirty="0"/>
              <a:t>validation of surrogate models</a:t>
            </a:r>
          </a:p>
          <a:p>
            <a:pPr lvl="2"/>
            <a:r>
              <a:rPr lang="en-GB" dirty="0"/>
              <a:t>development of SA and UQ pipelines</a:t>
            </a:r>
          </a:p>
          <a:p>
            <a:pPr lvl="2"/>
            <a:r>
              <a:rPr lang="en-GB" dirty="0"/>
              <a:t>assess convergence</a:t>
            </a:r>
          </a:p>
        </p:txBody>
      </p:sp>
      <p:pic>
        <p:nvPicPr>
          <p:cNvPr id="153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1154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zmt_white.pdf" descr="zmt_whit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1680697"/>
            <a:ext cx="3381375" cy="471119"/>
          </a:xfrm>
          <a:prstGeom prst="rect">
            <a:avLst/>
          </a:prstGeom>
          <a:ln w="25400"/>
        </p:spPr>
      </p:pic>
      <p:sp>
        <p:nvSpPr>
          <p:cNvPr id="144" name="Add Subtitle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Methods</a:t>
            </a:r>
            <a:endParaRPr dirty="0"/>
          </a:p>
        </p:txBody>
      </p:sp>
      <p:sp>
        <p:nvSpPr>
          <p:cNvPr id="145" name="add content (only if needed)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47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54203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zmt_white.pdf" descr="zmt_whit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1680697"/>
            <a:ext cx="3381375" cy="471119"/>
          </a:xfrm>
          <a:prstGeom prst="rect">
            <a:avLst/>
          </a:prstGeom>
          <a:ln w="25400"/>
        </p:spPr>
      </p:pic>
      <p:sp>
        <p:nvSpPr>
          <p:cNvPr id="144" name="Add Subtitle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Results</a:t>
            </a:r>
            <a:endParaRPr dirty="0"/>
          </a:p>
        </p:txBody>
      </p:sp>
      <p:sp>
        <p:nvSpPr>
          <p:cNvPr id="145" name="add content (only if needed)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47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18042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eading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Results – Norm20D</a:t>
            </a:r>
            <a:endParaRPr dirty="0"/>
          </a:p>
        </p:txBody>
      </p:sp>
      <p:sp>
        <p:nvSpPr>
          <p:cNvPr id="151" name="bullet categories (1st level; only if need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388144"/>
            <a:r>
              <a:rPr lang="en-GB" dirty="0"/>
              <a:t>Norm20D</a:t>
            </a:r>
            <a:endParaRPr dirty="0"/>
          </a:p>
          <a:p>
            <a:pPr lvl="1">
              <a:buSzPct val="110000"/>
            </a:pPr>
            <a:r>
              <a:rPr lang="en-GB" dirty="0"/>
              <a:t>current normalization was introduced – mishap, wasn’t necessary during initial geometric investigation, and wasn’t initially added when introducing thicknesses and conductivities</a:t>
            </a:r>
          </a:p>
          <a:p>
            <a:pPr lvl="1">
              <a:buSzPct val="110000"/>
            </a:pPr>
            <a:r>
              <a:rPr lang="en-US" dirty="0"/>
              <a:t>reparameterization of nerve &amp; electrode depths to be relative to SCT and LAT layers – all parameter combinations are now valid</a:t>
            </a:r>
            <a:endParaRPr kumimoji="0" lang="en-US" sz="22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lvl="1">
              <a:buSzPct val="110000"/>
              <a:buBlip>
                <a:blip r:embed="rId2"/>
              </a:buBlip>
            </a:pPr>
            <a:endParaRPr dirty="0"/>
          </a:p>
          <a:p>
            <a:pPr lvl="1">
              <a:buSzPct val="110000"/>
              <a:buBlip>
                <a:blip r:embed="rId2"/>
              </a:buBlip>
            </a:pPr>
            <a:r>
              <a:rPr lang="en-GB" dirty="0"/>
              <a:t>“fake” 20D – POSITION (e.g. relative nerve – electrode displacement) is not included</a:t>
            </a:r>
            <a:endParaRPr dirty="0"/>
          </a:p>
          <a:p>
            <a:pPr lvl="2"/>
            <a:r>
              <a:rPr lang="en-GB" dirty="0"/>
              <a:t>position is hypothesized to have a very large influence on the predictions and thus not allow the model to capture the influence of the other parameters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153" name="ITIS_Blue_logo.png" descr="ITIS_Blue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79577" y="6401259"/>
            <a:ext cx="5342382" cy="184666"/>
          </a:xfrm>
        </p:spPr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74619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eading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Results – Norm20D</a:t>
            </a:r>
            <a:endParaRPr dirty="0"/>
          </a:p>
        </p:txBody>
      </p:sp>
      <p:sp>
        <p:nvSpPr>
          <p:cNvPr id="151" name="bullet categories (1st level; only if needed)…"/>
          <p:cNvSpPr txBox="1">
            <a:spLocks noGrp="1"/>
          </p:cNvSpPr>
          <p:nvPr>
            <p:ph type="body" idx="1"/>
          </p:nvPr>
        </p:nvSpPr>
        <p:spPr>
          <a:xfrm>
            <a:off x="472922" y="1077057"/>
            <a:ext cx="6727978" cy="46395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388144"/>
            <a:r>
              <a:rPr lang="en-GB" dirty="0"/>
              <a:t>Norm20D</a:t>
            </a:r>
            <a:endParaRPr dirty="0"/>
          </a:p>
          <a:p>
            <a:pPr lvl="1">
              <a:buSzPct val="110000"/>
              <a:buBlip>
                <a:blip r:embed="rId3"/>
              </a:buBlip>
            </a:pPr>
            <a:r>
              <a:rPr lang="en-US" dirty="0"/>
              <a:t>GP training (1000 LHS) cross-validation metrics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AF MAE / RMSE: 67 / 119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(over ~650 mean value)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GAF MAE /</a:t>
            </a:r>
            <a:r>
              <a:rPr lang="en-GB" dirty="0"/>
              <a:t> RMSE: 2.0 / 2.96 </a:t>
            </a:r>
            <a:r>
              <a:rPr lang="en-GB" sz="1800" dirty="0"/>
              <a:t>(over ~20 </a:t>
            </a:r>
            <a:r>
              <a:rPr lang="en-GB" sz="1800" dirty="0" err="1"/>
              <a:t>m.v</a:t>
            </a:r>
            <a:r>
              <a:rPr lang="en-GB" sz="1800" dirty="0"/>
              <a:t>.)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e.g. MAE is ~10% for both</a:t>
            </a:r>
          </a:p>
          <a:p>
            <a:pPr lvl="1">
              <a:buSzPct val="110000"/>
              <a:buBlip>
                <a:blip r:embed="rId3"/>
              </a:buBlip>
            </a:pPr>
            <a:r>
              <a:rPr lang="en-US" dirty="0"/>
              <a:t>GP test (100 LHS) yields suitable results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correctly looking QQ plot (k=1.5)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same MAE and good truth-prediction (sorted) match for the AF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GB" dirty="0"/>
              <a:t>not so good for GAF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marL="381000" marR="0" lvl="1" indent="-381000" algn="l" defTabSz="70485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ct val="110000"/>
              <a:buFontTx/>
              <a:buBlip>
                <a:blip r:embed="rId3"/>
              </a:buBlip>
              <a:tabLst/>
              <a:defRPr/>
            </a:pPr>
            <a:r>
              <a: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a(n)res to be evaluated</a:t>
            </a:r>
          </a:p>
          <a:p>
            <a:pPr marL="0" lvl="1" indent="0">
              <a:buSzPct val="110000"/>
              <a:buNone/>
            </a:pPr>
            <a:endParaRPr lang="en-US" dirty="0"/>
          </a:p>
        </p:txBody>
      </p:sp>
      <p:pic>
        <p:nvPicPr>
          <p:cNvPr id="153" name="ITIS_Blue_logo.png" descr="ITIS_Blue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79577" y="6401259"/>
            <a:ext cx="5342382" cy="184666"/>
          </a:xfrm>
        </p:spPr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20946-D36C-1F38-4626-E791408A0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413" y="278941"/>
            <a:ext cx="3810000" cy="2959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5AFE9-21F1-1A55-1FE3-DB985A945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738" y="3238495"/>
            <a:ext cx="3694340" cy="2959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3FD3F-8517-E87A-8A2C-1DABA4203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731" y="4193975"/>
            <a:ext cx="2970224" cy="23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607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ullet categories (1st level; only if needed)…"/>
          <p:cNvSpPr txBox="1">
            <a:spLocks noGrp="1"/>
          </p:cNvSpPr>
          <p:nvPr>
            <p:ph type="body" idx="1"/>
          </p:nvPr>
        </p:nvSpPr>
        <p:spPr>
          <a:xfrm>
            <a:off x="472921" y="1077057"/>
            <a:ext cx="11086619" cy="5714268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388144"/>
            <a:r>
              <a:rPr lang="en-GB" dirty="0"/>
              <a:t>Norm20D</a:t>
            </a:r>
            <a:endParaRPr dirty="0"/>
          </a:p>
          <a:p>
            <a:pPr lvl="1">
              <a:buSzPct val="110000"/>
              <a:buBlip>
                <a:blip r:embed="rId3"/>
              </a:buBlip>
            </a:pPr>
            <a:r>
              <a:rPr lang="en-GB" dirty="0"/>
              <a:t>prediction curve comparison with 1D cross-sections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reasonable fit overall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Helvetica Light"/>
                <a:sym typeface="Helvetica Light"/>
              </a:rPr>
              <a:t>GAF is generally better (with 95% CI area) </a:t>
            </a: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lang="en-GB" dirty="0"/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lang="en-GB" dirty="0"/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lang="en-GB" dirty="0"/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marL="619125" marR="0" lvl="2" indent="-238125" algn="l" defTabSz="704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GB" dirty="0">
                <a:solidFill>
                  <a:srgbClr val="FF0000"/>
                </a:solidFill>
              </a:rPr>
              <a:t>some unreasonable “truth” evaluations – to be inspected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lvl="1">
              <a:buSzPct val="110000"/>
              <a:buBlip>
                <a:blip r:embed="rId3"/>
              </a:buBlip>
            </a:pPr>
            <a:endParaRPr lang="en-GB" dirty="0"/>
          </a:p>
          <a:p>
            <a:pPr lvl="1">
              <a:buSzPct val="110000"/>
              <a:buBlip>
                <a:blip r:embed="rId3"/>
              </a:buBlip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 Light"/>
              <a:sym typeface="Helvetica Light"/>
            </a:endParaRPr>
          </a:p>
          <a:p>
            <a:pPr marL="0" lvl="1" indent="0">
              <a:buSzPct val="110000"/>
              <a:buNone/>
            </a:pPr>
            <a:endParaRPr lang="en-US" dirty="0"/>
          </a:p>
        </p:txBody>
      </p:sp>
      <p:sp>
        <p:nvSpPr>
          <p:cNvPr id="150" name="Heading (Capital Lett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Results – Norm20D</a:t>
            </a:r>
            <a:endParaRPr dirty="0"/>
          </a:p>
        </p:txBody>
      </p:sp>
      <p:pic>
        <p:nvPicPr>
          <p:cNvPr id="153" name="ITIS_Blue_logo.png" descr="ITIS_Blue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69900" y="6113373"/>
            <a:ext cx="2242523" cy="465686"/>
          </a:xfrm>
          <a:prstGeom prst="rect">
            <a:avLst/>
          </a:prstGeom>
          <a:ln w="25400"/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79577" y="6401259"/>
            <a:ext cx="5342382" cy="184666"/>
          </a:xfrm>
        </p:spPr>
        <p:txBody>
          <a:bodyPr/>
          <a:lstStyle/>
          <a:p>
            <a:pPr defTabSz="704850" hangingPunct="0">
              <a:buClr>
                <a:srgbClr val="959093"/>
              </a:buClr>
              <a:tabLst>
                <a:tab pos="47625" algn="l"/>
                <a:tab pos="47625" algn="l"/>
                <a:tab pos="9067800" algn="r"/>
              </a:tabLst>
            </a:pPr>
            <a:r>
              <a:rPr lang="en-US" kern="0">
                <a:solidFill>
                  <a:srgbClr val="000000"/>
                </a:solidFill>
                <a:sym typeface="Helvetica Neue Light"/>
              </a:rPr>
              <a:t>SuMo Verification Report, Z43, 20240917</a:t>
            </a:r>
            <a:endParaRPr lang="en-US" kern="0" dirty="0">
              <a:solidFill>
                <a:srgbClr val="000000"/>
              </a:solidFill>
              <a:sym typeface="Helvetica Neue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B24A2D-AEEF-7FC3-4505-D307928AC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496" y="2838838"/>
            <a:ext cx="3739761" cy="3169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C0FF6B-8CE3-AD3A-10F6-12D787CB4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745" y="2838838"/>
            <a:ext cx="3700371" cy="31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1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1801" marR="41801" indent="0" algn="l" defTabSz="939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41801" marR="41801" indent="0" algn="l" defTabSz="939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679</Words>
  <Application>Microsoft Office PowerPoint</Application>
  <PresentationFormat>Widescreen</PresentationFormat>
  <Paragraphs>113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Helvetica</vt:lpstr>
      <vt:lpstr>Helvetica Light</vt:lpstr>
      <vt:lpstr>Helvetica Neue Light</vt:lpstr>
      <vt:lpstr>Office Theme</vt:lpstr>
      <vt:lpstr>White</vt:lpstr>
      <vt:lpstr>SuMo (GP) Verification</vt:lpstr>
      <vt:lpstr>Content</vt:lpstr>
      <vt:lpstr>Background</vt:lpstr>
      <vt:lpstr>Background</vt:lpstr>
      <vt:lpstr>Methods</vt:lpstr>
      <vt:lpstr>Results</vt:lpstr>
      <vt:lpstr>Results – Norm20D</vt:lpstr>
      <vt:lpstr>Results – Norm20D</vt:lpstr>
      <vt:lpstr>Results – Norm20D</vt:lpstr>
      <vt:lpstr>Results – Norm20DPosition</vt:lpstr>
      <vt:lpstr>Results – Norm20DPosition</vt:lpstr>
      <vt:lpstr>Results – Norm20DPosition</vt:lpstr>
      <vt:lpstr>Results – Norm20DPosition</vt:lpstr>
      <vt:lpstr>Next Steps</vt:lpstr>
      <vt:lpstr>Conclusions – Evaluation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Garcia Ordonez</dc:creator>
  <cp:lastModifiedBy>Javier Garcia Ordonez</cp:lastModifiedBy>
  <cp:revision>15</cp:revision>
  <dcterms:created xsi:type="dcterms:W3CDTF">2024-09-17T10:19:24Z</dcterms:created>
  <dcterms:modified xsi:type="dcterms:W3CDTF">2024-09-17T14:09:01Z</dcterms:modified>
</cp:coreProperties>
</file>