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5443">
          <p15:clr>
            <a:srgbClr val="747775"/>
          </p15:clr>
        </p15:guide>
        <p15:guide id="4" orient="horz" pos="29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443"/>
        <p:guide pos="29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46" Type="http://schemas.openxmlformats.org/officeDocument/2006/relationships/font" Target="fonts/Lato-bold.fntdata"/><Relationship Id="rId23" Type="http://schemas.openxmlformats.org/officeDocument/2006/relationships/slide" Target="slides/slide18.xml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ato-boldItalic.fntdata"/><Relationship Id="rId25" Type="http://schemas.openxmlformats.org/officeDocument/2006/relationships/slide" Target="slides/slide20.xml"/><Relationship Id="rId47" Type="http://schemas.openxmlformats.org/officeDocument/2006/relationships/font" Target="fonts/La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1be5485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1be5485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¿Quiénes son los descendientes de juan?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juan viene en minúscula porque es una constante que representa un individuo en concreto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Quien viene en Mayúscula la primera letra, podría ser X tmb o Y. Porque es una variable.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1be5485b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1be5485b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lo que hemos visto, esto podría ser un buen ejemplo de definición de base, definición de regla y consulta.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1be5485b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1be5485b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 extra: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Básicamente ProLog hace una búsqueda a través de la base de conocimientos, intentando satisfacer la consulta mediante la unificación y la aplicación de las reglas y los hechos definidos.</a:t>
            </a:r>
            <a:br>
              <a:rPr lang="es"/>
            </a:br>
            <a:r>
              <a:rPr lang="es"/>
              <a:t>- El resultado: maria descendiente y ‘false’ indica que NO hay más descendientes.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bca275cd8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8bca275cd8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1be5485b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1be5485b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Esas son las opciones que podemos tener, porque son las que hemos definido.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1be5485b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91be5485b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perro no está definido, pues saca False.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1be5485b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1be5485b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1be5485b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1be5485b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Recordamos el ejemplo inicial de antecesor y padre/madre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1be5485b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91be5485b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2918bde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2918bde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bca275cd8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bca275cd8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7174a2c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7174a2c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7174a2c2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97174a2c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7174a2c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7174a2c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9944f2f0d3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9944f2f0d3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97174a2c2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97174a2c2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97174a2c2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97174a2c2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944f2f0d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9944f2f0d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944f2f0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9944f2f0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9944f2f0d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9944f2f0d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pruebas la consulta con amigo(gato, X). Devuelve lo mismo, porque en la regla definimos que Y\=X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944f2f0d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9944f2f0d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999386d1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999386d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9944f2f0d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9944f2f0d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9944f2f0d3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9944f2f0d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944f2f0d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9944f2f0d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9944f2f0d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9944f2f0d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Evaluación de las Condiciones: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Prolog comienza a buscar en la base de datos para instanciar X y Y con valores que hagan que cada una de las condiciones en la regla similares(X, Y) sea verdadera.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Por ejemplo, para la primera condición tiene_pelo(X), tiene_pelo(Y), X \= Y, Prolog busca dos animales diferentes en la base de datos que ambos tengan pelo.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9944f2f0d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9944f2f0d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944f2f0d3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9944f2f0d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bca275cd8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bca275cd8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Relación de antecesor basada en relaciones de padre y madre.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999386d1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999386d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Relación de antecesor basada en relaciones de padre y madre.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999386d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999386d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Relación de antecesor basada en relaciones de padre y madre.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999386d1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999386d1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Relación de antecesor basada en relaciones de padre y madre.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999386d1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999386d1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Relación de antecesor basada en relaciones de padre y madre.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1be5485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1be5485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‘X’ es padre de ‘Y’, entonces ‘X’ es antecesor de ‘Y’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0" Type="http://schemas.openxmlformats.org/officeDocument/2006/relationships/image" Target="../media/image10.png"/><Relationship Id="rId9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4294967295"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ProLog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812725" y="4305375"/>
            <a:ext cx="6936000" cy="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Picazo Martinez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Alejandro Gómez Lozano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Lucian Andrei Negoita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en Prolog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1297500" y="1567550"/>
            <a:ext cx="34032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Definición:</a:t>
            </a:r>
            <a:endParaRPr b="1" sz="20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Preguntas a la base de conocimientos.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Obtener o verificar información.</a:t>
            </a:r>
            <a:endParaRPr sz="1400"/>
          </a:p>
        </p:txBody>
      </p:sp>
      <p:sp>
        <p:nvSpPr>
          <p:cNvPr id="204" name="Google Shape;204;p22"/>
          <p:cNvSpPr txBox="1"/>
          <p:nvPr>
            <p:ph idx="2" type="body"/>
          </p:nvPr>
        </p:nvSpPr>
        <p:spPr>
          <a:xfrm>
            <a:off x="4933225" y="1567550"/>
            <a:ext cx="34032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Importancia:</a:t>
            </a:r>
            <a:endParaRPr b="1" sz="20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Interacción con la base de conocimientos.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Obtener respuestas lógicas.</a:t>
            </a:r>
            <a:endParaRPr sz="1400"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1297500" y="3225125"/>
            <a:ext cx="7038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Sintaxis Básica:</a:t>
            </a:r>
            <a:endParaRPr b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accent2"/>
                </a:solidFill>
              </a:rPr>
              <a:t>?-    antecesor(juan, Quién).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297500" y="393750"/>
            <a:ext cx="70389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en Prolog</a:t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1297500" y="1108025"/>
            <a:ext cx="70389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Código</a:t>
            </a:r>
            <a:r>
              <a:rPr b="1" lang="es" sz="2000">
                <a:solidFill>
                  <a:schemeClr val="lt2"/>
                </a:solidFill>
              </a:rPr>
              <a:t>:</a:t>
            </a:r>
            <a:endParaRPr b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% Definición de la base de conocimientos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2"/>
                </a:solidFill>
              </a:rPr>
              <a:t>padre(juan, maría).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% Definición de la regla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2"/>
                </a:solidFill>
              </a:rPr>
              <a:t>antecesor(X, Y) :- padre(X, Y).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% Consulta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2"/>
                </a:solidFill>
              </a:rPr>
              <a:t>?- antecesor(juan, Quién).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en Prolog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de una Consulta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297500" y="1567550"/>
            <a:ext cx="70389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Resultado</a:t>
            </a:r>
            <a:r>
              <a:rPr b="1" lang="es" sz="2000">
                <a:solidFill>
                  <a:schemeClr val="lt2"/>
                </a:solidFill>
              </a:rPr>
              <a:t>:</a:t>
            </a:r>
            <a:endParaRPr b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2"/>
                </a:solidFill>
              </a:rPr>
              <a:t>Quién = maría ;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accent2"/>
                </a:solidFill>
              </a:rPr>
              <a:t>false.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1297500" y="3225125"/>
            <a:ext cx="7038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Explicación</a:t>
            </a:r>
            <a:r>
              <a:rPr b="1" lang="es" sz="2000">
                <a:solidFill>
                  <a:schemeClr val="lt2"/>
                </a:solidFill>
              </a:rPr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Búsqueda y unificación de base de conocimientos.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maría es descendiente de Juan según reglas y hechos definidos.</a:t>
            </a:r>
            <a:endParaRPr sz="1400"/>
          </a:p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Animales</a:t>
            </a:r>
            <a:endParaRPr/>
          </a:p>
        </p:txBody>
      </p:sp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1297500" y="1108025"/>
            <a:ext cx="70389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Objetivo:</a:t>
            </a:r>
            <a:endParaRPr b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Clasificar animales basado en características.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18675"/>
            <a:ext cx="6121950" cy="28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Animales</a:t>
            </a:r>
            <a:endParaRPr/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6" name="Google Shape;236;p26"/>
          <p:cNvSpPr txBox="1"/>
          <p:nvPr>
            <p:ph idx="1" type="body"/>
          </p:nvPr>
        </p:nvSpPr>
        <p:spPr>
          <a:xfrm>
            <a:off x="1297500" y="1108025"/>
            <a:ext cx="70389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Consulta y Resultado</a:t>
            </a:r>
            <a:r>
              <a:rPr b="1" lang="es" sz="2000">
                <a:solidFill>
                  <a:schemeClr val="lt2"/>
                </a:solidFill>
              </a:rPr>
              <a:t>:</a:t>
            </a:r>
            <a:endParaRPr sz="1400"/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880500"/>
            <a:ext cx="6186024" cy="30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Animales</a:t>
            </a:r>
            <a:endParaRPr/>
          </a:p>
        </p:txBody>
      </p:sp>
      <p:sp>
        <p:nvSpPr>
          <p:cNvPr id="243" name="Google Shape;2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1297500" y="1108025"/>
            <a:ext cx="70389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Consulta y Resultado:</a:t>
            </a:r>
            <a:endParaRPr sz="1400"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756322"/>
            <a:ext cx="2691100" cy="3056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Matemáticas (SWI-Prolog)</a:t>
            </a:r>
            <a:endParaRPr/>
          </a:p>
        </p:txBody>
      </p:sp>
      <p:sp>
        <p:nvSpPr>
          <p:cNvPr id="251" name="Google Shape;25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1297500" y="1108025"/>
            <a:ext cx="70389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Objetivo:</a:t>
            </a:r>
            <a:endParaRPr b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Demostrar relaciones matemáticas.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1297500" y="2571750"/>
            <a:ext cx="70389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Base de conocimientos:</a:t>
            </a:r>
            <a:endParaRPr b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No se la damos.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Matemáticas (SWI-Prolog)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0" name="Google Shape;260;p29"/>
          <p:cNvSpPr txBox="1"/>
          <p:nvPr>
            <p:ph idx="1" type="body"/>
          </p:nvPr>
        </p:nvSpPr>
        <p:spPr>
          <a:xfrm>
            <a:off x="1297500" y="1108025"/>
            <a:ext cx="70389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Reglas:</a:t>
            </a:r>
            <a:endParaRPr b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34375"/>
            <a:ext cx="7342501" cy="23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2021925" y="4023075"/>
            <a:ext cx="13044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antecesor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3650375" y="4023075"/>
            <a:ext cx="13044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padre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Matemáticas (SWI-Prolog)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1297500" y="1108025"/>
            <a:ext cx="70389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Consulta y Resultado:</a:t>
            </a:r>
            <a:endParaRPr sz="1400"/>
          </a:p>
        </p:txBody>
      </p:sp>
      <p:pic>
        <p:nvPicPr>
          <p:cNvPr id="271" name="Google Shape;2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717971"/>
            <a:ext cx="5350701" cy="29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SLD RESOLUTION</a:t>
            </a:r>
            <a:endParaRPr/>
          </a:p>
        </p:txBody>
      </p:sp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1297500" y="1183400"/>
            <a:ext cx="6572700" cy="32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100"/>
              <a:t>  SLD-Resolución es un método fundamental en Prolog para resolver consultas lógicas.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100"/>
              <a:t>  El término SLD proviene de Selección, Linealización y Retraso, los tres pasos clave en este proceso.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2"/>
                </a:solidFill>
              </a:rPr>
              <a:t>Índice</a:t>
            </a:r>
            <a:br>
              <a:rPr b="1" lang="es"/>
            </a:b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Introducción a Prolog y Bases de Conocimiento</a:t>
            </a:r>
            <a:br>
              <a:rPr lang="es" sz="2200"/>
            </a:b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Reglas y Consultas en Prolog</a:t>
            </a:r>
            <a:br>
              <a:rPr lang="es" sz="2200"/>
            </a:b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SLD-Resolución en Prolog</a:t>
            </a:r>
            <a:endParaRPr sz="2200"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900" y="1886854"/>
            <a:ext cx="5632928" cy="24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2"/>
          <p:cNvSpPr txBox="1"/>
          <p:nvPr/>
        </p:nvSpPr>
        <p:spPr>
          <a:xfrm>
            <a:off x="1351075" y="1307275"/>
            <a:ext cx="266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de Conocimiento: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idx="1" type="body"/>
          </p:nvPr>
        </p:nvSpPr>
        <p:spPr>
          <a:xfrm>
            <a:off x="603500" y="15791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Para habilitar la </a:t>
            </a:r>
            <a:r>
              <a:rPr lang="es" sz="1500"/>
              <a:t>visualización</a:t>
            </a:r>
            <a:r>
              <a:rPr lang="es" sz="1500"/>
              <a:t> del </a:t>
            </a:r>
            <a:r>
              <a:rPr lang="es" sz="1500"/>
              <a:t>árbol</a:t>
            </a:r>
            <a:r>
              <a:rPr lang="es" sz="1500"/>
              <a:t> SLD en SWI-Prolog usaremos el comando: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{trace.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“Nuestro </a:t>
            </a:r>
            <a:r>
              <a:rPr lang="es" sz="1500"/>
              <a:t>código</a:t>
            </a:r>
            <a:r>
              <a:rPr lang="es" sz="1500"/>
              <a:t>”.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notrace.}</a:t>
            </a:r>
            <a:endParaRPr sz="1500"/>
          </a:p>
        </p:txBody>
      </p:sp>
      <p:sp>
        <p:nvSpPr>
          <p:cNvPr id="293" name="Google Shape;29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4" name="Google Shape;294;p33"/>
          <p:cNvSpPr txBox="1"/>
          <p:nvPr/>
        </p:nvSpPr>
        <p:spPr>
          <a:xfrm>
            <a:off x="4929925" y="1732750"/>
            <a:ext cx="3542400" cy="25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4713750" y="1579175"/>
            <a:ext cx="3758700" cy="26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Tau prolog simplemente pulsaremos “derivation tree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visualization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-741100" y="974400"/>
            <a:ext cx="474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</a:t>
            </a:r>
            <a:r>
              <a:rPr lang="es"/>
              <a:t> SLD</a:t>
            </a:r>
            <a:endParaRPr/>
          </a:p>
        </p:txBody>
      </p:sp>
      <p:pic>
        <p:nvPicPr>
          <p:cNvPr id="298" name="Google Shape;2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250" y="2483225"/>
            <a:ext cx="4465750" cy="17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25" y="1744650"/>
            <a:ext cx="4318276" cy="24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200" y="1744650"/>
            <a:ext cx="3742800" cy="24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2737" y="1744650"/>
            <a:ext cx="3751725" cy="24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7187" y="1742413"/>
            <a:ext cx="3742801" cy="249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2738" y="1742419"/>
            <a:ext cx="3751725" cy="249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7975" y="1741675"/>
            <a:ext cx="3751725" cy="25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2737" y="1743194"/>
            <a:ext cx="3751701" cy="249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69150" y="1744650"/>
            <a:ext cx="3798900" cy="25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4"/>
          <p:cNvSpPr txBox="1"/>
          <p:nvPr>
            <p:ph type="title"/>
          </p:nvPr>
        </p:nvSpPr>
        <p:spPr>
          <a:xfrm>
            <a:off x="1242000" y="44000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SWI PROLOG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8" name="Google Shape;318;p35"/>
          <p:cNvSpPr txBox="1"/>
          <p:nvPr/>
        </p:nvSpPr>
        <p:spPr>
          <a:xfrm>
            <a:off x="1461650" y="536550"/>
            <a:ext cx="29139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TAU PROLOG</a:t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9" name="Google Shape;3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550" y="700548"/>
            <a:ext cx="3691900" cy="409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00" y="2254925"/>
            <a:ext cx="4084501" cy="9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Probemos con un ejercicio de clase:</a:t>
            </a:r>
            <a:endParaRPr/>
          </a:p>
        </p:txBody>
      </p:sp>
      <p:sp>
        <p:nvSpPr>
          <p:cNvPr id="326" name="Google Shape;32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7" name="Google Shape;3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24" y="1658974"/>
            <a:ext cx="7397050" cy="20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250" y="1752475"/>
            <a:ext cx="1094350" cy="2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datos:</a:t>
            </a:r>
            <a:endParaRPr/>
          </a:p>
        </p:txBody>
      </p:sp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5" name="Google Shape;3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450" y="1972550"/>
            <a:ext cx="3726550" cy="15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325" y="1972550"/>
            <a:ext cx="3798900" cy="153118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7"/>
          <p:cNvSpPr txBox="1"/>
          <p:nvPr/>
        </p:nvSpPr>
        <p:spPr>
          <a:xfrm>
            <a:off x="4897900" y="3985425"/>
            <a:ext cx="3798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se deduce de P.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/>
              <a:t>EJERCICIOS</a:t>
            </a:r>
            <a:endParaRPr b="1" sz="4000"/>
          </a:p>
        </p:txBody>
      </p:sp>
      <p:sp>
        <p:nvSpPr>
          <p:cNvPr id="343" name="Google Shape;34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>
            <p:ph idx="1" type="body"/>
          </p:nvPr>
        </p:nvSpPr>
        <p:spPr>
          <a:xfrm>
            <a:off x="1297500" y="1160975"/>
            <a:ext cx="71751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Los mamíferos, como los elefantes y los gatos, tienen pelo y son vivíparos.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Los anfibios, como las ranas, disfrutan del agua.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Las aves, como los pájaros, ponen huevos. Algunas pueden volar.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Los elefantes tienen trompas, los gatos ronronean, las ranas saltan y los pájaros cantan.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No todos los mamíferos tienen la misma dieta. Por ejemplo, los elefantes son herbívoros de gran tamaño, mientras que otros mamíferos son herbívoros más pequeños.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Los mamíferos pueden ser amigos entre sí, pero no con animales de otras especies.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Algunos animales tienen las mismas características, como tener pelo, disfrutar del agua o la de que pueden volar.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Metas: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Encuentra un animal que sea amigo del gato, pero que no sea un gato.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Mira si existe algún animal que tenga pelo y que también  disfruta del agua.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0" name="Google Shape;350;p39"/>
          <p:cNvSpPr txBox="1"/>
          <p:nvPr/>
        </p:nvSpPr>
        <p:spPr>
          <a:xfrm>
            <a:off x="1297500" y="232550"/>
            <a:ext cx="39588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Ejercicio 1</a:t>
            </a:r>
            <a:endParaRPr b="1" sz="3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idx="1" type="body"/>
          </p:nvPr>
        </p:nvSpPr>
        <p:spPr>
          <a:xfrm>
            <a:off x="1189650" y="463550"/>
            <a:ext cx="43998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Consulta 1: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56" name="Google Shape;35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57" name="Google Shape;3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650" y="842225"/>
            <a:ext cx="69342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idx="1" type="body"/>
          </p:nvPr>
        </p:nvSpPr>
        <p:spPr>
          <a:xfrm>
            <a:off x="1189650" y="463550"/>
            <a:ext cx="43998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Árbol 1: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363" name="Google Shape;36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64" name="Google Shape;3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125" y="783425"/>
            <a:ext cx="3249750" cy="4184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y bases de conocimiento</a:t>
            </a:r>
            <a:endParaRPr/>
          </a:p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>
            <p:ph idx="1" type="body"/>
          </p:nvPr>
        </p:nvSpPr>
        <p:spPr>
          <a:xfrm>
            <a:off x="1189650" y="463550"/>
            <a:ext cx="43998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Consulta 2: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70" name="Google Shape;37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71" name="Google Shape;3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375" y="1085850"/>
            <a:ext cx="77247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/>
          <p:nvPr>
            <p:ph idx="1" type="body"/>
          </p:nvPr>
        </p:nvSpPr>
        <p:spPr>
          <a:xfrm>
            <a:off x="1189650" y="463550"/>
            <a:ext cx="43998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Árbol 2: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377" name="Google Shape;37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78" name="Google Shape;3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500" y="1118450"/>
            <a:ext cx="4308993" cy="37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/>
          <p:nvPr>
            <p:ph type="title"/>
          </p:nvPr>
        </p:nvSpPr>
        <p:spPr>
          <a:xfrm>
            <a:off x="1297500" y="-18922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85" name="Google Shape;3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600" y="1162850"/>
            <a:ext cx="6191249" cy="36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4"/>
          <p:cNvSpPr txBox="1"/>
          <p:nvPr/>
        </p:nvSpPr>
        <p:spPr>
          <a:xfrm>
            <a:off x="1297500" y="232550"/>
            <a:ext cx="39588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Solución 1:</a:t>
            </a:r>
            <a:endParaRPr b="1" sz="3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"/>
          <p:cNvSpPr txBox="1"/>
          <p:nvPr>
            <p:ph type="title"/>
          </p:nvPr>
        </p:nvSpPr>
        <p:spPr>
          <a:xfrm>
            <a:off x="1297500" y="-18922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93" name="Google Shape;3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581025"/>
            <a:ext cx="7377899" cy="36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"/>
          <p:cNvSpPr txBox="1"/>
          <p:nvPr>
            <p:ph type="title"/>
          </p:nvPr>
        </p:nvSpPr>
        <p:spPr>
          <a:xfrm>
            <a:off x="2322475" y="-2070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6"/>
          <p:cNvSpPr txBox="1"/>
          <p:nvPr>
            <p:ph idx="1" type="body"/>
          </p:nvPr>
        </p:nvSpPr>
        <p:spPr>
          <a:xfrm>
            <a:off x="1113250" y="1269499"/>
            <a:ext cx="37989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Con este </a:t>
            </a:r>
            <a:r>
              <a:rPr lang="es" sz="1700"/>
              <a:t>árbol</a:t>
            </a:r>
            <a:r>
              <a:rPr lang="es" sz="1700"/>
              <a:t> </a:t>
            </a:r>
            <a:r>
              <a:rPr lang="es" sz="1700"/>
              <a:t>genealógico</a:t>
            </a:r>
            <a:r>
              <a:rPr lang="es" sz="1700"/>
              <a:t>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a)Establece los hechos padre(X,Y) para toda la familia.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b) Establece las reglas: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abuelo(X,Y)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 hermanos(X,Y)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primos(X,Y)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primossegundo(X,Y)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01" name="Google Shape;4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425" y="1269500"/>
            <a:ext cx="286702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6"/>
          <p:cNvSpPr txBox="1"/>
          <p:nvPr/>
        </p:nvSpPr>
        <p:spPr>
          <a:xfrm>
            <a:off x="5699350" y="4072300"/>
            <a:ext cx="15663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46"/>
          <p:cNvSpPr txBox="1"/>
          <p:nvPr/>
        </p:nvSpPr>
        <p:spPr>
          <a:xfrm>
            <a:off x="5895150" y="3899575"/>
            <a:ext cx="3271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Pista</a:t>
            </a:r>
            <a:endParaRPr b="1" sz="13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X\=Y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(X es distinto de Y)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\+ 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(negacion).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46"/>
          <p:cNvSpPr txBox="1"/>
          <p:nvPr/>
        </p:nvSpPr>
        <p:spPr>
          <a:xfrm>
            <a:off x="1297500" y="232550"/>
            <a:ext cx="39588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Ejercicio 2:</a:t>
            </a:r>
            <a:endParaRPr b="1" sz="3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/>
          <p:nvPr>
            <p:ph type="title"/>
          </p:nvPr>
        </p:nvSpPr>
        <p:spPr>
          <a:xfrm>
            <a:off x="1297500" y="-18922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7"/>
          <p:cNvSpPr txBox="1"/>
          <p:nvPr>
            <p:ph idx="1" type="body"/>
          </p:nvPr>
        </p:nvSpPr>
        <p:spPr>
          <a:xfrm>
            <a:off x="1297500" y="687925"/>
            <a:ext cx="64080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12" name="Google Shape;4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53" y="959313"/>
            <a:ext cx="8290499" cy="31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7"/>
          <p:cNvSpPr txBox="1"/>
          <p:nvPr/>
        </p:nvSpPr>
        <p:spPr>
          <a:xfrm>
            <a:off x="1297500" y="232550"/>
            <a:ext cx="39588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Solución 2:</a:t>
            </a:r>
            <a:endParaRPr b="1" sz="3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34032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Definición:</a:t>
            </a:r>
            <a:endParaRPr b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Prolog es un lenguaje de programación de alto nivel basado en la lógica.</a:t>
            </a:r>
            <a:endParaRPr sz="1400"/>
          </a:p>
        </p:txBody>
      </p:sp>
      <p:sp>
        <p:nvSpPr>
          <p:cNvPr id="155" name="Google Shape;155;p16"/>
          <p:cNvSpPr txBox="1"/>
          <p:nvPr>
            <p:ph idx="2" type="body"/>
          </p:nvPr>
        </p:nvSpPr>
        <p:spPr>
          <a:xfrm>
            <a:off x="4933225" y="1567550"/>
            <a:ext cx="34032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Historia</a:t>
            </a:r>
            <a:r>
              <a:rPr b="1" lang="es" sz="2000">
                <a:solidFill>
                  <a:schemeClr val="lt2"/>
                </a:solidFill>
              </a:rPr>
              <a:t>:</a:t>
            </a:r>
            <a:endParaRPr b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Fue inventado en 1970 por Alain Colmerauer y su equipo en Francia.</a:t>
            </a:r>
            <a:endParaRPr b="1" sz="2000">
              <a:solidFill>
                <a:schemeClr val="lt2"/>
              </a:solidFill>
            </a:endParaRPr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2924650"/>
            <a:ext cx="34032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Característica:</a:t>
            </a:r>
            <a:endParaRPr b="1" sz="20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Inferencia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Bases de conocimiento</a:t>
            </a:r>
            <a:endParaRPr sz="140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4933225" y="2924650"/>
            <a:ext cx="34032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Recursión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No es procedencial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10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conocimiento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052550" y="1613100"/>
            <a:ext cx="7038900" cy="20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Normas:</a:t>
            </a:r>
            <a:endParaRPr b="1" sz="20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Los nombres de los objetos y relaciones empiezan en minúscula.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Las variables empiezan en mayúscula.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Primero se escribe la relación y luego los objetos como argumentos.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Se permite separar caracteres mediante “_”.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Los comentarios se escriben con el carácter (%).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Al final siempre debe de aparecer un punto.</a:t>
            </a:r>
            <a:endParaRPr sz="1400"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10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conocimiento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488" y="2237100"/>
            <a:ext cx="34032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Propiedad</a:t>
            </a:r>
            <a:r>
              <a:rPr b="1" lang="es" sz="2000">
                <a:solidFill>
                  <a:schemeClr val="lt2"/>
                </a:solidFill>
              </a:rPr>
              <a:t>:</a:t>
            </a:r>
            <a:endParaRPr b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Enunciado: El diamante es valioso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ProLog: </a:t>
            </a:r>
            <a:r>
              <a:rPr lang="es" sz="1400">
                <a:solidFill>
                  <a:schemeClr val="accent2"/>
                </a:solidFill>
              </a:rPr>
              <a:t>valioso(diamante).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172" name="Google Shape;172;p18"/>
          <p:cNvSpPr txBox="1"/>
          <p:nvPr>
            <p:ph idx="2" type="body"/>
          </p:nvPr>
        </p:nvSpPr>
        <p:spPr>
          <a:xfrm>
            <a:off x="4933213" y="2237100"/>
            <a:ext cx="34032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Relación</a:t>
            </a:r>
            <a:r>
              <a:rPr b="1" lang="es" sz="2000">
                <a:solidFill>
                  <a:schemeClr val="lt2"/>
                </a:solidFill>
              </a:rPr>
              <a:t>:</a:t>
            </a:r>
            <a:endParaRPr b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Enunciado: Juan tiene un libro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ProLog: </a:t>
            </a:r>
            <a:r>
              <a:rPr lang="es" sz="1400">
                <a:solidFill>
                  <a:schemeClr val="accent2"/>
                </a:solidFill>
              </a:rPr>
              <a:t>tiene(juan, libro).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(Hay que tener en cuenta el orden)</a:t>
            </a:r>
            <a:endParaRPr sz="1400"/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10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conocimiento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052550" y="1711975"/>
            <a:ext cx="7038900" cy="28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Variables</a:t>
            </a:r>
            <a:r>
              <a:rPr b="1" lang="es" sz="2000">
                <a:solidFill>
                  <a:schemeClr val="lt2"/>
                </a:solidFill>
              </a:rPr>
              <a:t>:</a:t>
            </a:r>
            <a:endParaRPr b="1" sz="20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Hace referencia a múltiples objetos según el contexto.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Enunciado: ¿Qué tiene juan?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ProLog: </a:t>
            </a:r>
            <a:r>
              <a:rPr lang="es" sz="1400">
                <a:solidFill>
                  <a:schemeClr val="accent2"/>
                </a:solidFill>
              </a:rPr>
              <a:t>tiene(juan, X).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Conjunciones:</a:t>
            </a:r>
            <a:endParaRPr b="1" sz="20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Permite expresar múltiples objetivos que se deben satisfacerse simultáneamente.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Enunciado: ¿Se gustan Juan y María?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ProLog: </a:t>
            </a:r>
            <a:r>
              <a:rPr lang="es" sz="1400">
                <a:solidFill>
                  <a:schemeClr val="accent2"/>
                </a:solidFill>
              </a:rPr>
              <a:t>le_gusta_a(juan, maria), le_gusta_a(maria, juan).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en Prolog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34032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Definición:</a:t>
            </a:r>
            <a:endParaRPr b="1" sz="20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Afirmaciones que definen relaciones entre objetos.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Permiten derivar nuevos hechos de hechos conocidos.</a:t>
            </a:r>
            <a:endParaRPr sz="1400"/>
          </a:p>
        </p:txBody>
      </p:sp>
      <p:sp>
        <p:nvSpPr>
          <p:cNvPr id="187" name="Google Shape;187;p20"/>
          <p:cNvSpPr txBox="1"/>
          <p:nvPr>
            <p:ph idx="2" type="body"/>
          </p:nvPr>
        </p:nvSpPr>
        <p:spPr>
          <a:xfrm>
            <a:off x="4933225" y="1567550"/>
            <a:ext cx="34032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Importancia:</a:t>
            </a:r>
            <a:endParaRPr b="1" sz="20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Núcleo de la representación del conocimiento.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Base para la inferencia lógica.</a:t>
            </a:r>
            <a:endParaRPr sz="1400"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3225125"/>
            <a:ext cx="7038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Sintaxis Básica:</a:t>
            </a:r>
            <a:endParaRPr b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2"/>
                </a:solidFill>
              </a:rPr>
              <a:t>antecesor(X, Y)     :-     padre(X, Y).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accent2"/>
                </a:solidFill>
              </a:rPr>
              <a:t>antecesor(X, Y)     :-     madre(X, Y).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en Prolog </a:t>
            </a:r>
            <a:br>
              <a:rPr lang="es"/>
            </a:br>
            <a:r>
              <a:rPr lang="es"/>
              <a:t>Descomposición de una Regla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567550"/>
            <a:ext cx="7038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Cabeza y Cuerpo</a:t>
            </a:r>
            <a:r>
              <a:rPr b="1" lang="es" sz="2000">
                <a:solidFill>
                  <a:schemeClr val="lt2"/>
                </a:solidFill>
              </a:rPr>
              <a:t>:</a:t>
            </a:r>
            <a:endParaRPr b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accent2"/>
                </a:solidFill>
              </a:rPr>
              <a:t>antecesor(X, Y)      :-      padre(X, Y).</a:t>
            </a:r>
            <a:endParaRPr sz="1400"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3225250"/>
            <a:ext cx="7038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</a:rPr>
              <a:t>Variables y Constantes:</a:t>
            </a:r>
            <a:endParaRPr b="1" sz="20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Variables:  ‘X’, ‘Y’.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Constantes: ‘juan’, ‘maría’.</a:t>
            </a:r>
            <a:endParaRPr sz="1600"/>
          </a:p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