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121400" cy="86407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46"/>
    <a:srgbClr val="13102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2" autoAdjust="0"/>
  </p:normalViewPr>
  <p:slideViewPr>
    <p:cSldViewPr>
      <p:cViewPr>
        <p:scale>
          <a:sx n="130" d="100"/>
          <a:sy n="130" d="100"/>
        </p:scale>
        <p:origin x="-666" y="1944"/>
      </p:cViewPr>
      <p:guideLst>
        <p:guide orient="horz" pos="2722"/>
        <p:guide pos="1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9105" y="2684237"/>
            <a:ext cx="5203190" cy="18521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18210" y="4896432"/>
            <a:ext cx="4284980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971430" y="436039"/>
            <a:ext cx="921399" cy="928882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05109" y="436039"/>
            <a:ext cx="2664297" cy="92888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3548" y="5552491"/>
            <a:ext cx="5203190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3548" y="3662325"/>
            <a:ext cx="5203190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110" y="2540225"/>
            <a:ext cx="1792847" cy="7184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099981" y="2540225"/>
            <a:ext cx="1792848" cy="7184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6070" y="346031"/>
            <a:ext cx="5509260" cy="14401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6070" y="1934171"/>
            <a:ext cx="2704681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06070" y="2740242"/>
            <a:ext cx="2704681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109586" y="1934171"/>
            <a:ext cx="2705744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109586" y="2740242"/>
            <a:ext cx="2705744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6071" y="344031"/>
            <a:ext cx="2013898" cy="1464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297" y="344031"/>
            <a:ext cx="3422033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6071" y="1808160"/>
            <a:ext cx="2013898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99837" y="6048534"/>
            <a:ext cx="3672840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99837" y="772068"/>
            <a:ext cx="3672840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99837" y="6762598"/>
            <a:ext cx="3672840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2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06070" y="346031"/>
            <a:ext cx="5509260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6070" y="2016179"/>
            <a:ext cx="550926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06070" y="8008708"/>
            <a:ext cx="14283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120E-2C04-4BF9-A766-7B700CDE2DBD}" type="datetimeFigureOut">
              <a:rPr lang="es-ES" smtClean="0"/>
              <a:pPr/>
              <a:t>24/09/2010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091479" y="8008708"/>
            <a:ext cx="193844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87003" y="8008708"/>
            <a:ext cx="14283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1CFA-B071-4D29-8014-E732F0BC95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534431"/>
            <a:ext cx="6121400" cy="6106332"/>
          </a:xfrm>
          <a:prstGeom prst="rect">
            <a:avLst/>
          </a:prstGeom>
          <a:solidFill>
            <a:srgbClr val="1F1A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3 Imagen" descr="fondo1.jpg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121400" cy="2520000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23" name="22 CuadroTexto"/>
          <p:cNvSpPr txBox="1"/>
          <p:nvPr/>
        </p:nvSpPr>
        <p:spPr>
          <a:xfrm>
            <a:off x="1917692" y="3103200"/>
            <a:ext cx="4214842" cy="169277"/>
          </a:xfrm>
          <a:prstGeom prst="rect">
            <a:avLst/>
          </a:prstGeom>
          <a:solidFill>
            <a:srgbClr val="FF9900">
              <a:alpha val="7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5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DEPARTAMENTO DE INGENIERÍA DE SISTEMAS Y AUTOMÁTICA</a:t>
            </a:r>
            <a:endParaRPr lang="es-ES" sz="5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9247" y="4203764"/>
            <a:ext cx="6062685" cy="8002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2300" b="1" dirty="0" smtClean="0">
                <a:ln w="11430"/>
                <a:solidFill>
                  <a:schemeClr val="bg1"/>
                </a:solidFill>
                <a:latin typeface="+mj-lt"/>
                <a:cs typeface="Lucida Sans Unicode" pitchFamily="34" charset="0"/>
              </a:rPr>
              <a:t>SOFTWARE ENGINEERING TECHNIQUES APPLIED</a:t>
            </a:r>
            <a:endParaRPr lang="es-ES" sz="2300" b="1" dirty="0" smtClean="0">
              <a:ln w="11430"/>
              <a:solidFill>
                <a:schemeClr val="bg1"/>
              </a:solidFill>
              <a:latin typeface="+mj-lt"/>
              <a:cs typeface="Lucida Sans Unicode" pitchFamily="34" charset="0"/>
            </a:endParaRPr>
          </a:p>
          <a:p>
            <a:pPr algn="ctr"/>
            <a:r>
              <a:rPr lang="es-ES" sz="2300" b="1" dirty="0" smtClean="0">
                <a:ln w="11430"/>
                <a:solidFill>
                  <a:schemeClr val="bg1"/>
                </a:solidFill>
                <a:latin typeface="+mj-lt"/>
                <a:cs typeface="Lucida Sans Unicode" pitchFamily="34" charset="0"/>
              </a:rPr>
              <a:t>TO ASSISTIVE ROBOTICS: GUIDELINES &amp; TOOLS</a:t>
            </a:r>
            <a:endParaRPr lang="es-ES" sz="2300" b="1" dirty="0">
              <a:ln w="11430"/>
              <a:solidFill>
                <a:schemeClr val="bg1"/>
              </a:solidFill>
              <a:latin typeface="+mj-lt"/>
              <a:cs typeface="Lucida Sans Unicode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054577" y="3563081"/>
            <a:ext cx="200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+mj-lt"/>
                <a:cs typeface="Lucida Sans Unicode" pitchFamily="34" charset="0"/>
              </a:rPr>
              <a:t>TESIS DE MÁSTER</a:t>
            </a:r>
            <a:endParaRPr lang="es-ES" sz="2000" dirty="0">
              <a:solidFill>
                <a:schemeClr val="bg1"/>
              </a:solidFill>
              <a:latin typeface="+mj-lt"/>
              <a:cs typeface="Lucida Sans Unicode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131742" y="5820579"/>
            <a:ext cx="3571900" cy="785818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/>
              <a:t>Autor:   Juan Carlos González Víctores</a:t>
            </a:r>
            <a:endParaRPr lang="es-ES" sz="1600" dirty="0" smtClean="0"/>
          </a:p>
          <a:p>
            <a:r>
              <a:rPr lang="es-ES" sz="1600" dirty="0" smtClean="0"/>
              <a:t>Director:   </a:t>
            </a:r>
            <a:r>
              <a:rPr lang="es-ES" sz="1600" dirty="0" smtClean="0"/>
              <a:t>Alberto Jardón Huete</a:t>
            </a:r>
            <a:endParaRPr lang="es-ES" sz="1600" dirty="0" smtClean="0"/>
          </a:p>
          <a:p>
            <a:r>
              <a:rPr lang="es-ES" sz="1600" dirty="0" smtClean="0"/>
              <a:t>Co-Director</a:t>
            </a:r>
            <a:r>
              <a:rPr lang="es-ES" sz="1600" dirty="0"/>
              <a:t>:   Prof. Carlos Balaguer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55871" y="6750291"/>
            <a:ext cx="3571200" cy="7848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tIns="72000" bIns="72000" rtlCol="0" anchor="ctr" anchorCtr="0">
            <a:spAutoFit/>
          </a:bodyPr>
          <a:lstStyle/>
          <a:p>
            <a:pPr algn="r"/>
            <a:r>
              <a:rPr lang="es-ES" sz="1600" dirty="0" smtClean="0">
                <a:solidFill>
                  <a:schemeClr val="bg1"/>
                </a:solidFill>
                <a:latin typeface="+mj-lt"/>
                <a:cs typeface="Lucida Sans Unicode" pitchFamily="34" charset="0"/>
              </a:rPr>
              <a:t>MÁSTER OFICIAL EN </a:t>
            </a:r>
          </a:p>
          <a:p>
            <a:pPr algn="r"/>
            <a:r>
              <a:rPr lang="es-ES" dirty="0" smtClean="0">
                <a:solidFill>
                  <a:schemeClr val="bg1"/>
                </a:solidFill>
                <a:latin typeface="+mj-lt"/>
                <a:cs typeface="Lucida Sans Unicode" pitchFamily="34" charset="0"/>
              </a:rPr>
              <a:t>ROBÓTICA Y AUTOMATIZACIÓN</a:t>
            </a:r>
            <a:endParaRPr lang="es-ES" dirty="0">
              <a:solidFill>
                <a:schemeClr val="bg1"/>
              </a:solidFill>
              <a:latin typeface="+mj-lt"/>
              <a:cs typeface="Lucida Sans Unicode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254111" y="7793058"/>
            <a:ext cx="1557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</a:rPr>
              <a:t>Leganés, Madrid</a:t>
            </a:r>
          </a:p>
          <a:p>
            <a:pPr algn="ctr"/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</a:rPr>
              <a:t>Octubre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</a:rPr>
              <a:t> 2010</a:t>
            </a:r>
            <a:endParaRPr lang="es-E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0" y="2160141"/>
            <a:ext cx="6120000" cy="10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468" y="2160141"/>
            <a:ext cx="191324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Luna"/>
          <p:cNvSpPr/>
          <p:nvPr/>
        </p:nvSpPr>
        <p:spPr>
          <a:xfrm rot="10800000">
            <a:off x="900460" y="2160141"/>
            <a:ext cx="1428760" cy="1080000"/>
          </a:xfrm>
          <a:prstGeom prst="moon">
            <a:avLst>
              <a:gd name="adj" fmla="val 9561"/>
            </a:avLst>
          </a:prstGeom>
          <a:solidFill>
            <a:srgbClr val="FF9900">
              <a:alpha val="7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31 Imagen" descr="logo3.png"/>
          <p:cNvPicPr>
            <a:picLocks noChangeAspect="1"/>
          </p:cNvPicPr>
          <p:nvPr/>
        </p:nvPicPr>
        <p:blipFill>
          <a:blip r:embed="rId4" cstate="print"/>
          <a:srcRect l="8703"/>
          <a:stretch>
            <a:fillRect/>
          </a:stretch>
        </p:blipFill>
        <p:spPr>
          <a:xfrm>
            <a:off x="36364" y="2160141"/>
            <a:ext cx="2200817" cy="1080000"/>
          </a:xfrm>
          <a:prstGeom prst="rect">
            <a:avLst/>
          </a:prstGeom>
          <a:ln>
            <a:noFill/>
          </a:ln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5" cstate="print"/>
          <a:srcRect l="21906"/>
          <a:stretch>
            <a:fillRect/>
          </a:stretch>
        </p:blipFill>
        <p:spPr bwMode="auto">
          <a:xfrm>
            <a:off x="2484636" y="2160141"/>
            <a:ext cx="1283487" cy="109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 descr="C:\Documents and Settings\Usuario\Escritorio\new_ASIBOTrepo\Personal\mstoelen\Thesis\Latex\Figures\HAND_M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4756" y="2160141"/>
            <a:ext cx="1368152" cy="1080120"/>
          </a:xfrm>
          <a:prstGeom prst="rect">
            <a:avLst/>
          </a:prstGeom>
          <a:noFill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7" cstate="print"/>
          <a:srcRect r="12525"/>
          <a:stretch>
            <a:fillRect/>
          </a:stretch>
        </p:blipFill>
        <p:spPr bwMode="auto">
          <a:xfrm>
            <a:off x="4861620" y="2160141"/>
            <a:ext cx="1259780" cy="108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CuadroTexto"/>
          <p:cNvSpPr txBox="1"/>
          <p:nvPr/>
        </p:nvSpPr>
        <p:spPr>
          <a:xfrm>
            <a:off x="1906558" y="3096245"/>
            <a:ext cx="4214842" cy="169277"/>
          </a:xfrm>
          <a:prstGeom prst="rect">
            <a:avLst/>
          </a:prstGeom>
          <a:solidFill>
            <a:srgbClr val="FF9900">
              <a:alpha val="7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5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DEPARTAMENTO DE INGENIERÍA DE SISTEMAS Y AUTOMÁTICA</a:t>
            </a:r>
            <a:endParaRPr lang="es-ES" sz="5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6121400" cy="8640763"/>
          </a:xfrm>
          <a:prstGeom prst="rect">
            <a:avLst/>
          </a:prstGeom>
          <a:solidFill>
            <a:srgbClr val="1F1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Picture 2" descr="D:\jgvictores\jmt\help\bestb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8" y="4637569"/>
            <a:ext cx="2405208" cy="213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2846386" y="3606001"/>
            <a:ext cx="2857520" cy="471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000" dirty="0" smtClean="0"/>
              <a:t>   </a:t>
            </a:r>
            <a:r>
              <a:rPr lang="es-ES" sz="1000" dirty="0" smtClean="0"/>
              <a:t>Esta </a:t>
            </a:r>
            <a:r>
              <a:rPr lang="es-ES" sz="1000" dirty="0"/>
              <a:t>Tesis de </a:t>
            </a:r>
            <a:r>
              <a:rPr lang="es-ES" sz="1000" dirty="0" smtClean="0"/>
              <a:t>Máster </a:t>
            </a:r>
            <a:r>
              <a:rPr lang="es-ES" sz="1000" dirty="0"/>
              <a:t>resume diversos estudios </a:t>
            </a:r>
            <a:r>
              <a:rPr lang="es-ES" sz="1000" dirty="0" smtClean="0"/>
              <a:t>teóricos</a:t>
            </a:r>
            <a:r>
              <a:rPr lang="es-ES" sz="1000" dirty="0"/>
              <a:t>, sucesivos </a:t>
            </a:r>
            <a:r>
              <a:rPr lang="es-ES" sz="1000" dirty="0" smtClean="0"/>
              <a:t>desarrollos, varias implemen-taciones</a:t>
            </a:r>
            <a:r>
              <a:rPr lang="es-ES" sz="1000" dirty="0"/>
              <a:t>, y diversas conclusiones en el </a:t>
            </a:r>
            <a:r>
              <a:rPr lang="es-ES" sz="1000" dirty="0" smtClean="0"/>
              <a:t>ámbito </a:t>
            </a:r>
            <a:r>
              <a:rPr lang="es-ES" sz="1000" dirty="0"/>
              <a:t>de la </a:t>
            </a:r>
            <a:r>
              <a:rPr lang="es-ES" sz="1000" dirty="0" smtClean="0"/>
              <a:t>ingeniería </a:t>
            </a:r>
            <a:r>
              <a:rPr lang="es-ES" sz="1000" dirty="0"/>
              <a:t>software en un </a:t>
            </a:r>
            <a:r>
              <a:rPr lang="es-ES" sz="1000" dirty="0"/>
              <a:t>á</a:t>
            </a:r>
            <a:r>
              <a:rPr lang="es-ES" sz="1000" dirty="0" smtClean="0"/>
              <a:t>rea </a:t>
            </a:r>
            <a:r>
              <a:rPr lang="es-ES" sz="1000" dirty="0"/>
              <a:t>de </a:t>
            </a:r>
            <a:r>
              <a:rPr lang="es-ES" sz="1000" dirty="0" smtClean="0"/>
              <a:t>aplicación específica</a:t>
            </a:r>
            <a:r>
              <a:rPr lang="es-ES" sz="1000" dirty="0"/>
              <a:t>: la </a:t>
            </a:r>
            <a:r>
              <a:rPr lang="es-ES" sz="1000" dirty="0" smtClean="0"/>
              <a:t>Robótica </a:t>
            </a:r>
            <a:r>
              <a:rPr lang="es-ES" sz="1000" dirty="0"/>
              <a:t>Asistencial. </a:t>
            </a:r>
            <a:r>
              <a:rPr lang="es-ES" sz="1000" dirty="0" smtClean="0"/>
              <a:t>Se verá </a:t>
            </a:r>
            <a:r>
              <a:rPr lang="es-ES" sz="1000" dirty="0"/>
              <a:t>que la </a:t>
            </a:r>
            <a:r>
              <a:rPr lang="es-ES" sz="1000" dirty="0" smtClean="0"/>
              <a:t>aplicación </a:t>
            </a:r>
            <a:r>
              <a:rPr lang="es-ES" sz="1000" dirty="0"/>
              <a:t>de </a:t>
            </a:r>
            <a:r>
              <a:rPr lang="es-ES" sz="1000" dirty="0" smtClean="0"/>
              <a:t>técnicas </a:t>
            </a:r>
            <a:r>
              <a:rPr lang="es-ES" sz="1000" dirty="0"/>
              <a:t>de la </a:t>
            </a:r>
            <a:r>
              <a:rPr lang="es-ES" sz="1000" dirty="0" smtClean="0"/>
              <a:t>ingeniería </a:t>
            </a:r>
            <a:r>
              <a:rPr lang="es-ES" sz="1000" dirty="0"/>
              <a:t>software tales como la </a:t>
            </a:r>
            <a:r>
              <a:rPr lang="es-ES" sz="1000" dirty="0" smtClean="0"/>
              <a:t>programación </a:t>
            </a:r>
            <a:r>
              <a:rPr lang="es-ES" sz="1000" dirty="0"/>
              <a:t>basada en componentes y la </a:t>
            </a:r>
            <a:r>
              <a:rPr lang="es-ES" sz="1000" dirty="0" smtClean="0"/>
              <a:t>definición </a:t>
            </a:r>
            <a:r>
              <a:rPr lang="es-ES" sz="1000" dirty="0"/>
              <a:t>de una Arquitectura </a:t>
            </a:r>
            <a:r>
              <a:rPr lang="es-ES" sz="1000" dirty="0" smtClean="0"/>
              <a:t>Software para </a:t>
            </a:r>
            <a:r>
              <a:rPr lang="es-ES" sz="1000" dirty="0"/>
              <a:t>este </a:t>
            </a:r>
            <a:r>
              <a:rPr lang="es-ES" sz="1000" dirty="0" smtClean="0"/>
              <a:t>ámbito </a:t>
            </a:r>
            <a:r>
              <a:rPr lang="es-ES" sz="1000" dirty="0"/>
              <a:t>de </a:t>
            </a:r>
            <a:r>
              <a:rPr lang="es-ES" sz="1000" dirty="0" smtClean="0"/>
              <a:t>aplicación llevará </a:t>
            </a:r>
            <a:r>
              <a:rPr lang="es-ES" sz="1000" dirty="0"/>
              <a:t>a </a:t>
            </a:r>
            <a:r>
              <a:rPr lang="es-ES" sz="1000" dirty="0" smtClean="0"/>
              <a:t>la propuesta de una </a:t>
            </a:r>
            <a:r>
              <a:rPr lang="es-ES" sz="1000" dirty="0"/>
              <a:t>serie de directrices para la toma </a:t>
            </a:r>
            <a:r>
              <a:rPr lang="es-ES" sz="1000" dirty="0" smtClean="0"/>
              <a:t>de decisiones </a:t>
            </a:r>
            <a:r>
              <a:rPr lang="es-ES" sz="1000" dirty="0"/>
              <a:t>de </a:t>
            </a:r>
            <a:r>
              <a:rPr lang="es-ES" sz="1000" dirty="0" smtClean="0"/>
              <a:t>diseño </a:t>
            </a:r>
            <a:r>
              <a:rPr lang="es-ES" sz="1000" dirty="0"/>
              <a:t>software. Estas directrices pueden ser extrapoladas y </a:t>
            </a:r>
            <a:r>
              <a:rPr lang="es-ES" sz="1000" dirty="0" smtClean="0"/>
              <a:t>adaptadas a </a:t>
            </a:r>
            <a:r>
              <a:rPr lang="es-ES" sz="1000" dirty="0"/>
              <a:t>las necesidades de la </a:t>
            </a:r>
            <a:r>
              <a:rPr lang="es-ES" sz="1000" dirty="0" smtClean="0"/>
              <a:t>robótica </a:t>
            </a:r>
            <a:r>
              <a:rPr lang="es-ES" sz="1000" dirty="0"/>
              <a:t>no industrial en general. Mientras que, </a:t>
            </a:r>
            <a:r>
              <a:rPr lang="es-ES" sz="1000" dirty="0" smtClean="0"/>
              <a:t>en su implementación </a:t>
            </a:r>
            <a:r>
              <a:rPr lang="es-ES" sz="1000" dirty="0"/>
              <a:t>preferida, es deseable alcanzar una robustez comparable a </a:t>
            </a:r>
            <a:r>
              <a:rPr lang="es-ES" sz="1000" dirty="0" smtClean="0"/>
              <a:t>la de </a:t>
            </a:r>
            <a:r>
              <a:rPr lang="es-ES" sz="1000" dirty="0"/>
              <a:t>la </a:t>
            </a:r>
            <a:r>
              <a:rPr lang="es-ES" sz="1000" dirty="0" smtClean="0"/>
              <a:t>robótica </a:t>
            </a:r>
            <a:r>
              <a:rPr lang="es-ES" sz="1000" dirty="0"/>
              <a:t>industrial, </a:t>
            </a:r>
            <a:r>
              <a:rPr lang="es-ES" sz="1000" dirty="0" smtClean="0"/>
              <a:t>también </a:t>
            </a:r>
            <a:r>
              <a:rPr lang="es-ES" sz="1000" dirty="0"/>
              <a:t>es admisible seguir las directrices </a:t>
            </a:r>
            <a:r>
              <a:rPr lang="es-ES" sz="1000" dirty="0" smtClean="0"/>
              <a:t>aquí propuestas para </a:t>
            </a:r>
            <a:r>
              <a:rPr lang="es-ES" sz="1000" dirty="0"/>
              <a:t>el prototipado </a:t>
            </a:r>
            <a:r>
              <a:rPr lang="es-ES" sz="1000" dirty="0" smtClean="0"/>
              <a:t>rápido de software. </a:t>
            </a:r>
            <a:r>
              <a:rPr lang="es-ES" sz="1000" dirty="0"/>
              <a:t>El hecho de seguir las </a:t>
            </a:r>
            <a:r>
              <a:rPr lang="es-ES" sz="1000" dirty="0" smtClean="0"/>
              <a:t>directrices en sí asegura </a:t>
            </a:r>
            <a:r>
              <a:rPr lang="es-ES" sz="1000" dirty="0"/>
              <a:t>la compatibilidad entre </a:t>
            </a:r>
            <a:r>
              <a:rPr lang="es-ES" sz="1000" dirty="0" smtClean="0"/>
              <a:t>módulos</a:t>
            </a:r>
            <a:r>
              <a:rPr lang="es-ES" sz="1000" dirty="0"/>
              <a:t>. A lo largo de esta Tesis, el </a:t>
            </a:r>
            <a:r>
              <a:rPr lang="es-ES" sz="1000" dirty="0" smtClean="0"/>
              <a:t>lector se sumergirá </a:t>
            </a:r>
            <a:r>
              <a:rPr lang="es-ES" sz="1000" dirty="0"/>
              <a:t>a </a:t>
            </a:r>
            <a:r>
              <a:rPr lang="es-ES" sz="1000" dirty="0" smtClean="0"/>
              <a:t>través </a:t>
            </a:r>
            <a:r>
              <a:rPr lang="es-ES" sz="1000" dirty="0"/>
              <a:t>de las </a:t>
            </a:r>
            <a:r>
              <a:rPr lang="es-ES" sz="1000" dirty="0" smtClean="0"/>
              <a:t>entrañas </a:t>
            </a:r>
            <a:r>
              <a:rPr lang="es-ES" sz="1000" dirty="0"/>
              <a:t>de las </a:t>
            </a:r>
            <a:r>
              <a:rPr lang="es-ES" sz="1000" dirty="0" smtClean="0"/>
              <a:t>Arquitecturas Software </a:t>
            </a:r>
            <a:r>
              <a:rPr lang="es-ES" sz="1000" dirty="0"/>
              <a:t>para </a:t>
            </a:r>
            <a:r>
              <a:rPr lang="es-ES" sz="1000" dirty="0" smtClean="0"/>
              <a:t>robótica más </a:t>
            </a:r>
            <a:r>
              <a:rPr lang="es-ES" sz="1000" dirty="0"/>
              <a:t>recientes, descubriendo a la vez herramientas </a:t>
            </a:r>
            <a:r>
              <a:rPr lang="es-ES" sz="1000" dirty="0" smtClean="0"/>
              <a:t>útiles </a:t>
            </a:r>
            <a:r>
              <a:rPr lang="es-ES" sz="1000" dirty="0"/>
              <a:t>y apoyo eficaz en </a:t>
            </a:r>
            <a:r>
              <a:rPr lang="es-ES" sz="1000" dirty="0" smtClean="0"/>
              <a:t>las guías </a:t>
            </a:r>
            <a:r>
              <a:rPr lang="es-ES" sz="1000" dirty="0"/>
              <a:t>que </a:t>
            </a:r>
            <a:r>
              <a:rPr lang="es-ES" sz="1000" dirty="0" smtClean="0"/>
              <a:t>aquí </a:t>
            </a:r>
            <a:r>
              <a:rPr lang="es-ES" sz="1000" dirty="0"/>
              <a:t>se </a:t>
            </a:r>
            <a:r>
              <a:rPr lang="es-ES" sz="1000" dirty="0" smtClean="0"/>
              <a:t>proponen</a:t>
            </a:r>
            <a:r>
              <a:rPr lang="es-ES" sz="1000" dirty="0" smtClean="0"/>
              <a:t>.</a:t>
            </a:r>
            <a:endParaRPr lang="es-ES" sz="1000" dirty="0"/>
          </a:p>
        </p:txBody>
      </p:sp>
      <p:sp>
        <p:nvSpPr>
          <p:cNvPr id="5" name="4 Rectángulo"/>
          <p:cNvSpPr/>
          <p:nvPr/>
        </p:nvSpPr>
        <p:spPr>
          <a:xfrm>
            <a:off x="-11134" y="2181600"/>
            <a:ext cx="6120000" cy="10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>
                <a:ln w="11430"/>
                <a:solidFill>
                  <a:srgbClr val="13102B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cs typeface="Lucida Sans Unicode" pitchFamily="34" charset="0"/>
              </a:rPr>
              <a:t>Máster Oficial en Robótica y Automatización</a:t>
            </a:r>
          </a:p>
          <a:p>
            <a:pPr algn="r"/>
            <a:r>
              <a:rPr lang="es-ES" dirty="0" smtClean="0">
                <a:ln w="11430"/>
                <a:solidFill>
                  <a:srgbClr val="13102B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cs typeface="Lucida Sans Unicode" pitchFamily="34" charset="0"/>
              </a:rPr>
              <a:t>Departamento de Ingeniería de Sistemas y Automática</a:t>
            </a:r>
          </a:p>
          <a:p>
            <a:pPr algn="r"/>
            <a:r>
              <a:rPr lang="es-ES" dirty="0" smtClean="0">
                <a:ln w="11430"/>
                <a:solidFill>
                  <a:srgbClr val="13102B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cs typeface="Lucida Sans Unicode" pitchFamily="34" charset="0"/>
              </a:rPr>
              <a:t>Universidad Carlos III  de Madrid</a:t>
            </a:r>
            <a:endParaRPr lang="es-ES" dirty="0">
              <a:solidFill>
                <a:srgbClr val="13102B"/>
              </a:solidFill>
              <a:latin typeface="+mj-lt"/>
            </a:endParaRPr>
          </a:p>
        </p:txBody>
      </p:sp>
      <p:pic>
        <p:nvPicPr>
          <p:cNvPr id="1026" name="Picture 2" descr="M:\master_portada\logo_blanc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6320" y="462729"/>
            <a:ext cx="1296000" cy="12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346320" y="0"/>
            <a:ext cx="720000" cy="8712000"/>
          </a:xfrm>
          <a:prstGeom prst="rect">
            <a:avLst/>
          </a:prstGeom>
          <a:solidFill>
            <a:srgbClr val="1F1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340700" y="2181600"/>
            <a:ext cx="7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391274" y="3096245"/>
            <a:ext cx="595035" cy="5749142"/>
          </a:xfrm>
          <a:prstGeom prst="rect">
            <a:avLst/>
          </a:prstGeom>
          <a:noFill/>
        </p:spPr>
        <p:txBody>
          <a:bodyPr vert="vert" wrap="square" tIns="108000" bIns="144000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s-ES" sz="1600" b="1" spc="20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Lucida Sans Unicode" pitchFamily="34" charset="0"/>
              </a:rPr>
              <a:t>SOFTWARE ENGINEERING TECHNIQUES APPLIED</a:t>
            </a:r>
            <a:endParaRPr lang="es-ES" sz="1600" b="1" spc="200" dirty="0" smtClean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Lucida Sans Unicode" pitchFamily="34" charset="0"/>
            </a:endParaRPr>
          </a:p>
          <a:p>
            <a:pPr algn="ctr">
              <a:lnSpc>
                <a:spcPts val="1600"/>
              </a:lnSpc>
            </a:pPr>
            <a:r>
              <a:rPr lang="es-ES" sz="1600" b="1" spc="20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Lucida Sans Unicode" pitchFamily="34" charset="0"/>
              </a:rPr>
              <a:t>TO ASSISTIVE ROBOTICS: GUIDELINES AND TOOLS</a:t>
            </a:r>
            <a:endParaRPr lang="es-ES" sz="1600" spc="200" dirty="0" smtClean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489196" y="-36000"/>
            <a:ext cx="430887" cy="2322000"/>
          </a:xfrm>
          <a:prstGeom prst="rect">
            <a:avLst/>
          </a:prstGeom>
          <a:noFill/>
        </p:spPr>
        <p:txBody>
          <a:bodyPr vert="vert" wrap="square" tIns="108000" bIns="144000" rtlCol="0" anchor="ctr" anchorCtr="0">
            <a:spAutoFit/>
          </a:bodyPr>
          <a:lstStyle/>
          <a:p>
            <a:pPr algn="ctr"/>
            <a:r>
              <a:rPr lang="es-ES" sz="1600" b="1" dirty="0" smtClean="0">
                <a:ln w="11430"/>
                <a:solidFill>
                  <a:srgbClr val="FF99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Lucida Sans Unicode" pitchFamily="34" charset="0"/>
              </a:rPr>
              <a:t>Juan González  Víctores</a:t>
            </a:r>
            <a:endParaRPr lang="es-ES" sz="1600" dirty="0" smtClean="0">
              <a:solidFill>
                <a:srgbClr val="FF99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489196" y="2322000"/>
            <a:ext cx="430887" cy="1214446"/>
          </a:xfrm>
          <a:prstGeom prst="rect">
            <a:avLst/>
          </a:prstGeom>
          <a:noFill/>
        </p:spPr>
        <p:txBody>
          <a:bodyPr vert="vert" wrap="square" tIns="108000" bIns="144000" rtlCol="0" anchor="ctr" anchorCtr="0">
            <a:spAutoFit/>
          </a:bodyPr>
          <a:lstStyle/>
          <a:p>
            <a:r>
              <a:rPr lang="es-ES" sz="1600" b="1" spc="300" dirty="0" smtClean="0">
                <a:ln w="11430"/>
                <a:solidFill>
                  <a:srgbClr val="13102B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Lucida Sans Unicode" pitchFamily="34" charset="0"/>
              </a:rPr>
              <a:t>2010</a:t>
            </a:r>
            <a:endParaRPr lang="es-ES" sz="1600" spc="300" dirty="0" smtClean="0">
              <a:solidFill>
                <a:srgbClr val="13102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284</Words>
  <Application>Microsoft Office PowerPoint</Application>
  <PresentationFormat>Personalizado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UC3M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Ana Corrales</dc:creator>
  <cp:lastModifiedBy>Gonzalez Victores, Juan Carlos</cp:lastModifiedBy>
  <cp:revision>97</cp:revision>
  <dcterms:created xsi:type="dcterms:W3CDTF">2008-06-23T11:28:48Z</dcterms:created>
  <dcterms:modified xsi:type="dcterms:W3CDTF">2010-09-24T09:39:13Z</dcterms:modified>
</cp:coreProperties>
</file>