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58" r:id="rId4"/>
    <p:sldId id="267" r:id="rId5"/>
    <p:sldId id="269" r:id="rId6"/>
    <p:sldId id="271" r:id="rId7"/>
    <p:sldId id="272" r:id="rId8"/>
    <p:sldId id="275" r:id="rId9"/>
    <p:sldId id="274" r:id="rId10"/>
    <p:sldId id="270" r:id="rId11"/>
    <p:sldId id="276" r:id="rId12"/>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20"/>
    <p:restoredTop sz="95820"/>
  </p:normalViewPr>
  <p:slideViewPr>
    <p:cSldViewPr snapToGrid="0">
      <p:cViewPr>
        <p:scale>
          <a:sx n="83" d="100"/>
          <a:sy n="83" d="100"/>
        </p:scale>
        <p:origin x="-176" y="8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BCAF8F-431C-4243-9611-9C32CAA16BA6}"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E315111E-7BB2-4C1E-BF47-1FB9C5CC6EDD}">
      <dgm:prSet/>
      <dgm:spPr/>
      <dgm:t>
        <a:bodyPr/>
        <a:lstStyle/>
        <a:p>
          <a:pPr>
            <a:lnSpc>
              <a:spcPct val="100000"/>
            </a:lnSpc>
          </a:pPr>
          <a:r>
            <a:rPr lang="es-ES"/>
            <a:t>Entender el contenido de Netflix para comprender el crecimiento del catálogo, la predominancia de títulos de EE. UU. y la frecuencia del género 'Drama' para optimizar su estrategia de contenido. </a:t>
          </a:r>
          <a:endParaRPr lang="en-US"/>
        </a:p>
      </dgm:t>
    </dgm:pt>
    <dgm:pt modelId="{37702FE8-B689-4D21-9342-86DE30B65885}" type="parTrans" cxnId="{E6598655-4B14-4B44-BA07-A234C80A0CB7}">
      <dgm:prSet/>
      <dgm:spPr/>
      <dgm:t>
        <a:bodyPr/>
        <a:lstStyle/>
        <a:p>
          <a:endParaRPr lang="en-US"/>
        </a:p>
      </dgm:t>
    </dgm:pt>
    <dgm:pt modelId="{7F53A1DF-3215-4D29-8AFE-6F3655BEB5BB}" type="sibTrans" cxnId="{E6598655-4B14-4B44-BA07-A234C80A0CB7}">
      <dgm:prSet/>
      <dgm:spPr/>
      <dgm:t>
        <a:bodyPr/>
        <a:lstStyle/>
        <a:p>
          <a:endParaRPr lang="en-US"/>
        </a:p>
      </dgm:t>
    </dgm:pt>
    <dgm:pt modelId="{8805E8F1-B782-4A2D-8C68-2B4DDD89252B}">
      <dgm:prSet/>
      <dgm:spPr/>
      <dgm:t>
        <a:bodyPr/>
        <a:lstStyle/>
        <a:p>
          <a:pPr>
            <a:lnSpc>
              <a:spcPct val="100000"/>
            </a:lnSpc>
          </a:pPr>
          <a:r>
            <a:rPr lang="es-ES" b="1"/>
            <a:t>Objetivo:</a:t>
          </a:r>
          <a:r>
            <a:rPr lang="es-ES"/>
            <a:t> Identificar patrones para mejorar la oferta de contenido y diversificación global y responder  alas siguientes hipótesis:</a:t>
          </a:r>
          <a:endParaRPr lang="en-US"/>
        </a:p>
      </dgm:t>
    </dgm:pt>
    <dgm:pt modelId="{8B7A24C9-1667-47A8-A8E3-D85BD9FA4C80}" type="parTrans" cxnId="{C91A438E-7DB4-4BEC-A4D9-4647DDF6735D}">
      <dgm:prSet/>
      <dgm:spPr/>
      <dgm:t>
        <a:bodyPr/>
        <a:lstStyle/>
        <a:p>
          <a:endParaRPr lang="en-US"/>
        </a:p>
      </dgm:t>
    </dgm:pt>
    <dgm:pt modelId="{DEE32E89-BED9-4046-93BC-4089DC5FF1AD}" type="sibTrans" cxnId="{C91A438E-7DB4-4BEC-A4D9-4647DDF6735D}">
      <dgm:prSet/>
      <dgm:spPr/>
      <dgm:t>
        <a:bodyPr/>
        <a:lstStyle/>
        <a:p>
          <a:endParaRPr lang="en-US"/>
        </a:p>
      </dgm:t>
    </dgm:pt>
    <dgm:pt modelId="{F142CE55-406E-47CA-923F-02EEE15E883E}">
      <dgm:prSet/>
      <dgm:spPr/>
      <dgm:t>
        <a:bodyPr/>
        <a:lstStyle/>
        <a:p>
          <a:pPr>
            <a:lnSpc>
              <a:spcPct val="100000"/>
            </a:lnSpc>
          </a:pPr>
          <a:r>
            <a:rPr lang="es-ES" b="1" dirty="0"/>
            <a:t>Hipótesis 1</a:t>
          </a:r>
          <a:r>
            <a:rPr lang="es-ES" dirty="0"/>
            <a:t>: El catálogo de Netflix ha crecido significativamente en los últimos años.</a:t>
          </a:r>
          <a:endParaRPr lang="en-US" dirty="0"/>
        </a:p>
      </dgm:t>
    </dgm:pt>
    <dgm:pt modelId="{76F39576-95E7-4E02-8581-75310EC09F12}" type="parTrans" cxnId="{28FFD392-BF68-4858-965E-996046F01EDA}">
      <dgm:prSet/>
      <dgm:spPr/>
      <dgm:t>
        <a:bodyPr/>
        <a:lstStyle/>
        <a:p>
          <a:endParaRPr lang="en-US"/>
        </a:p>
      </dgm:t>
    </dgm:pt>
    <dgm:pt modelId="{04C68182-B531-4312-9DD1-85C741E35452}" type="sibTrans" cxnId="{28FFD392-BF68-4858-965E-996046F01EDA}">
      <dgm:prSet/>
      <dgm:spPr/>
      <dgm:t>
        <a:bodyPr/>
        <a:lstStyle/>
        <a:p>
          <a:endParaRPr lang="en-US"/>
        </a:p>
      </dgm:t>
    </dgm:pt>
    <dgm:pt modelId="{D3A2191F-FF21-4632-ACD5-FFC79F56F67E}">
      <dgm:prSet/>
      <dgm:spPr/>
      <dgm:t>
        <a:bodyPr/>
        <a:lstStyle/>
        <a:p>
          <a:pPr>
            <a:lnSpc>
              <a:spcPct val="100000"/>
            </a:lnSpc>
          </a:pPr>
          <a:r>
            <a:rPr lang="es-ES" b="1"/>
            <a:t>Hipótesis 2</a:t>
          </a:r>
          <a:r>
            <a:rPr lang="es-ES"/>
            <a:t>: La mayoría del contenido en Netflix proviene de Estados Unidos.</a:t>
          </a:r>
          <a:endParaRPr lang="en-US"/>
        </a:p>
      </dgm:t>
    </dgm:pt>
    <dgm:pt modelId="{4528A418-7502-4AB0-A852-3A423F2B1661}" type="parTrans" cxnId="{72E3B33E-33C9-4129-B4AE-B2490B597737}">
      <dgm:prSet/>
      <dgm:spPr/>
      <dgm:t>
        <a:bodyPr/>
        <a:lstStyle/>
        <a:p>
          <a:endParaRPr lang="en-US"/>
        </a:p>
      </dgm:t>
    </dgm:pt>
    <dgm:pt modelId="{92F02439-658B-4564-AD05-AC94FA519808}" type="sibTrans" cxnId="{72E3B33E-33C9-4129-B4AE-B2490B597737}">
      <dgm:prSet/>
      <dgm:spPr/>
      <dgm:t>
        <a:bodyPr/>
        <a:lstStyle/>
        <a:p>
          <a:endParaRPr lang="en-US"/>
        </a:p>
      </dgm:t>
    </dgm:pt>
    <dgm:pt modelId="{3CB04E25-D69B-4B98-AEF4-CA174EA49FAC}">
      <dgm:prSet/>
      <dgm:spPr/>
      <dgm:t>
        <a:bodyPr/>
        <a:lstStyle/>
        <a:p>
          <a:pPr>
            <a:lnSpc>
              <a:spcPct val="100000"/>
            </a:lnSpc>
          </a:pPr>
          <a:r>
            <a:rPr lang="es-ES" b="1"/>
            <a:t>Hipótesis 3</a:t>
          </a:r>
          <a:r>
            <a:rPr lang="es-ES"/>
            <a:t>: El género "Drama" es el más común en Netflix.</a:t>
          </a:r>
          <a:endParaRPr lang="en-US"/>
        </a:p>
      </dgm:t>
    </dgm:pt>
    <dgm:pt modelId="{68F6195B-7C55-4C18-9F32-A06EEDC2B215}" type="parTrans" cxnId="{2E7F41C2-46E4-472F-94D4-55170C898034}">
      <dgm:prSet/>
      <dgm:spPr/>
      <dgm:t>
        <a:bodyPr/>
        <a:lstStyle/>
        <a:p>
          <a:endParaRPr lang="en-US"/>
        </a:p>
      </dgm:t>
    </dgm:pt>
    <dgm:pt modelId="{4188274A-02BB-4B90-9458-B8A8FB98CEA7}" type="sibTrans" cxnId="{2E7F41C2-46E4-472F-94D4-55170C898034}">
      <dgm:prSet/>
      <dgm:spPr/>
      <dgm:t>
        <a:bodyPr/>
        <a:lstStyle/>
        <a:p>
          <a:endParaRPr lang="en-US"/>
        </a:p>
      </dgm:t>
    </dgm:pt>
    <dgm:pt modelId="{609156A3-E124-47FA-836D-174442DFF334}" type="pres">
      <dgm:prSet presAssocID="{D7BCAF8F-431C-4243-9611-9C32CAA16BA6}" presName="root" presStyleCnt="0">
        <dgm:presLayoutVars>
          <dgm:dir/>
          <dgm:resizeHandles val="exact"/>
        </dgm:presLayoutVars>
      </dgm:prSet>
      <dgm:spPr/>
    </dgm:pt>
    <dgm:pt modelId="{8A592B77-3731-480E-AD1F-7F7CBAD00BF5}" type="pres">
      <dgm:prSet presAssocID="{E315111E-7BB2-4C1E-BF47-1FB9C5CC6EDD}" presName="compNode" presStyleCnt="0"/>
      <dgm:spPr/>
    </dgm:pt>
    <dgm:pt modelId="{40303482-8EBE-49E5-A48F-18D4280454EA}" type="pres">
      <dgm:prSet presAssocID="{E315111E-7BB2-4C1E-BF47-1FB9C5CC6EDD}" presName="bgRect" presStyleLbl="bgShp" presStyleIdx="0" presStyleCnt="5"/>
      <dgm:spPr/>
    </dgm:pt>
    <dgm:pt modelId="{5CA9F9D1-D4D2-4131-90B2-EA95FF195431}" type="pres">
      <dgm:prSet presAssocID="{E315111E-7BB2-4C1E-BF47-1FB9C5CC6ED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iana"/>
        </a:ext>
      </dgm:extLst>
    </dgm:pt>
    <dgm:pt modelId="{E432DD92-2595-4AE3-BC61-C219E377B35F}" type="pres">
      <dgm:prSet presAssocID="{E315111E-7BB2-4C1E-BF47-1FB9C5CC6EDD}" presName="spaceRect" presStyleCnt="0"/>
      <dgm:spPr/>
    </dgm:pt>
    <dgm:pt modelId="{6EB5030F-C18C-4294-8B3F-7C1F922875C0}" type="pres">
      <dgm:prSet presAssocID="{E315111E-7BB2-4C1E-BF47-1FB9C5CC6EDD}" presName="parTx" presStyleLbl="revTx" presStyleIdx="0" presStyleCnt="5">
        <dgm:presLayoutVars>
          <dgm:chMax val="0"/>
          <dgm:chPref val="0"/>
        </dgm:presLayoutVars>
      </dgm:prSet>
      <dgm:spPr/>
    </dgm:pt>
    <dgm:pt modelId="{ADDFE076-6A87-40A3-A619-A04065B076BE}" type="pres">
      <dgm:prSet presAssocID="{7F53A1DF-3215-4D29-8AFE-6F3655BEB5BB}" presName="sibTrans" presStyleCnt="0"/>
      <dgm:spPr/>
    </dgm:pt>
    <dgm:pt modelId="{198D39A0-FDC4-4159-9780-88B943CC08BF}" type="pres">
      <dgm:prSet presAssocID="{8805E8F1-B782-4A2D-8C68-2B4DDD89252B}" presName="compNode" presStyleCnt="0"/>
      <dgm:spPr/>
    </dgm:pt>
    <dgm:pt modelId="{BAA3C0C5-114D-493D-9910-91F44A8C8281}" type="pres">
      <dgm:prSet presAssocID="{8805E8F1-B782-4A2D-8C68-2B4DDD89252B}" presName="bgRect" presStyleLbl="bgShp" presStyleIdx="1" presStyleCnt="5"/>
      <dgm:spPr/>
    </dgm:pt>
    <dgm:pt modelId="{5C2FA994-10E4-49BE-9C6E-56407B1D79BB}" type="pres">
      <dgm:prSet presAssocID="{8805E8F1-B782-4A2D-8C68-2B4DDD89252B}"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agnifying glass"/>
        </a:ext>
      </dgm:extLst>
    </dgm:pt>
    <dgm:pt modelId="{D24B2978-EE05-4FC6-B139-A81F72093D31}" type="pres">
      <dgm:prSet presAssocID="{8805E8F1-B782-4A2D-8C68-2B4DDD89252B}" presName="spaceRect" presStyleCnt="0"/>
      <dgm:spPr/>
    </dgm:pt>
    <dgm:pt modelId="{C5654426-10AC-4990-A83F-9DFDBAE72276}" type="pres">
      <dgm:prSet presAssocID="{8805E8F1-B782-4A2D-8C68-2B4DDD89252B}" presName="parTx" presStyleLbl="revTx" presStyleIdx="1" presStyleCnt="5">
        <dgm:presLayoutVars>
          <dgm:chMax val="0"/>
          <dgm:chPref val="0"/>
        </dgm:presLayoutVars>
      </dgm:prSet>
      <dgm:spPr/>
    </dgm:pt>
    <dgm:pt modelId="{A07B8994-B68A-4519-8673-37C52429763C}" type="pres">
      <dgm:prSet presAssocID="{DEE32E89-BED9-4046-93BC-4089DC5FF1AD}" presName="sibTrans" presStyleCnt="0"/>
      <dgm:spPr/>
    </dgm:pt>
    <dgm:pt modelId="{C196C552-89F7-47FD-8A49-01C34316AD72}" type="pres">
      <dgm:prSet presAssocID="{F142CE55-406E-47CA-923F-02EEE15E883E}" presName="compNode" presStyleCnt="0"/>
      <dgm:spPr/>
    </dgm:pt>
    <dgm:pt modelId="{357054DD-C357-4401-8C84-1C056AE0A967}" type="pres">
      <dgm:prSet presAssocID="{F142CE55-406E-47CA-923F-02EEE15E883E}" presName="bgRect" presStyleLbl="bgShp" presStyleIdx="2" presStyleCnt="5"/>
      <dgm:spPr/>
    </dgm:pt>
    <dgm:pt modelId="{FD73824F-50BD-4F42-A8DA-490419B2CAEC}" type="pres">
      <dgm:prSet presAssocID="{F142CE55-406E-47CA-923F-02EEE15E883E}"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ombilla"/>
        </a:ext>
      </dgm:extLst>
    </dgm:pt>
    <dgm:pt modelId="{9CDA0786-044C-45EC-ACF2-3B1737665DE0}" type="pres">
      <dgm:prSet presAssocID="{F142CE55-406E-47CA-923F-02EEE15E883E}" presName="spaceRect" presStyleCnt="0"/>
      <dgm:spPr/>
    </dgm:pt>
    <dgm:pt modelId="{4F2A6300-2736-43AB-A6BB-58C3C0163C62}" type="pres">
      <dgm:prSet presAssocID="{F142CE55-406E-47CA-923F-02EEE15E883E}" presName="parTx" presStyleLbl="revTx" presStyleIdx="2" presStyleCnt="5">
        <dgm:presLayoutVars>
          <dgm:chMax val="0"/>
          <dgm:chPref val="0"/>
        </dgm:presLayoutVars>
      </dgm:prSet>
      <dgm:spPr/>
    </dgm:pt>
    <dgm:pt modelId="{D086EB56-D71B-47E6-8BCE-F1EF1A1E2096}" type="pres">
      <dgm:prSet presAssocID="{04C68182-B531-4312-9DD1-85C741E35452}" presName="sibTrans" presStyleCnt="0"/>
      <dgm:spPr/>
    </dgm:pt>
    <dgm:pt modelId="{037E7A89-DB88-4298-B0C1-AC648F887AC5}" type="pres">
      <dgm:prSet presAssocID="{D3A2191F-FF21-4632-ACD5-FFC79F56F67E}" presName="compNode" presStyleCnt="0"/>
      <dgm:spPr/>
    </dgm:pt>
    <dgm:pt modelId="{EFAD40D4-D117-45A9-97A2-70499D4D151D}" type="pres">
      <dgm:prSet presAssocID="{D3A2191F-FF21-4632-ACD5-FFC79F56F67E}" presName="bgRect" presStyleLbl="bgShp" presStyleIdx="3" presStyleCnt="5"/>
      <dgm:spPr/>
    </dgm:pt>
    <dgm:pt modelId="{A2EF71EC-5A98-453A-A41D-1A8A8B0882F1}" type="pres">
      <dgm:prSet presAssocID="{D3A2191F-FF21-4632-ACD5-FFC79F56F67E}"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rama"/>
        </a:ext>
      </dgm:extLst>
    </dgm:pt>
    <dgm:pt modelId="{3C5720BC-FE0A-4040-9461-A1CA99645474}" type="pres">
      <dgm:prSet presAssocID="{D3A2191F-FF21-4632-ACD5-FFC79F56F67E}" presName="spaceRect" presStyleCnt="0"/>
      <dgm:spPr/>
    </dgm:pt>
    <dgm:pt modelId="{7AE62FDD-16AD-4A02-9C28-F9B0D1E900DC}" type="pres">
      <dgm:prSet presAssocID="{D3A2191F-FF21-4632-ACD5-FFC79F56F67E}" presName="parTx" presStyleLbl="revTx" presStyleIdx="3" presStyleCnt="5">
        <dgm:presLayoutVars>
          <dgm:chMax val="0"/>
          <dgm:chPref val="0"/>
        </dgm:presLayoutVars>
      </dgm:prSet>
      <dgm:spPr/>
    </dgm:pt>
    <dgm:pt modelId="{BEB947A3-3999-4991-BCF3-110AEB1DFEA5}" type="pres">
      <dgm:prSet presAssocID="{92F02439-658B-4564-AD05-AC94FA519808}" presName="sibTrans" presStyleCnt="0"/>
      <dgm:spPr/>
    </dgm:pt>
    <dgm:pt modelId="{09D2EEC7-3768-4D4C-A39E-F36BE766D0E2}" type="pres">
      <dgm:prSet presAssocID="{3CB04E25-D69B-4B98-AEF4-CA174EA49FAC}" presName="compNode" presStyleCnt="0"/>
      <dgm:spPr/>
    </dgm:pt>
    <dgm:pt modelId="{CD8FE749-6A9B-4294-A7B1-C77A1978CDA1}" type="pres">
      <dgm:prSet presAssocID="{3CB04E25-D69B-4B98-AEF4-CA174EA49FAC}" presName="bgRect" presStyleLbl="bgShp" presStyleIdx="4" presStyleCnt="5"/>
      <dgm:spPr/>
    </dgm:pt>
    <dgm:pt modelId="{607D6D5D-9E0A-406A-AE88-799E8B992BB7}" type="pres">
      <dgm:prSet presAssocID="{3CB04E25-D69B-4B98-AEF4-CA174EA49FAC}" presName="iconRect" presStyleLbl="node1" presStyleIdx="4" presStyleCnt="5"/>
      <dgm:spPr/>
    </dgm:pt>
    <dgm:pt modelId="{BEDA1715-3EB8-44ED-9A78-20EB84AD4B61}" type="pres">
      <dgm:prSet presAssocID="{3CB04E25-D69B-4B98-AEF4-CA174EA49FAC}" presName="spaceRect" presStyleCnt="0"/>
      <dgm:spPr/>
    </dgm:pt>
    <dgm:pt modelId="{3C12633D-0600-4141-B763-8DB45ED3E052}" type="pres">
      <dgm:prSet presAssocID="{3CB04E25-D69B-4B98-AEF4-CA174EA49FAC}" presName="parTx" presStyleLbl="revTx" presStyleIdx="4" presStyleCnt="5">
        <dgm:presLayoutVars>
          <dgm:chMax val="0"/>
          <dgm:chPref val="0"/>
        </dgm:presLayoutVars>
      </dgm:prSet>
      <dgm:spPr/>
    </dgm:pt>
  </dgm:ptLst>
  <dgm:cxnLst>
    <dgm:cxn modelId="{7E6A0F28-1140-47CF-AB07-9EAA6CF6BBB2}" type="presOf" srcId="{D7BCAF8F-431C-4243-9611-9C32CAA16BA6}" destId="{609156A3-E124-47FA-836D-174442DFF334}" srcOrd="0" destOrd="0" presId="urn:microsoft.com/office/officeart/2018/2/layout/IconVerticalSolidList"/>
    <dgm:cxn modelId="{72E3B33E-33C9-4129-B4AE-B2490B597737}" srcId="{D7BCAF8F-431C-4243-9611-9C32CAA16BA6}" destId="{D3A2191F-FF21-4632-ACD5-FFC79F56F67E}" srcOrd="3" destOrd="0" parTransId="{4528A418-7502-4AB0-A852-3A423F2B1661}" sibTransId="{92F02439-658B-4564-AD05-AC94FA519808}"/>
    <dgm:cxn modelId="{E6598655-4B14-4B44-BA07-A234C80A0CB7}" srcId="{D7BCAF8F-431C-4243-9611-9C32CAA16BA6}" destId="{E315111E-7BB2-4C1E-BF47-1FB9C5CC6EDD}" srcOrd="0" destOrd="0" parTransId="{37702FE8-B689-4D21-9342-86DE30B65885}" sibTransId="{7F53A1DF-3215-4D29-8AFE-6F3655BEB5BB}"/>
    <dgm:cxn modelId="{AB6E9C5B-2C54-4C6A-8CD9-723ACB3521A0}" type="presOf" srcId="{D3A2191F-FF21-4632-ACD5-FFC79F56F67E}" destId="{7AE62FDD-16AD-4A02-9C28-F9B0D1E900DC}" srcOrd="0" destOrd="0" presId="urn:microsoft.com/office/officeart/2018/2/layout/IconVerticalSolidList"/>
    <dgm:cxn modelId="{67DDB372-1300-48FC-A817-2B9E869A319C}" type="presOf" srcId="{F142CE55-406E-47CA-923F-02EEE15E883E}" destId="{4F2A6300-2736-43AB-A6BB-58C3C0163C62}" srcOrd="0" destOrd="0" presId="urn:microsoft.com/office/officeart/2018/2/layout/IconVerticalSolidList"/>
    <dgm:cxn modelId="{82C97981-380C-4CE9-AD2E-02AA563759F5}" type="presOf" srcId="{3CB04E25-D69B-4B98-AEF4-CA174EA49FAC}" destId="{3C12633D-0600-4141-B763-8DB45ED3E052}" srcOrd="0" destOrd="0" presId="urn:microsoft.com/office/officeart/2018/2/layout/IconVerticalSolidList"/>
    <dgm:cxn modelId="{EE586F8A-C678-470F-8F39-0B8BFAE5813F}" type="presOf" srcId="{8805E8F1-B782-4A2D-8C68-2B4DDD89252B}" destId="{C5654426-10AC-4990-A83F-9DFDBAE72276}" srcOrd="0" destOrd="0" presId="urn:microsoft.com/office/officeart/2018/2/layout/IconVerticalSolidList"/>
    <dgm:cxn modelId="{C91A438E-7DB4-4BEC-A4D9-4647DDF6735D}" srcId="{D7BCAF8F-431C-4243-9611-9C32CAA16BA6}" destId="{8805E8F1-B782-4A2D-8C68-2B4DDD89252B}" srcOrd="1" destOrd="0" parTransId="{8B7A24C9-1667-47A8-A8E3-D85BD9FA4C80}" sibTransId="{DEE32E89-BED9-4046-93BC-4089DC5FF1AD}"/>
    <dgm:cxn modelId="{28FFD392-BF68-4858-965E-996046F01EDA}" srcId="{D7BCAF8F-431C-4243-9611-9C32CAA16BA6}" destId="{F142CE55-406E-47CA-923F-02EEE15E883E}" srcOrd="2" destOrd="0" parTransId="{76F39576-95E7-4E02-8581-75310EC09F12}" sibTransId="{04C68182-B531-4312-9DD1-85C741E35452}"/>
    <dgm:cxn modelId="{2E7F41C2-46E4-472F-94D4-55170C898034}" srcId="{D7BCAF8F-431C-4243-9611-9C32CAA16BA6}" destId="{3CB04E25-D69B-4B98-AEF4-CA174EA49FAC}" srcOrd="4" destOrd="0" parTransId="{68F6195B-7C55-4C18-9F32-A06EEDC2B215}" sibTransId="{4188274A-02BB-4B90-9458-B8A8FB98CEA7}"/>
    <dgm:cxn modelId="{2F4D57C4-3DDF-45A3-A12B-D5A9C0233F9B}" type="presOf" srcId="{E315111E-7BB2-4C1E-BF47-1FB9C5CC6EDD}" destId="{6EB5030F-C18C-4294-8B3F-7C1F922875C0}" srcOrd="0" destOrd="0" presId="urn:microsoft.com/office/officeart/2018/2/layout/IconVerticalSolidList"/>
    <dgm:cxn modelId="{B96775D5-9D1C-4743-94F1-B0CB10CF9A1E}" type="presParOf" srcId="{609156A3-E124-47FA-836D-174442DFF334}" destId="{8A592B77-3731-480E-AD1F-7F7CBAD00BF5}" srcOrd="0" destOrd="0" presId="urn:microsoft.com/office/officeart/2018/2/layout/IconVerticalSolidList"/>
    <dgm:cxn modelId="{1A02FCB0-1FE3-45E4-8588-475D3D092E87}" type="presParOf" srcId="{8A592B77-3731-480E-AD1F-7F7CBAD00BF5}" destId="{40303482-8EBE-49E5-A48F-18D4280454EA}" srcOrd="0" destOrd="0" presId="urn:microsoft.com/office/officeart/2018/2/layout/IconVerticalSolidList"/>
    <dgm:cxn modelId="{9C6E6058-F7D9-40FA-BEE7-82EAA4A0976F}" type="presParOf" srcId="{8A592B77-3731-480E-AD1F-7F7CBAD00BF5}" destId="{5CA9F9D1-D4D2-4131-90B2-EA95FF195431}" srcOrd="1" destOrd="0" presId="urn:microsoft.com/office/officeart/2018/2/layout/IconVerticalSolidList"/>
    <dgm:cxn modelId="{8373AC74-89E8-4825-8DB3-8D072C125BE3}" type="presParOf" srcId="{8A592B77-3731-480E-AD1F-7F7CBAD00BF5}" destId="{E432DD92-2595-4AE3-BC61-C219E377B35F}" srcOrd="2" destOrd="0" presId="urn:microsoft.com/office/officeart/2018/2/layout/IconVerticalSolidList"/>
    <dgm:cxn modelId="{8711B30B-8154-4568-B8C5-EE67BD1F75EC}" type="presParOf" srcId="{8A592B77-3731-480E-AD1F-7F7CBAD00BF5}" destId="{6EB5030F-C18C-4294-8B3F-7C1F922875C0}" srcOrd="3" destOrd="0" presId="urn:microsoft.com/office/officeart/2018/2/layout/IconVerticalSolidList"/>
    <dgm:cxn modelId="{6AE9CBCF-CDDC-41E5-97FE-452B06119975}" type="presParOf" srcId="{609156A3-E124-47FA-836D-174442DFF334}" destId="{ADDFE076-6A87-40A3-A619-A04065B076BE}" srcOrd="1" destOrd="0" presId="urn:microsoft.com/office/officeart/2018/2/layout/IconVerticalSolidList"/>
    <dgm:cxn modelId="{6C85C448-5DEC-473D-8CBC-D7A5F0C63B75}" type="presParOf" srcId="{609156A3-E124-47FA-836D-174442DFF334}" destId="{198D39A0-FDC4-4159-9780-88B943CC08BF}" srcOrd="2" destOrd="0" presId="urn:microsoft.com/office/officeart/2018/2/layout/IconVerticalSolidList"/>
    <dgm:cxn modelId="{858D47BA-958C-469C-B7EB-B7264EC9EA3D}" type="presParOf" srcId="{198D39A0-FDC4-4159-9780-88B943CC08BF}" destId="{BAA3C0C5-114D-493D-9910-91F44A8C8281}" srcOrd="0" destOrd="0" presId="urn:microsoft.com/office/officeart/2018/2/layout/IconVerticalSolidList"/>
    <dgm:cxn modelId="{206011BA-4E5B-44E5-AACB-7099ED52F194}" type="presParOf" srcId="{198D39A0-FDC4-4159-9780-88B943CC08BF}" destId="{5C2FA994-10E4-49BE-9C6E-56407B1D79BB}" srcOrd="1" destOrd="0" presId="urn:microsoft.com/office/officeart/2018/2/layout/IconVerticalSolidList"/>
    <dgm:cxn modelId="{5EC6A193-B1EA-4F06-9548-89C609A6F1AC}" type="presParOf" srcId="{198D39A0-FDC4-4159-9780-88B943CC08BF}" destId="{D24B2978-EE05-4FC6-B139-A81F72093D31}" srcOrd="2" destOrd="0" presId="urn:microsoft.com/office/officeart/2018/2/layout/IconVerticalSolidList"/>
    <dgm:cxn modelId="{01421687-E8AC-4251-8813-B58A0C5CF5DB}" type="presParOf" srcId="{198D39A0-FDC4-4159-9780-88B943CC08BF}" destId="{C5654426-10AC-4990-A83F-9DFDBAE72276}" srcOrd="3" destOrd="0" presId="urn:microsoft.com/office/officeart/2018/2/layout/IconVerticalSolidList"/>
    <dgm:cxn modelId="{FD29053F-7351-4A9D-9DFA-CCC04AF45E08}" type="presParOf" srcId="{609156A3-E124-47FA-836D-174442DFF334}" destId="{A07B8994-B68A-4519-8673-37C52429763C}" srcOrd="3" destOrd="0" presId="urn:microsoft.com/office/officeart/2018/2/layout/IconVerticalSolidList"/>
    <dgm:cxn modelId="{0EF52FAB-9C93-410F-A61A-6B92110DA7F7}" type="presParOf" srcId="{609156A3-E124-47FA-836D-174442DFF334}" destId="{C196C552-89F7-47FD-8A49-01C34316AD72}" srcOrd="4" destOrd="0" presId="urn:microsoft.com/office/officeart/2018/2/layout/IconVerticalSolidList"/>
    <dgm:cxn modelId="{9439CC22-0B43-425F-BF5B-EDA76C8EEF8F}" type="presParOf" srcId="{C196C552-89F7-47FD-8A49-01C34316AD72}" destId="{357054DD-C357-4401-8C84-1C056AE0A967}" srcOrd="0" destOrd="0" presId="urn:microsoft.com/office/officeart/2018/2/layout/IconVerticalSolidList"/>
    <dgm:cxn modelId="{D190A28A-4FA2-4BB5-98E9-F18751714D91}" type="presParOf" srcId="{C196C552-89F7-47FD-8A49-01C34316AD72}" destId="{FD73824F-50BD-4F42-A8DA-490419B2CAEC}" srcOrd="1" destOrd="0" presId="urn:microsoft.com/office/officeart/2018/2/layout/IconVerticalSolidList"/>
    <dgm:cxn modelId="{338F67EC-76CA-48C5-B0B0-B1C9D3712705}" type="presParOf" srcId="{C196C552-89F7-47FD-8A49-01C34316AD72}" destId="{9CDA0786-044C-45EC-ACF2-3B1737665DE0}" srcOrd="2" destOrd="0" presId="urn:microsoft.com/office/officeart/2018/2/layout/IconVerticalSolidList"/>
    <dgm:cxn modelId="{E9FAACBD-2867-4506-BB09-CB5D332CB579}" type="presParOf" srcId="{C196C552-89F7-47FD-8A49-01C34316AD72}" destId="{4F2A6300-2736-43AB-A6BB-58C3C0163C62}" srcOrd="3" destOrd="0" presId="urn:microsoft.com/office/officeart/2018/2/layout/IconVerticalSolidList"/>
    <dgm:cxn modelId="{B1788DF5-57A4-4B90-AFC6-A72037826257}" type="presParOf" srcId="{609156A3-E124-47FA-836D-174442DFF334}" destId="{D086EB56-D71B-47E6-8BCE-F1EF1A1E2096}" srcOrd="5" destOrd="0" presId="urn:microsoft.com/office/officeart/2018/2/layout/IconVerticalSolidList"/>
    <dgm:cxn modelId="{173C5DED-0AEC-4DA7-BAA2-E62542CF8503}" type="presParOf" srcId="{609156A3-E124-47FA-836D-174442DFF334}" destId="{037E7A89-DB88-4298-B0C1-AC648F887AC5}" srcOrd="6" destOrd="0" presId="urn:microsoft.com/office/officeart/2018/2/layout/IconVerticalSolidList"/>
    <dgm:cxn modelId="{8C23D9C1-522C-466D-9E18-C715B5EFF1E7}" type="presParOf" srcId="{037E7A89-DB88-4298-B0C1-AC648F887AC5}" destId="{EFAD40D4-D117-45A9-97A2-70499D4D151D}" srcOrd="0" destOrd="0" presId="urn:microsoft.com/office/officeart/2018/2/layout/IconVerticalSolidList"/>
    <dgm:cxn modelId="{BE32D762-94C9-4AC3-A212-EEA06D4B4CF0}" type="presParOf" srcId="{037E7A89-DB88-4298-B0C1-AC648F887AC5}" destId="{A2EF71EC-5A98-453A-A41D-1A8A8B0882F1}" srcOrd="1" destOrd="0" presId="urn:microsoft.com/office/officeart/2018/2/layout/IconVerticalSolidList"/>
    <dgm:cxn modelId="{F0B6BF08-3EA1-4CE7-9C8B-CC1C6DD77AC7}" type="presParOf" srcId="{037E7A89-DB88-4298-B0C1-AC648F887AC5}" destId="{3C5720BC-FE0A-4040-9461-A1CA99645474}" srcOrd="2" destOrd="0" presId="urn:microsoft.com/office/officeart/2018/2/layout/IconVerticalSolidList"/>
    <dgm:cxn modelId="{4E69841C-7355-4F84-BA49-BBDED9C2AA70}" type="presParOf" srcId="{037E7A89-DB88-4298-B0C1-AC648F887AC5}" destId="{7AE62FDD-16AD-4A02-9C28-F9B0D1E900DC}" srcOrd="3" destOrd="0" presId="urn:microsoft.com/office/officeart/2018/2/layout/IconVerticalSolidList"/>
    <dgm:cxn modelId="{4FF9843C-6BC9-4266-8F09-08B0A4F033DE}" type="presParOf" srcId="{609156A3-E124-47FA-836D-174442DFF334}" destId="{BEB947A3-3999-4991-BCF3-110AEB1DFEA5}" srcOrd="7" destOrd="0" presId="urn:microsoft.com/office/officeart/2018/2/layout/IconVerticalSolidList"/>
    <dgm:cxn modelId="{0423C096-FD54-4F55-B6DA-117E6ECBB738}" type="presParOf" srcId="{609156A3-E124-47FA-836D-174442DFF334}" destId="{09D2EEC7-3768-4D4C-A39E-F36BE766D0E2}" srcOrd="8" destOrd="0" presId="urn:microsoft.com/office/officeart/2018/2/layout/IconVerticalSolidList"/>
    <dgm:cxn modelId="{F03B933A-B590-4938-B518-7EC126E81253}" type="presParOf" srcId="{09D2EEC7-3768-4D4C-A39E-F36BE766D0E2}" destId="{CD8FE749-6A9B-4294-A7B1-C77A1978CDA1}" srcOrd="0" destOrd="0" presId="urn:microsoft.com/office/officeart/2018/2/layout/IconVerticalSolidList"/>
    <dgm:cxn modelId="{C6085786-32B0-4179-911F-005C01FBD6BA}" type="presParOf" srcId="{09D2EEC7-3768-4D4C-A39E-F36BE766D0E2}" destId="{607D6D5D-9E0A-406A-AE88-799E8B992BB7}" srcOrd="1" destOrd="0" presId="urn:microsoft.com/office/officeart/2018/2/layout/IconVerticalSolidList"/>
    <dgm:cxn modelId="{E20C3E93-7B0D-4D52-9512-3EE7030C5E62}" type="presParOf" srcId="{09D2EEC7-3768-4D4C-A39E-F36BE766D0E2}" destId="{BEDA1715-3EB8-44ED-9A78-20EB84AD4B61}" srcOrd="2" destOrd="0" presId="urn:microsoft.com/office/officeart/2018/2/layout/IconVerticalSolidList"/>
    <dgm:cxn modelId="{EEE6BF84-A766-42D7-B95F-618D09771CDD}" type="presParOf" srcId="{09D2EEC7-3768-4D4C-A39E-F36BE766D0E2}" destId="{3C12633D-0600-4141-B763-8DB45ED3E05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303482-8EBE-49E5-A48F-18D4280454EA}">
      <dsp:nvSpPr>
        <dsp:cNvPr id="0" name=""/>
        <dsp:cNvSpPr/>
      </dsp:nvSpPr>
      <dsp:spPr>
        <a:xfrm>
          <a:off x="0" y="4243"/>
          <a:ext cx="6820159" cy="90384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A9F9D1-D4D2-4131-90B2-EA95FF195431}">
      <dsp:nvSpPr>
        <dsp:cNvPr id="0" name=""/>
        <dsp:cNvSpPr/>
      </dsp:nvSpPr>
      <dsp:spPr>
        <a:xfrm>
          <a:off x="273412" y="207607"/>
          <a:ext cx="497112" cy="4971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B5030F-C18C-4294-8B3F-7C1F922875C0}">
      <dsp:nvSpPr>
        <dsp:cNvPr id="0" name=""/>
        <dsp:cNvSpPr/>
      </dsp:nvSpPr>
      <dsp:spPr>
        <a:xfrm>
          <a:off x="1043936" y="4243"/>
          <a:ext cx="5776222" cy="9038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657" tIns="95657" rIns="95657" bIns="95657" numCol="1" spcCol="1270" anchor="ctr" anchorCtr="0">
          <a:noAutofit/>
        </a:bodyPr>
        <a:lstStyle/>
        <a:p>
          <a:pPr marL="0" lvl="0" indent="0" algn="l" defTabSz="666750">
            <a:lnSpc>
              <a:spcPct val="100000"/>
            </a:lnSpc>
            <a:spcBef>
              <a:spcPct val="0"/>
            </a:spcBef>
            <a:spcAft>
              <a:spcPct val="35000"/>
            </a:spcAft>
            <a:buNone/>
          </a:pPr>
          <a:r>
            <a:rPr lang="es-ES" sz="1500" kern="1200"/>
            <a:t>Entender el contenido de Netflix para comprender el crecimiento del catálogo, la predominancia de títulos de EE. UU. y la frecuencia del género 'Drama' para optimizar su estrategia de contenido. </a:t>
          </a:r>
          <a:endParaRPr lang="en-US" sz="1500" kern="1200"/>
        </a:p>
      </dsp:txBody>
      <dsp:txXfrm>
        <a:off x="1043936" y="4243"/>
        <a:ext cx="5776222" cy="903841"/>
      </dsp:txXfrm>
    </dsp:sp>
    <dsp:sp modelId="{BAA3C0C5-114D-493D-9910-91F44A8C8281}">
      <dsp:nvSpPr>
        <dsp:cNvPr id="0" name=""/>
        <dsp:cNvSpPr/>
      </dsp:nvSpPr>
      <dsp:spPr>
        <a:xfrm>
          <a:off x="0" y="1134045"/>
          <a:ext cx="6820159" cy="90384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2FA994-10E4-49BE-9C6E-56407B1D79BB}">
      <dsp:nvSpPr>
        <dsp:cNvPr id="0" name=""/>
        <dsp:cNvSpPr/>
      </dsp:nvSpPr>
      <dsp:spPr>
        <a:xfrm>
          <a:off x="273412" y="1337409"/>
          <a:ext cx="497112" cy="4971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654426-10AC-4990-A83F-9DFDBAE72276}">
      <dsp:nvSpPr>
        <dsp:cNvPr id="0" name=""/>
        <dsp:cNvSpPr/>
      </dsp:nvSpPr>
      <dsp:spPr>
        <a:xfrm>
          <a:off x="1043936" y="1134045"/>
          <a:ext cx="5776222" cy="9038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657" tIns="95657" rIns="95657" bIns="95657" numCol="1" spcCol="1270" anchor="ctr" anchorCtr="0">
          <a:noAutofit/>
        </a:bodyPr>
        <a:lstStyle/>
        <a:p>
          <a:pPr marL="0" lvl="0" indent="0" algn="l" defTabSz="666750">
            <a:lnSpc>
              <a:spcPct val="100000"/>
            </a:lnSpc>
            <a:spcBef>
              <a:spcPct val="0"/>
            </a:spcBef>
            <a:spcAft>
              <a:spcPct val="35000"/>
            </a:spcAft>
            <a:buNone/>
          </a:pPr>
          <a:r>
            <a:rPr lang="es-ES" sz="1500" b="1" kern="1200"/>
            <a:t>Objetivo:</a:t>
          </a:r>
          <a:r>
            <a:rPr lang="es-ES" sz="1500" kern="1200"/>
            <a:t> Identificar patrones para mejorar la oferta de contenido y diversificación global y responder  alas siguientes hipótesis:</a:t>
          </a:r>
          <a:endParaRPr lang="en-US" sz="1500" kern="1200"/>
        </a:p>
      </dsp:txBody>
      <dsp:txXfrm>
        <a:off x="1043936" y="1134045"/>
        <a:ext cx="5776222" cy="903841"/>
      </dsp:txXfrm>
    </dsp:sp>
    <dsp:sp modelId="{357054DD-C357-4401-8C84-1C056AE0A967}">
      <dsp:nvSpPr>
        <dsp:cNvPr id="0" name=""/>
        <dsp:cNvSpPr/>
      </dsp:nvSpPr>
      <dsp:spPr>
        <a:xfrm>
          <a:off x="0" y="2263847"/>
          <a:ext cx="6820159" cy="90384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73824F-50BD-4F42-A8DA-490419B2CAEC}">
      <dsp:nvSpPr>
        <dsp:cNvPr id="0" name=""/>
        <dsp:cNvSpPr/>
      </dsp:nvSpPr>
      <dsp:spPr>
        <a:xfrm>
          <a:off x="273412" y="2467211"/>
          <a:ext cx="497112" cy="4971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F2A6300-2736-43AB-A6BB-58C3C0163C62}">
      <dsp:nvSpPr>
        <dsp:cNvPr id="0" name=""/>
        <dsp:cNvSpPr/>
      </dsp:nvSpPr>
      <dsp:spPr>
        <a:xfrm>
          <a:off x="1043936" y="2263847"/>
          <a:ext cx="5776222" cy="9038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657" tIns="95657" rIns="95657" bIns="95657" numCol="1" spcCol="1270" anchor="ctr" anchorCtr="0">
          <a:noAutofit/>
        </a:bodyPr>
        <a:lstStyle/>
        <a:p>
          <a:pPr marL="0" lvl="0" indent="0" algn="l" defTabSz="666750">
            <a:lnSpc>
              <a:spcPct val="100000"/>
            </a:lnSpc>
            <a:spcBef>
              <a:spcPct val="0"/>
            </a:spcBef>
            <a:spcAft>
              <a:spcPct val="35000"/>
            </a:spcAft>
            <a:buNone/>
          </a:pPr>
          <a:r>
            <a:rPr lang="es-ES" sz="1500" b="1" kern="1200" dirty="0"/>
            <a:t>Hipótesis 1</a:t>
          </a:r>
          <a:r>
            <a:rPr lang="es-ES" sz="1500" kern="1200" dirty="0"/>
            <a:t>: El catálogo de Netflix ha crecido significativamente en los últimos años.</a:t>
          </a:r>
          <a:endParaRPr lang="en-US" sz="1500" kern="1200" dirty="0"/>
        </a:p>
      </dsp:txBody>
      <dsp:txXfrm>
        <a:off x="1043936" y="2263847"/>
        <a:ext cx="5776222" cy="903841"/>
      </dsp:txXfrm>
    </dsp:sp>
    <dsp:sp modelId="{EFAD40D4-D117-45A9-97A2-70499D4D151D}">
      <dsp:nvSpPr>
        <dsp:cNvPr id="0" name=""/>
        <dsp:cNvSpPr/>
      </dsp:nvSpPr>
      <dsp:spPr>
        <a:xfrm>
          <a:off x="0" y="3393649"/>
          <a:ext cx="6820159" cy="90384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EF71EC-5A98-453A-A41D-1A8A8B0882F1}">
      <dsp:nvSpPr>
        <dsp:cNvPr id="0" name=""/>
        <dsp:cNvSpPr/>
      </dsp:nvSpPr>
      <dsp:spPr>
        <a:xfrm>
          <a:off x="273412" y="3597013"/>
          <a:ext cx="497112" cy="49711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AE62FDD-16AD-4A02-9C28-F9B0D1E900DC}">
      <dsp:nvSpPr>
        <dsp:cNvPr id="0" name=""/>
        <dsp:cNvSpPr/>
      </dsp:nvSpPr>
      <dsp:spPr>
        <a:xfrm>
          <a:off x="1043936" y="3393649"/>
          <a:ext cx="5776222" cy="9038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657" tIns="95657" rIns="95657" bIns="95657" numCol="1" spcCol="1270" anchor="ctr" anchorCtr="0">
          <a:noAutofit/>
        </a:bodyPr>
        <a:lstStyle/>
        <a:p>
          <a:pPr marL="0" lvl="0" indent="0" algn="l" defTabSz="666750">
            <a:lnSpc>
              <a:spcPct val="100000"/>
            </a:lnSpc>
            <a:spcBef>
              <a:spcPct val="0"/>
            </a:spcBef>
            <a:spcAft>
              <a:spcPct val="35000"/>
            </a:spcAft>
            <a:buNone/>
          </a:pPr>
          <a:r>
            <a:rPr lang="es-ES" sz="1500" b="1" kern="1200"/>
            <a:t>Hipótesis 2</a:t>
          </a:r>
          <a:r>
            <a:rPr lang="es-ES" sz="1500" kern="1200"/>
            <a:t>: La mayoría del contenido en Netflix proviene de Estados Unidos.</a:t>
          </a:r>
          <a:endParaRPr lang="en-US" sz="1500" kern="1200"/>
        </a:p>
      </dsp:txBody>
      <dsp:txXfrm>
        <a:off x="1043936" y="3393649"/>
        <a:ext cx="5776222" cy="903841"/>
      </dsp:txXfrm>
    </dsp:sp>
    <dsp:sp modelId="{CD8FE749-6A9B-4294-A7B1-C77A1978CDA1}">
      <dsp:nvSpPr>
        <dsp:cNvPr id="0" name=""/>
        <dsp:cNvSpPr/>
      </dsp:nvSpPr>
      <dsp:spPr>
        <a:xfrm>
          <a:off x="0" y="4523451"/>
          <a:ext cx="6820159" cy="90384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7D6D5D-9E0A-406A-AE88-799E8B992BB7}">
      <dsp:nvSpPr>
        <dsp:cNvPr id="0" name=""/>
        <dsp:cNvSpPr/>
      </dsp:nvSpPr>
      <dsp:spPr>
        <a:xfrm>
          <a:off x="273412" y="4726815"/>
          <a:ext cx="497112" cy="49711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C12633D-0600-4141-B763-8DB45ED3E052}">
      <dsp:nvSpPr>
        <dsp:cNvPr id="0" name=""/>
        <dsp:cNvSpPr/>
      </dsp:nvSpPr>
      <dsp:spPr>
        <a:xfrm>
          <a:off x="1043936" y="4523451"/>
          <a:ext cx="5776222" cy="9038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657" tIns="95657" rIns="95657" bIns="95657" numCol="1" spcCol="1270" anchor="ctr" anchorCtr="0">
          <a:noAutofit/>
        </a:bodyPr>
        <a:lstStyle/>
        <a:p>
          <a:pPr marL="0" lvl="0" indent="0" algn="l" defTabSz="666750">
            <a:lnSpc>
              <a:spcPct val="100000"/>
            </a:lnSpc>
            <a:spcBef>
              <a:spcPct val="0"/>
            </a:spcBef>
            <a:spcAft>
              <a:spcPct val="35000"/>
            </a:spcAft>
            <a:buNone/>
          </a:pPr>
          <a:r>
            <a:rPr lang="es-ES" sz="1500" b="1" kern="1200"/>
            <a:t>Hipótesis 3</a:t>
          </a:r>
          <a:r>
            <a:rPr lang="es-ES" sz="1500" kern="1200"/>
            <a:t>: El género "Drama" es el más común en Netflix.</a:t>
          </a:r>
          <a:endParaRPr lang="en-US" sz="1500" kern="1200"/>
        </a:p>
      </dsp:txBody>
      <dsp:txXfrm>
        <a:off x="1043936" y="4523451"/>
        <a:ext cx="5776222" cy="90384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F48D2A-3BF7-0643-B3B3-15EAE9F8FACD}" type="datetimeFigureOut">
              <a:rPr lang="es-ES" smtClean="0"/>
              <a:t>3/4/25</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452168-7F50-514B-9122-EF06A0556C47}" type="slidenum">
              <a:rPr lang="es-ES" smtClean="0"/>
              <a:t>‹Nº›</a:t>
            </a:fld>
            <a:endParaRPr lang="es-ES"/>
          </a:p>
        </p:txBody>
      </p:sp>
    </p:spTree>
    <p:extLst>
      <p:ext uri="{BB962C8B-B14F-4D97-AF65-F5344CB8AC3E}">
        <p14:creationId xmlns:p14="http://schemas.microsoft.com/office/powerpoint/2010/main" val="3549449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Vamos a usar el algoritmo </a:t>
            </a:r>
            <a:r>
              <a:rPr lang="es-ES" dirty="0" err="1"/>
              <a:t>Random</a:t>
            </a:r>
            <a:r>
              <a:rPr lang="es-ES" dirty="0"/>
              <a:t> Forest para predecir si las hipótesis que formulamos sobre el catálogo de Netflix son verdaderas. La clasificación binaria nos ayudará a determinar si cada título cumple o no con la condición planteada en cada hipótesis.</a:t>
            </a:r>
          </a:p>
        </p:txBody>
      </p:sp>
      <p:sp>
        <p:nvSpPr>
          <p:cNvPr id="4" name="Marcador de número de diapositiva 3"/>
          <p:cNvSpPr>
            <a:spLocks noGrp="1"/>
          </p:cNvSpPr>
          <p:nvPr>
            <p:ph type="sldNum" sz="quarter" idx="5"/>
          </p:nvPr>
        </p:nvSpPr>
        <p:spPr/>
        <p:txBody>
          <a:bodyPr/>
          <a:lstStyle/>
          <a:p>
            <a:fld id="{71452168-7F50-514B-9122-EF06A0556C47}" type="slidenum">
              <a:rPr lang="es-ES" smtClean="0"/>
              <a:t>3</a:t>
            </a:fld>
            <a:endParaRPr lang="es-ES"/>
          </a:p>
        </p:txBody>
      </p:sp>
    </p:spTree>
    <p:extLst>
      <p:ext uri="{BB962C8B-B14F-4D97-AF65-F5344CB8AC3E}">
        <p14:creationId xmlns:p14="http://schemas.microsoft.com/office/powerpoint/2010/main" val="1812822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71452168-7F50-514B-9122-EF06A0556C47}" type="slidenum">
              <a:rPr lang="es-ES" smtClean="0"/>
              <a:t>4</a:t>
            </a:fld>
            <a:endParaRPr lang="es-ES"/>
          </a:p>
        </p:txBody>
      </p:sp>
    </p:spTree>
    <p:extLst>
      <p:ext uri="{BB962C8B-B14F-4D97-AF65-F5344CB8AC3E}">
        <p14:creationId xmlns:p14="http://schemas.microsoft.com/office/powerpoint/2010/main" val="6755177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71452168-7F50-514B-9122-EF06A0556C47}" type="slidenum">
              <a:rPr lang="es-ES" smtClean="0"/>
              <a:t>5</a:t>
            </a:fld>
            <a:endParaRPr lang="es-ES"/>
          </a:p>
        </p:txBody>
      </p:sp>
    </p:spTree>
    <p:extLst>
      <p:ext uri="{BB962C8B-B14F-4D97-AF65-F5344CB8AC3E}">
        <p14:creationId xmlns:p14="http://schemas.microsoft.com/office/powerpoint/2010/main" val="13818413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D8F869-11FC-20C8-0AF1-FB220A11A427}"/>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E32581C6-71F4-F0BF-3A52-1DDCC0C0C148}"/>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6C472D88-55BC-29C8-1BB5-0D471DC7729C}"/>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4876208F-2930-2F42-7D79-1C41FB883116}"/>
              </a:ext>
            </a:extLst>
          </p:cNvPr>
          <p:cNvSpPr>
            <a:spLocks noGrp="1"/>
          </p:cNvSpPr>
          <p:nvPr>
            <p:ph type="sldNum" sz="quarter" idx="5"/>
          </p:nvPr>
        </p:nvSpPr>
        <p:spPr/>
        <p:txBody>
          <a:bodyPr/>
          <a:lstStyle/>
          <a:p>
            <a:fld id="{71452168-7F50-514B-9122-EF06A0556C47}" type="slidenum">
              <a:rPr lang="es-ES" smtClean="0"/>
              <a:t>6</a:t>
            </a:fld>
            <a:endParaRPr lang="es-ES"/>
          </a:p>
        </p:txBody>
      </p:sp>
    </p:spTree>
    <p:extLst>
      <p:ext uri="{BB962C8B-B14F-4D97-AF65-F5344CB8AC3E}">
        <p14:creationId xmlns:p14="http://schemas.microsoft.com/office/powerpoint/2010/main" val="17541474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46FD54-2268-995C-4F41-F91BBFB68766}"/>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DC242B84-E594-19AE-EFF0-1AA229D4A8F3}"/>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5F8B7F4E-5051-C8D8-DDB2-4D4509FF38CB}"/>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5644AE29-EB08-F5A3-4FA4-11206A81839A}"/>
              </a:ext>
            </a:extLst>
          </p:cNvPr>
          <p:cNvSpPr>
            <a:spLocks noGrp="1"/>
          </p:cNvSpPr>
          <p:nvPr>
            <p:ph type="sldNum" sz="quarter" idx="5"/>
          </p:nvPr>
        </p:nvSpPr>
        <p:spPr/>
        <p:txBody>
          <a:bodyPr/>
          <a:lstStyle/>
          <a:p>
            <a:fld id="{71452168-7F50-514B-9122-EF06A0556C47}" type="slidenum">
              <a:rPr lang="es-ES" smtClean="0"/>
              <a:t>7</a:t>
            </a:fld>
            <a:endParaRPr lang="es-ES"/>
          </a:p>
        </p:txBody>
      </p:sp>
    </p:spTree>
    <p:extLst>
      <p:ext uri="{BB962C8B-B14F-4D97-AF65-F5344CB8AC3E}">
        <p14:creationId xmlns:p14="http://schemas.microsoft.com/office/powerpoint/2010/main" val="20014216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D42C74-B3B0-8F8B-B4B0-8FB8EDA1EA85}"/>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8BBE03D2-3B69-5583-7B8C-27BE472476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4083DE32-DCE1-F807-30B7-81AB75DD51B0}"/>
              </a:ext>
            </a:extLst>
          </p:cNvPr>
          <p:cNvSpPr>
            <a:spLocks noGrp="1"/>
          </p:cNvSpPr>
          <p:nvPr>
            <p:ph type="dt" sz="half" idx="10"/>
          </p:nvPr>
        </p:nvSpPr>
        <p:spPr/>
        <p:txBody>
          <a:bodyPr/>
          <a:lstStyle/>
          <a:p>
            <a:fld id="{BA6D3A28-DC1B-A344-BD59-6940B25060BE}" type="datetimeFigureOut">
              <a:rPr lang="es-ES" smtClean="0"/>
              <a:t>3/4/25</a:t>
            </a:fld>
            <a:endParaRPr lang="es-ES"/>
          </a:p>
        </p:txBody>
      </p:sp>
      <p:sp>
        <p:nvSpPr>
          <p:cNvPr id="5" name="Marcador de pie de página 4">
            <a:extLst>
              <a:ext uri="{FF2B5EF4-FFF2-40B4-BE49-F238E27FC236}">
                <a16:creationId xmlns:a16="http://schemas.microsoft.com/office/drawing/2014/main" id="{D839FF91-45AF-8FBA-F34F-5DF67BAB76D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E0B4D869-5810-0685-C75C-7EAF80B5A718}"/>
              </a:ext>
            </a:extLst>
          </p:cNvPr>
          <p:cNvSpPr>
            <a:spLocks noGrp="1"/>
          </p:cNvSpPr>
          <p:nvPr>
            <p:ph type="sldNum" sz="quarter" idx="12"/>
          </p:nvPr>
        </p:nvSpPr>
        <p:spPr/>
        <p:txBody>
          <a:bodyPr/>
          <a:lstStyle/>
          <a:p>
            <a:fld id="{032DA453-EAB1-AC4E-A458-BBDA9C77E20A}" type="slidenum">
              <a:rPr lang="es-ES" smtClean="0"/>
              <a:t>‹Nº›</a:t>
            </a:fld>
            <a:endParaRPr lang="es-ES"/>
          </a:p>
        </p:txBody>
      </p:sp>
    </p:spTree>
    <p:extLst>
      <p:ext uri="{BB962C8B-B14F-4D97-AF65-F5344CB8AC3E}">
        <p14:creationId xmlns:p14="http://schemas.microsoft.com/office/powerpoint/2010/main" val="1766665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CA099A-2974-2174-71AB-8424E5B93A7A}"/>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A82CF4E6-B3FE-8501-B7C2-64CB7261AC2B}"/>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21608040-D32B-B06B-D9D6-C4EBE063DDD7}"/>
              </a:ext>
            </a:extLst>
          </p:cNvPr>
          <p:cNvSpPr>
            <a:spLocks noGrp="1"/>
          </p:cNvSpPr>
          <p:nvPr>
            <p:ph type="dt" sz="half" idx="10"/>
          </p:nvPr>
        </p:nvSpPr>
        <p:spPr/>
        <p:txBody>
          <a:bodyPr/>
          <a:lstStyle/>
          <a:p>
            <a:fld id="{BA6D3A28-DC1B-A344-BD59-6940B25060BE}" type="datetimeFigureOut">
              <a:rPr lang="es-ES" smtClean="0"/>
              <a:t>3/4/25</a:t>
            </a:fld>
            <a:endParaRPr lang="es-ES"/>
          </a:p>
        </p:txBody>
      </p:sp>
      <p:sp>
        <p:nvSpPr>
          <p:cNvPr id="5" name="Marcador de pie de página 4">
            <a:extLst>
              <a:ext uri="{FF2B5EF4-FFF2-40B4-BE49-F238E27FC236}">
                <a16:creationId xmlns:a16="http://schemas.microsoft.com/office/drawing/2014/main" id="{CDAA33A7-7CBF-77F5-4846-3214F434797E}"/>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B7CE826B-4219-B8E6-6F17-F46127D58B19}"/>
              </a:ext>
            </a:extLst>
          </p:cNvPr>
          <p:cNvSpPr>
            <a:spLocks noGrp="1"/>
          </p:cNvSpPr>
          <p:nvPr>
            <p:ph type="sldNum" sz="quarter" idx="12"/>
          </p:nvPr>
        </p:nvSpPr>
        <p:spPr/>
        <p:txBody>
          <a:bodyPr/>
          <a:lstStyle/>
          <a:p>
            <a:fld id="{032DA453-EAB1-AC4E-A458-BBDA9C77E20A}" type="slidenum">
              <a:rPr lang="es-ES" smtClean="0"/>
              <a:t>‹Nº›</a:t>
            </a:fld>
            <a:endParaRPr lang="es-ES"/>
          </a:p>
        </p:txBody>
      </p:sp>
    </p:spTree>
    <p:extLst>
      <p:ext uri="{BB962C8B-B14F-4D97-AF65-F5344CB8AC3E}">
        <p14:creationId xmlns:p14="http://schemas.microsoft.com/office/powerpoint/2010/main" val="1807673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48AA2335-14A4-C61B-04B0-E08877908982}"/>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5807C346-27A4-16D6-970C-CC756791E0E5}"/>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72894F4C-0566-0372-E500-E9BA796F01F4}"/>
              </a:ext>
            </a:extLst>
          </p:cNvPr>
          <p:cNvSpPr>
            <a:spLocks noGrp="1"/>
          </p:cNvSpPr>
          <p:nvPr>
            <p:ph type="dt" sz="half" idx="10"/>
          </p:nvPr>
        </p:nvSpPr>
        <p:spPr/>
        <p:txBody>
          <a:bodyPr/>
          <a:lstStyle/>
          <a:p>
            <a:fld id="{BA6D3A28-DC1B-A344-BD59-6940B25060BE}" type="datetimeFigureOut">
              <a:rPr lang="es-ES" smtClean="0"/>
              <a:t>3/4/25</a:t>
            </a:fld>
            <a:endParaRPr lang="es-ES"/>
          </a:p>
        </p:txBody>
      </p:sp>
      <p:sp>
        <p:nvSpPr>
          <p:cNvPr id="5" name="Marcador de pie de página 4">
            <a:extLst>
              <a:ext uri="{FF2B5EF4-FFF2-40B4-BE49-F238E27FC236}">
                <a16:creationId xmlns:a16="http://schemas.microsoft.com/office/drawing/2014/main" id="{AC7BFB54-C895-51B3-A735-2CB6CAAF88C9}"/>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4D84E71-F97C-4D3D-04D3-D6124C57B43F}"/>
              </a:ext>
            </a:extLst>
          </p:cNvPr>
          <p:cNvSpPr>
            <a:spLocks noGrp="1"/>
          </p:cNvSpPr>
          <p:nvPr>
            <p:ph type="sldNum" sz="quarter" idx="12"/>
          </p:nvPr>
        </p:nvSpPr>
        <p:spPr/>
        <p:txBody>
          <a:bodyPr/>
          <a:lstStyle/>
          <a:p>
            <a:fld id="{032DA453-EAB1-AC4E-A458-BBDA9C77E20A}" type="slidenum">
              <a:rPr lang="es-ES" smtClean="0"/>
              <a:t>‹Nº›</a:t>
            </a:fld>
            <a:endParaRPr lang="es-ES"/>
          </a:p>
        </p:txBody>
      </p:sp>
    </p:spTree>
    <p:extLst>
      <p:ext uri="{BB962C8B-B14F-4D97-AF65-F5344CB8AC3E}">
        <p14:creationId xmlns:p14="http://schemas.microsoft.com/office/powerpoint/2010/main" val="2581151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F9B11A-EE66-1534-E4BD-A9496C0318F2}"/>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38833FBF-A11B-277B-D42F-B287B80F2256}"/>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E68F5DA6-05FC-7A6C-C785-EC546CA6794B}"/>
              </a:ext>
            </a:extLst>
          </p:cNvPr>
          <p:cNvSpPr>
            <a:spLocks noGrp="1"/>
          </p:cNvSpPr>
          <p:nvPr>
            <p:ph type="dt" sz="half" idx="10"/>
          </p:nvPr>
        </p:nvSpPr>
        <p:spPr/>
        <p:txBody>
          <a:bodyPr/>
          <a:lstStyle/>
          <a:p>
            <a:fld id="{BA6D3A28-DC1B-A344-BD59-6940B25060BE}" type="datetimeFigureOut">
              <a:rPr lang="es-ES" smtClean="0"/>
              <a:t>3/4/25</a:t>
            </a:fld>
            <a:endParaRPr lang="es-ES"/>
          </a:p>
        </p:txBody>
      </p:sp>
      <p:sp>
        <p:nvSpPr>
          <p:cNvPr id="5" name="Marcador de pie de página 4">
            <a:extLst>
              <a:ext uri="{FF2B5EF4-FFF2-40B4-BE49-F238E27FC236}">
                <a16:creationId xmlns:a16="http://schemas.microsoft.com/office/drawing/2014/main" id="{B313A730-CD73-23C5-C62A-6B4D03BE3223}"/>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AE4310F0-1A82-A6D3-34E0-D7873BD40BBF}"/>
              </a:ext>
            </a:extLst>
          </p:cNvPr>
          <p:cNvSpPr>
            <a:spLocks noGrp="1"/>
          </p:cNvSpPr>
          <p:nvPr>
            <p:ph type="sldNum" sz="quarter" idx="12"/>
          </p:nvPr>
        </p:nvSpPr>
        <p:spPr/>
        <p:txBody>
          <a:bodyPr/>
          <a:lstStyle/>
          <a:p>
            <a:fld id="{032DA453-EAB1-AC4E-A458-BBDA9C77E20A}" type="slidenum">
              <a:rPr lang="es-ES" smtClean="0"/>
              <a:t>‹Nº›</a:t>
            </a:fld>
            <a:endParaRPr lang="es-ES"/>
          </a:p>
        </p:txBody>
      </p:sp>
    </p:spTree>
    <p:extLst>
      <p:ext uri="{BB962C8B-B14F-4D97-AF65-F5344CB8AC3E}">
        <p14:creationId xmlns:p14="http://schemas.microsoft.com/office/powerpoint/2010/main" val="2470004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930117-F03F-ABCC-F4CF-F81C005C2B15}"/>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41EEC6A1-B903-A3B6-2F69-7A56434ECE8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A2D20F53-BC5D-0455-1E32-93028D493C01}"/>
              </a:ext>
            </a:extLst>
          </p:cNvPr>
          <p:cNvSpPr>
            <a:spLocks noGrp="1"/>
          </p:cNvSpPr>
          <p:nvPr>
            <p:ph type="dt" sz="half" idx="10"/>
          </p:nvPr>
        </p:nvSpPr>
        <p:spPr/>
        <p:txBody>
          <a:bodyPr/>
          <a:lstStyle/>
          <a:p>
            <a:fld id="{BA6D3A28-DC1B-A344-BD59-6940B25060BE}" type="datetimeFigureOut">
              <a:rPr lang="es-ES" smtClean="0"/>
              <a:t>3/4/25</a:t>
            </a:fld>
            <a:endParaRPr lang="es-ES"/>
          </a:p>
        </p:txBody>
      </p:sp>
      <p:sp>
        <p:nvSpPr>
          <p:cNvPr id="5" name="Marcador de pie de página 4">
            <a:extLst>
              <a:ext uri="{FF2B5EF4-FFF2-40B4-BE49-F238E27FC236}">
                <a16:creationId xmlns:a16="http://schemas.microsoft.com/office/drawing/2014/main" id="{08B450CC-2D01-11E5-9A03-3E94DBCB59F1}"/>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681D5FAB-C4AE-A416-9866-7FA3FD74CDE9}"/>
              </a:ext>
            </a:extLst>
          </p:cNvPr>
          <p:cNvSpPr>
            <a:spLocks noGrp="1"/>
          </p:cNvSpPr>
          <p:nvPr>
            <p:ph type="sldNum" sz="quarter" idx="12"/>
          </p:nvPr>
        </p:nvSpPr>
        <p:spPr/>
        <p:txBody>
          <a:bodyPr/>
          <a:lstStyle/>
          <a:p>
            <a:fld id="{032DA453-EAB1-AC4E-A458-BBDA9C77E20A}" type="slidenum">
              <a:rPr lang="es-ES" smtClean="0"/>
              <a:t>‹Nº›</a:t>
            </a:fld>
            <a:endParaRPr lang="es-ES"/>
          </a:p>
        </p:txBody>
      </p:sp>
    </p:spTree>
    <p:extLst>
      <p:ext uri="{BB962C8B-B14F-4D97-AF65-F5344CB8AC3E}">
        <p14:creationId xmlns:p14="http://schemas.microsoft.com/office/powerpoint/2010/main" val="1721043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DC6335-EA54-D4B9-65A2-FCCC368369E2}"/>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FEDC8833-50F3-25EC-2170-65281D73CECC}"/>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AB3CD7DE-1D1A-642C-496D-D1B1246D8EED}"/>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11CE0F0F-FCDB-7D6E-EBB1-499284CCB0C1}"/>
              </a:ext>
            </a:extLst>
          </p:cNvPr>
          <p:cNvSpPr>
            <a:spLocks noGrp="1"/>
          </p:cNvSpPr>
          <p:nvPr>
            <p:ph type="dt" sz="half" idx="10"/>
          </p:nvPr>
        </p:nvSpPr>
        <p:spPr/>
        <p:txBody>
          <a:bodyPr/>
          <a:lstStyle/>
          <a:p>
            <a:fld id="{BA6D3A28-DC1B-A344-BD59-6940B25060BE}" type="datetimeFigureOut">
              <a:rPr lang="es-ES" smtClean="0"/>
              <a:t>3/4/25</a:t>
            </a:fld>
            <a:endParaRPr lang="es-ES"/>
          </a:p>
        </p:txBody>
      </p:sp>
      <p:sp>
        <p:nvSpPr>
          <p:cNvPr id="6" name="Marcador de pie de página 5">
            <a:extLst>
              <a:ext uri="{FF2B5EF4-FFF2-40B4-BE49-F238E27FC236}">
                <a16:creationId xmlns:a16="http://schemas.microsoft.com/office/drawing/2014/main" id="{2C38B8C0-DD91-737D-2AEA-399E9F768503}"/>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BA815FA5-2B04-7A30-1F4C-9A0A1DEE23D9}"/>
              </a:ext>
            </a:extLst>
          </p:cNvPr>
          <p:cNvSpPr>
            <a:spLocks noGrp="1"/>
          </p:cNvSpPr>
          <p:nvPr>
            <p:ph type="sldNum" sz="quarter" idx="12"/>
          </p:nvPr>
        </p:nvSpPr>
        <p:spPr/>
        <p:txBody>
          <a:bodyPr/>
          <a:lstStyle/>
          <a:p>
            <a:fld id="{032DA453-EAB1-AC4E-A458-BBDA9C77E20A}" type="slidenum">
              <a:rPr lang="es-ES" smtClean="0"/>
              <a:t>‹Nº›</a:t>
            </a:fld>
            <a:endParaRPr lang="es-ES"/>
          </a:p>
        </p:txBody>
      </p:sp>
    </p:spTree>
    <p:extLst>
      <p:ext uri="{BB962C8B-B14F-4D97-AF65-F5344CB8AC3E}">
        <p14:creationId xmlns:p14="http://schemas.microsoft.com/office/powerpoint/2010/main" val="2590345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FF437B-095A-2CC3-79C5-A2354D689EE3}"/>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0E7292EF-ADE2-BB94-6449-B7830CCC44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20F76C28-3FAC-74ED-A7B2-194D797502D2}"/>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862B682F-600B-F9E1-91F8-626032AD14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CBD8B9D2-007C-C788-3E05-A45BC1ADFA2D}"/>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10B6542C-BF09-08B2-AE29-2FC69F0BF374}"/>
              </a:ext>
            </a:extLst>
          </p:cNvPr>
          <p:cNvSpPr>
            <a:spLocks noGrp="1"/>
          </p:cNvSpPr>
          <p:nvPr>
            <p:ph type="dt" sz="half" idx="10"/>
          </p:nvPr>
        </p:nvSpPr>
        <p:spPr/>
        <p:txBody>
          <a:bodyPr/>
          <a:lstStyle/>
          <a:p>
            <a:fld id="{BA6D3A28-DC1B-A344-BD59-6940B25060BE}" type="datetimeFigureOut">
              <a:rPr lang="es-ES" smtClean="0"/>
              <a:t>3/4/25</a:t>
            </a:fld>
            <a:endParaRPr lang="es-ES"/>
          </a:p>
        </p:txBody>
      </p:sp>
      <p:sp>
        <p:nvSpPr>
          <p:cNvPr id="8" name="Marcador de pie de página 7">
            <a:extLst>
              <a:ext uri="{FF2B5EF4-FFF2-40B4-BE49-F238E27FC236}">
                <a16:creationId xmlns:a16="http://schemas.microsoft.com/office/drawing/2014/main" id="{C05021A3-5126-9745-A5A7-F7EFF62DE33C}"/>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961E4E81-900A-B9B0-EB35-EB5851098652}"/>
              </a:ext>
            </a:extLst>
          </p:cNvPr>
          <p:cNvSpPr>
            <a:spLocks noGrp="1"/>
          </p:cNvSpPr>
          <p:nvPr>
            <p:ph type="sldNum" sz="quarter" idx="12"/>
          </p:nvPr>
        </p:nvSpPr>
        <p:spPr/>
        <p:txBody>
          <a:bodyPr/>
          <a:lstStyle/>
          <a:p>
            <a:fld id="{032DA453-EAB1-AC4E-A458-BBDA9C77E20A}" type="slidenum">
              <a:rPr lang="es-ES" smtClean="0"/>
              <a:t>‹Nº›</a:t>
            </a:fld>
            <a:endParaRPr lang="es-ES"/>
          </a:p>
        </p:txBody>
      </p:sp>
    </p:spTree>
    <p:extLst>
      <p:ext uri="{BB962C8B-B14F-4D97-AF65-F5344CB8AC3E}">
        <p14:creationId xmlns:p14="http://schemas.microsoft.com/office/powerpoint/2010/main" val="2533484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E42AB4-CEE7-6B43-0BDD-8CED22B6B005}"/>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E2BD6AC4-3679-6249-0BBD-044ABDE11632}"/>
              </a:ext>
            </a:extLst>
          </p:cNvPr>
          <p:cNvSpPr>
            <a:spLocks noGrp="1"/>
          </p:cNvSpPr>
          <p:nvPr>
            <p:ph type="dt" sz="half" idx="10"/>
          </p:nvPr>
        </p:nvSpPr>
        <p:spPr/>
        <p:txBody>
          <a:bodyPr/>
          <a:lstStyle/>
          <a:p>
            <a:fld id="{BA6D3A28-DC1B-A344-BD59-6940B25060BE}" type="datetimeFigureOut">
              <a:rPr lang="es-ES" smtClean="0"/>
              <a:t>3/4/25</a:t>
            </a:fld>
            <a:endParaRPr lang="es-ES"/>
          </a:p>
        </p:txBody>
      </p:sp>
      <p:sp>
        <p:nvSpPr>
          <p:cNvPr id="4" name="Marcador de pie de página 3">
            <a:extLst>
              <a:ext uri="{FF2B5EF4-FFF2-40B4-BE49-F238E27FC236}">
                <a16:creationId xmlns:a16="http://schemas.microsoft.com/office/drawing/2014/main" id="{1529DC2F-BD92-928F-6D9C-73A42EF1A21A}"/>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C75CB589-E65F-1CE4-DA5C-FAD962B42716}"/>
              </a:ext>
            </a:extLst>
          </p:cNvPr>
          <p:cNvSpPr>
            <a:spLocks noGrp="1"/>
          </p:cNvSpPr>
          <p:nvPr>
            <p:ph type="sldNum" sz="quarter" idx="12"/>
          </p:nvPr>
        </p:nvSpPr>
        <p:spPr/>
        <p:txBody>
          <a:bodyPr/>
          <a:lstStyle/>
          <a:p>
            <a:fld id="{032DA453-EAB1-AC4E-A458-BBDA9C77E20A}" type="slidenum">
              <a:rPr lang="es-ES" smtClean="0"/>
              <a:t>‹Nº›</a:t>
            </a:fld>
            <a:endParaRPr lang="es-ES"/>
          </a:p>
        </p:txBody>
      </p:sp>
    </p:spTree>
    <p:extLst>
      <p:ext uri="{BB962C8B-B14F-4D97-AF65-F5344CB8AC3E}">
        <p14:creationId xmlns:p14="http://schemas.microsoft.com/office/powerpoint/2010/main" val="4017154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FC6892D4-DE9A-86F5-E0F4-1D70A15C2718}"/>
              </a:ext>
            </a:extLst>
          </p:cNvPr>
          <p:cNvSpPr>
            <a:spLocks noGrp="1"/>
          </p:cNvSpPr>
          <p:nvPr>
            <p:ph type="dt" sz="half" idx="10"/>
          </p:nvPr>
        </p:nvSpPr>
        <p:spPr/>
        <p:txBody>
          <a:bodyPr/>
          <a:lstStyle/>
          <a:p>
            <a:fld id="{BA6D3A28-DC1B-A344-BD59-6940B25060BE}" type="datetimeFigureOut">
              <a:rPr lang="es-ES" smtClean="0"/>
              <a:t>3/4/25</a:t>
            </a:fld>
            <a:endParaRPr lang="es-ES"/>
          </a:p>
        </p:txBody>
      </p:sp>
      <p:sp>
        <p:nvSpPr>
          <p:cNvPr id="3" name="Marcador de pie de página 2">
            <a:extLst>
              <a:ext uri="{FF2B5EF4-FFF2-40B4-BE49-F238E27FC236}">
                <a16:creationId xmlns:a16="http://schemas.microsoft.com/office/drawing/2014/main" id="{374F32CA-F559-AFBF-B16B-B153E0895166}"/>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B9E8D94A-FBE2-197F-6C15-50B80AF2D86D}"/>
              </a:ext>
            </a:extLst>
          </p:cNvPr>
          <p:cNvSpPr>
            <a:spLocks noGrp="1"/>
          </p:cNvSpPr>
          <p:nvPr>
            <p:ph type="sldNum" sz="quarter" idx="12"/>
          </p:nvPr>
        </p:nvSpPr>
        <p:spPr/>
        <p:txBody>
          <a:bodyPr/>
          <a:lstStyle/>
          <a:p>
            <a:fld id="{032DA453-EAB1-AC4E-A458-BBDA9C77E20A}" type="slidenum">
              <a:rPr lang="es-ES" smtClean="0"/>
              <a:t>‹Nº›</a:t>
            </a:fld>
            <a:endParaRPr lang="es-ES"/>
          </a:p>
        </p:txBody>
      </p:sp>
    </p:spTree>
    <p:extLst>
      <p:ext uri="{BB962C8B-B14F-4D97-AF65-F5344CB8AC3E}">
        <p14:creationId xmlns:p14="http://schemas.microsoft.com/office/powerpoint/2010/main" val="2380785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E08F50-84C6-A7F4-90CB-9CC5A13A27E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DBCBAD8E-2085-B3F0-FA74-5D083832E9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CF2F3A46-1C88-C34B-D527-8D5EE8F410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9156BDE-76B1-10FA-6C37-7CA950ED347A}"/>
              </a:ext>
            </a:extLst>
          </p:cNvPr>
          <p:cNvSpPr>
            <a:spLocks noGrp="1"/>
          </p:cNvSpPr>
          <p:nvPr>
            <p:ph type="dt" sz="half" idx="10"/>
          </p:nvPr>
        </p:nvSpPr>
        <p:spPr/>
        <p:txBody>
          <a:bodyPr/>
          <a:lstStyle/>
          <a:p>
            <a:fld id="{BA6D3A28-DC1B-A344-BD59-6940B25060BE}" type="datetimeFigureOut">
              <a:rPr lang="es-ES" smtClean="0"/>
              <a:t>3/4/25</a:t>
            </a:fld>
            <a:endParaRPr lang="es-ES"/>
          </a:p>
        </p:txBody>
      </p:sp>
      <p:sp>
        <p:nvSpPr>
          <p:cNvPr id="6" name="Marcador de pie de página 5">
            <a:extLst>
              <a:ext uri="{FF2B5EF4-FFF2-40B4-BE49-F238E27FC236}">
                <a16:creationId xmlns:a16="http://schemas.microsoft.com/office/drawing/2014/main" id="{6E6710FD-38AC-4987-921F-C8BF1BEE232E}"/>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9CC9594C-8012-6FB0-2DB0-A3800DCD8B56}"/>
              </a:ext>
            </a:extLst>
          </p:cNvPr>
          <p:cNvSpPr>
            <a:spLocks noGrp="1"/>
          </p:cNvSpPr>
          <p:nvPr>
            <p:ph type="sldNum" sz="quarter" idx="12"/>
          </p:nvPr>
        </p:nvSpPr>
        <p:spPr/>
        <p:txBody>
          <a:bodyPr/>
          <a:lstStyle/>
          <a:p>
            <a:fld id="{032DA453-EAB1-AC4E-A458-BBDA9C77E20A}" type="slidenum">
              <a:rPr lang="es-ES" smtClean="0"/>
              <a:t>‹Nº›</a:t>
            </a:fld>
            <a:endParaRPr lang="es-ES"/>
          </a:p>
        </p:txBody>
      </p:sp>
    </p:spTree>
    <p:extLst>
      <p:ext uri="{BB962C8B-B14F-4D97-AF65-F5344CB8AC3E}">
        <p14:creationId xmlns:p14="http://schemas.microsoft.com/office/powerpoint/2010/main" val="3982992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FCB8F8-9945-7524-B41B-72578E7FA23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A9B85143-1A51-DA5F-F218-75F2F0EBAD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FDD1AD7C-1A4E-47B3-3C6C-6222AED57D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CAE6F96-DC0F-07DA-61D5-49B5C7C52C8F}"/>
              </a:ext>
            </a:extLst>
          </p:cNvPr>
          <p:cNvSpPr>
            <a:spLocks noGrp="1"/>
          </p:cNvSpPr>
          <p:nvPr>
            <p:ph type="dt" sz="half" idx="10"/>
          </p:nvPr>
        </p:nvSpPr>
        <p:spPr/>
        <p:txBody>
          <a:bodyPr/>
          <a:lstStyle/>
          <a:p>
            <a:fld id="{BA6D3A28-DC1B-A344-BD59-6940B25060BE}" type="datetimeFigureOut">
              <a:rPr lang="es-ES" smtClean="0"/>
              <a:t>3/4/25</a:t>
            </a:fld>
            <a:endParaRPr lang="es-ES"/>
          </a:p>
        </p:txBody>
      </p:sp>
      <p:sp>
        <p:nvSpPr>
          <p:cNvPr id="6" name="Marcador de pie de página 5">
            <a:extLst>
              <a:ext uri="{FF2B5EF4-FFF2-40B4-BE49-F238E27FC236}">
                <a16:creationId xmlns:a16="http://schemas.microsoft.com/office/drawing/2014/main" id="{E139FB86-DD04-8660-887D-B28F71DB63BF}"/>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BB638EE6-E54A-CA20-3E98-8DDACB796B85}"/>
              </a:ext>
            </a:extLst>
          </p:cNvPr>
          <p:cNvSpPr>
            <a:spLocks noGrp="1"/>
          </p:cNvSpPr>
          <p:nvPr>
            <p:ph type="sldNum" sz="quarter" idx="12"/>
          </p:nvPr>
        </p:nvSpPr>
        <p:spPr/>
        <p:txBody>
          <a:bodyPr/>
          <a:lstStyle/>
          <a:p>
            <a:fld id="{032DA453-EAB1-AC4E-A458-BBDA9C77E20A}" type="slidenum">
              <a:rPr lang="es-ES" smtClean="0"/>
              <a:t>‹Nº›</a:t>
            </a:fld>
            <a:endParaRPr lang="es-ES"/>
          </a:p>
        </p:txBody>
      </p:sp>
    </p:spTree>
    <p:extLst>
      <p:ext uri="{BB962C8B-B14F-4D97-AF65-F5344CB8AC3E}">
        <p14:creationId xmlns:p14="http://schemas.microsoft.com/office/powerpoint/2010/main" val="246361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B963EB9E-A0E4-A2A5-3E1A-EC8BE702A5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9D1A2D81-23E4-029B-5C3B-CF1286B473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A7829596-A140-6E46-5115-D95FAF1F22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A6D3A28-DC1B-A344-BD59-6940B25060BE}" type="datetimeFigureOut">
              <a:rPr lang="es-ES" smtClean="0"/>
              <a:t>3/4/25</a:t>
            </a:fld>
            <a:endParaRPr lang="es-ES"/>
          </a:p>
        </p:txBody>
      </p:sp>
      <p:sp>
        <p:nvSpPr>
          <p:cNvPr id="5" name="Marcador de pie de página 4">
            <a:extLst>
              <a:ext uri="{FF2B5EF4-FFF2-40B4-BE49-F238E27FC236}">
                <a16:creationId xmlns:a16="http://schemas.microsoft.com/office/drawing/2014/main" id="{7D2B3AC4-3CA7-C4AB-F670-926AF33D73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ES"/>
          </a:p>
        </p:txBody>
      </p:sp>
      <p:sp>
        <p:nvSpPr>
          <p:cNvPr id="6" name="Marcador de número de diapositiva 5">
            <a:extLst>
              <a:ext uri="{FF2B5EF4-FFF2-40B4-BE49-F238E27FC236}">
                <a16:creationId xmlns:a16="http://schemas.microsoft.com/office/drawing/2014/main" id="{5B6FD2E2-E49B-B49C-1174-DCA72805D0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32DA453-EAB1-AC4E-A458-BBDA9C77E20A}" type="slidenum">
              <a:rPr lang="es-ES" smtClean="0"/>
              <a:t>‹Nº›</a:t>
            </a:fld>
            <a:endParaRPr lang="es-ES"/>
          </a:p>
        </p:txBody>
      </p:sp>
    </p:spTree>
    <p:extLst>
      <p:ext uri="{BB962C8B-B14F-4D97-AF65-F5344CB8AC3E}">
        <p14:creationId xmlns:p14="http://schemas.microsoft.com/office/powerpoint/2010/main" val="18095644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0A604E4-7307-451C-93BE-F1F7E1BF3B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7F3A0AA-35E5-4085-942B-7378390306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82344"/>
            <a:ext cx="12191998" cy="159074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02F5C38-C747-4173-ABBF-656E39E821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5282344"/>
            <a:ext cx="8115300" cy="1590742"/>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37EECFC-A684-4391-AE85-4CDAF5565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5282344"/>
            <a:ext cx="12191998" cy="1590742"/>
          </a:xfrm>
          <a:prstGeom prst="rect">
            <a:avLst/>
          </a:prstGeom>
          <a:gradFill>
            <a:gsLst>
              <a:gs pos="0">
                <a:srgbClr val="000000">
                  <a:alpha val="71765"/>
                </a:srgbClr>
              </a:gs>
              <a:gs pos="100000">
                <a:schemeClr val="accent1">
                  <a:alpha val="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4937DC7-7C12-3919-F6E9-6A1EE185BDEB}"/>
              </a:ext>
            </a:extLst>
          </p:cNvPr>
          <p:cNvSpPr>
            <a:spLocks noGrp="1"/>
          </p:cNvSpPr>
          <p:nvPr>
            <p:ph type="ctrTitle"/>
          </p:nvPr>
        </p:nvSpPr>
        <p:spPr>
          <a:xfrm>
            <a:off x="699714" y="5490971"/>
            <a:ext cx="6962072" cy="1159200"/>
          </a:xfrm>
        </p:spPr>
        <p:txBody>
          <a:bodyPr anchor="ctr">
            <a:normAutofit/>
          </a:bodyPr>
          <a:lstStyle/>
          <a:p>
            <a:pPr algn="l"/>
            <a:r>
              <a:rPr lang="es-ES" sz="4000">
                <a:solidFill>
                  <a:srgbClr val="FFFFFF"/>
                </a:solidFill>
              </a:rPr>
              <a:t>Análisis del Catálogo de Netflix</a:t>
            </a:r>
          </a:p>
        </p:txBody>
      </p:sp>
      <p:sp>
        <p:nvSpPr>
          <p:cNvPr id="3" name="Subtítulo 2">
            <a:extLst>
              <a:ext uri="{FF2B5EF4-FFF2-40B4-BE49-F238E27FC236}">
                <a16:creationId xmlns:a16="http://schemas.microsoft.com/office/drawing/2014/main" id="{6BDF3BA5-CA4E-F46B-75A7-036A7399E16D}"/>
              </a:ext>
            </a:extLst>
          </p:cNvPr>
          <p:cNvSpPr>
            <a:spLocks noGrp="1"/>
          </p:cNvSpPr>
          <p:nvPr>
            <p:ph type="subTitle" idx="1"/>
          </p:nvPr>
        </p:nvSpPr>
        <p:spPr>
          <a:xfrm>
            <a:off x="8456522" y="5633765"/>
            <a:ext cx="3408555" cy="873612"/>
          </a:xfrm>
        </p:spPr>
        <p:txBody>
          <a:bodyPr anchor="ctr">
            <a:normAutofit/>
          </a:bodyPr>
          <a:lstStyle/>
          <a:p>
            <a:pPr algn="l"/>
            <a:r>
              <a:rPr lang="es-ES" sz="1600" b="1" dirty="0">
                <a:solidFill>
                  <a:srgbClr val="FFFFFF"/>
                </a:solidFill>
              </a:rPr>
              <a:t>EDA + Machine </a:t>
            </a:r>
            <a:r>
              <a:rPr lang="es-ES" sz="1600" b="1" dirty="0" err="1">
                <a:solidFill>
                  <a:srgbClr val="FFFFFF"/>
                </a:solidFill>
              </a:rPr>
              <a:t>Learning</a:t>
            </a:r>
            <a:endParaRPr lang="es-ES" sz="1600" b="1" dirty="0">
              <a:solidFill>
                <a:srgbClr val="FFFFFF"/>
              </a:solidFill>
            </a:endParaRPr>
          </a:p>
          <a:p>
            <a:pPr algn="l"/>
            <a:endParaRPr lang="es-ES" sz="1100" dirty="0">
              <a:solidFill>
                <a:srgbClr val="FFFFFF"/>
              </a:solidFill>
            </a:endParaRPr>
          </a:p>
          <a:p>
            <a:pPr algn="l"/>
            <a:r>
              <a:rPr lang="es-ES" sz="1100" dirty="0">
                <a:solidFill>
                  <a:srgbClr val="FFFFFF"/>
                </a:solidFill>
              </a:rPr>
              <a:t>Francisco Javier Jiménez Redondo</a:t>
            </a:r>
          </a:p>
        </p:txBody>
      </p:sp>
      <p:pic>
        <p:nvPicPr>
          <p:cNvPr id="4" name="Imagen 3">
            <a:extLst>
              <a:ext uri="{FF2B5EF4-FFF2-40B4-BE49-F238E27FC236}">
                <a16:creationId xmlns:a16="http://schemas.microsoft.com/office/drawing/2014/main" id="{590DD68A-F85D-9F25-224A-901319E72A2B}"/>
              </a:ext>
            </a:extLst>
          </p:cNvPr>
          <p:cNvPicPr>
            <a:picLocks noChangeAspect="1"/>
          </p:cNvPicPr>
          <p:nvPr/>
        </p:nvPicPr>
        <p:blipFill>
          <a:blip r:embed="rId2"/>
          <a:stretch>
            <a:fillRect/>
          </a:stretch>
        </p:blipFill>
        <p:spPr>
          <a:xfrm>
            <a:off x="1385347" y="390832"/>
            <a:ext cx="9513925" cy="4519114"/>
          </a:xfrm>
          <a:prstGeom prst="rect">
            <a:avLst/>
          </a:prstGeom>
        </p:spPr>
      </p:pic>
    </p:spTree>
    <p:extLst>
      <p:ext uri="{BB962C8B-B14F-4D97-AF65-F5344CB8AC3E}">
        <p14:creationId xmlns:p14="http://schemas.microsoft.com/office/powerpoint/2010/main" val="346019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D22FA1E-E02A-4FC5-BBA6-577D6DA0C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Freeform: Shape 19">
            <a:extLst>
              <a:ext uri="{FF2B5EF4-FFF2-40B4-BE49-F238E27FC236}">
                <a16:creationId xmlns:a16="http://schemas.microsoft.com/office/drawing/2014/main" id="{05D27520-F270-4F3D-A46E-76A337B6E1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6315529 w 12192000"/>
              <a:gd name="connsiteY0" fmla="*/ 4323896 h 6858000"/>
              <a:gd name="connsiteX1" fmla="*/ 6295588 w 12192000"/>
              <a:gd name="connsiteY1" fmla="*/ 4367579 h 6858000"/>
              <a:gd name="connsiteX2" fmla="*/ 6219229 w 12192000"/>
              <a:gd name="connsiteY2" fmla="*/ 4436818 h 6858000"/>
              <a:gd name="connsiteX3" fmla="*/ 6065687 w 12192000"/>
              <a:gd name="connsiteY3" fmla="*/ 4637204 h 6858000"/>
              <a:gd name="connsiteX4" fmla="*/ 5727387 w 12192000"/>
              <a:gd name="connsiteY4" fmla="*/ 5460076 h 6858000"/>
              <a:gd name="connsiteX5" fmla="*/ 5620972 w 12192000"/>
              <a:gd name="connsiteY5" fmla="*/ 5725836 h 6858000"/>
              <a:gd name="connsiteX6" fmla="*/ 5707795 w 12192000"/>
              <a:gd name="connsiteY6" fmla="*/ 5790089 h 6858000"/>
              <a:gd name="connsiteX7" fmla="*/ 5554627 w 12192000"/>
              <a:gd name="connsiteY7" fmla="*/ 6078873 h 6858000"/>
              <a:gd name="connsiteX8" fmla="*/ 5373489 w 12192000"/>
              <a:gd name="connsiteY8" fmla="*/ 6402408 h 6858000"/>
              <a:gd name="connsiteX9" fmla="*/ 5099999 w 12192000"/>
              <a:gd name="connsiteY9" fmla="*/ 6827527 h 6858000"/>
              <a:gd name="connsiteX10" fmla="*/ 5078133 w 12192000"/>
              <a:gd name="connsiteY10" fmla="*/ 6857998 h 6858000"/>
              <a:gd name="connsiteX11" fmla="*/ 9179960 w 12192000"/>
              <a:gd name="connsiteY11" fmla="*/ 6857998 h 6858000"/>
              <a:gd name="connsiteX12" fmla="*/ 9179960 w 12192000"/>
              <a:gd name="connsiteY12" fmla="*/ 4323896 h 6858000"/>
              <a:gd name="connsiteX13" fmla="*/ 0 w 12192000"/>
              <a:gd name="connsiteY13" fmla="*/ 0 h 6858000"/>
              <a:gd name="connsiteX14" fmla="*/ 5872711 w 12192000"/>
              <a:gd name="connsiteY14" fmla="*/ 0 h 6858000"/>
              <a:gd name="connsiteX15" fmla="*/ 5885421 w 12192000"/>
              <a:gd name="connsiteY15" fmla="*/ 20207 h 6858000"/>
              <a:gd name="connsiteX16" fmla="*/ 5925300 w 12192000"/>
              <a:gd name="connsiteY16" fmla="*/ 48911 h 6858000"/>
              <a:gd name="connsiteX17" fmla="*/ 5940039 w 12192000"/>
              <a:gd name="connsiteY17" fmla="*/ 101212 h 6858000"/>
              <a:gd name="connsiteX18" fmla="*/ 5969942 w 12192000"/>
              <a:gd name="connsiteY18" fmla="*/ 311282 h 6858000"/>
              <a:gd name="connsiteX19" fmla="*/ 5961238 w 12192000"/>
              <a:gd name="connsiteY19" fmla="*/ 357643 h 6858000"/>
              <a:gd name="connsiteX20" fmla="*/ 5917195 w 12192000"/>
              <a:gd name="connsiteY20" fmla="*/ 420369 h 6858000"/>
              <a:gd name="connsiteX21" fmla="*/ 5882753 w 12192000"/>
              <a:gd name="connsiteY21" fmla="*/ 556832 h 6858000"/>
              <a:gd name="connsiteX22" fmla="*/ 5814490 w 12192000"/>
              <a:gd name="connsiteY22" fmla="*/ 757416 h 6858000"/>
              <a:gd name="connsiteX23" fmla="*/ 5780064 w 12192000"/>
              <a:gd name="connsiteY23" fmla="*/ 817804 h 6858000"/>
              <a:gd name="connsiteX24" fmla="*/ 5808232 w 12192000"/>
              <a:gd name="connsiteY24" fmla="*/ 850533 h 6858000"/>
              <a:gd name="connsiteX25" fmla="*/ 5906473 w 12192000"/>
              <a:gd name="connsiteY25" fmla="*/ 1076571 h 6858000"/>
              <a:gd name="connsiteX26" fmla="*/ 5778623 w 12192000"/>
              <a:gd name="connsiteY26" fmla="*/ 1369280 h 6858000"/>
              <a:gd name="connsiteX27" fmla="*/ 5710841 w 12192000"/>
              <a:gd name="connsiteY27" fmla="*/ 1462628 h 6858000"/>
              <a:gd name="connsiteX28" fmla="*/ 5846774 w 12192000"/>
              <a:gd name="connsiteY28" fmla="*/ 1455933 h 6858000"/>
              <a:gd name="connsiteX29" fmla="*/ 5897329 w 12192000"/>
              <a:gd name="connsiteY29" fmla="*/ 1553073 h 6858000"/>
              <a:gd name="connsiteX30" fmla="*/ 5919735 w 12192000"/>
              <a:gd name="connsiteY30" fmla="*/ 1602736 h 6858000"/>
              <a:gd name="connsiteX31" fmla="*/ 6057874 w 12192000"/>
              <a:gd name="connsiteY31" fmla="*/ 1910648 h 6858000"/>
              <a:gd name="connsiteX32" fmla="*/ 6039719 w 12192000"/>
              <a:gd name="connsiteY32" fmla="*/ 2010547 h 6858000"/>
              <a:gd name="connsiteX33" fmla="*/ 5841713 w 12192000"/>
              <a:gd name="connsiteY33" fmla="*/ 2520599 h 6858000"/>
              <a:gd name="connsiteX34" fmla="*/ 6071734 w 12192000"/>
              <a:gd name="connsiteY34" fmla="*/ 2593468 h 6858000"/>
              <a:gd name="connsiteX35" fmla="*/ 6092050 w 12192000"/>
              <a:gd name="connsiteY35" fmla="*/ 2806646 h 6858000"/>
              <a:gd name="connsiteX36" fmla="*/ 6215122 w 12192000"/>
              <a:gd name="connsiteY36" fmla="*/ 3021197 h 6858000"/>
              <a:gd name="connsiteX37" fmla="*/ 6338100 w 12192000"/>
              <a:gd name="connsiteY37" fmla="*/ 3178087 h 6858000"/>
              <a:gd name="connsiteX38" fmla="*/ 6343927 w 12192000"/>
              <a:gd name="connsiteY38" fmla="*/ 3194685 h 6858000"/>
              <a:gd name="connsiteX39" fmla="*/ 6343850 w 12192000"/>
              <a:gd name="connsiteY39" fmla="*/ 3201174 h 6858000"/>
              <a:gd name="connsiteX40" fmla="*/ 6366375 w 12192000"/>
              <a:gd name="connsiteY40" fmla="*/ 3271251 h 6858000"/>
              <a:gd name="connsiteX41" fmla="*/ 6369430 w 12192000"/>
              <a:gd name="connsiteY41" fmla="*/ 3276240 h 6858000"/>
              <a:gd name="connsiteX42" fmla="*/ 6392405 w 12192000"/>
              <a:gd name="connsiteY42" fmla="*/ 3360437 h 6858000"/>
              <a:gd name="connsiteX43" fmla="*/ 6397993 w 12192000"/>
              <a:gd name="connsiteY43" fmla="*/ 3390203 h 6858000"/>
              <a:gd name="connsiteX44" fmla="*/ 6394652 w 12192000"/>
              <a:gd name="connsiteY44" fmla="*/ 3402205 h 6858000"/>
              <a:gd name="connsiteX45" fmla="*/ 6366662 w 12192000"/>
              <a:gd name="connsiteY45" fmla="*/ 3442044 h 6858000"/>
              <a:gd name="connsiteX46" fmla="*/ 6320915 w 12192000"/>
              <a:gd name="connsiteY46" fmla="*/ 3701547 h 6858000"/>
              <a:gd name="connsiteX47" fmla="*/ 6364618 w 12192000"/>
              <a:gd name="connsiteY47" fmla="*/ 3743844 h 6858000"/>
              <a:gd name="connsiteX48" fmla="*/ 6370409 w 12192000"/>
              <a:gd name="connsiteY48" fmla="*/ 3754454 h 6858000"/>
              <a:gd name="connsiteX49" fmla="*/ 6373773 w 12192000"/>
              <a:gd name="connsiteY49" fmla="*/ 3768237 h 6858000"/>
              <a:gd name="connsiteX50" fmla="*/ 6375298 w 12192000"/>
              <a:gd name="connsiteY50" fmla="*/ 3796540 h 6858000"/>
              <a:gd name="connsiteX51" fmla="*/ 6253487 w 12192000"/>
              <a:gd name="connsiteY51" fmla="*/ 3856948 h 6858000"/>
              <a:gd name="connsiteX52" fmla="*/ 6385416 w 12192000"/>
              <a:gd name="connsiteY52" fmla="*/ 4014409 h 6858000"/>
              <a:gd name="connsiteX53" fmla="*/ 6374795 w 12192000"/>
              <a:gd name="connsiteY53" fmla="*/ 4038554 h 6858000"/>
              <a:gd name="connsiteX54" fmla="*/ 6351015 w 12192000"/>
              <a:gd name="connsiteY54" fmla="*/ 4150489 h 6858000"/>
              <a:gd name="connsiteX55" fmla="*/ 6340821 w 12192000"/>
              <a:gd name="connsiteY55" fmla="*/ 4212706 h 6858000"/>
              <a:gd name="connsiteX56" fmla="*/ 12191999 w 12192000"/>
              <a:gd name="connsiteY56" fmla="*/ 4212706 h 6858000"/>
              <a:gd name="connsiteX57" fmla="*/ 12191999 w 12192000"/>
              <a:gd name="connsiteY57" fmla="*/ 0 h 6858000"/>
              <a:gd name="connsiteX58" fmla="*/ 12192000 w 12192000"/>
              <a:gd name="connsiteY58" fmla="*/ 0 h 6858000"/>
              <a:gd name="connsiteX59" fmla="*/ 12192000 w 12192000"/>
              <a:gd name="connsiteY59" fmla="*/ 6858000 h 6858000"/>
              <a:gd name="connsiteX60" fmla="*/ 12191999 w 12192000"/>
              <a:gd name="connsiteY60" fmla="*/ 6858000 h 6858000"/>
              <a:gd name="connsiteX61" fmla="*/ 12191999 w 12192000"/>
              <a:gd name="connsiteY61" fmla="*/ 4323902 h 6858000"/>
              <a:gd name="connsiteX62" fmla="*/ 9307672 w 12192000"/>
              <a:gd name="connsiteY62" fmla="*/ 4323902 h 6858000"/>
              <a:gd name="connsiteX63" fmla="*/ 9307672 w 12192000"/>
              <a:gd name="connsiteY63" fmla="*/ 6858000 h 6858000"/>
              <a:gd name="connsiteX64" fmla="*/ 0 w 12192000"/>
              <a:gd name="connsiteY6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12192000" h="6858000">
                <a:moveTo>
                  <a:pt x="6315529" y="4323896"/>
                </a:moveTo>
                <a:lnTo>
                  <a:pt x="6295588" y="4367579"/>
                </a:lnTo>
                <a:cubicBezTo>
                  <a:pt x="6278024" y="4397022"/>
                  <a:pt x="6253813" y="4421099"/>
                  <a:pt x="6219229" y="4436818"/>
                </a:cubicBezTo>
                <a:cubicBezTo>
                  <a:pt x="6148079" y="4469666"/>
                  <a:pt x="6116436" y="4572066"/>
                  <a:pt x="6065687" y="4637204"/>
                </a:cubicBezTo>
                <a:cubicBezTo>
                  <a:pt x="5888713" y="4862696"/>
                  <a:pt x="5773979" y="5125824"/>
                  <a:pt x="5727387" y="5460076"/>
                </a:cubicBezTo>
                <a:cubicBezTo>
                  <a:pt x="5714326" y="5552523"/>
                  <a:pt x="5656974" y="5638673"/>
                  <a:pt x="5620972" y="5725836"/>
                </a:cubicBezTo>
                <a:cubicBezTo>
                  <a:pt x="5641553" y="5779043"/>
                  <a:pt x="5738619" y="5631221"/>
                  <a:pt x="5707795" y="5790089"/>
                </a:cubicBezTo>
                <a:cubicBezTo>
                  <a:pt x="5684453" y="5909876"/>
                  <a:pt x="5617437" y="5996827"/>
                  <a:pt x="5554627" y="6078873"/>
                </a:cubicBezTo>
                <a:cubicBezTo>
                  <a:pt x="5482491" y="6172498"/>
                  <a:pt x="5402203" y="6253366"/>
                  <a:pt x="5373489" y="6402408"/>
                </a:cubicBezTo>
                <a:cubicBezTo>
                  <a:pt x="5371924" y="6410357"/>
                  <a:pt x="5276557" y="6577417"/>
                  <a:pt x="5099999" y="6827527"/>
                </a:cubicBezTo>
                <a:lnTo>
                  <a:pt x="5078133" y="6857998"/>
                </a:lnTo>
                <a:lnTo>
                  <a:pt x="9179960" y="6857998"/>
                </a:lnTo>
                <a:lnTo>
                  <a:pt x="9179960" y="4323896"/>
                </a:lnTo>
                <a:close/>
                <a:moveTo>
                  <a:pt x="0" y="0"/>
                </a:moveTo>
                <a:lnTo>
                  <a:pt x="5872711" y="0"/>
                </a:lnTo>
                <a:lnTo>
                  <a:pt x="5885421" y="20207"/>
                </a:lnTo>
                <a:cubicBezTo>
                  <a:pt x="5896481" y="32882"/>
                  <a:pt x="5909484" y="42864"/>
                  <a:pt x="5925300" y="48911"/>
                </a:cubicBezTo>
                <a:cubicBezTo>
                  <a:pt x="5940498" y="54526"/>
                  <a:pt x="5945509" y="75042"/>
                  <a:pt x="5940039" y="101212"/>
                </a:cubicBezTo>
                <a:cubicBezTo>
                  <a:pt x="5921950" y="187894"/>
                  <a:pt x="5936667" y="254951"/>
                  <a:pt x="5969942" y="311282"/>
                </a:cubicBezTo>
                <a:cubicBezTo>
                  <a:pt x="5981709" y="330926"/>
                  <a:pt x="5977292" y="344422"/>
                  <a:pt x="5961238" y="357643"/>
                </a:cubicBezTo>
                <a:cubicBezTo>
                  <a:pt x="5942802" y="372223"/>
                  <a:pt x="5928461" y="393565"/>
                  <a:pt x="5917195" y="420369"/>
                </a:cubicBezTo>
                <a:cubicBezTo>
                  <a:pt x="5898701" y="463685"/>
                  <a:pt x="5889992" y="510050"/>
                  <a:pt x="5882753" y="556832"/>
                </a:cubicBezTo>
                <a:cubicBezTo>
                  <a:pt x="5871511" y="630206"/>
                  <a:pt x="5858246" y="700969"/>
                  <a:pt x="5814490" y="757416"/>
                </a:cubicBezTo>
                <a:cubicBezTo>
                  <a:pt x="5801465" y="774559"/>
                  <a:pt x="5791019" y="796511"/>
                  <a:pt x="5780064" y="817804"/>
                </a:cubicBezTo>
                <a:cubicBezTo>
                  <a:pt x="5783558" y="836359"/>
                  <a:pt x="5792196" y="849005"/>
                  <a:pt x="5808232" y="850533"/>
                </a:cubicBezTo>
                <a:cubicBezTo>
                  <a:pt x="5910296" y="860624"/>
                  <a:pt x="5905771" y="962632"/>
                  <a:pt x="5906473" y="1076571"/>
                </a:cubicBezTo>
                <a:cubicBezTo>
                  <a:pt x="5907545" y="1217584"/>
                  <a:pt x="5849973" y="1296799"/>
                  <a:pt x="5778623" y="1369280"/>
                </a:cubicBezTo>
                <a:cubicBezTo>
                  <a:pt x="5754207" y="1393852"/>
                  <a:pt x="5718605" y="1401742"/>
                  <a:pt x="5710841" y="1462628"/>
                </a:cubicBezTo>
                <a:cubicBezTo>
                  <a:pt x="5753463" y="1508141"/>
                  <a:pt x="5802053" y="1451295"/>
                  <a:pt x="5846774" y="1455933"/>
                </a:cubicBezTo>
                <a:cubicBezTo>
                  <a:pt x="5883727" y="1460129"/>
                  <a:pt x="5943609" y="1438568"/>
                  <a:pt x="5897329" y="1553073"/>
                </a:cubicBezTo>
                <a:cubicBezTo>
                  <a:pt x="5883856" y="1586627"/>
                  <a:pt x="5901366" y="1604100"/>
                  <a:pt x="5919735" y="1602736"/>
                </a:cubicBezTo>
                <a:cubicBezTo>
                  <a:pt x="6068526" y="1589022"/>
                  <a:pt x="6006837" y="1813624"/>
                  <a:pt x="6057874" y="1910648"/>
                </a:cubicBezTo>
                <a:cubicBezTo>
                  <a:pt x="6072264" y="1936644"/>
                  <a:pt x="6059978" y="1992417"/>
                  <a:pt x="6039719" y="2010547"/>
                </a:cubicBezTo>
                <a:cubicBezTo>
                  <a:pt x="5911143" y="2127229"/>
                  <a:pt x="5899692" y="2331836"/>
                  <a:pt x="5841713" y="2520599"/>
                </a:cubicBezTo>
                <a:cubicBezTo>
                  <a:pt x="5912636" y="2572423"/>
                  <a:pt x="5995799" y="2566926"/>
                  <a:pt x="6071734" y="2593468"/>
                </a:cubicBezTo>
                <a:cubicBezTo>
                  <a:pt x="6150607" y="2620843"/>
                  <a:pt x="6151703" y="2655507"/>
                  <a:pt x="6092050" y="2806646"/>
                </a:cubicBezTo>
                <a:cubicBezTo>
                  <a:pt x="6259331" y="2795420"/>
                  <a:pt x="6259331" y="2795420"/>
                  <a:pt x="6215122" y="3021197"/>
                </a:cubicBezTo>
                <a:cubicBezTo>
                  <a:pt x="6259035" y="3016573"/>
                  <a:pt x="6302431" y="3085300"/>
                  <a:pt x="6338100" y="3178087"/>
                </a:cubicBezTo>
                <a:lnTo>
                  <a:pt x="6343927" y="3194685"/>
                </a:lnTo>
                <a:lnTo>
                  <a:pt x="6343850" y="3201174"/>
                </a:lnTo>
                <a:cubicBezTo>
                  <a:pt x="6346866" y="3232770"/>
                  <a:pt x="6355995" y="3253323"/>
                  <a:pt x="6366375" y="3271251"/>
                </a:cubicBezTo>
                <a:lnTo>
                  <a:pt x="6369430" y="3276240"/>
                </a:lnTo>
                <a:lnTo>
                  <a:pt x="6392405" y="3360437"/>
                </a:lnTo>
                <a:lnTo>
                  <a:pt x="6397993" y="3390203"/>
                </a:lnTo>
                <a:lnTo>
                  <a:pt x="6394652" y="3402205"/>
                </a:lnTo>
                <a:cubicBezTo>
                  <a:pt x="6388505" y="3414621"/>
                  <a:pt x="6379344" y="3427747"/>
                  <a:pt x="6366662" y="3442044"/>
                </a:cubicBezTo>
                <a:cubicBezTo>
                  <a:pt x="6239481" y="3584662"/>
                  <a:pt x="6224938" y="3605480"/>
                  <a:pt x="6320915" y="3701547"/>
                </a:cubicBezTo>
                <a:lnTo>
                  <a:pt x="6364618" y="3743844"/>
                </a:lnTo>
                <a:lnTo>
                  <a:pt x="6370409" y="3754454"/>
                </a:lnTo>
                <a:lnTo>
                  <a:pt x="6373773" y="3768237"/>
                </a:lnTo>
                <a:cubicBezTo>
                  <a:pt x="6374277" y="3777528"/>
                  <a:pt x="6374207" y="3788146"/>
                  <a:pt x="6375298" y="3796540"/>
                </a:cubicBezTo>
                <a:cubicBezTo>
                  <a:pt x="6339717" y="3831045"/>
                  <a:pt x="6294642" y="3774365"/>
                  <a:pt x="6253487" y="3856948"/>
                </a:cubicBezTo>
                <a:lnTo>
                  <a:pt x="6385416" y="4014409"/>
                </a:lnTo>
                <a:lnTo>
                  <a:pt x="6374795" y="4038554"/>
                </a:lnTo>
                <a:cubicBezTo>
                  <a:pt x="6363579" y="4073249"/>
                  <a:pt x="6356895" y="4111559"/>
                  <a:pt x="6351015" y="4150489"/>
                </a:cubicBezTo>
                <a:lnTo>
                  <a:pt x="6340821" y="4212706"/>
                </a:lnTo>
                <a:lnTo>
                  <a:pt x="12191999" y="4212706"/>
                </a:lnTo>
                <a:lnTo>
                  <a:pt x="12191999" y="0"/>
                </a:lnTo>
                <a:lnTo>
                  <a:pt x="12192000" y="0"/>
                </a:lnTo>
                <a:lnTo>
                  <a:pt x="12192000" y="6858000"/>
                </a:lnTo>
                <a:lnTo>
                  <a:pt x="12191999" y="6858000"/>
                </a:lnTo>
                <a:lnTo>
                  <a:pt x="12191999" y="4323902"/>
                </a:lnTo>
                <a:lnTo>
                  <a:pt x="9307672" y="4323902"/>
                </a:lnTo>
                <a:lnTo>
                  <a:pt x="9307672" y="6858000"/>
                </a:lnTo>
                <a:lnTo>
                  <a:pt x="0" y="6858000"/>
                </a:lnTo>
                <a:close/>
              </a:path>
            </a:pathLst>
          </a:custGeom>
          <a:solidFill>
            <a:schemeClr val="bg2">
              <a:alpha val="50000"/>
            </a:schemeClr>
          </a:solidFill>
          <a:ln w="32707" cap="flat">
            <a:noFill/>
            <a:prstDash val="solid"/>
            <a:miter/>
          </a:ln>
        </p:spPr>
        <p:txBody>
          <a:bodyPr rtlCol="0" anchor="ctr"/>
          <a:lstStyle/>
          <a:p>
            <a:pPr defTabSz="457200"/>
            <a:endParaRPr lang="en-US">
              <a:solidFill>
                <a:schemeClr val="tx1"/>
              </a:solidFill>
            </a:endParaRPr>
          </a:p>
        </p:txBody>
      </p:sp>
      <p:sp>
        <p:nvSpPr>
          <p:cNvPr id="2" name="Título 1">
            <a:extLst>
              <a:ext uri="{FF2B5EF4-FFF2-40B4-BE49-F238E27FC236}">
                <a16:creationId xmlns:a16="http://schemas.microsoft.com/office/drawing/2014/main" id="{D1E1B635-9AE5-CACF-AB84-6F1E4F70E5FE}"/>
              </a:ext>
            </a:extLst>
          </p:cNvPr>
          <p:cNvSpPr>
            <a:spLocks noGrp="1"/>
          </p:cNvSpPr>
          <p:nvPr>
            <p:ph type="title"/>
          </p:nvPr>
        </p:nvSpPr>
        <p:spPr>
          <a:xfrm>
            <a:off x="648918" y="307911"/>
            <a:ext cx="5479473" cy="756725"/>
          </a:xfrm>
        </p:spPr>
        <p:txBody>
          <a:bodyPr anchor="b">
            <a:normAutofit/>
          </a:bodyPr>
          <a:lstStyle/>
          <a:p>
            <a:r>
              <a:rPr lang="es-ES" b="1" dirty="0"/>
              <a:t>Resultados H2 y H3</a:t>
            </a:r>
          </a:p>
        </p:txBody>
      </p:sp>
      <p:sp>
        <p:nvSpPr>
          <p:cNvPr id="3" name="Marcador de contenido 2">
            <a:extLst>
              <a:ext uri="{FF2B5EF4-FFF2-40B4-BE49-F238E27FC236}">
                <a16:creationId xmlns:a16="http://schemas.microsoft.com/office/drawing/2014/main" id="{0674A58A-75F1-C8DA-43BE-F25CCFEA2B27}"/>
              </a:ext>
            </a:extLst>
          </p:cNvPr>
          <p:cNvSpPr>
            <a:spLocks noGrp="1"/>
          </p:cNvSpPr>
          <p:nvPr>
            <p:ph idx="1"/>
          </p:nvPr>
        </p:nvSpPr>
        <p:spPr>
          <a:xfrm>
            <a:off x="838200" y="1230284"/>
            <a:ext cx="4576492" cy="4946679"/>
          </a:xfrm>
        </p:spPr>
        <p:txBody>
          <a:bodyPr>
            <a:normAutofit lnSpcReduction="10000"/>
          </a:bodyPr>
          <a:lstStyle/>
          <a:p>
            <a:pPr marL="0" indent="0">
              <a:buNone/>
            </a:pPr>
            <a:r>
              <a:rPr lang="es-ES" sz="2000" b="1" dirty="0"/>
              <a:t>H2: La mayoría del contenido en Netflix proviene de Estados Unidos</a:t>
            </a:r>
          </a:p>
          <a:p>
            <a:pPr marL="0" indent="0">
              <a:buNone/>
            </a:pPr>
            <a:r>
              <a:rPr lang="es-ES" sz="2000" dirty="0"/>
              <a:t>El análisis confirma que la mayoría del contenido en Netflix proviene de Estados Unidos, especialmente en formato de </a:t>
            </a:r>
            <a:r>
              <a:rPr lang="es-ES" sz="2000" dirty="0" err="1"/>
              <a:t>películas.Otros</a:t>
            </a:r>
            <a:r>
              <a:rPr lang="es-ES" sz="2000" dirty="0"/>
              <a:t> países como India y Reino Unido también tienen una representación significativa, aunque mucho menor.</a:t>
            </a:r>
          </a:p>
          <a:p>
            <a:pPr marL="0" indent="0">
              <a:buNone/>
            </a:pPr>
            <a:endParaRPr lang="es-ES" sz="2000" b="1" dirty="0"/>
          </a:p>
          <a:p>
            <a:pPr marL="0" indent="0">
              <a:buNone/>
            </a:pPr>
            <a:r>
              <a:rPr lang="es-ES" sz="2000" b="1" dirty="0"/>
              <a:t>H3: El género "Drama" es el más común en Netflix</a:t>
            </a:r>
          </a:p>
          <a:p>
            <a:pPr marL="0" indent="0">
              <a:buNone/>
            </a:pPr>
            <a:r>
              <a:rPr lang="es-ES" sz="2000" dirty="0"/>
              <a:t>El análisis confirma que el género "Drama" es predominante en el catálogo de Netflix, especialmente en formato de películas. Esto respalda la hipótesis planteada.</a:t>
            </a:r>
          </a:p>
        </p:txBody>
      </p:sp>
      <p:pic>
        <p:nvPicPr>
          <p:cNvPr id="4" name="Imagen 3">
            <a:extLst>
              <a:ext uri="{FF2B5EF4-FFF2-40B4-BE49-F238E27FC236}">
                <a16:creationId xmlns:a16="http://schemas.microsoft.com/office/drawing/2014/main" id="{3A3A2EE2-3369-798E-B02B-6FB1B5C11F91}"/>
              </a:ext>
            </a:extLst>
          </p:cNvPr>
          <p:cNvPicPr>
            <a:picLocks noChangeAspect="1"/>
          </p:cNvPicPr>
          <p:nvPr/>
        </p:nvPicPr>
        <p:blipFill>
          <a:blip r:embed="rId2"/>
          <a:stretch>
            <a:fillRect/>
          </a:stretch>
        </p:blipFill>
        <p:spPr>
          <a:xfrm>
            <a:off x="6777309" y="677563"/>
            <a:ext cx="4797354" cy="2974359"/>
          </a:xfrm>
          <a:prstGeom prst="rect">
            <a:avLst/>
          </a:prstGeom>
        </p:spPr>
      </p:pic>
      <p:pic>
        <p:nvPicPr>
          <p:cNvPr id="5" name="Imagen 4">
            <a:extLst>
              <a:ext uri="{FF2B5EF4-FFF2-40B4-BE49-F238E27FC236}">
                <a16:creationId xmlns:a16="http://schemas.microsoft.com/office/drawing/2014/main" id="{1AED7062-9BC3-393C-28D7-5A5EC0AAE5AC}"/>
              </a:ext>
            </a:extLst>
          </p:cNvPr>
          <p:cNvPicPr>
            <a:picLocks noChangeAspect="1"/>
          </p:cNvPicPr>
          <p:nvPr/>
        </p:nvPicPr>
        <p:blipFill>
          <a:blip r:embed="rId3"/>
          <a:stretch>
            <a:fillRect/>
          </a:stretch>
        </p:blipFill>
        <p:spPr>
          <a:xfrm>
            <a:off x="5368671" y="4654552"/>
            <a:ext cx="3624791" cy="1522411"/>
          </a:xfrm>
          <a:prstGeom prst="rect">
            <a:avLst/>
          </a:prstGeom>
        </p:spPr>
      </p:pic>
      <p:pic>
        <p:nvPicPr>
          <p:cNvPr id="6" name="Imagen 5">
            <a:extLst>
              <a:ext uri="{FF2B5EF4-FFF2-40B4-BE49-F238E27FC236}">
                <a16:creationId xmlns:a16="http://schemas.microsoft.com/office/drawing/2014/main" id="{155AAF58-F161-DE95-5B34-DACC011ADE34}"/>
              </a:ext>
            </a:extLst>
          </p:cNvPr>
          <p:cNvPicPr>
            <a:picLocks noChangeAspect="1"/>
          </p:cNvPicPr>
          <p:nvPr/>
        </p:nvPicPr>
        <p:blipFill>
          <a:blip r:embed="rId4"/>
          <a:stretch>
            <a:fillRect/>
          </a:stretch>
        </p:blipFill>
        <p:spPr>
          <a:xfrm>
            <a:off x="9175986" y="4329485"/>
            <a:ext cx="2778494" cy="1903268"/>
          </a:xfrm>
          <a:prstGeom prst="rect">
            <a:avLst/>
          </a:prstGeom>
        </p:spPr>
      </p:pic>
    </p:spTree>
    <p:extLst>
      <p:ext uri="{BB962C8B-B14F-4D97-AF65-F5344CB8AC3E}">
        <p14:creationId xmlns:p14="http://schemas.microsoft.com/office/powerpoint/2010/main" val="2119916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48A26DA-5B1C-3774-4926-E4A16AFAD571}"/>
            </a:ext>
          </a:extLst>
        </p:cNvPr>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BAD38D04-79E1-05F8-061D-F419379CC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Freeform: Shape 19">
            <a:extLst>
              <a:ext uri="{FF2B5EF4-FFF2-40B4-BE49-F238E27FC236}">
                <a16:creationId xmlns:a16="http://schemas.microsoft.com/office/drawing/2014/main" id="{56C4ECA3-A391-A41D-FFE7-EE4E9432A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6315529 w 12192000"/>
              <a:gd name="connsiteY0" fmla="*/ 4323896 h 6858000"/>
              <a:gd name="connsiteX1" fmla="*/ 6295588 w 12192000"/>
              <a:gd name="connsiteY1" fmla="*/ 4367579 h 6858000"/>
              <a:gd name="connsiteX2" fmla="*/ 6219229 w 12192000"/>
              <a:gd name="connsiteY2" fmla="*/ 4436818 h 6858000"/>
              <a:gd name="connsiteX3" fmla="*/ 6065687 w 12192000"/>
              <a:gd name="connsiteY3" fmla="*/ 4637204 h 6858000"/>
              <a:gd name="connsiteX4" fmla="*/ 5727387 w 12192000"/>
              <a:gd name="connsiteY4" fmla="*/ 5460076 h 6858000"/>
              <a:gd name="connsiteX5" fmla="*/ 5620972 w 12192000"/>
              <a:gd name="connsiteY5" fmla="*/ 5725836 h 6858000"/>
              <a:gd name="connsiteX6" fmla="*/ 5707795 w 12192000"/>
              <a:gd name="connsiteY6" fmla="*/ 5790089 h 6858000"/>
              <a:gd name="connsiteX7" fmla="*/ 5554627 w 12192000"/>
              <a:gd name="connsiteY7" fmla="*/ 6078873 h 6858000"/>
              <a:gd name="connsiteX8" fmla="*/ 5373489 w 12192000"/>
              <a:gd name="connsiteY8" fmla="*/ 6402408 h 6858000"/>
              <a:gd name="connsiteX9" fmla="*/ 5099999 w 12192000"/>
              <a:gd name="connsiteY9" fmla="*/ 6827527 h 6858000"/>
              <a:gd name="connsiteX10" fmla="*/ 5078133 w 12192000"/>
              <a:gd name="connsiteY10" fmla="*/ 6857998 h 6858000"/>
              <a:gd name="connsiteX11" fmla="*/ 9179960 w 12192000"/>
              <a:gd name="connsiteY11" fmla="*/ 6857998 h 6858000"/>
              <a:gd name="connsiteX12" fmla="*/ 9179960 w 12192000"/>
              <a:gd name="connsiteY12" fmla="*/ 4323896 h 6858000"/>
              <a:gd name="connsiteX13" fmla="*/ 0 w 12192000"/>
              <a:gd name="connsiteY13" fmla="*/ 0 h 6858000"/>
              <a:gd name="connsiteX14" fmla="*/ 5872711 w 12192000"/>
              <a:gd name="connsiteY14" fmla="*/ 0 h 6858000"/>
              <a:gd name="connsiteX15" fmla="*/ 5885421 w 12192000"/>
              <a:gd name="connsiteY15" fmla="*/ 20207 h 6858000"/>
              <a:gd name="connsiteX16" fmla="*/ 5925300 w 12192000"/>
              <a:gd name="connsiteY16" fmla="*/ 48911 h 6858000"/>
              <a:gd name="connsiteX17" fmla="*/ 5940039 w 12192000"/>
              <a:gd name="connsiteY17" fmla="*/ 101212 h 6858000"/>
              <a:gd name="connsiteX18" fmla="*/ 5969942 w 12192000"/>
              <a:gd name="connsiteY18" fmla="*/ 311282 h 6858000"/>
              <a:gd name="connsiteX19" fmla="*/ 5961238 w 12192000"/>
              <a:gd name="connsiteY19" fmla="*/ 357643 h 6858000"/>
              <a:gd name="connsiteX20" fmla="*/ 5917195 w 12192000"/>
              <a:gd name="connsiteY20" fmla="*/ 420369 h 6858000"/>
              <a:gd name="connsiteX21" fmla="*/ 5882753 w 12192000"/>
              <a:gd name="connsiteY21" fmla="*/ 556832 h 6858000"/>
              <a:gd name="connsiteX22" fmla="*/ 5814490 w 12192000"/>
              <a:gd name="connsiteY22" fmla="*/ 757416 h 6858000"/>
              <a:gd name="connsiteX23" fmla="*/ 5780064 w 12192000"/>
              <a:gd name="connsiteY23" fmla="*/ 817804 h 6858000"/>
              <a:gd name="connsiteX24" fmla="*/ 5808232 w 12192000"/>
              <a:gd name="connsiteY24" fmla="*/ 850533 h 6858000"/>
              <a:gd name="connsiteX25" fmla="*/ 5906473 w 12192000"/>
              <a:gd name="connsiteY25" fmla="*/ 1076571 h 6858000"/>
              <a:gd name="connsiteX26" fmla="*/ 5778623 w 12192000"/>
              <a:gd name="connsiteY26" fmla="*/ 1369280 h 6858000"/>
              <a:gd name="connsiteX27" fmla="*/ 5710841 w 12192000"/>
              <a:gd name="connsiteY27" fmla="*/ 1462628 h 6858000"/>
              <a:gd name="connsiteX28" fmla="*/ 5846774 w 12192000"/>
              <a:gd name="connsiteY28" fmla="*/ 1455933 h 6858000"/>
              <a:gd name="connsiteX29" fmla="*/ 5897329 w 12192000"/>
              <a:gd name="connsiteY29" fmla="*/ 1553073 h 6858000"/>
              <a:gd name="connsiteX30" fmla="*/ 5919735 w 12192000"/>
              <a:gd name="connsiteY30" fmla="*/ 1602736 h 6858000"/>
              <a:gd name="connsiteX31" fmla="*/ 6057874 w 12192000"/>
              <a:gd name="connsiteY31" fmla="*/ 1910648 h 6858000"/>
              <a:gd name="connsiteX32" fmla="*/ 6039719 w 12192000"/>
              <a:gd name="connsiteY32" fmla="*/ 2010547 h 6858000"/>
              <a:gd name="connsiteX33" fmla="*/ 5841713 w 12192000"/>
              <a:gd name="connsiteY33" fmla="*/ 2520599 h 6858000"/>
              <a:gd name="connsiteX34" fmla="*/ 6071734 w 12192000"/>
              <a:gd name="connsiteY34" fmla="*/ 2593468 h 6858000"/>
              <a:gd name="connsiteX35" fmla="*/ 6092050 w 12192000"/>
              <a:gd name="connsiteY35" fmla="*/ 2806646 h 6858000"/>
              <a:gd name="connsiteX36" fmla="*/ 6215122 w 12192000"/>
              <a:gd name="connsiteY36" fmla="*/ 3021197 h 6858000"/>
              <a:gd name="connsiteX37" fmla="*/ 6338100 w 12192000"/>
              <a:gd name="connsiteY37" fmla="*/ 3178087 h 6858000"/>
              <a:gd name="connsiteX38" fmla="*/ 6343927 w 12192000"/>
              <a:gd name="connsiteY38" fmla="*/ 3194685 h 6858000"/>
              <a:gd name="connsiteX39" fmla="*/ 6343850 w 12192000"/>
              <a:gd name="connsiteY39" fmla="*/ 3201174 h 6858000"/>
              <a:gd name="connsiteX40" fmla="*/ 6366375 w 12192000"/>
              <a:gd name="connsiteY40" fmla="*/ 3271251 h 6858000"/>
              <a:gd name="connsiteX41" fmla="*/ 6369430 w 12192000"/>
              <a:gd name="connsiteY41" fmla="*/ 3276240 h 6858000"/>
              <a:gd name="connsiteX42" fmla="*/ 6392405 w 12192000"/>
              <a:gd name="connsiteY42" fmla="*/ 3360437 h 6858000"/>
              <a:gd name="connsiteX43" fmla="*/ 6397993 w 12192000"/>
              <a:gd name="connsiteY43" fmla="*/ 3390203 h 6858000"/>
              <a:gd name="connsiteX44" fmla="*/ 6394652 w 12192000"/>
              <a:gd name="connsiteY44" fmla="*/ 3402205 h 6858000"/>
              <a:gd name="connsiteX45" fmla="*/ 6366662 w 12192000"/>
              <a:gd name="connsiteY45" fmla="*/ 3442044 h 6858000"/>
              <a:gd name="connsiteX46" fmla="*/ 6320915 w 12192000"/>
              <a:gd name="connsiteY46" fmla="*/ 3701547 h 6858000"/>
              <a:gd name="connsiteX47" fmla="*/ 6364618 w 12192000"/>
              <a:gd name="connsiteY47" fmla="*/ 3743844 h 6858000"/>
              <a:gd name="connsiteX48" fmla="*/ 6370409 w 12192000"/>
              <a:gd name="connsiteY48" fmla="*/ 3754454 h 6858000"/>
              <a:gd name="connsiteX49" fmla="*/ 6373773 w 12192000"/>
              <a:gd name="connsiteY49" fmla="*/ 3768237 h 6858000"/>
              <a:gd name="connsiteX50" fmla="*/ 6375298 w 12192000"/>
              <a:gd name="connsiteY50" fmla="*/ 3796540 h 6858000"/>
              <a:gd name="connsiteX51" fmla="*/ 6253487 w 12192000"/>
              <a:gd name="connsiteY51" fmla="*/ 3856948 h 6858000"/>
              <a:gd name="connsiteX52" fmla="*/ 6385416 w 12192000"/>
              <a:gd name="connsiteY52" fmla="*/ 4014409 h 6858000"/>
              <a:gd name="connsiteX53" fmla="*/ 6374795 w 12192000"/>
              <a:gd name="connsiteY53" fmla="*/ 4038554 h 6858000"/>
              <a:gd name="connsiteX54" fmla="*/ 6351015 w 12192000"/>
              <a:gd name="connsiteY54" fmla="*/ 4150489 h 6858000"/>
              <a:gd name="connsiteX55" fmla="*/ 6340821 w 12192000"/>
              <a:gd name="connsiteY55" fmla="*/ 4212706 h 6858000"/>
              <a:gd name="connsiteX56" fmla="*/ 12191999 w 12192000"/>
              <a:gd name="connsiteY56" fmla="*/ 4212706 h 6858000"/>
              <a:gd name="connsiteX57" fmla="*/ 12191999 w 12192000"/>
              <a:gd name="connsiteY57" fmla="*/ 0 h 6858000"/>
              <a:gd name="connsiteX58" fmla="*/ 12192000 w 12192000"/>
              <a:gd name="connsiteY58" fmla="*/ 0 h 6858000"/>
              <a:gd name="connsiteX59" fmla="*/ 12192000 w 12192000"/>
              <a:gd name="connsiteY59" fmla="*/ 6858000 h 6858000"/>
              <a:gd name="connsiteX60" fmla="*/ 12191999 w 12192000"/>
              <a:gd name="connsiteY60" fmla="*/ 6858000 h 6858000"/>
              <a:gd name="connsiteX61" fmla="*/ 12191999 w 12192000"/>
              <a:gd name="connsiteY61" fmla="*/ 4323902 h 6858000"/>
              <a:gd name="connsiteX62" fmla="*/ 9307672 w 12192000"/>
              <a:gd name="connsiteY62" fmla="*/ 4323902 h 6858000"/>
              <a:gd name="connsiteX63" fmla="*/ 9307672 w 12192000"/>
              <a:gd name="connsiteY63" fmla="*/ 6858000 h 6858000"/>
              <a:gd name="connsiteX64" fmla="*/ 0 w 12192000"/>
              <a:gd name="connsiteY6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12192000" h="6858000">
                <a:moveTo>
                  <a:pt x="6315529" y="4323896"/>
                </a:moveTo>
                <a:lnTo>
                  <a:pt x="6295588" y="4367579"/>
                </a:lnTo>
                <a:cubicBezTo>
                  <a:pt x="6278024" y="4397022"/>
                  <a:pt x="6253813" y="4421099"/>
                  <a:pt x="6219229" y="4436818"/>
                </a:cubicBezTo>
                <a:cubicBezTo>
                  <a:pt x="6148079" y="4469666"/>
                  <a:pt x="6116436" y="4572066"/>
                  <a:pt x="6065687" y="4637204"/>
                </a:cubicBezTo>
                <a:cubicBezTo>
                  <a:pt x="5888713" y="4862696"/>
                  <a:pt x="5773979" y="5125824"/>
                  <a:pt x="5727387" y="5460076"/>
                </a:cubicBezTo>
                <a:cubicBezTo>
                  <a:pt x="5714326" y="5552523"/>
                  <a:pt x="5656974" y="5638673"/>
                  <a:pt x="5620972" y="5725836"/>
                </a:cubicBezTo>
                <a:cubicBezTo>
                  <a:pt x="5641553" y="5779043"/>
                  <a:pt x="5738619" y="5631221"/>
                  <a:pt x="5707795" y="5790089"/>
                </a:cubicBezTo>
                <a:cubicBezTo>
                  <a:pt x="5684453" y="5909876"/>
                  <a:pt x="5617437" y="5996827"/>
                  <a:pt x="5554627" y="6078873"/>
                </a:cubicBezTo>
                <a:cubicBezTo>
                  <a:pt x="5482491" y="6172498"/>
                  <a:pt x="5402203" y="6253366"/>
                  <a:pt x="5373489" y="6402408"/>
                </a:cubicBezTo>
                <a:cubicBezTo>
                  <a:pt x="5371924" y="6410357"/>
                  <a:pt x="5276557" y="6577417"/>
                  <a:pt x="5099999" y="6827527"/>
                </a:cubicBezTo>
                <a:lnTo>
                  <a:pt x="5078133" y="6857998"/>
                </a:lnTo>
                <a:lnTo>
                  <a:pt x="9179960" y="6857998"/>
                </a:lnTo>
                <a:lnTo>
                  <a:pt x="9179960" y="4323896"/>
                </a:lnTo>
                <a:close/>
                <a:moveTo>
                  <a:pt x="0" y="0"/>
                </a:moveTo>
                <a:lnTo>
                  <a:pt x="5872711" y="0"/>
                </a:lnTo>
                <a:lnTo>
                  <a:pt x="5885421" y="20207"/>
                </a:lnTo>
                <a:cubicBezTo>
                  <a:pt x="5896481" y="32882"/>
                  <a:pt x="5909484" y="42864"/>
                  <a:pt x="5925300" y="48911"/>
                </a:cubicBezTo>
                <a:cubicBezTo>
                  <a:pt x="5940498" y="54526"/>
                  <a:pt x="5945509" y="75042"/>
                  <a:pt x="5940039" y="101212"/>
                </a:cubicBezTo>
                <a:cubicBezTo>
                  <a:pt x="5921950" y="187894"/>
                  <a:pt x="5936667" y="254951"/>
                  <a:pt x="5969942" y="311282"/>
                </a:cubicBezTo>
                <a:cubicBezTo>
                  <a:pt x="5981709" y="330926"/>
                  <a:pt x="5977292" y="344422"/>
                  <a:pt x="5961238" y="357643"/>
                </a:cubicBezTo>
                <a:cubicBezTo>
                  <a:pt x="5942802" y="372223"/>
                  <a:pt x="5928461" y="393565"/>
                  <a:pt x="5917195" y="420369"/>
                </a:cubicBezTo>
                <a:cubicBezTo>
                  <a:pt x="5898701" y="463685"/>
                  <a:pt x="5889992" y="510050"/>
                  <a:pt x="5882753" y="556832"/>
                </a:cubicBezTo>
                <a:cubicBezTo>
                  <a:pt x="5871511" y="630206"/>
                  <a:pt x="5858246" y="700969"/>
                  <a:pt x="5814490" y="757416"/>
                </a:cubicBezTo>
                <a:cubicBezTo>
                  <a:pt x="5801465" y="774559"/>
                  <a:pt x="5791019" y="796511"/>
                  <a:pt x="5780064" y="817804"/>
                </a:cubicBezTo>
                <a:cubicBezTo>
                  <a:pt x="5783558" y="836359"/>
                  <a:pt x="5792196" y="849005"/>
                  <a:pt x="5808232" y="850533"/>
                </a:cubicBezTo>
                <a:cubicBezTo>
                  <a:pt x="5910296" y="860624"/>
                  <a:pt x="5905771" y="962632"/>
                  <a:pt x="5906473" y="1076571"/>
                </a:cubicBezTo>
                <a:cubicBezTo>
                  <a:pt x="5907545" y="1217584"/>
                  <a:pt x="5849973" y="1296799"/>
                  <a:pt x="5778623" y="1369280"/>
                </a:cubicBezTo>
                <a:cubicBezTo>
                  <a:pt x="5754207" y="1393852"/>
                  <a:pt x="5718605" y="1401742"/>
                  <a:pt x="5710841" y="1462628"/>
                </a:cubicBezTo>
                <a:cubicBezTo>
                  <a:pt x="5753463" y="1508141"/>
                  <a:pt x="5802053" y="1451295"/>
                  <a:pt x="5846774" y="1455933"/>
                </a:cubicBezTo>
                <a:cubicBezTo>
                  <a:pt x="5883727" y="1460129"/>
                  <a:pt x="5943609" y="1438568"/>
                  <a:pt x="5897329" y="1553073"/>
                </a:cubicBezTo>
                <a:cubicBezTo>
                  <a:pt x="5883856" y="1586627"/>
                  <a:pt x="5901366" y="1604100"/>
                  <a:pt x="5919735" y="1602736"/>
                </a:cubicBezTo>
                <a:cubicBezTo>
                  <a:pt x="6068526" y="1589022"/>
                  <a:pt x="6006837" y="1813624"/>
                  <a:pt x="6057874" y="1910648"/>
                </a:cubicBezTo>
                <a:cubicBezTo>
                  <a:pt x="6072264" y="1936644"/>
                  <a:pt x="6059978" y="1992417"/>
                  <a:pt x="6039719" y="2010547"/>
                </a:cubicBezTo>
                <a:cubicBezTo>
                  <a:pt x="5911143" y="2127229"/>
                  <a:pt x="5899692" y="2331836"/>
                  <a:pt x="5841713" y="2520599"/>
                </a:cubicBezTo>
                <a:cubicBezTo>
                  <a:pt x="5912636" y="2572423"/>
                  <a:pt x="5995799" y="2566926"/>
                  <a:pt x="6071734" y="2593468"/>
                </a:cubicBezTo>
                <a:cubicBezTo>
                  <a:pt x="6150607" y="2620843"/>
                  <a:pt x="6151703" y="2655507"/>
                  <a:pt x="6092050" y="2806646"/>
                </a:cubicBezTo>
                <a:cubicBezTo>
                  <a:pt x="6259331" y="2795420"/>
                  <a:pt x="6259331" y="2795420"/>
                  <a:pt x="6215122" y="3021197"/>
                </a:cubicBezTo>
                <a:cubicBezTo>
                  <a:pt x="6259035" y="3016573"/>
                  <a:pt x="6302431" y="3085300"/>
                  <a:pt x="6338100" y="3178087"/>
                </a:cubicBezTo>
                <a:lnTo>
                  <a:pt x="6343927" y="3194685"/>
                </a:lnTo>
                <a:lnTo>
                  <a:pt x="6343850" y="3201174"/>
                </a:lnTo>
                <a:cubicBezTo>
                  <a:pt x="6346866" y="3232770"/>
                  <a:pt x="6355995" y="3253323"/>
                  <a:pt x="6366375" y="3271251"/>
                </a:cubicBezTo>
                <a:lnTo>
                  <a:pt x="6369430" y="3276240"/>
                </a:lnTo>
                <a:lnTo>
                  <a:pt x="6392405" y="3360437"/>
                </a:lnTo>
                <a:lnTo>
                  <a:pt x="6397993" y="3390203"/>
                </a:lnTo>
                <a:lnTo>
                  <a:pt x="6394652" y="3402205"/>
                </a:lnTo>
                <a:cubicBezTo>
                  <a:pt x="6388505" y="3414621"/>
                  <a:pt x="6379344" y="3427747"/>
                  <a:pt x="6366662" y="3442044"/>
                </a:cubicBezTo>
                <a:cubicBezTo>
                  <a:pt x="6239481" y="3584662"/>
                  <a:pt x="6224938" y="3605480"/>
                  <a:pt x="6320915" y="3701547"/>
                </a:cubicBezTo>
                <a:lnTo>
                  <a:pt x="6364618" y="3743844"/>
                </a:lnTo>
                <a:lnTo>
                  <a:pt x="6370409" y="3754454"/>
                </a:lnTo>
                <a:lnTo>
                  <a:pt x="6373773" y="3768237"/>
                </a:lnTo>
                <a:cubicBezTo>
                  <a:pt x="6374277" y="3777528"/>
                  <a:pt x="6374207" y="3788146"/>
                  <a:pt x="6375298" y="3796540"/>
                </a:cubicBezTo>
                <a:cubicBezTo>
                  <a:pt x="6339717" y="3831045"/>
                  <a:pt x="6294642" y="3774365"/>
                  <a:pt x="6253487" y="3856948"/>
                </a:cubicBezTo>
                <a:lnTo>
                  <a:pt x="6385416" y="4014409"/>
                </a:lnTo>
                <a:lnTo>
                  <a:pt x="6374795" y="4038554"/>
                </a:lnTo>
                <a:cubicBezTo>
                  <a:pt x="6363579" y="4073249"/>
                  <a:pt x="6356895" y="4111559"/>
                  <a:pt x="6351015" y="4150489"/>
                </a:cubicBezTo>
                <a:lnTo>
                  <a:pt x="6340821" y="4212706"/>
                </a:lnTo>
                <a:lnTo>
                  <a:pt x="12191999" y="4212706"/>
                </a:lnTo>
                <a:lnTo>
                  <a:pt x="12191999" y="0"/>
                </a:lnTo>
                <a:lnTo>
                  <a:pt x="12192000" y="0"/>
                </a:lnTo>
                <a:lnTo>
                  <a:pt x="12192000" y="6858000"/>
                </a:lnTo>
                <a:lnTo>
                  <a:pt x="12191999" y="6858000"/>
                </a:lnTo>
                <a:lnTo>
                  <a:pt x="12191999" y="4323902"/>
                </a:lnTo>
                <a:lnTo>
                  <a:pt x="9307672" y="4323902"/>
                </a:lnTo>
                <a:lnTo>
                  <a:pt x="9307672" y="6858000"/>
                </a:lnTo>
                <a:lnTo>
                  <a:pt x="0" y="6858000"/>
                </a:lnTo>
                <a:close/>
              </a:path>
            </a:pathLst>
          </a:custGeom>
          <a:solidFill>
            <a:schemeClr val="bg2">
              <a:alpha val="50000"/>
            </a:schemeClr>
          </a:solidFill>
          <a:ln w="32707" cap="flat">
            <a:noFill/>
            <a:prstDash val="solid"/>
            <a:miter/>
          </a:ln>
        </p:spPr>
        <p:txBody>
          <a:bodyPr rtlCol="0" anchor="ctr"/>
          <a:lstStyle/>
          <a:p>
            <a:pPr defTabSz="457200"/>
            <a:endParaRPr lang="en-US">
              <a:solidFill>
                <a:schemeClr val="tx1"/>
              </a:solidFill>
            </a:endParaRPr>
          </a:p>
        </p:txBody>
      </p:sp>
      <p:sp>
        <p:nvSpPr>
          <p:cNvPr id="2" name="Título 1">
            <a:extLst>
              <a:ext uri="{FF2B5EF4-FFF2-40B4-BE49-F238E27FC236}">
                <a16:creationId xmlns:a16="http://schemas.microsoft.com/office/drawing/2014/main" id="{5EEB4C8C-E6CB-F519-9316-890F65420EFB}"/>
              </a:ext>
            </a:extLst>
          </p:cNvPr>
          <p:cNvSpPr>
            <a:spLocks noGrp="1"/>
          </p:cNvSpPr>
          <p:nvPr>
            <p:ph type="title"/>
          </p:nvPr>
        </p:nvSpPr>
        <p:spPr>
          <a:xfrm>
            <a:off x="3264710" y="114847"/>
            <a:ext cx="5479473" cy="756725"/>
          </a:xfrm>
        </p:spPr>
        <p:txBody>
          <a:bodyPr anchor="b">
            <a:normAutofit/>
          </a:bodyPr>
          <a:lstStyle/>
          <a:p>
            <a:r>
              <a:rPr lang="es-ES" b="1" dirty="0"/>
              <a:t>Resultados H2 y H3</a:t>
            </a:r>
          </a:p>
        </p:txBody>
      </p:sp>
      <p:sp>
        <p:nvSpPr>
          <p:cNvPr id="3" name="Marcador de contenido 2">
            <a:extLst>
              <a:ext uri="{FF2B5EF4-FFF2-40B4-BE49-F238E27FC236}">
                <a16:creationId xmlns:a16="http://schemas.microsoft.com/office/drawing/2014/main" id="{778C0B46-2AAF-F4D4-1471-431BA68146CC}"/>
              </a:ext>
            </a:extLst>
          </p:cNvPr>
          <p:cNvSpPr>
            <a:spLocks noGrp="1"/>
          </p:cNvSpPr>
          <p:nvPr>
            <p:ph idx="1"/>
          </p:nvPr>
        </p:nvSpPr>
        <p:spPr>
          <a:xfrm>
            <a:off x="545307" y="1064636"/>
            <a:ext cx="5459140" cy="2727354"/>
          </a:xfrm>
        </p:spPr>
        <p:txBody>
          <a:bodyPr>
            <a:noAutofit/>
          </a:bodyPr>
          <a:lstStyle/>
          <a:p>
            <a:pPr marL="0" indent="0">
              <a:lnSpc>
                <a:spcPct val="150000"/>
              </a:lnSpc>
              <a:buNone/>
            </a:pPr>
            <a:r>
              <a:rPr lang="es-ES" sz="1200" b="1" dirty="0">
                <a:latin typeface="Arial" panose="020B0604020202020204" pitchFamily="34" charset="0"/>
                <a:cs typeface="Arial" panose="020B0604020202020204" pitchFamily="34" charset="0"/>
              </a:rPr>
              <a:t>H2: La mayoría del contenido en Netflix proviene de Estados Unidos</a:t>
            </a:r>
          </a:p>
          <a:p>
            <a:pPr marL="0" indent="0">
              <a:lnSpc>
                <a:spcPct val="150000"/>
              </a:lnSpc>
              <a:buNone/>
            </a:pPr>
            <a:r>
              <a:rPr lang="es-ES" sz="1000" dirty="0">
                <a:latin typeface="Arial" panose="020B0604020202020204" pitchFamily="34" charset="0"/>
                <a:cs typeface="Arial" panose="020B0604020202020204" pitchFamily="34" charset="0"/>
              </a:rPr>
              <a:t>Objetivo del modelo </a:t>
            </a:r>
            <a:r>
              <a:rPr lang="es-ES" sz="1000" dirty="0">
                <a:latin typeface="Arial" panose="020B0604020202020204" pitchFamily="34" charset="0"/>
                <a:cs typeface="Arial" panose="020B0604020202020204" pitchFamily="34" charset="0"/>
                <a:sym typeface="Wingdings" pitchFamily="2" charset="2"/>
              </a:rPr>
              <a:t></a:t>
            </a:r>
            <a:r>
              <a:rPr lang="es-ES" sz="1000" dirty="0">
                <a:latin typeface="Arial" panose="020B0604020202020204" pitchFamily="34" charset="0"/>
                <a:cs typeface="Arial" panose="020B0604020202020204" pitchFamily="34" charset="0"/>
              </a:rPr>
              <a:t> Predecir si un título proviene de Estados Unidos en función de:</a:t>
            </a:r>
          </a:p>
          <a:p>
            <a:pPr>
              <a:lnSpc>
                <a:spcPct val="150000"/>
              </a:lnSpc>
              <a:buFontTx/>
              <a:buChar char="-"/>
            </a:pPr>
            <a:r>
              <a:rPr lang="es-ES" sz="1000" dirty="0" err="1">
                <a:latin typeface="Arial" panose="020B0604020202020204" pitchFamily="34" charset="0"/>
                <a:cs typeface="Arial" panose="020B0604020202020204" pitchFamily="34" charset="0"/>
              </a:rPr>
              <a:t>type</a:t>
            </a:r>
            <a:r>
              <a:rPr lang="es-ES" sz="1000" dirty="0">
                <a:latin typeface="Arial" panose="020B0604020202020204" pitchFamily="34" charset="0"/>
                <a:cs typeface="Arial" panose="020B0604020202020204" pitchFamily="34" charset="0"/>
              </a:rPr>
              <a:t> (</a:t>
            </a:r>
            <a:r>
              <a:rPr lang="es-ES" sz="1000" dirty="0" err="1">
                <a:latin typeface="Arial" panose="020B0604020202020204" pitchFamily="34" charset="0"/>
                <a:cs typeface="Arial" panose="020B0604020202020204" pitchFamily="34" charset="0"/>
              </a:rPr>
              <a:t>Movie</a:t>
            </a:r>
            <a:r>
              <a:rPr lang="es-ES" sz="1000" dirty="0">
                <a:latin typeface="Arial" panose="020B0604020202020204" pitchFamily="34" charset="0"/>
                <a:cs typeface="Arial" panose="020B0604020202020204" pitchFamily="34" charset="0"/>
              </a:rPr>
              <a:t> o TV Show)</a:t>
            </a:r>
          </a:p>
          <a:p>
            <a:pPr>
              <a:lnSpc>
                <a:spcPct val="150000"/>
              </a:lnSpc>
              <a:buFontTx/>
              <a:buChar char="-"/>
            </a:pPr>
            <a:r>
              <a:rPr lang="es-ES" sz="1000" dirty="0" err="1">
                <a:latin typeface="Arial" panose="020B0604020202020204" pitchFamily="34" charset="0"/>
                <a:cs typeface="Arial" panose="020B0604020202020204" pitchFamily="34" charset="0"/>
              </a:rPr>
              <a:t>release_year</a:t>
            </a:r>
            <a:endParaRPr lang="es-ES" sz="1000" dirty="0">
              <a:latin typeface="Arial" panose="020B0604020202020204" pitchFamily="34" charset="0"/>
              <a:cs typeface="Arial" panose="020B0604020202020204" pitchFamily="34" charset="0"/>
            </a:endParaRPr>
          </a:p>
          <a:p>
            <a:pPr>
              <a:lnSpc>
                <a:spcPct val="150000"/>
              </a:lnSpc>
              <a:buFontTx/>
              <a:buChar char="-"/>
            </a:pPr>
            <a:r>
              <a:rPr lang="es-ES" sz="1000" dirty="0" err="1">
                <a:latin typeface="Arial" panose="020B0604020202020204" pitchFamily="34" charset="0"/>
                <a:cs typeface="Arial" panose="020B0604020202020204" pitchFamily="34" charset="0"/>
              </a:rPr>
              <a:t>duration_int</a:t>
            </a:r>
            <a:endParaRPr lang="es-ES" sz="1000" dirty="0">
              <a:latin typeface="Arial" panose="020B0604020202020204" pitchFamily="34" charset="0"/>
              <a:cs typeface="Arial" panose="020B0604020202020204" pitchFamily="34" charset="0"/>
            </a:endParaRPr>
          </a:p>
          <a:p>
            <a:pPr marL="0" indent="0">
              <a:lnSpc>
                <a:spcPct val="150000"/>
              </a:lnSpc>
              <a:buNone/>
            </a:pPr>
            <a:r>
              <a:rPr lang="es-ES" sz="1000" dirty="0">
                <a:latin typeface="Arial" panose="020B0604020202020204" pitchFamily="34" charset="0"/>
                <a:cs typeface="Arial" panose="020B0604020202020204" pitchFamily="34" charset="0"/>
              </a:rPr>
              <a:t>Tarea </a:t>
            </a:r>
            <a:r>
              <a:rPr lang="es-ES" sz="1000" dirty="0">
                <a:latin typeface="Arial" panose="020B0604020202020204" pitchFamily="34" charset="0"/>
                <a:cs typeface="Arial" panose="020B0604020202020204" pitchFamily="34" charset="0"/>
                <a:sym typeface="Wingdings" pitchFamily="2" charset="2"/>
              </a:rPr>
              <a:t></a:t>
            </a:r>
            <a:r>
              <a:rPr lang="es-ES" sz="1000" dirty="0">
                <a:latin typeface="Arial" panose="020B0604020202020204" pitchFamily="34" charset="0"/>
                <a:cs typeface="Arial" panose="020B0604020202020204" pitchFamily="34" charset="0"/>
              </a:rPr>
              <a:t> Clasificación binaria → EE.UU. (1) vs. Otro país (0)</a:t>
            </a:r>
            <a:endParaRPr lang="es-ES" sz="1000" b="1" dirty="0">
              <a:latin typeface="Arial" panose="020B0604020202020204" pitchFamily="34" charset="0"/>
              <a:cs typeface="Arial" panose="020B0604020202020204" pitchFamily="34" charset="0"/>
            </a:endParaRPr>
          </a:p>
          <a:p>
            <a:pPr marL="0" indent="0">
              <a:lnSpc>
                <a:spcPct val="150000"/>
              </a:lnSpc>
              <a:buNone/>
            </a:pPr>
            <a:r>
              <a:rPr lang="es-ES" sz="1000" b="1" dirty="0">
                <a:solidFill>
                  <a:srgbClr val="C00000"/>
                </a:solidFill>
                <a:latin typeface="Arial" panose="020B0604020202020204" pitchFamily="34" charset="0"/>
                <a:cs typeface="Arial" panose="020B0604020202020204" pitchFamily="34" charset="0"/>
              </a:rPr>
              <a:t>El modelo tiene una precisión del 67%, con mejor rendimiento al identificar contenido que no es de EE. UU. (84%) en comparación con el contenido estadounidense (32%). Esto indica que el modelo funciona mejor al clasificar títulos de otros países, mostrando un sesgo hacia la identificación de contenido no estadounidense."</a:t>
            </a:r>
          </a:p>
        </p:txBody>
      </p:sp>
      <p:pic>
        <p:nvPicPr>
          <p:cNvPr id="7" name="Imagen 6">
            <a:extLst>
              <a:ext uri="{FF2B5EF4-FFF2-40B4-BE49-F238E27FC236}">
                <a16:creationId xmlns:a16="http://schemas.microsoft.com/office/drawing/2014/main" id="{4B67BB6C-FCC9-6195-5EC0-773E7BC231BB}"/>
              </a:ext>
            </a:extLst>
          </p:cNvPr>
          <p:cNvPicPr>
            <a:picLocks noChangeAspect="1"/>
          </p:cNvPicPr>
          <p:nvPr/>
        </p:nvPicPr>
        <p:blipFill>
          <a:blip r:embed="rId2"/>
          <a:stretch>
            <a:fillRect/>
          </a:stretch>
        </p:blipFill>
        <p:spPr>
          <a:xfrm>
            <a:off x="403822" y="4471988"/>
            <a:ext cx="5209775" cy="2009258"/>
          </a:xfrm>
          <a:prstGeom prst="rect">
            <a:avLst/>
          </a:prstGeom>
        </p:spPr>
      </p:pic>
      <p:pic>
        <p:nvPicPr>
          <p:cNvPr id="8" name="Imagen 7">
            <a:extLst>
              <a:ext uri="{FF2B5EF4-FFF2-40B4-BE49-F238E27FC236}">
                <a16:creationId xmlns:a16="http://schemas.microsoft.com/office/drawing/2014/main" id="{B9B88885-FD83-F79A-C275-27FA80B9D66B}"/>
              </a:ext>
            </a:extLst>
          </p:cNvPr>
          <p:cNvPicPr>
            <a:picLocks noChangeAspect="1"/>
          </p:cNvPicPr>
          <p:nvPr/>
        </p:nvPicPr>
        <p:blipFill>
          <a:blip r:embed="rId3"/>
          <a:stretch>
            <a:fillRect/>
          </a:stretch>
        </p:blipFill>
        <p:spPr>
          <a:xfrm>
            <a:off x="6227167" y="4471988"/>
            <a:ext cx="5209775" cy="1972154"/>
          </a:xfrm>
          <a:prstGeom prst="rect">
            <a:avLst/>
          </a:prstGeom>
        </p:spPr>
      </p:pic>
      <p:sp>
        <p:nvSpPr>
          <p:cNvPr id="9" name="CuadroTexto 8">
            <a:extLst>
              <a:ext uri="{FF2B5EF4-FFF2-40B4-BE49-F238E27FC236}">
                <a16:creationId xmlns:a16="http://schemas.microsoft.com/office/drawing/2014/main" id="{54B72631-163C-F6E7-63D4-C9FCD6F242BF}"/>
              </a:ext>
            </a:extLst>
          </p:cNvPr>
          <p:cNvSpPr txBox="1"/>
          <p:nvPr/>
        </p:nvSpPr>
        <p:spPr>
          <a:xfrm>
            <a:off x="6017418" y="986418"/>
            <a:ext cx="5629275" cy="3485570"/>
          </a:xfrm>
          <a:prstGeom prst="rect">
            <a:avLst/>
          </a:prstGeom>
          <a:noFill/>
        </p:spPr>
        <p:txBody>
          <a:bodyPr wrap="square" rtlCol="0">
            <a:spAutoFit/>
          </a:bodyPr>
          <a:lstStyle/>
          <a:p>
            <a:pPr marL="0" indent="0">
              <a:lnSpc>
                <a:spcPct val="150000"/>
              </a:lnSpc>
              <a:buNone/>
            </a:pPr>
            <a:r>
              <a:rPr lang="es-ES" sz="1400" b="1" dirty="0">
                <a:latin typeface="Arial" panose="020B0604020202020204" pitchFamily="34" charset="0"/>
                <a:cs typeface="Arial" panose="020B0604020202020204" pitchFamily="34" charset="0"/>
              </a:rPr>
              <a:t>H3: El género "Drama" es el más común en Netflix</a:t>
            </a:r>
          </a:p>
          <a:p>
            <a:pPr marL="0" indent="0">
              <a:lnSpc>
                <a:spcPct val="150000"/>
              </a:lnSpc>
              <a:buNone/>
            </a:pPr>
            <a:endParaRPr lang="es-ES" sz="1050" b="1" dirty="0">
              <a:latin typeface="Arial" panose="020B0604020202020204" pitchFamily="34" charset="0"/>
              <a:cs typeface="Arial" panose="020B0604020202020204" pitchFamily="34" charset="0"/>
            </a:endParaRPr>
          </a:p>
          <a:p>
            <a:pPr marL="0" indent="0">
              <a:lnSpc>
                <a:spcPct val="150000"/>
              </a:lnSpc>
              <a:buNone/>
            </a:pPr>
            <a:r>
              <a:rPr lang="es-ES" sz="1050" b="1" dirty="0">
                <a:latin typeface="Arial" panose="020B0604020202020204" pitchFamily="34" charset="0"/>
                <a:cs typeface="Arial" panose="020B0604020202020204" pitchFamily="34" charset="0"/>
              </a:rPr>
              <a:t>Objetivo del modelo </a:t>
            </a:r>
            <a:r>
              <a:rPr lang="es-ES" sz="1050" b="1" dirty="0">
                <a:latin typeface="Arial" panose="020B0604020202020204" pitchFamily="34" charset="0"/>
                <a:cs typeface="Arial" panose="020B0604020202020204" pitchFamily="34" charset="0"/>
                <a:sym typeface="Wingdings" pitchFamily="2" charset="2"/>
              </a:rPr>
              <a:t> </a:t>
            </a:r>
            <a:r>
              <a:rPr lang="es-ES" sz="1050" b="1" dirty="0">
                <a:latin typeface="Arial" panose="020B0604020202020204" pitchFamily="34" charset="0"/>
                <a:cs typeface="Arial" panose="020B0604020202020204" pitchFamily="34" charset="0"/>
              </a:rPr>
              <a:t>Predecir si un título pertenece al género "Dramas" utilizando un modelo de clasificación basado en sus características:</a:t>
            </a:r>
          </a:p>
          <a:p>
            <a:pPr>
              <a:lnSpc>
                <a:spcPct val="150000"/>
              </a:lnSpc>
              <a:buFontTx/>
              <a:buChar char="-"/>
            </a:pPr>
            <a:r>
              <a:rPr lang="es-ES" sz="1050" b="1" dirty="0" err="1">
                <a:latin typeface="Arial" panose="020B0604020202020204" pitchFamily="34" charset="0"/>
                <a:cs typeface="Arial" panose="020B0604020202020204" pitchFamily="34" charset="0"/>
              </a:rPr>
              <a:t>type</a:t>
            </a:r>
            <a:r>
              <a:rPr lang="es-ES" sz="1050" b="1" dirty="0">
                <a:latin typeface="Arial" panose="020B0604020202020204" pitchFamily="34" charset="0"/>
                <a:cs typeface="Arial" panose="020B0604020202020204" pitchFamily="34" charset="0"/>
              </a:rPr>
              <a:t> (</a:t>
            </a:r>
            <a:r>
              <a:rPr lang="es-ES" sz="1050" b="1" dirty="0" err="1">
                <a:latin typeface="Arial" panose="020B0604020202020204" pitchFamily="34" charset="0"/>
                <a:cs typeface="Arial" panose="020B0604020202020204" pitchFamily="34" charset="0"/>
              </a:rPr>
              <a:t>Movie</a:t>
            </a:r>
            <a:r>
              <a:rPr lang="es-ES" sz="1050" b="1" dirty="0">
                <a:latin typeface="Arial" panose="020B0604020202020204" pitchFamily="34" charset="0"/>
                <a:cs typeface="Arial" panose="020B0604020202020204" pitchFamily="34" charset="0"/>
              </a:rPr>
              <a:t> o TV Show)</a:t>
            </a:r>
          </a:p>
          <a:p>
            <a:pPr>
              <a:lnSpc>
                <a:spcPct val="150000"/>
              </a:lnSpc>
              <a:buFontTx/>
              <a:buChar char="-"/>
            </a:pPr>
            <a:r>
              <a:rPr lang="es-ES" sz="1050" b="1" dirty="0" err="1">
                <a:latin typeface="Arial" panose="020B0604020202020204" pitchFamily="34" charset="0"/>
                <a:cs typeface="Arial" panose="020B0604020202020204" pitchFamily="34" charset="0"/>
              </a:rPr>
              <a:t>main_country</a:t>
            </a:r>
            <a:r>
              <a:rPr lang="es-ES" sz="1050" b="1" dirty="0">
                <a:latin typeface="Arial" panose="020B0604020202020204" pitchFamily="34" charset="0"/>
                <a:cs typeface="Arial" panose="020B0604020202020204" pitchFamily="34" charset="0"/>
              </a:rPr>
              <a:t> (País principal de origen)</a:t>
            </a:r>
          </a:p>
          <a:p>
            <a:pPr>
              <a:lnSpc>
                <a:spcPct val="150000"/>
              </a:lnSpc>
              <a:buFontTx/>
              <a:buChar char="-"/>
            </a:pPr>
            <a:r>
              <a:rPr lang="es-ES" sz="1050" b="1" dirty="0" err="1">
                <a:latin typeface="Arial" panose="020B0604020202020204" pitchFamily="34" charset="0"/>
                <a:cs typeface="Arial" panose="020B0604020202020204" pitchFamily="34" charset="0"/>
              </a:rPr>
              <a:t>release_year</a:t>
            </a:r>
            <a:r>
              <a:rPr lang="es-ES" sz="1050" b="1" dirty="0">
                <a:latin typeface="Arial" panose="020B0604020202020204" pitchFamily="34" charset="0"/>
                <a:cs typeface="Arial" panose="020B0604020202020204" pitchFamily="34" charset="0"/>
              </a:rPr>
              <a:t> (Año de lanzamiento)</a:t>
            </a:r>
          </a:p>
          <a:p>
            <a:pPr>
              <a:lnSpc>
                <a:spcPct val="150000"/>
              </a:lnSpc>
              <a:buFontTx/>
              <a:buChar char="-"/>
            </a:pPr>
            <a:r>
              <a:rPr lang="es-ES" sz="1050" b="1" dirty="0" err="1">
                <a:latin typeface="Arial" panose="020B0604020202020204" pitchFamily="34" charset="0"/>
                <a:cs typeface="Arial" panose="020B0604020202020204" pitchFamily="34" charset="0"/>
              </a:rPr>
              <a:t>duration_int</a:t>
            </a:r>
            <a:r>
              <a:rPr lang="es-ES" sz="1050" b="1" dirty="0">
                <a:latin typeface="Arial" panose="020B0604020202020204" pitchFamily="34" charset="0"/>
                <a:cs typeface="Arial" panose="020B0604020202020204" pitchFamily="34" charset="0"/>
              </a:rPr>
              <a:t> (Duración en minutos o temporadas)</a:t>
            </a:r>
          </a:p>
          <a:p>
            <a:pPr marL="0" indent="0">
              <a:lnSpc>
                <a:spcPct val="150000"/>
              </a:lnSpc>
              <a:buNone/>
            </a:pPr>
            <a:endParaRPr lang="es-ES" sz="1050" b="1" dirty="0">
              <a:solidFill>
                <a:srgbClr val="C00000"/>
              </a:solidFill>
              <a:latin typeface="Arial" panose="020B0604020202020204" pitchFamily="34" charset="0"/>
              <a:cs typeface="Arial" panose="020B0604020202020204" pitchFamily="34" charset="0"/>
            </a:endParaRPr>
          </a:p>
          <a:p>
            <a:pPr marL="0" indent="0">
              <a:lnSpc>
                <a:spcPct val="150000"/>
              </a:lnSpc>
              <a:buNone/>
            </a:pPr>
            <a:r>
              <a:rPr lang="es-ES" sz="1050" b="1" dirty="0">
                <a:solidFill>
                  <a:srgbClr val="C00000"/>
                </a:solidFill>
                <a:latin typeface="Arial" panose="020B0604020202020204" pitchFamily="34" charset="0"/>
                <a:cs typeface="Arial" panose="020B0604020202020204" pitchFamily="34" charset="0"/>
              </a:rPr>
              <a:t>El modelo tiene una precisión del 69%, destacándose en la identificación de títulos que no son del género 'Drama' (79%) en comparación con los que sí lo son (51%). Esto sugiere que el modelo es más preciso al clasificar otros géneros que al identificar específicamente el género 'Drama</a:t>
            </a:r>
          </a:p>
          <a:p>
            <a:endParaRPr lang="es-ES" sz="1050" dirty="0"/>
          </a:p>
        </p:txBody>
      </p:sp>
    </p:spTree>
    <p:extLst>
      <p:ext uri="{BB962C8B-B14F-4D97-AF65-F5344CB8AC3E}">
        <p14:creationId xmlns:p14="http://schemas.microsoft.com/office/powerpoint/2010/main" val="3914924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9D65B71-7415-1F85-4DB7-91980AC61BF4}"/>
              </a:ext>
            </a:extLst>
          </p:cNvPr>
          <p:cNvSpPr>
            <a:spLocks noGrp="1"/>
          </p:cNvSpPr>
          <p:nvPr>
            <p:ph type="title"/>
          </p:nvPr>
        </p:nvSpPr>
        <p:spPr>
          <a:xfrm>
            <a:off x="841248" y="1021530"/>
            <a:ext cx="3691496" cy="3500846"/>
          </a:xfrm>
        </p:spPr>
        <p:txBody>
          <a:bodyPr>
            <a:normAutofit/>
          </a:bodyPr>
          <a:lstStyle/>
          <a:p>
            <a:r>
              <a:rPr lang="es-ES" sz="5400" dirty="0"/>
              <a:t>1. Problema de negocio</a:t>
            </a:r>
          </a:p>
        </p:txBody>
      </p:sp>
      <p:sp>
        <p:nvSpPr>
          <p:cNvPr id="19"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1" name="Marcador de contenido 2">
            <a:extLst>
              <a:ext uri="{FF2B5EF4-FFF2-40B4-BE49-F238E27FC236}">
                <a16:creationId xmlns:a16="http://schemas.microsoft.com/office/drawing/2014/main" id="{5D862205-CF59-E2D3-72FD-94800817A3F8}"/>
              </a:ext>
            </a:extLst>
          </p:cNvPr>
          <p:cNvGraphicFramePr>
            <a:graphicFrameLocks noGrp="1"/>
          </p:cNvGraphicFramePr>
          <p:nvPr>
            <p:ph idx="1"/>
          </p:nvPr>
        </p:nvGraphicFramePr>
        <p:xfrm>
          <a:off x="5126418" y="552091"/>
          <a:ext cx="6820159" cy="54315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48445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F148F40-4658-9EC4-1938-570D60D4BA7E}"/>
              </a:ext>
            </a:extLst>
          </p:cNvPr>
          <p:cNvSpPr>
            <a:spLocks noGrp="1"/>
          </p:cNvSpPr>
          <p:nvPr>
            <p:ph type="title"/>
          </p:nvPr>
        </p:nvSpPr>
        <p:spPr>
          <a:xfrm>
            <a:off x="630936" y="708835"/>
            <a:ext cx="7076150" cy="955198"/>
          </a:xfrm>
        </p:spPr>
        <p:txBody>
          <a:bodyPr anchor="b">
            <a:normAutofit/>
          </a:bodyPr>
          <a:lstStyle/>
          <a:p>
            <a:pPr>
              <a:buNone/>
            </a:pPr>
            <a:r>
              <a:rPr lang="es-ES" sz="5000" b="1" dirty="0"/>
              <a:t>2. Planteamiento Técnico</a:t>
            </a:r>
          </a:p>
        </p:txBody>
      </p:sp>
      <p:sp>
        <p:nvSpPr>
          <p:cNvPr id="11"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9329F7E5-4568-1C27-F8C9-7823894ABEAF}"/>
              </a:ext>
            </a:extLst>
          </p:cNvPr>
          <p:cNvSpPr>
            <a:spLocks noGrp="1"/>
          </p:cNvSpPr>
          <p:nvPr>
            <p:ph idx="1"/>
          </p:nvPr>
        </p:nvSpPr>
        <p:spPr>
          <a:xfrm>
            <a:off x="542918" y="2684655"/>
            <a:ext cx="4818888" cy="2702402"/>
          </a:xfrm>
        </p:spPr>
        <p:txBody>
          <a:bodyPr anchor="t">
            <a:normAutofit/>
          </a:bodyPr>
          <a:lstStyle/>
          <a:p>
            <a:pPr>
              <a:buFontTx/>
              <a:buChar char="-"/>
            </a:pPr>
            <a:r>
              <a:rPr lang="es-ES" sz="2000" dirty="0"/>
              <a:t>Utilizaremos EDA para identificar tendencias de crecimiento y distribución geográfica.</a:t>
            </a:r>
          </a:p>
          <a:p>
            <a:pPr>
              <a:buFontTx/>
              <a:buChar char="-"/>
            </a:pPr>
            <a:r>
              <a:rPr lang="es-ES" sz="2000" dirty="0"/>
              <a:t>Aplicaremos modelos de clasificación binaria (</a:t>
            </a:r>
            <a:r>
              <a:rPr lang="es-ES" sz="2000" dirty="0" err="1"/>
              <a:t>Random</a:t>
            </a:r>
            <a:r>
              <a:rPr lang="es-ES" sz="2000" dirty="0"/>
              <a:t> Forest) para validar las hipótesis planteadas.</a:t>
            </a:r>
          </a:p>
        </p:txBody>
      </p:sp>
      <p:pic>
        <p:nvPicPr>
          <p:cNvPr id="4" name="Imagen 3">
            <a:extLst>
              <a:ext uri="{FF2B5EF4-FFF2-40B4-BE49-F238E27FC236}">
                <a16:creationId xmlns:a16="http://schemas.microsoft.com/office/drawing/2014/main" id="{9A78355D-BB23-4A18-0971-B131579F7789}"/>
              </a:ext>
            </a:extLst>
          </p:cNvPr>
          <p:cNvPicPr>
            <a:picLocks noChangeAspect="1"/>
          </p:cNvPicPr>
          <p:nvPr/>
        </p:nvPicPr>
        <p:blipFill>
          <a:blip r:embed="rId3"/>
          <a:stretch>
            <a:fillRect/>
          </a:stretch>
        </p:blipFill>
        <p:spPr>
          <a:xfrm>
            <a:off x="5449824" y="2121408"/>
            <a:ext cx="6199258" cy="3642063"/>
          </a:xfrm>
          <a:prstGeom prst="rect">
            <a:avLst/>
          </a:prstGeom>
        </p:spPr>
      </p:pic>
    </p:spTree>
    <p:extLst>
      <p:ext uri="{BB962C8B-B14F-4D97-AF65-F5344CB8AC3E}">
        <p14:creationId xmlns:p14="http://schemas.microsoft.com/office/powerpoint/2010/main" val="968043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49B9E8A9-352D-4DCB-9485-C777000D4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8C242FF-871A-2329-3C14-B778CE14F472}"/>
              </a:ext>
            </a:extLst>
          </p:cNvPr>
          <p:cNvSpPr>
            <a:spLocks noGrp="1"/>
          </p:cNvSpPr>
          <p:nvPr>
            <p:ph type="title"/>
          </p:nvPr>
        </p:nvSpPr>
        <p:spPr>
          <a:xfrm>
            <a:off x="612648" y="1078992"/>
            <a:ext cx="6272784" cy="1536192"/>
          </a:xfrm>
        </p:spPr>
        <p:txBody>
          <a:bodyPr anchor="b">
            <a:normAutofit/>
          </a:bodyPr>
          <a:lstStyle/>
          <a:p>
            <a:r>
              <a:rPr lang="es-ES" sz="5200" b="1" dirty="0"/>
              <a:t>3. Descripción del </a:t>
            </a:r>
            <a:r>
              <a:rPr lang="es-ES" sz="5200" b="1" dirty="0" err="1"/>
              <a:t>Dataset</a:t>
            </a:r>
            <a:r>
              <a:rPr lang="es-ES" sz="5200" b="1" dirty="0"/>
              <a:t> y EDA (I)</a:t>
            </a:r>
          </a:p>
        </p:txBody>
      </p:sp>
      <p:sp>
        <p:nvSpPr>
          <p:cNvPr id="23" name="Rectangle 22">
            <a:extLst>
              <a:ext uri="{FF2B5EF4-FFF2-40B4-BE49-F238E27FC236}">
                <a16:creationId xmlns:a16="http://schemas.microsoft.com/office/drawing/2014/main" id="{C2A9B0E5-C2C1-4B85-99A9-117A659D5F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5" name="Rectangle 24">
            <a:extLst>
              <a:ext uri="{FF2B5EF4-FFF2-40B4-BE49-F238E27FC236}">
                <a16:creationId xmlns:a16="http://schemas.microsoft.com/office/drawing/2014/main" id="{3A8AEACA-9535-4BE8-A91B-8BE82BA547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Imagen 6" descr="Gráfico, Gráfico circular&#10;&#10;El contenido generado por IA puede ser incorrecto.">
            <a:extLst>
              <a:ext uri="{FF2B5EF4-FFF2-40B4-BE49-F238E27FC236}">
                <a16:creationId xmlns:a16="http://schemas.microsoft.com/office/drawing/2014/main" id="{3807EB68-CD33-0783-FF50-212310C0984A}"/>
              </a:ext>
            </a:extLst>
          </p:cNvPr>
          <p:cNvPicPr>
            <a:picLocks noChangeAspect="1"/>
          </p:cNvPicPr>
          <p:nvPr/>
        </p:nvPicPr>
        <p:blipFill>
          <a:blip r:embed="rId3"/>
          <a:stretch>
            <a:fillRect/>
          </a:stretch>
        </p:blipFill>
        <p:spPr>
          <a:xfrm>
            <a:off x="6911108" y="215987"/>
            <a:ext cx="3812622" cy="3574334"/>
          </a:xfrm>
          <a:prstGeom prst="rect">
            <a:avLst/>
          </a:prstGeom>
        </p:spPr>
      </p:pic>
      <p:sp>
        <p:nvSpPr>
          <p:cNvPr id="3" name="Marcador de contenido 2">
            <a:extLst>
              <a:ext uri="{FF2B5EF4-FFF2-40B4-BE49-F238E27FC236}">
                <a16:creationId xmlns:a16="http://schemas.microsoft.com/office/drawing/2014/main" id="{FDF64B9F-0D3D-9695-92BF-C163E21E998C}"/>
              </a:ext>
            </a:extLst>
          </p:cNvPr>
          <p:cNvSpPr>
            <a:spLocks noGrp="1"/>
          </p:cNvSpPr>
          <p:nvPr>
            <p:ph idx="1"/>
          </p:nvPr>
        </p:nvSpPr>
        <p:spPr>
          <a:xfrm>
            <a:off x="612648" y="3355848"/>
            <a:ext cx="6272784" cy="2825496"/>
          </a:xfrm>
        </p:spPr>
        <p:txBody>
          <a:bodyPr>
            <a:normAutofit/>
          </a:bodyPr>
          <a:lstStyle/>
          <a:p>
            <a:pPr>
              <a:spcBef>
                <a:spcPts val="0"/>
              </a:spcBef>
              <a:spcAft>
                <a:spcPts val="600"/>
              </a:spcAft>
            </a:pPr>
            <a:r>
              <a:rPr lang="es-ES" sz="2200" dirty="0"/>
              <a:t>Cargar el </a:t>
            </a:r>
            <a:r>
              <a:rPr lang="es-ES" sz="2200" dirty="0" err="1"/>
              <a:t>Dataset</a:t>
            </a:r>
            <a:r>
              <a:rPr lang="es-ES" sz="2200" dirty="0"/>
              <a:t>: visión general </a:t>
            </a:r>
          </a:p>
          <a:p>
            <a:pPr>
              <a:spcBef>
                <a:spcPts val="0"/>
              </a:spcBef>
              <a:spcAft>
                <a:spcPts val="600"/>
              </a:spcAft>
            </a:pPr>
            <a:r>
              <a:rPr lang="es-ES" sz="2200" dirty="0"/>
              <a:t>Comprobación de valores nulos</a:t>
            </a:r>
          </a:p>
          <a:p>
            <a:pPr>
              <a:spcBef>
                <a:spcPts val="0"/>
              </a:spcBef>
              <a:spcAft>
                <a:spcPts val="600"/>
              </a:spcAft>
            </a:pPr>
            <a:r>
              <a:rPr lang="es-ES" sz="2200" dirty="0"/>
              <a:t>Limpieza de datos</a:t>
            </a:r>
          </a:p>
        </p:txBody>
      </p:sp>
      <p:pic>
        <p:nvPicPr>
          <p:cNvPr id="4" name="Imagen 3" descr="Interfaz de usuario gráfica, Aplicación, Tabla&#10;&#10;El contenido generado por IA puede ser incorrecto.">
            <a:extLst>
              <a:ext uri="{FF2B5EF4-FFF2-40B4-BE49-F238E27FC236}">
                <a16:creationId xmlns:a16="http://schemas.microsoft.com/office/drawing/2014/main" id="{AC752E8F-33D1-261D-F4B4-FC9E229CB532}"/>
              </a:ext>
            </a:extLst>
          </p:cNvPr>
          <p:cNvPicPr>
            <a:picLocks noChangeAspect="1"/>
          </p:cNvPicPr>
          <p:nvPr/>
        </p:nvPicPr>
        <p:blipFill>
          <a:blip r:embed="rId4"/>
          <a:stretch>
            <a:fillRect/>
          </a:stretch>
        </p:blipFill>
        <p:spPr>
          <a:xfrm>
            <a:off x="5721056" y="3904621"/>
            <a:ext cx="6192726" cy="2508054"/>
          </a:xfrm>
          <a:prstGeom prst="rect">
            <a:avLst/>
          </a:prstGeom>
        </p:spPr>
      </p:pic>
    </p:spTree>
    <p:extLst>
      <p:ext uri="{BB962C8B-B14F-4D97-AF65-F5344CB8AC3E}">
        <p14:creationId xmlns:p14="http://schemas.microsoft.com/office/powerpoint/2010/main" val="2229159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1ECBE11-330D-E58A-DA12-407F6E938F7F}"/>
              </a:ext>
            </a:extLst>
          </p:cNvPr>
          <p:cNvSpPr>
            <a:spLocks noGrp="1"/>
          </p:cNvSpPr>
          <p:nvPr>
            <p:ph type="title"/>
          </p:nvPr>
        </p:nvSpPr>
        <p:spPr>
          <a:xfrm>
            <a:off x="630936" y="640080"/>
            <a:ext cx="9427464" cy="1481328"/>
          </a:xfrm>
        </p:spPr>
        <p:txBody>
          <a:bodyPr anchor="b">
            <a:normAutofit fontScale="90000"/>
          </a:bodyPr>
          <a:lstStyle/>
          <a:p>
            <a:r>
              <a:rPr lang="es-ES" sz="4600" b="1" dirty="0"/>
              <a:t>3. Descripción del </a:t>
            </a:r>
            <a:r>
              <a:rPr lang="es-ES" sz="4600" b="1" dirty="0" err="1"/>
              <a:t>Dataset</a:t>
            </a:r>
            <a:r>
              <a:rPr lang="es-ES" sz="4600" b="1" dirty="0"/>
              <a:t> y EDA (II)</a:t>
            </a:r>
            <a:br>
              <a:rPr lang="es-ES" sz="4600" b="1" dirty="0"/>
            </a:br>
            <a:br>
              <a:rPr lang="es-ES" sz="4600" b="1" dirty="0"/>
            </a:br>
            <a:r>
              <a:rPr lang="es-ES" sz="4800" b="1" dirty="0"/>
              <a:t>Análisis univariante</a:t>
            </a:r>
            <a:endParaRPr lang="es-ES" sz="4600" dirty="0"/>
          </a:p>
        </p:txBody>
      </p:sp>
      <p:sp>
        <p:nvSpPr>
          <p:cNvPr id="2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63719B80-C49B-7625-DCBB-C90227F51EFF}"/>
              </a:ext>
            </a:extLst>
          </p:cNvPr>
          <p:cNvSpPr>
            <a:spLocks noGrp="1"/>
          </p:cNvSpPr>
          <p:nvPr>
            <p:ph idx="1"/>
          </p:nvPr>
        </p:nvSpPr>
        <p:spPr>
          <a:xfrm>
            <a:off x="630936" y="2660904"/>
            <a:ext cx="5185248" cy="3547872"/>
          </a:xfrm>
        </p:spPr>
        <p:txBody>
          <a:bodyPr anchor="t">
            <a:normAutofit fontScale="92500" lnSpcReduction="10000"/>
          </a:bodyPr>
          <a:lstStyle/>
          <a:p>
            <a:pPr marL="0" indent="0">
              <a:buNone/>
            </a:pPr>
            <a:r>
              <a:rPr lang="es-ES" sz="1600" b="1" dirty="0"/>
              <a:t>Análisis univariante</a:t>
            </a:r>
            <a:r>
              <a:rPr lang="es-ES" sz="1600" dirty="0"/>
              <a:t>:  análisis estadístico de centralidad y dispersión</a:t>
            </a:r>
          </a:p>
          <a:p>
            <a:pPr>
              <a:buFontTx/>
              <a:buChar char="-"/>
            </a:pPr>
            <a:r>
              <a:rPr lang="es-ES" sz="1600" dirty="0"/>
              <a:t>8807 títulos</a:t>
            </a:r>
          </a:p>
          <a:p>
            <a:pPr>
              <a:buFontTx/>
              <a:buChar char="-"/>
            </a:pPr>
            <a:r>
              <a:rPr lang="es-ES" sz="1600" dirty="0"/>
              <a:t>Año mínimo de lanzamiento 1925 y el máximo 2021</a:t>
            </a:r>
          </a:p>
          <a:p>
            <a:pPr>
              <a:buFontTx/>
              <a:buChar char="-"/>
            </a:pPr>
            <a:r>
              <a:rPr lang="es-ES" sz="1600" dirty="0"/>
              <a:t>Tendencia central </a:t>
            </a:r>
            <a:br>
              <a:rPr lang="es-ES" sz="1600" dirty="0"/>
            </a:br>
            <a:r>
              <a:rPr lang="es-ES" sz="1600" b="1" dirty="0"/>
              <a:t>MEDIA</a:t>
            </a:r>
            <a:r>
              <a:rPr lang="es-ES" sz="1600" dirty="0"/>
              <a:t>: 2014 (catálogo relativamente reciente)</a:t>
            </a:r>
            <a:br>
              <a:rPr lang="es-ES" sz="1600" dirty="0"/>
            </a:br>
            <a:r>
              <a:rPr lang="es-ES" sz="1600" b="1" dirty="0"/>
              <a:t>MEDIANA</a:t>
            </a:r>
            <a:r>
              <a:rPr lang="es-ES" sz="1600" dirty="0"/>
              <a:t>: 2017 (50% de los títulos lazados en los últimos años)</a:t>
            </a:r>
          </a:p>
          <a:p>
            <a:pPr>
              <a:buFontTx/>
              <a:buChar char="-"/>
            </a:pPr>
            <a:r>
              <a:rPr lang="es-ES" sz="1600" dirty="0"/>
              <a:t>Dispersión</a:t>
            </a:r>
            <a:br>
              <a:rPr lang="es-ES" sz="1600" dirty="0"/>
            </a:br>
            <a:r>
              <a:rPr lang="es-ES" sz="1600" b="1" dirty="0"/>
              <a:t>DESVIACIÓN ESTÁNDAR</a:t>
            </a:r>
            <a:r>
              <a:rPr lang="es-ES" sz="1600" dirty="0"/>
              <a:t>: 8,82 (variación pero casi todos alrededor de la media)</a:t>
            </a:r>
          </a:p>
          <a:p>
            <a:pPr marL="0" indent="0">
              <a:buNone/>
            </a:pPr>
            <a:br>
              <a:rPr lang="es-ES" sz="1600" b="1" dirty="0">
                <a:solidFill>
                  <a:srgbClr val="C00000"/>
                </a:solidFill>
              </a:rPr>
            </a:br>
            <a:r>
              <a:rPr lang="es-ES" sz="1600" b="1" dirty="0">
                <a:solidFill>
                  <a:srgbClr val="C00000"/>
                </a:solidFill>
              </a:rPr>
              <a:t>Conclusión: la mayoría de títulos son la última década, Netflix ha expandido su catálogo en los años recientes, especialmente después de 2014.</a:t>
            </a:r>
          </a:p>
        </p:txBody>
      </p:sp>
      <p:pic>
        <p:nvPicPr>
          <p:cNvPr id="8" name="Imagen 7">
            <a:extLst>
              <a:ext uri="{FF2B5EF4-FFF2-40B4-BE49-F238E27FC236}">
                <a16:creationId xmlns:a16="http://schemas.microsoft.com/office/drawing/2014/main" id="{A91A406B-931F-039F-9E00-B4B96EA7D69C}"/>
              </a:ext>
            </a:extLst>
          </p:cNvPr>
          <p:cNvPicPr>
            <a:picLocks noChangeAspect="1"/>
          </p:cNvPicPr>
          <p:nvPr/>
        </p:nvPicPr>
        <p:blipFill>
          <a:blip r:embed="rId3"/>
          <a:stretch>
            <a:fillRect/>
          </a:stretch>
        </p:blipFill>
        <p:spPr>
          <a:xfrm>
            <a:off x="6099048" y="1764015"/>
            <a:ext cx="5458968" cy="3329970"/>
          </a:xfrm>
          <a:prstGeom prst="rect">
            <a:avLst/>
          </a:prstGeom>
        </p:spPr>
      </p:pic>
    </p:spTree>
    <p:extLst>
      <p:ext uri="{BB962C8B-B14F-4D97-AF65-F5344CB8AC3E}">
        <p14:creationId xmlns:p14="http://schemas.microsoft.com/office/powerpoint/2010/main" val="586890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4B406A1-BAB9-DF64-CB72-42DE329976EB}"/>
            </a:ext>
          </a:extLst>
        </p:cNvPr>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D51BB1D-110A-A35C-A084-D4AB31C6FA30}"/>
              </a:ext>
            </a:extLst>
          </p:cNvPr>
          <p:cNvSpPr>
            <a:spLocks noGrp="1"/>
          </p:cNvSpPr>
          <p:nvPr>
            <p:ph type="title"/>
          </p:nvPr>
        </p:nvSpPr>
        <p:spPr>
          <a:xfrm>
            <a:off x="395739" y="438632"/>
            <a:ext cx="7922755" cy="1719072"/>
          </a:xfrm>
        </p:spPr>
        <p:txBody>
          <a:bodyPr anchor="b">
            <a:normAutofit/>
          </a:bodyPr>
          <a:lstStyle/>
          <a:p>
            <a:r>
              <a:rPr lang="es-ES" sz="3800" b="1" dirty="0"/>
              <a:t>3. Descripción del </a:t>
            </a:r>
            <a:r>
              <a:rPr lang="es-ES" sz="3800" b="1" dirty="0" err="1"/>
              <a:t>Dataset</a:t>
            </a:r>
            <a:r>
              <a:rPr lang="es-ES" sz="3800" b="1" dirty="0"/>
              <a:t> y EDA (III)</a:t>
            </a:r>
            <a:br>
              <a:rPr lang="es-ES" sz="3800" b="1" dirty="0"/>
            </a:br>
            <a:br>
              <a:rPr lang="es-ES" sz="3800" b="1" dirty="0"/>
            </a:br>
            <a:r>
              <a:rPr lang="es-ES" sz="4000" b="1" dirty="0"/>
              <a:t>Análisis bivariante</a:t>
            </a:r>
            <a:endParaRPr lang="es-ES" sz="3800" dirty="0"/>
          </a:p>
        </p:txBody>
      </p:sp>
      <p:sp>
        <p:nvSpPr>
          <p:cNvPr id="18"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0C5CE46D-F447-57C6-20E7-D0EC19F1CEF8}"/>
              </a:ext>
            </a:extLst>
          </p:cNvPr>
          <p:cNvSpPr>
            <a:spLocks noGrp="1"/>
          </p:cNvSpPr>
          <p:nvPr>
            <p:ph idx="1"/>
          </p:nvPr>
        </p:nvSpPr>
        <p:spPr>
          <a:xfrm>
            <a:off x="630936" y="2807208"/>
            <a:ext cx="3429000" cy="3410712"/>
          </a:xfrm>
        </p:spPr>
        <p:txBody>
          <a:bodyPr anchor="t">
            <a:normAutofit/>
          </a:bodyPr>
          <a:lstStyle/>
          <a:p>
            <a:pPr marL="0" indent="0">
              <a:buNone/>
            </a:pPr>
            <a:r>
              <a:rPr lang="es-ES" sz="1200" b="1" dirty="0"/>
              <a:t>Análisis bivariante</a:t>
            </a:r>
            <a:r>
              <a:rPr lang="es-ES" sz="1200" dirty="0"/>
              <a:t>:  análisis estadístico de dos variables para ver si hay una correlación entre ellas</a:t>
            </a:r>
          </a:p>
          <a:p>
            <a:pPr>
              <a:buFontTx/>
              <a:buChar char="-"/>
            </a:pPr>
            <a:r>
              <a:rPr lang="es-ES" sz="1200" dirty="0" err="1"/>
              <a:t>release_year</a:t>
            </a:r>
            <a:r>
              <a:rPr lang="es-ES" sz="1200" dirty="0"/>
              <a:t> (Año de lanzamiento) </a:t>
            </a:r>
            <a:r>
              <a:rPr lang="es-ES" sz="1200" dirty="0">
                <a:sym typeface="Wingdings" pitchFamily="2" charset="2"/>
              </a:rPr>
              <a:t> numérica</a:t>
            </a:r>
          </a:p>
          <a:p>
            <a:pPr>
              <a:buFontTx/>
              <a:buChar char="-"/>
            </a:pPr>
            <a:r>
              <a:rPr lang="es-ES" sz="1200" dirty="0" err="1"/>
              <a:t>type</a:t>
            </a:r>
            <a:r>
              <a:rPr lang="es-ES" sz="1200" dirty="0"/>
              <a:t> (Tipo de contenido)</a:t>
            </a:r>
            <a:r>
              <a:rPr lang="es-ES" sz="1200" dirty="0">
                <a:sym typeface="Wingdings" pitchFamily="2" charset="2"/>
              </a:rPr>
              <a:t>  categórica</a:t>
            </a:r>
            <a:endParaRPr lang="es-ES" sz="1200" dirty="0"/>
          </a:p>
          <a:p>
            <a:pPr marL="0" indent="0">
              <a:buNone/>
            </a:pPr>
            <a:r>
              <a:rPr lang="es-ES" sz="1200" dirty="0"/>
              <a:t>La gráfica muestra la relación entre el año de lanzamiento y el tipo de contenido en el catálogo de Netflix, destacando un claro aumento en el número de títulos a lo largo del tiempo. Se observa que las películas (en azul) han sido predominantes históricamente, pero a partir de 2014, el volumen de series (en naranja) también ha crecido significativamente, reflejando una diversificación en la oferta de la plataforma.</a:t>
            </a:r>
          </a:p>
        </p:txBody>
      </p:sp>
      <p:pic>
        <p:nvPicPr>
          <p:cNvPr id="4" name="Imagen 3">
            <a:extLst>
              <a:ext uri="{FF2B5EF4-FFF2-40B4-BE49-F238E27FC236}">
                <a16:creationId xmlns:a16="http://schemas.microsoft.com/office/drawing/2014/main" id="{24B21D76-C57E-C437-338B-FD59DA9E5233}"/>
              </a:ext>
            </a:extLst>
          </p:cNvPr>
          <p:cNvPicPr>
            <a:picLocks noChangeAspect="1"/>
          </p:cNvPicPr>
          <p:nvPr/>
        </p:nvPicPr>
        <p:blipFill>
          <a:blip r:embed="rId3"/>
          <a:stretch>
            <a:fillRect/>
          </a:stretch>
        </p:blipFill>
        <p:spPr>
          <a:xfrm>
            <a:off x="4654296" y="1737588"/>
            <a:ext cx="6903720" cy="3382823"/>
          </a:xfrm>
          <a:prstGeom prst="rect">
            <a:avLst/>
          </a:prstGeom>
        </p:spPr>
      </p:pic>
    </p:spTree>
    <p:extLst>
      <p:ext uri="{BB962C8B-B14F-4D97-AF65-F5344CB8AC3E}">
        <p14:creationId xmlns:p14="http://schemas.microsoft.com/office/powerpoint/2010/main" val="2613883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0F1DA99-EBE5-AEEE-FE0A-1FED9709D00E}"/>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E5FFEFD-1610-27BA-EF6F-1B5229926EF6}"/>
              </a:ext>
            </a:extLst>
          </p:cNvPr>
          <p:cNvSpPr>
            <a:spLocks noGrp="1"/>
          </p:cNvSpPr>
          <p:nvPr>
            <p:ph type="title"/>
          </p:nvPr>
        </p:nvSpPr>
        <p:spPr>
          <a:xfrm>
            <a:off x="548392" y="280179"/>
            <a:ext cx="10488369" cy="1040652"/>
          </a:xfrm>
        </p:spPr>
        <p:txBody>
          <a:bodyPr anchor="b">
            <a:normAutofit/>
          </a:bodyPr>
          <a:lstStyle/>
          <a:p>
            <a:r>
              <a:rPr lang="es-ES" sz="3200" b="1" dirty="0"/>
              <a:t>3. Descripción del </a:t>
            </a:r>
            <a:r>
              <a:rPr lang="es-ES" sz="3200" b="1" dirty="0" err="1"/>
              <a:t>Dataset</a:t>
            </a:r>
            <a:r>
              <a:rPr lang="es-ES" sz="3200" b="1" dirty="0"/>
              <a:t> y EDA (IV) </a:t>
            </a:r>
            <a:br>
              <a:rPr lang="es-ES" sz="3200" b="1" dirty="0"/>
            </a:br>
            <a:r>
              <a:rPr lang="es-ES" sz="3200" b="1" dirty="0"/>
              <a:t>Análisis multivariable</a:t>
            </a:r>
            <a:endParaRPr lang="es-ES" sz="3200" dirty="0"/>
          </a:p>
        </p:txBody>
      </p:sp>
      <p:sp>
        <p:nvSpPr>
          <p:cNvPr id="13"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ED94FCDE-F7F0-D35E-6D5E-730E7A1D100B}"/>
              </a:ext>
            </a:extLst>
          </p:cNvPr>
          <p:cNvSpPr>
            <a:spLocks noGrp="1"/>
          </p:cNvSpPr>
          <p:nvPr>
            <p:ph idx="1"/>
          </p:nvPr>
        </p:nvSpPr>
        <p:spPr>
          <a:xfrm>
            <a:off x="606847" y="3610529"/>
            <a:ext cx="5689781" cy="3013198"/>
          </a:xfrm>
        </p:spPr>
        <p:txBody>
          <a:bodyPr anchor="t">
            <a:normAutofit fontScale="62500" lnSpcReduction="20000"/>
          </a:bodyPr>
          <a:lstStyle/>
          <a:p>
            <a:pPr marL="0" indent="0">
              <a:lnSpc>
                <a:spcPct val="160000"/>
              </a:lnSpc>
              <a:spcBef>
                <a:spcPts val="400"/>
              </a:spcBef>
              <a:buNone/>
            </a:pPr>
            <a:r>
              <a:rPr lang="es-ES" sz="2300" b="1" dirty="0" err="1"/>
              <a:t>Heatmap</a:t>
            </a:r>
            <a:r>
              <a:rPr lang="es-ES" sz="2300" b="1" dirty="0"/>
              <a:t> de Correlación </a:t>
            </a:r>
            <a:r>
              <a:rPr lang="es-ES" sz="2300" dirty="0"/>
              <a:t>(mapa de calor)</a:t>
            </a:r>
          </a:p>
          <a:p>
            <a:pPr marL="0" indent="0">
              <a:lnSpc>
                <a:spcPct val="160000"/>
              </a:lnSpc>
              <a:spcBef>
                <a:spcPts val="400"/>
              </a:spcBef>
              <a:buNone/>
            </a:pPr>
            <a:r>
              <a:rPr lang="es-ES" sz="1700" dirty="0"/>
              <a:t>Se realiza esto para visualizar la correlación entre las variables numéricas "</a:t>
            </a:r>
            <a:r>
              <a:rPr lang="es-ES" sz="1700" dirty="0" err="1"/>
              <a:t>release_year</a:t>
            </a:r>
            <a:r>
              <a:rPr lang="es-ES" sz="1700" dirty="0"/>
              <a:t>" (año de lanzamiento) y "</a:t>
            </a:r>
            <a:r>
              <a:rPr lang="es-ES" sz="1700" dirty="0" err="1"/>
              <a:t>duration_int</a:t>
            </a:r>
            <a:r>
              <a:rPr lang="es-ES" sz="1700" dirty="0"/>
              <a:t>" (duración en minutos) del catálogo de Netflix. El mapa de calor muestra cómo estas dos variables están relacionadas entre sí, indicando la fuerza y dirección de su correlación.</a:t>
            </a:r>
          </a:p>
          <a:p>
            <a:pPr marL="0" indent="0">
              <a:lnSpc>
                <a:spcPct val="160000"/>
              </a:lnSpc>
              <a:spcBef>
                <a:spcPts val="400"/>
              </a:spcBef>
              <a:buNone/>
            </a:pPr>
            <a:endParaRPr lang="es-ES" sz="1700" b="1" dirty="0">
              <a:solidFill>
                <a:srgbClr val="C00000"/>
              </a:solidFill>
            </a:endParaRPr>
          </a:p>
          <a:p>
            <a:pPr marL="0" indent="0">
              <a:lnSpc>
                <a:spcPct val="160000"/>
              </a:lnSpc>
              <a:spcBef>
                <a:spcPts val="400"/>
              </a:spcBef>
              <a:buNone/>
            </a:pPr>
            <a:r>
              <a:rPr lang="es-ES" sz="1700" b="1" dirty="0">
                <a:solidFill>
                  <a:srgbClr val="C00000"/>
                </a:solidFill>
              </a:rPr>
              <a:t>Conclusión: El </a:t>
            </a:r>
            <a:r>
              <a:rPr lang="es-ES" sz="1700" b="1" dirty="0" err="1">
                <a:solidFill>
                  <a:srgbClr val="C00000"/>
                </a:solidFill>
              </a:rPr>
              <a:t>heatmap</a:t>
            </a:r>
            <a:r>
              <a:rPr lang="es-ES" sz="1700" b="1" dirty="0">
                <a:solidFill>
                  <a:srgbClr val="C00000"/>
                </a:solidFill>
              </a:rPr>
              <a:t> muestra una correlación negativa moderada (-0.25) entre el año de lanzamiento y la duración, lo que sugiere que los títulos más recientes tienden a ser ligeramente más cortos en comparación con los más antiguos. Aunque la relación no es muy fuerte, indica una posible tendencia hacia contenidos de menor duración en años recientes.</a:t>
            </a:r>
          </a:p>
        </p:txBody>
      </p:sp>
      <p:pic>
        <p:nvPicPr>
          <p:cNvPr id="6" name="Imagen 5" descr="Gráfico, Gráfico de rectángulos&#10;&#10;El contenido generado por IA puede ser incorrecto.">
            <a:extLst>
              <a:ext uri="{FF2B5EF4-FFF2-40B4-BE49-F238E27FC236}">
                <a16:creationId xmlns:a16="http://schemas.microsoft.com/office/drawing/2014/main" id="{0463855C-60E2-EC68-7C0D-6D8E89261ACB}"/>
              </a:ext>
            </a:extLst>
          </p:cNvPr>
          <p:cNvPicPr>
            <a:picLocks noChangeAspect="1"/>
          </p:cNvPicPr>
          <p:nvPr/>
        </p:nvPicPr>
        <p:blipFill>
          <a:blip r:embed="rId3"/>
          <a:stretch>
            <a:fillRect/>
          </a:stretch>
        </p:blipFill>
        <p:spPr>
          <a:xfrm>
            <a:off x="1534782" y="1373513"/>
            <a:ext cx="2458484" cy="2058980"/>
          </a:xfrm>
          <a:prstGeom prst="rect">
            <a:avLst/>
          </a:prstGeom>
        </p:spPr>
      </p:pic>
      <p:sp>
        <p:nvSpPr>
          <p:cNvPr id="8" name="Marcador de contenido 2">
            <a:extLst>
              <a:ext uri="{FF2B5EF4-FFF2-40B4-BE49-F238E27FC236}">
                <a16:creationId xmlns:a16="http://schemas.microsoft.com/office/drawing/2014/main" id="{BB82B3BD-EC49-BAF3-34E8-4BB89660C60E}"/>
              </a:ext>
            </a:extLst>
          </p:cNvPr>
          <p:cNvSpPr txBox="1">
            <a:spLocks/>
          </p:cNvSpPr>
          <p:nvPr/>
        </p:nvSpPr>
        <p:spPr>
          <a:xfrm>
            <a:off x="6804809" y="3429000"/>
            <a:ext cx="4780344" cy="243367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s-ES" sz="1700" dirty="0"/>
          </a:p>
          <a:p>
            <a:pPr marL="0" indent="0">
              <a:spcBef>
                <a:spcPts val="0"/>
              </a:spcBef>
              <a:buFont typeface="Arial" panose="020B0604020202020204" pitchFamily="34" charset="0"/>
              <a:buNone/>
            </a:pPr>
            <a:r>
              <a:rPr lang="es-ES" sz="1400" b="1" dirty="0" err="1"/>
              <a:t>Pairplot</a:t>
            </a:r>
            <a:r>
              <a:rPr lang="es-ES" sz="1400" b="1" dirty="0"/>
              <a:t> para observar relaciones cruzadas</a:t>
            </a:r>
          </a:p>
          <a:p>
            <a:pPr marL="0" indent="0">
              <a:spcBef>
                <a:spcPts val="0"/>
              </a:spcBef>
              <a:buFont typeface="Arial" panose="020B0604020202020204" pitchFamily="34" charset="0"/>
              <a:buNone/>
            </a:pPr>
            <a:endParaRPr lang="es-ES" sz="1200" dirty="0"/>
          </a:p>
          <a:p>
            <a:pPr marL="0" indent="0">
              <a:spcBef>
                <a:spcPts val="0"/>
              </a:spcBef>
              <a:buFont typeface="Arial" panose="020B0604020202020204" pitchFamily="34" charset="0"/>
              <a:buNone/>
            </a:pPr>
            <a:r>
              <a:rPr lang="es-ES" sz="1200" dirty="0"/>
              <a:t>El </a:t>
            </a:r>
            <a:r>
              <a:rPr lang="es-ES" sz="1200" dirty="0" err="1"/>
              <a:t>pairplot</a:t>
            </a:r>
            <a:r>
              <a:rPr lang="es-ES" sz="1200" dirty="0"/>
              <a:t> muestra que la mayoría de los títulos de Netflix se concentran en los años recientes (principalmente después de 2000), lo que indica un crecimiento significativo del catálogo en la última década. Además, la mayoría de las duraciones se agrupan en torno a valores más bajos (menores a 100 minutos), destacando que el contenido tiende a ser de corta o mediana duración. No se observa una correlación clara entre el año de lanzamiento y la duración.</a:t>
            </a:r>
          </a:p>
        </p:txBody>
      </p:sp>
      <p:pic>
        <p:nvPicPr>
          <p:cNvPr id="10" name="Imagen 9">
            <a:extLst>
              <a:ext uri="{FF2B5EF4-FFF2-40B4-BE49-F238E27FC236}">
                <a16:creationId xmlns:a16="http://schemas.microsoft.com/office/drawing/2014/main" id="{DB9DDCE7-59B7-71E4-ECE8-05EC3D7AA877}"/>
              </a:ext>
            </a:extLst>
          </p:cNvPr>
          <p:cNvPicPr>
            <a:picLocks noChangeAspect="1"/>
          </p:cNvPicPr>
          <p:nvPr/>
        </p:nvPicPr>
        <p:blipFill>
          <a:blip r:embed="rId4"/>
          <a:stretch>
            <a:fillRect/>
          </a:stretch>
        </p:blipFill>
        <p:spPr>
          <a:xfrm>
            <a:off x="7495973" y="931229"/>
            <a:ext cx="2562808" cy="2514935"/>
          </a:xfrm>
          <a:prstGeom prst="rect">
            <a:avLst/>
          </a:prstGeom>
        </p:spPr>
      </p:pic>
    </p:spTree>
    <p:extLst>
      <p:ext uri="{BB962C8B-B14F-4D97-AF65-F5344CB8AC3E}">
        <p14:creationId xmlns:p14="http://schemas.microsoft.com/office/powerpoint/2010/main" val="2181299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CA30E7F-A04F-73F4-868B-33A7951897DE}"/>
            </a:ext>
          </a:extLst>
        </p:cNvPr>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FA7D30DD-0046-6223-DEFD-DF8AB8641D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22551A2-FE86-B496-F6FA-52AE5D1D48DE}"/>
              </a:ext>
            </a:extLst>
          </p:cNvPr>
          <p:cNvSpPr>
            <a:spLocks noGrp="1"/>
          </p:cNvSpPr>
          <p:nvPr>
            <p:ph type="title"/>
          </p:nvPr>
        </p:nvSpPr>
        <p:spPr>
          <a:xfrm>
            <a:off x="572493" y="238539"/>
            <a:ext cx="11018520" cy="1434415"/>
          </a:xfrm>
        </p:spPr>
        <p:txBody>
          <a:bodyPr anchor="b">
            <a:normAutofit/>
          </a:bodyPr>
          <a:lstStyle/>
          <a:p>
            <a:r>
              <a:rPr lang="es-ES" sz="5400" b="1" dirty="0"/>
              <a:t>Machine </a:t>
            </a:r>
            <a:r>
              <a:rPr lang="es-ES" sz="5400" b="1" dirty="0" err="1"/>
              <a:t>Learning</a:t>
            </a:r>
            <a:r>
              <a:rPr lang="es-ES" sz="5400" b="1" dirty="0"/>
              <a:t> (I)</a:t>
            </a:r>
          </a:p>
        </p:txBody>
      </p:sp>
      <p:sp>
        <p:nvSpPr>
          <p:cNvPr id="17" name="sketchy line">
            <a:extLst>
              <a:ext uri="{FF2B5EF4-FFF2-40B4-BE49-F238E27FC236}">
                <a16:creationId xmlns:a16="http://schemas.microsoft.com/office/drawing/2014/main" id="{BDECF4CE-3CC3-7DA4-4404-1F1343AA6B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4F41B8E4-402E-BD71-1E3B-E041193F4652}"/>
              </a:ext>
            </a:extLst>
          </p:cNvPr>
          <p:cNvSpPr>
            <a:spLocks noGrp="1"/>
          </p:cNvSpPr>
          <p:nvPr>
            <p:ph idx="1"/>
          </p:nvPr>
        </p:nvSpPr>
        <p:spPr>
          <a:xfrm>
            <a:off x="734785" y="2199785"/>
            <a:ext cx="6780907" cy="3963924"/>
          </a:xfrm>
        </p:spPr>
        <p:txBody>
          <a:bodyPr anchor="t">
            <a:normAutofit fontScale="70000" lnSpcReduction="20000"/>
          </a:bodyPr>
          <a:lstStyle/>
          <a:p>
            <a:pPr marL="0" indent="0">
              <a:lnSpc>
                <a:spcPct val="170000"/>
              </a:lnSpc>
              <a:buNone/>
            </a:pPr>
            <a:r>
              <a:rPr lang="es-ES" sz="1800" b="1" dirty="0">
                <a:latin typeface="Arial" panose="020B0604020202020204" pitchFamily="34" charset="0"/>
                <a:cs typeface="Arial" panose="020B0604020202020204" pitchFamily="34" charset="0"/>
              </a:rPr>
              <a:t>Objetivo: </a:t>
            </a:r>
            <a:r>
              <a:rPr lang="es-ES" sz="1800" dirty="0">
                <a:latin typeface="Arial" panose="020B0604020202020204" pitchFamily="34" charset="0"/>
                <a:cs typeface="Arial" panose="020B0604020202020204" pitchFamily="34" charset="0"/>
              </a:rPr>
              <a:t>Utilizar el modelo </a:t>
            </a:r>
            <a:r>
              <a:rPr lang="es-ES" sz="1800" dirty="0" err="1">
                <a:latin typeface="Arial" panose="020B0604020202020204" pitchFamily="34" charset="0"/>
                <a:cs typeface="Arial" panose="020B0604020202020204" pitchFamily="34" charset="0"/>
              </a:rPr>
              <a:t>Random</a:t>
            </a:r>
            <a:r>
              <a:rPr lang="es-ES" sz="1800" dirty="0">
                <a:latin typeface="Arial" panose="020B0604020202020204" pitchFamily="34" charset="0"/>
                <a:cs typeface="Arial" panose="020B0604020202020204" pitchFamily="34" charset="0"/>
              </a:rPr>
              <a:t> Forest para predecir si un título de Netflix es reciente (año de lanzamiento &gt; 2016).</a:t>
            </a:r>
          </a:p>
          <a:p>
            <a:pPr marL="0" indent="0">
              <a:lnSpc>
                <a:spcPct val="170000"/>
              </a:lnSpc>
              <a:buNone/>
            </a:pPr>
            <a:r>
              <a:rPr lang="es-ES" sz="1800" b="1" dirty="0">
                <a:latin typeface="Arial" panose="020B0604020202020204" pitchFamily="34" charset="0"/>
                <a:cs typeface="Arial" panose="020B0604020202020204" pitchFamily="34" charset="0"/>
              </a:rPr>
              <a:t>Preparación de Datos: </a:t>
            </a:r>
            <a:r>
              <a:rPr lang="es-ES" sz="1800" dirty="0">
                <a:latin typeface="Arial" panose="020B0604020202020204" pitchFamily="34" charset="0"/>
                <a:cs typeface="Arial" panose="020B0604020202020204" pitchFamily="34" charset="0"/>
              </a:rPr>
              <a:t>Convertimos la duración a formato numérico y seleccionamos características: tipo de contenido, país y duración.</a:t>
            </a:r>
          </a:p>
          <a:p>
            <a:pPr marL="0" indent="0">
              <a:lnSpc>
                <a:spcPct val="170000"/>
              </a:lnSpc>
              <a:buNone/>
            </a:pPr>
            <a:r>
              <a:rPr lang="es-ES" sz="1800" b="1" dirty="0">
                <a:latin typeface="Arial" panose="020B0604020202020204" pitchFamily="34" charset="0"/>
                <a:cs typeface="Arial" panose="020B0604020202020204" pitchFamily="34" charset="0"/>
              </a:rPr>
              <a:t>Transformación: </a:t>
            </a:r>
            <a:r>
              <a:rPr lang="es-ES" sz="1800" dirty="0">
                <a:latin typeface="Arial" panose="020B0604020202020204" pitchFamily="34" charset="0"/>
                <a:cs typeface="Arial" panose="020B0604020202020204" pitchFamily="34" charset="0"/>
              </a:rPr>
              <a:t>Usamos </a:t>
            </a:r>
            <a:r>
              <a:rPr lang="es-ES" sz="1800" dirty="0" err="1">
                <a:latin typeface="Arial" panose="020B0604020202020204" pitchFamily="34" charset="0"/>
                <a:cs typeface="Arial" panose="020B0604020202020204" pitchFamily="34" charset="0"/>
              </a:rPr>
              <a:t>pd.get_dummies</a:t>
            </a:r>
            <a:r>
              <a:rPr lang="es-ES" sz="1800" dirty="0">
                <a:latin typeface="Arial" panose="020B0604020202020204" pitchFamily="34" charset="0"/>
                <a:cs typeface="Arial" panose="020B0604020202020204" pitchFamily="34" charset="0"/>
              </a:rPr>
              <a:t>() para convertir variables categóricas a numéricas.</a:t>
            </a:r>
          </a:p>
          <a:p>
            <a:pPr marL="0" indent="0">
              <a:lnSpc>
                <a:spcPct val="170000"/>
              </a:lnSpc>
              <a:buNone/>
            </a:pPr>
            <a:r>
              <a:rPr lang="es-ES" sz="1800" b="1" dirty="0">
                <a:latin typeface="Arial" panose="020B0604020202020204" pitchFamily="34" charset="0"/>
                <a:cs typeface="Arial" panose="020B0604020202020204" pitchFamily="34" charset="0"/>
              </a:rPr>
              <a:t>Entrenamiento: </a:t>
            </a:r>
            <a:r>
              <a:rPr lang="es-ES" sz="1800" dirty="0">
                <a:latin typeface="Arial" panose="020B0604020202020204" pitchFamily="34" charset="0"/>
                <a:cs typeface="Arial" panose="020B0604020202020204" pitchFamily="34" charset="0"/>
              </a:rPr>
              <a:t>Dividimos los datos en conjunto de entrenamiento (80%) y prueba (20%) y entrenamos el modelo.</a:t>
            </a:r>
          </a:p>
          <a:p>
            <a:pPr marL="0" indent="0">
              <a:lnSpc>
                <a:spcPct val="170000"/>
              </a:lnSpc>
              <a:buNone/>
            </a:pPr>
            <a:r>
              <a:rPr lang="es-ES" sz="1800" b="1" dirty="0">
                <a:latin typeface="Arial" panose="020B0604020202020204" pitchFamily="34" charset="0"/>
                <a:cs typeface="Arial" panose="020B0604020202020204" pitchFamily="34" charset="0"/>
              </a:rPr>
              <a:t>Predicción: </a:t>
            </a:r>
            <a:r>
              <a:rPr lang="es-ES" sz="1800" dirty="0">
                <a:latin typeface="Arial" panose="020B0604020202020204" pitchFamily="34" charset="0"/>
                <a:cs typeface="Arial" panose="020B0604020202020204" pitchFamily="34" charset="0"/>
              </a:rPr>
              <a:t>Realizamos predicciones en el conjunto de prueba.</a:t>
            </a:r>
          </a:p>
          <a:p>
            <a:pPr marL="0" indent="0">
              <a:lnSpc>
                <a:spcPct val="170000"/>
              </a:lnSpc>
              <a:buNone/>
            </a:pPr>
            <a:r>
              <a:rPr lang="es-ES" sz="1800" b="1" dirty="0">
                <a:latin typeface="Arial" panose="020B0604020202020204" pitchFamily="34" charset="0"/>
                <a:cs typeface="Arial" panose="020B0604020202020204" pitchFamily="34" charset="0"/>
              </a:rPr>
              <a:t>Evaluación: </a:t>
            </a:r>
            <a:r>
              <a:rPr lang="es-ES" sz="1800" dirty="0">
                <a:latin typeface="Arial" panose="020B0604020202020204" pitchFamily="34" charset="0"/>
                <a:cs typeface="Arial" panose="020B0604020202020204" pitchFamily="34" charset="0"/>
              </a:rPr>
              <a:t>Generamos el reporte de clasificación (precisión, </a:t>
            </a:r>
            <a:r>
              <a:rPr lang="es-ES" sz="1800" dirty="0" err="1">
                <a:latin typeface="Arial" panose="020B0604020202020204" pitchFamily="34" charset="0"/>
                <a:cs typeface="Arial" panose="020B0604020202020204" pitchFamily="34" charset="0"/>
              </a:rPr>
              <a:t>recall</a:t>
            </a:r>
            <a:r>
              <a:rPr lang="es-ES" sz="1800" dirty="0">
                <a:latin typeface="Arial" panose="020B0604020202020204" pitchFamily="34" charset="0"/>
                <a:cs typeface="Arial" panose="020B0604020202020204" pitchFamily="34" charset="0"/>
              </a:rPr>
              <a:t> y f1-score) y visualizamos la matriz de confusión.</a:t>
            </a:r>
          </a:p>
        </p:txBody>
      </p:sp>
    </p:spTree>
    <p:extLst>
      <p:ext uri="{BB962C8B-B14F-4D97-AF65-F5344CB8AC3E}">
        <p14:creationId xmlns:p14="http://schemas.microsoft.com/office/powerpoint/2010/main" val="1728480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CFBACB2-1028-D326-8D0B-61A342C5CDA2}"/>
              </a:ext>
            </a:extLst>
          </p:cNvPr>
          <p:cNvSpPr>
            <a:spLocks noGrp="1"/>
          </p:cNvSpPr>
          <p:nvPr>
            <p:ph type="title"/>
          </p:nvPr>
        </p:nvSpPr>
        <p:spPr>
          <a:xfrm>
            <a:off x="630936" y="640080"/>
            <a:ext cx="4818888" cy="1481328"/>
          </a:xfrm>
        </p:spPr>
        <p:txBody>
          <a:bodyPr anchor="b">
            <a:normAutofit/>
          </a:bodyPr>
          <a:lstStyle/>
          <a:p>
            <a:r>
              <a:rPr lang="es-ES" sz="5000" b="1"/>
              <a:t>Machine Learning (II)</a:t>
            </a:r>
          </a:p>
        </p:txBody>
      </p:sp>
      <p:sp>
        <p:nvSpPr>
          <p:cNvPr id="24"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68DED77E-E709-D80D-7815-C126E27D215D}"/>
              </a:ext>
            </a:extLst>
          </p:cNvPr>
          <p:cNvSpPr>
            <a:spLocks noGrp="1"/>
          </p:cNvSpPr>
          <p:nvPr>
            <p:ph idx="1"/>
          </p:nvPr>
        </p:nvSpPr>
        <p:spPr>
          <a:xfrm>
            <a:off x="630936" y="2761488"/>
            <a:ext cx="10727628" cy="3547872"/>
          </a:xfrm>
        </p:spPr>
        <p:txBody>
          <a:bodyPr anchor="t">
            <a:normAutofit fontScale="77500" lnSpcReduction="20000"/>
          </a:bodyPr>
          <a:lstStyle/>
          <a:p>
            <a:pPr marL="0" indent="0">
              <a:lnSpc>
                <a:spcPct val="170000"/>
              </a:lnSpc>
              <a:buNone/>
            </a:pPr>
            <a:r>
              <a:rPr lang="es-ES" sz="2100" b="1" dirty="0"/>
              <a:t>Modelo de Clasificación: </a:t>
            </a:r>
            <a:r>
              <a:rPr lang="es-ES" sz="2100" b="1" dirty="0" err="1"/>
              <a:t>Random</a:t>
            </a:r>
            <a:r>
              <a:rPr lang="es-ES" sz="2100" b="1" dirty="0"/>
              <a:t> Forest</a:t>
            </a:r>
            <a:endParaRPr lang="es-ES" sz="2100" dirty="0"/>
          </a:p>
          <a:p>
            <a:pPr marL="0" indent="0">
              <a:lnSpc>
                <a:spcPct val="170000"/>
              </a:lnSpc>
              <a:buNone/>
            </a:pPr>
            <a:r>
              <a:rPr lang="es-ES" sz="1400" dirty="0"/>
              <a:t>En este paso creamos un modelo de clasificación utilizando de lanzamiento  </a:t>
            </a:r>
            <a:r>
              <a:rPr lang="es-ES" sz="1400" dirty="0" err="1"/>
              <a:t>Random</a:t>
            </a:r>
            <a:r>
              <a:rPr lang="es-ES" sz="1400" dirty="0"/>
              <a:t> Forest para predecir si un título de Netflix es reciente (año &gt; 2016). </a:t>
            </a:r>
          </a:p>
          <a:p>
            <a:pPr>
              <a:lnSpc>
                <a:spcPct val="170000"/>
              </a:lnSpc>
              <a:buFontTx/>
              <a:buChar char="-"/>
            </a:pPr>
            <a:r>
              <a:rPr lang="es-ES" sz="1400" dirty="0"/>
              <a:t>Tipo de contenido (película o serie)</a:t>
            </a:r>
          </a:p>
          <a:p>
            <a:pPr>
              <a:lnSpc>
                <a:spcPct val="170000"/>
              </a:lnSpc>
              <a:buFontTx/>
              <a:buChar char="-"/>
            </a:pPr>
            <a:r>
              <a:rPr lang="es-ES" sz="1400" dirty="0"/>
              <a:t>País principal</a:t>
            </a:r>
          </a:p>
          <a:p>
            <a:pPr>
              <a:lnSpc>
                <a:spcPct val="170000"/>
              </a:lnSpc>
              <a:buFontTx/>
              <a:buChar char="-"/>
            </a:pPr>
            <a:r>
              <a:rPr lang="es-ES" sz="1400" dirty="0"/>
              <a:t>Duración</a:t>
            </a:r>
          </a:p>
          <a:p>
            <a:pPr marL="0" indent="0">
              <a:lnSpc>
                <a:spcPct val="170000"/>
              </a:lnSpc>
              <a:buNone/>
            </a:pPr>
            <a:r>
              <a:rPr lang="es-ES" sz="2100" b="1" dirty="0">
                <a:solidFill>
                  <a:srgbClr val="C00000"/>
                </a:solidFill>
              </a:rPr>
              <a:t>El modelo tiene una precisión general del 62%. Esto significa que es moderadamente efectivo para predecir si un título es reciente o antiguo. Sin embargo, muestra un sesgo hacia los títulos más recientes, ya que acierta mejor al identificar estos casos (65%) que al identificar títulos antiguos (58%). Esto sugiere que el modelo podría mejorarse para equilibrar ambos tipos de predicción.</a:t>
            </a:r>
          </a:p>
        </p:txBody>
      </p:sp>
      <p:pic>
        <p:nvPicPr>
          <p:cNvPr id="12" name="Imagen 11">
            <a:extLst>
              <a:ext uri="{FF2B5EF4-FFF2-40B4-BE49-F238E27FC236}">
                <a16:creationId xmlns:a16="http://schemas.microsoft.com/office/drawing/2014/main" id="{ED18E0BC-E6ED-F65B-D48C-5E0F2413C4B0}"/>
              </a:ext>
            </a:extLst>
          </p:cNvPr>
          <p:cNvPicPr>
            <a:picLocks noChangeAspect="1"/>
          </p:cNvPicPr>
          <p:nvPr/>
        </p:nvPicPr>
        <p:blipFill>
          <a:blip r:embed="rId2"/>
          <a:stretch>
            <a:fillRect/>
          </a:stretch>
        </p:blipFill>
        <p:spPr>
          <a:xfrm>
            <a:off x="5049018" y="768965"/>
            <a:ext cx="5458968" cy="1992523"/>
          </a:xfrm>
          <a:prstGeom prst="rect">
            <a:avLst/>
          </a:prstGeom>
        </p:spPr>
      </p:pic>
    </p:spTree>
    <p:extLst>
      <p:ext uri="{BB962C8B-B14F-4D97-AF65-F5344CB8AC3E}">
        <p14:creationId xmlns:p14="http://schemas.microsoft.com/office/powerpoint/2010/main" val="69045724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2803</TotalTime>
  <Words>1264</Words>
  <Application>Microsoft Macintosh PowerPoint</Application>
  <PresentationFormat>Panorámica</PresentationFormat>
  <Paragraphs>81</Paragraphs>
  <Slides>11</Slides>
  <Notes>5</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11</vt:i4>
      </vt:variant>
    </vt:vector>
  </HeadingPairs>
  <TitlesOfParts>
    <vt:vector size="17" baseType="lpstr">
      <vt:lpstr>Aptos</vt:lpstr>
      <vt:lpstr>Aptos Display</vt:lpstr>
      <vt:lpstr>Arial</vt:lpstr>
      <vt:lpstr>Calibri</vt:lpstr>
      <vt:lpstr>Wingdings</vt:lpstr>
      <vt:lpstr>Tema de Office</vt:lpstr>
      <vt:lpstr>Análisis del Catálogo de Netflix</vt:lpstr>
      <vt:lpstr>1. Problema de negocio</vt:lpstr>
      <vt:lpstr>2. Planteamiento Técnico</vt:lpstr>
      <vt:lpstr>3. Descripción del Dataset y EDA (I)</vt:lpstr>
      <vt:lpstr>3. Descripción del Dataset y EDA (II)  Análisis univariante</vt:lpstr>
      <vt:lpstr>3. Descripción del Dataset y EDA (III)  Análisis bivariante</vt:lpstr>
      <vt:lpstr>3. Descripción del Dataset y EDA (IV)  Análisis multivariable</vt:lpstr>
      <vt:lpstr>Machine Learning (I)</vt:lpstr>
      <vt:lpstr>Machine Learning (II)</vt:lpstr>
      <vt:lpstr>Resultados H2 y H3</vt:lpstr>
      <vt:lpstr>Resultados H2 y H3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dc:creator>
  <cp:lastModifiedBy>w</cp:lastModifiedBy>
  <cp:revision>3</cp:revision>
  <dcterms:created xsi:type="dcterms:W3CDTF">2025-04-01T18:48:56Z</dcterms:created>
  <dcterms:modified xsi:type="dcterms:W3CDTF">2025-04-03T19:10:34Z</dcterms:modified>
</cp:coreProperties>
</file>