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956DA0-7226-4092-9E1D-EE0B1DE8D4C9}">
  <a:tblStyle styleId="{22956DA0-7226-4092-9E1D-EE0B1DE8D4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981331A-B78B-4572-8047-DBD4BF9F75A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c01b413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c01b413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0c18bbf72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c18bbf72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c18bbf72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0c18bbf72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0c18bbf7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0c18bbf7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c18bbf72c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c18bbf72c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c18bbf72c_0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c18bbf72c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c18bbf72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0c18bbf72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c18bbf72c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0c18bbf72c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c18bbf72c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0c18bbf72c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c18bbf72c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c18bbf72c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0c18bbf72c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0c18bbf72c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c18bbf72c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c18bbf72c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c18bbf72c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0c18bbf72c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0c18bbf72c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0c18bbf72c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0c18bbf72c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0c18bbf72c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c18bbf72c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c18bbf72c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0c18bbf72c_5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c18bbf72c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0c18bbf7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0c18bbf7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0c18bbf7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0c18bbf7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c18bbf72c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c18bbf72c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4731dfe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4731dfe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c18bbf72c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c18bbf72c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c18bbf72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c18bbf72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0c18bbf72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0c18bbf72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c18bbf72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0c18bbf72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0c18bbf72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0c18bbf72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DISEÑO Y </a:t>
            </a:r>
            <a:r>
              <a:rPr lang="es"/>
              <a:t>SÍNTESIS</a:t>
            </a:r>
            <a:r>
              <a:rPr lang="es"/>
              <a:t> DE CIRCUITOS COMBINACIONALES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Sara Moreno, Carla Madero y Andrea Anaya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txBox="1"/>
          <p:nvPr>
            <p:ph idx="1" type="body"/>
          </p:nvPr>
        </p:nvSpPr>
        <p:spPr>
          <a:xfrm>
            <a:off x="493650" y="1881500"/>
            <a:ext cx="8111400" cy="26502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1200"/>
              </a:spcBef>
              <a:spcAft>
                <a:spcPts val="0"/>
              </a:spcAft>
              <a:buNone/>
            </a:pPr>
            <a:r>
              <a:rPr lang="es" sz="1500">
                <a:solidFill>
                  <a:srgbClr val="000000"/>
                </a:solidFill>
                <a:latin typeface="Arial"/>
                <a:ea typeface="Arial"/>
                <a:cs typeface="Arial"/>
                <a:sym typeface="Arial"/>
              </a:rPr>
              <a:t>En el diseño de circuitos lógicos, estas combinaciones opcionales pueden ser ignoradas o se les puede asignar un valor arbitrario.</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lang="es" sz="1500">
                <a:solidFill>
                  <a:srgbClr val="000000"/>
                </a:solidFill>
                <a:latin typeface="Arial"/>
                <a:ea typeface="Arial"/>
                <a:cs typeface="Arial"/>
                <a:sym typeface="Arial"/>
              </a:rPr>
              <a:t>Por ejemplo, se les podría asignar un valor Φ (un valor que no influye en la función principal) y luego se pueden convertir en 1 o 0 dependiendo de cómo se necesite el circuito. Esto permite manejar esas combinaciones sin afectar el funcionamiento del circuito.</a:t>
            </a:r>
            <a:endParaRPr sz="1500"/>
          </a:p>
        </p:txBody>
      </p:sp>
      <p:sp>
        <p:nvSpPr>
          <p:cNvPr id="380" name="Google Shape;380;p22"/>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1" name="Google Shape;381;p22"/>
          <p:cNvSpPr/>
          <p:nvPr/>
        </p:nvSpPr>
        <p:spPr>
          <a:xfrm>
            <a:off x="516300" y="545750"/>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2" name="Google Shape;382;p22"/>
          <p:cNvSpPr txBox="1"/>
          <p:nvPr>
            <p:ph type="title"/>
          </p:nvPr>
        </p:nvSpPr>
        <p:spPr>
          <a:xfrm>
            <a:off x="538800" y="576950"/>
            <a:ext cx="8066400" cy="9993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1200"/>
              </a:spcBef>
              <a:spcAft>
                <a:spcPts val="1200"/>
              </a:spcAft>
              <a:buNone/>
            </a:pPr>
            <a:r>
              <a:rPr lang="es">
                <a:solidFill>
                  <a:schemeClr val="lt1"/>
                </a:solidFill>
                <a:latin typeface="Arial"/>
                <a:ea typeface="Arial"/>
                <a:cs typeface="Arial"/>
                <a:sym typeface="Arial"/>
              </a:rPr>
              <a:t>ASIGNACIÓN DE VALORES A COMBINACIONES OPCIONALES</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aphicFrame>
        <p:nvGraphicFramePr>
          <p:cNvPr id="387" name="Google Shape;387;p23"/>
          <p:cNvGraphicFramePr/>
          <p:nvPr/>
        </p:nvGraphicFramePr>
        <p:xfrm>
          <a:off x="990275" y="2010900"/>
          <a:ext cx="3000000" cy="3000000"/>
        </p:xfrm>
        <a:graphic>
          <a:graphicData uri="http://schemas.openxmlformats.org/drawingml/2006/table">
            <a:tbl>
              <a:tblPr>
                <a:noFill/>
                <a:tableStyleId>{22956DA0-7226-4092-9E1D-EE0B1DE8D4C9}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s"/>
                        <a:t>ab/cd</a:t>
                      </a:r>
                      <a:endParaRPr/>
                    </a:p>
                  </a:txBody>
                  <a:tcPr marT="91425" marB="91425" marR="91425" marL="91425"/>
                </a:tc>
                <a:tc>
                  <a:txBody>
                    <a:bodyPr/>
                    <a:lstStyle/>
                    <a:p>
                      <a:pPr indent="0" lvl="0" marL="0" rtl="0" algn="l">
                        <a:spcBef>
                          <a:spcPts val="0"/>
                        </a:spcBef>
                        <a:spcAft>
                          <a:spcPts val="0"/>
                        </a:spcAft>
                        <a:buNone/>
                      </a:pPr>
                      <a:r>
                        <a:rPr lang="es"/>
                        <a:t>00</a:t>
                      </a:r>
                      <a:endParaRPr/>
                    </a:p>
                  </a:txBody>
                  <a:tcPr marT="91425" marB="91425" marR="91425" marL="91425"/>
                </a:tc>
                <a:tc>
                  <a:txBody>
                    <a:bodyPr/>
                    <a:lstStyle/>
                    <a:p>
                      <a:pPr indent="0" lvl="0" marL="0" rtl="0" algn="l">
                        <a:spcBef>
                          <a:spcPts val="0"/>
                        </a:spcBef>
                        <a:spcAft>
                          <a:spcPts val="0"/>
                        </a:spcAft>
                        <a:buNone/>
                      </a:pPr>
                      <a:r>
                        <a:rPr lang="es"/>
                        <a:t>01</a:t>
                      </a:r>
                      <a:endParaRPr/>
                    </a:p>
                  </a:txBody>
                  <a:tcPr marT="91425" marB="91425" marR="91425" marL="91425"/>
                </a:tc>
                <a:tc>
                  <a:txBody>
                    <a:bodyPr/>
                    <a:lstStyle/>
                    <a:p>
                      <a:pPr indent="0" lvl="0" marL="0" rtl="0" algn="l">
                        <a:spcBef>
                          <a:spcPts val="0"/>
                        </a:spcBef>
                        <a:spcAft>
                          <a:spcPts val="0"/>
                        </a:spcAft>
                        <a:buNone/>
                      </a:pPr>
                      <a:r>
                        <a:rPr lang="es"/>
                        <a:t>11</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r>
              <a:tr h="381000">
                <a:tc>
                  <a:txBody>
                    <a:bodyPr/>
                    <a:lstStyle/>
                    <a:p>
                      <a:pPr indent="0" lvl="0" marL="0" rtl="0" algn="l">
                        <a:spcBef>
                          <a:spcPts val="0"/>
                        </a:spcBef>
                        <a:spcAft>
                          <a:spcPts val="0"/>
                        </a:spcAft>
                        <a:buNone/>
                      </a:pPr>
                      <a:r>
                        <a:rPr lang="es"/>
                        <a:t>00</a:t>
                      </a:r>
                      <a:endParaRPr/>
                    </a:p>
                  </a:txBody>
                  <a:tcPr marT="91425" marB="91425" marR="91425" marL="91425"/>
                </a:tc>
                <a:tc>
                  <a:txBody>
                    <a:bodyPr/>
                    <a:lstStyle/>
                    <a:p>
                      <a:pPr indent="0" lvl="0" marL="0" rtl="0" algn="l">
                        <a:spcBef>
                          <a:spcPts val="0"/>
                        </a:spcBef>
                        <a:spcAft>
                          <a:spcPts val="0"/>
                        </a:spcAft>
                        <a:buNone/>
                      </a:pPr>
                      <a:r>
                        <a:rPr lang="es"/>
                        <a:t>1</a:t>
                      </a:r>
                      <a:endParaRPr/>
                    </a:p>
                  </a:txBody>
                  <a:tcPr marT="91425" marB="91425" marR="91425" marL="91425"/>
                </a:tc>
                <a:tc>
                  <a:txBody>
                    <a:bodyPr/>
                    <a:lstStyle/>
                    <a:p>
                      <a:pPr indent="0" lvl="0" marL="0" rtl="0" algn="l">
                        <a:spcBef>
                          <a:spcPts val="0"/>
                        </a:spcBef>
                        <a:spcAft>
                          <a:spcPts val="0"/>
                        </a:spcAft>
                        <a:buNone/>
                      </a:pPr>
                      <a:r>
                        <a:rPr lang="es"/>
                        <a:t>1</a:t>
                      </a:r>
                      <a:endParaRPr/>
                    </a:p>
                  </a:txBody>
                  <a:tcPr marT="91425" marB="91425" marR="91425" marL="91425"/>
                </a:tc>
                <a:tc>
                  <a:txBody>
                    <a:bodyPr/>
                    <a:lstStyle/>
                    <a:p>
                      <a:pPr indent="0" lvl="0" marL="0" rtl="0" algn="l">
                        <a:spcBef>
                          <a:spcPts val="0"/>
                        </a:spcBef>
                        <a:spcAft>
                          <a:spcPts val="0"/>
                        </a:spcAft>
                        <a:buNone/>
                      </a:pPr>
                      <a:r>
                        <a:rPr lang="es"/>
                        <a:t>1</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r>
              <a:tr h="381000">
                <a:tc>
                  <a:txBody>
                    <a:bodyPr/>
                    <a:lstStyle/>
                    <a:p>
                      <a:pPr indent="0" lvl="0" marL="0" rtl="0" algn="l">
                        <a:spcBef>
                          <a:spcPts val="0"/>
                        </a:spcBef>
                        <a:spcAft>
                          <a:spcPts val="0"/>
                        </a:spcAft>
                        <a:buNone/>
                      </a:pPr>
                      <a:r>
                        <a:rPr lang="es"/>
                        <a:t>01</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1</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1</a:t>
                      </a:r>
                      <a:endParaRPr/>
                    </a:p>
                  </a:txBody>
                  <a:tcPr marT="91425" marB="91425" marR="91425" marL="91425"/>
                </a:tc>
              </a:tr>
              <a:tr h="381000">
                <a:tc>
                  <a:txBody>
                    <a:bodyPr/>
                    <a:lstStyle/>
                    <a:p>
                      <a:pPr indent="0" lvl="0" marL="0" rtl="0" algn="l">
                        <a:spcBef>
                          <a:spcPts val="0"/>
                        </a:spcBef>
                        <a:spcAft>
                          <a:spcPts val="0"/>
                        </a:spcAft>
                        <a:buNone/>
                      </a:pPr>
                      <a:r>
                        <a:rPr lang="es"/>
                        <a:t>11</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r>
              <a:tr h="381000">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1</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c>
                  <a:txBody>
                    <a:bodyPr/>
                    <a:lstStyle/>
                    <a:p>
                      <a:pPr indent="0" lvl="0" marL="0" rtl="0" algn="l">
                        <a:lnSpc>
                          <a:spcPct val="115000"/>
                        </a:lnSpc>
                        <a:spcBef>
                          <a:spcPts val="0"/>
                        </a:spcBef>
                        <a:spcAft>
                          <a:spcPts val="1200"/>
                        </a:spcAft>
                        <a:buNone/>
                      </a:pPr>
                      <a:r>
                        <a:rPr lang="es" sz="1300">
                          <a:solidFill>
                            <a:schemeClr val="dk2"/>
                          </a:solidFill>
                          <a:latin typeface="Nunito"/>
                          <a:ea typeface="Nunito"/>
                          <a:cs typeface="Nunito"/>
                          <a:sym typeface="Nunito"/>
                        </a:rPr>
                        <a:t>0 (Φ)</a:t>
                      </a:r>
                      <a:endParaRPr/>
                    </a:p>
                  </a:txBody>
                  <a:tcPr marT="91425" marB="91425" marR="91425" marL="91425"/>
                </a:tc>
              </a:tr>
            </a:tbl>
          </a:graphicData>
        </a:graphic>
      </p:graphicFrame>
      <p:sp>
        <p:nvSpPr>
          <p:cNvPr id="388" name="Google Shape;388;p23"/>
          <p:cNvSpPr txBox="1"/>
          <p:nvPr/>
        </p:nvSpPr>
        <p:spPr>
          <a:xfrm>
            <a:off x="3515250" y="4404925"/>
            <a:ext cx="21573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F(a,b,c,d)=A′B′+A′BC′+AB′</a:t>
            </a:r>
            <a:endParaRPr sz="1300">
              <a:solidFill>
                <a:schemeClr val="dk2"/>
              </a:solidFill>
              <a:latin typeface="Nunito"/>
              <a:ea typeface="Nunito"/>
              <a:cs typeface="Nunito"/>
              <a:sym typeface="Nunito"/>
            </a:endParaRPr>
          </a:p>
        </p:txBody>
      </p:sp>
      <p:sp>
        <p:nvSpPr>
          <p:cNvPr id="389" name="Google Shape;389;p23"/>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0" name="Google Shape;390;p23"/>
          <p:cNvSpPr/>
          <p:nvPr/>
        </p:nvSpPr>
        <p:spPr>
          <a:xfrm>
            <a:off x="508375" y="732650"/>
            <a:ext cx="7806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None/>
            </a:pPr>
            <a:r>
              <a:t/>
            </a:r>
            <a:endParaRPr sz="1800">
              <a:solidFill>
                <a:schemeClr val="dk2"/>
              </a:solidFill>
              <a:latin typeface="Nunito"/>
              <a:ea typeface="Nunito"/>
              <a:cs typeface="Nunito"/>
              <a:sym typeface="Nunito"/>
            </a:endParaRPr>
          </a:p>
        </p:txBody>
      </p:sp>
      <p:sp>
        <p:nvSpPr>
          <p:cNvPr id="391" name="Google Shape;391;p23"/>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2" name="Google Shape;392;p23"/>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EJERCICIO:</a:t>
            </a:r>
            <a:endParaRPr/>
          </a:p>
        </p:txBody>
      </p:sp>
      <p:sp>
        <p:nvSpPr>
          <p:cNvPr id="393" name="Google Shape;393;p23"/>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4" name="Google Shape;394;p23"/>
          <p:cNvSpPr txBox="1"/>
          <p:nvPr>
            <p:ph idx="1" type="body"/>
          </p:nvPr>
        </p:nvSpPr>
        <p:spPr>
          <a:xfrm>
            <a:off x="630875" y="799275"/>
            <a:ext cx="7598400" cy="798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15000"/>
              </a:lnSpc>
              <a:spcBef>
                <a:spcPts val="0"/>
              </a:spcBef>
              <a:spcAft>
                <a:spcPts val="1200"/>
              </a:spcAft>
              <a:buNone/>
            </a:pPr>
            <a:r>
              <a:rPr lang="es" sz="1800"/>
              <a:t>Simplificar: F(a,b,c,d)=Σ(0,1,3,5,6,8)m+Σ(2,4,7,9,10,11)Φ</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98" name="Shape 398"/>
        <p:cNvGrpSpPr/>
        <p:nvPr/>
      </p:nvGrpSpPr>
      <p:grpSpPr>
        <a:xfrm>
          <a:off x="0" y="0"/>
          <a:ext cx="0" cy="0"/>
          <a:chOff x="0" y="0"/>
          <a:chExt cx="0" cy="0"/>
        </a:xfrm>
      </p:grpSpPr>
      <p:sp>
        <p:nvSpPr>
          <p:cNvPr id="399" name="Google Shape;399;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SÍNTESIS</a:t>
            </a:r>
            <a:r>
              <a:rPr lang="es"/>
              <a:t> DE CIRCUITOS UNITERMINALES Y MULTITERMINALES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5"/>
          <p:cNvPicPr preferRelativeResize="0"/>
          <p:nvPr/>
        </p:nvPicPr>
        <p:blipFill>
          <a:blip r:embed="rId3">
            <a:alphaModFix/>
          </a:blip>
          <a:stretch>
            <a:fillRect/>
          </a:stretch>
        </p:blipFill>
        <p:spPr>
          <a:xfrm>
            <a:off x="4358208" y="1862958"/>
            <a:ext cx="4228300" cy="2409325"/>
          </a:xfrm>
          <a:prstGeom prst="rect">
            <a:avLst/>
          </a:prstGeom>
          <a:noFill/>
          <a:ln cap="flat" cmpd="sng" w="9525">
            <a:solidFill>
              <a:schemeClr val="dk2"/>
            </a:solidFill>
            <a:prstDash val="solid"/>
            <a:round/>
            <a:headEnd len="sm" w="sm" type="none"/>
            <a:tailEnd len="sm" w="sm" type="none"/>
          </a:ln>
        </p:spPr>
      </p:pic>
      <p:sp>
        <p:nvSpPr>
          <p:cNvPr id="405" name="Google Shape;405;p25"/>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6" name="Google Shape;406;p25"/>
          <p:cNvSpPr txBox="1"/>
          <p:nvPr>
            <p:ph type="title"/>
          </p:nvPr>
        </p:nvSpPr>
        <p:spPr>
          <a:xfrm>
            <a:off x="538800" y="494725"/>
            <a:ext cx="80664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CIRCUITOS UNITERMINALES</a:t>
            </a:r>
            <a:endParaRPr>
              <a:solidFill>
                <a:schemeClr val="lt1"/>
              </a:solidFill>
            </a:endParaRPr>
          </a:p>
        </p:txBody>
      </p:sp>
      <p:sp>
        <p:nvSpPr>
          <p:cNvPr id="407" name="Google Shape;407;p25"/>
          <p:cNvSpPr/>
          <p:nvPr/>
        </p:nvSpPr>
        <p:spPr>
          <a:xfrm>
            <a:off x="516300" y="1862963"/>
            <a:ext cx="3386700" cy="2409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8" name="Google Shape;408;p25"/>
          <p:cNvSpPr txBox="1"/>
          <p:nvPr>
            <p:ph idx="1" type="body"/>
          </p:nvPr>
        </p:nvSpPr>
        <p:spPr>
          <a:xfrm>
            <a:off x="247150" y="1911450"/>
            <a:ext cx="3498900" cy="13206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1200"/>
              </a:spcAft>
              <a:buSzPts val="1018"/>
              <a:buNone/>
            </a:pPr>
            <a:r>
              <a:rPr lang="es" sz="2280">
                <a:solidFill>
                  <a:schemeClr val="lt1"/>
                </a:solidFill>
              </a:rPr>
              <a:t>CIRCUITOS COMBINACIONALES QUE TIENEN UNA O VARIAS ENTRADAS PERO UNA SOLA SALIDA</a:t>
            </a:r>
            <a:endParaRPr sz="228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txBox="1"/>
          <p:nvPr>
            <p:ph idx="1" type="body"/>
          </p:nvPr>
        </p:nvSpPr>
        <p:spPr>
          <a:xfrm>
            <a:off x="598800" y="1866100"/>
            <a:ext cx="7946400" cy="28140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AutoNum type="arabicPeriod"/>
            </a:pPr>
            <a:r>
              <a:rPr lang="es" sz="1600"/>
              <a:t>TABLA DE VERDAD A PARTIR DE LA </a:t>
            </a:r>
            <a:r>
              <a:rPr lang="es" sz="1600"/>
              <a:t>DESCRIPCIÓN</a:t>
            </a:r>
            <a:r>
              <a:rPr lang="es" sz="1600"/>
              <a:t> DEL PROBLEMA</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s" sz="1600"/>
              <a:t>FORMA DISYUNTIVA NORMAL (FDN)/FORMA CONJUNTIVA NORMAL (FCN)</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s" sz="1600"/>
              <a:t>SIMPLIFICAR LAS FUNCIONES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s" sz="1600"/>
              <a:t>DISEÑAR EL CIRCUITO</a:t>
            </a:r>
            <a:endParaRPr sz="1600"/>
          </a:p>
        </p:txBody>
      </p:sp>
      <p:sp>
        <p:nvSpPr>
          <p:cNvPr id="414" name="Google Shape;414;p26"/>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5" name="Google Shape;415;p26"/>
          <p:cNvSpPr txBox="1"/>
          <p:nvPr>
            <p:ph type="title"/>
          </p:nvPr>
        </p:nvSpPr>
        <p:spPr>
          <a:xfrm>
            <a:off x="538800" y="494725"/>
            <a:ext cx="8066400" cy="999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chemeClr val="lt1"/>
                </a:solidFill>
              </a:rPr>
              <a:t>PASOS PARA REALIZAR EL CIRCUITO UNITERMINAL</a:t>
            </a:r>
            <a:endParaRPr>
              <a:solidFill>
                <a:schemeClr val="lt1"/>
              </a:solidFill>
            </a:endParaRPr>
          </a:p>
        </p:txBody>
      </p:sp>
      <p:sp>
        <p:nvSpPr>
          <p:cNvPr id="416" name="Google Shape;416;p26"/>
          <p:cNvSpPr/>
          <p:nvPr/>
        </p:nvSpPr>
        <p:spPr>
          <a:xfrm>
            <a:off x="516300" y="1792900"/>
            <a:ext cx="8111400" cy="2960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7"/>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1:</a:t>
            </a:r>
            <a:endParaRPr/>
          </a:p>
        </p:txBody>
      </p:sp>
      <p:pic>
        <p:nvPicPr>
          <p:cNvPr id="422" name="Google Shape;422;p27"/>
          <p:cNvPicPr preferRelativeResize="0"/>
          <p:nvPr/>
        </p:nvPicPr>
        <p:blipFill rotWithShape="1">
          <a:blip r:embed="rId3">
            <a:alphaModFix/>
          </a:blip>
          <a:srcRect b="11590" l="6365" r="15527" t="0"/>
          <a:stretch/>
        </p:blipFill>
        <p:spPr>
          <a:xfrm>
            <a:off x="3618812" y="1719450"/>
            <a:ext cx="1906376" cy="3093724"/>
          </a:xfrm>
          <a:prstGeom prst="rect">
            <a:avLst/>
          </a:prstGeom>
          <a:noFill/>
          <a:ln cap="flat" cmpd="sng" w="9525">
            <a:solidFill>
              <a:schemeClr val="dk2"/>
            </a:solidFill>
            <a:prstDash val="solid"/>
            <a:round/>
            <a:headEnd len="sm" w="sm" type="none"/>
            <a:tailEnd len="sm" w="sm" type="none"/>
          </a:ln>
        </p:spPr>
      </p:pic>
      <p:sp>
        <p:nvSpPr>
          <p:cNvPr id="423" name="Google Shape;423;p27"/>
          <p:cNvSpPr/>
          <p:nvPr/>
        </p:nvSpPr>
        <p:spPr>
          <a:xfrm>
            <a:off x="471000" y="732650"/>
            <a:ext cx="8021700" cy="86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4" name="Google Shape;424;p27"/>
          <p:cNvSpPr txBox="1"/>
          <p:nvPr>
            <p:ph idx="1" type="body"/>
          </p:nvPr>
        </p:nvSpPr>
        <p:spPr>
          <a:xfrm>
            <a:off x="471000" y="801350"/>
            <a:ext cx="8358300" cy="7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DADA LA SIGUIENTE TV, SINTETIZAR EL CIRCUITO UTILIZANDO LAS COMPUERTAS CORRESPONDIENTES</a:t>
            </a:r>
            <a:endParaRPr sz="1800"/>
          </a:p>
        </p:txBody>
      </p:sp>
      <p:sp>
        <p:nvSpPr>
          <p:cNvPr id="425" name="Google Shape;425;p27"/>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6" name="Google Shape;426;p27"/>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2" name="Google Shape;432;p28"/>
          <p:cNvPicPr preferRelativeResize="0"/>
          <p:nvPr/>
        </p:nvPicPr>
        <p:blipFill>
          <a:blip r:embed="rId3">
            <a:alphaModFix/>
          </a:blip>
          <a:stretch>
            <a:fillRect/>
          </a:stretch>
        </p:blipFill>
        <p:spPr>
          <a:xfrm>
            <a:off x="3250950" y="1445200"/>
            <a:ext cx="5083200" cy="2541600"/>
          </a:xfrm>
          <a:prstGeom prst="rect">
            <a:avLst/>
          </a:prstGeom>
          <a:noFill/>
          <a:ln cap="flat" cmpd="sng" w="9525">
            <a:solidFill>
              <a:schemeClr val="dk2"/>
            </a:solidFill>
            <a:prstDash val="solid"/>
            <a:round/>
            <a:headEnd len="sm" w="sm" type="none"/>
            <a:tailEnd len="sm" w="sm" type="none"/>
          </a:ln>
        </p:spPr>
      </p:pic>
      <p:sp>
        <p:nvSpPr>
          <p:cNvPr id="433" name="Google Shape;433;p28"/>
          <p:cNvSpPr/>
          <p:nvPr/>
        </p:nvSpPr>
        <p:spPr>
          <a:xfrm>
            <a:off x="52332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434" name="Google Shape;434;p28"/>
          <p:cNvPicPr preferRelativeResize="0"/>
          <p:nvPr/>
        </p:nvPicPr>
        <p:blipFill rotWithShape="1">
          <a:blip r:embed="rId4">
            <a:alphaModFix/>
          </a:blip>
          <a:srcRect b="11590" l="6365" r="15527" t="0"/>
          <a:stretch/>
        </p:blipFill>
        <p:spPr>
          <a:xfrm>
            <a:off x="680324" y="999300"/>
            <a:ext cx="2115699" cy="3433400"/>
          </a:xfrm>
          <a:prstGeom prst="rect">
            <a:avLst/>
          </a:prstGeom>
          <a:noFill/>
          <a:ln cap="flat" cmpd="sng" w="9525">
            <a:solidFill>
              <a:schemeClr val="dk2"/>
            </a:solidFill>
            <a:prstDash val="solid"/>
            <a:round/>
            <a:headEnd len="sm" w="sm" type="none"/>
            <a:tailEnd len="sm" w="sm" type="none"/>
          </a:ln>
        </p:spPr>
      </p:pic>
      <p:sp>
        <p:nvSpPr>
          <p:cNvPr id="435" name="Google Shape;435;p28"/>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36" name="Google Shape;436;p28"/>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37" name="Google Shape;437;p28"/>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29"/>
          <p:cNvPicPr preferRelativeResize="0"/>
          <p:nvPr/>
        </p:nvPicPr>
        <p:blipFill>
          <a:blip r:embed="rId3">
            <a:alphaModFix/>
          </a:blip>
          <a:stretch>
            <a:fillRect/>
          </a:stretch>
        </p:blipFill>
        <p:spPr>
          <a:xfrm>
            <a:off x="1775950" y="732650"/>
            <a:ext cx="5083200" cy="2541600"/>
          </a:xfrm>
          <a:prstGeom prst="rect">
            <a:avLst/>
          </a:prstGeom>
          <a:noFill/>
          <a:ln cap="flat" cmpd="sng" w="9525">
            <a:solidFill>
              <a:schemeClr val="dk2"/>
            </a:solidFill>
            <a:prstDash val="solid"/>
            <a:round/>
            <a:headEnd len="sm" w="sm" type="none"/>
            <a:tailEnd len="sm" w="sm" type="none"/>
          </a:ln>
        </p:spPr>
      </p:pic>
      <p:pic>
        <p:nvPicPr>
          <p:cNvPr id="443" name="Google Shape;443;p29"/>
          <p:cNvPicPr preferRelativeResize="0"/>
          <p:nvPr/>
        </p:nvPicPr>
        <p:blipFill>
          <a:blip r:embed="rId4">
            <a:alphaModFix/>
          </a:blip>
          <a:stretch>
            <a:fillRect/>
          </a:stretch>
        </p:blipFill>
        <p:spPr>
          <a:xfrm>
            <a:off x="1371425" y="3479352"/>
            <a:ext cx="6008824" cy="1329450"/>
          </a:xfrm>
          <a:prstGeom prst="rect">
            <a:avLst/>
          </a:prstGeom>
          <a:noFill/>
          <a:ln cap="flat" cmpd="sng" w="9525">
            <a:solidFill>
              <a:schemeClr val="dk2"/>
            </a:solidFill>
            <a:prstDash val="solid"/>
            <a:round/>
            <a:headEnd len="sm" w="sm" type="none"/>
            <a:tailEnd len="sm" w="sm" type="none"/>
          </a:ln>
        </p:spPr>
      </p:pic>
      <p:sp>
        <p:nvSpPr>
          <p:cNvPr id="444" name="Google Shape;444;p29"/>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5" name="Google Shape;445;p29"/>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6" name="Google Shape;446;p29"/>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7" name="Google Shape;447;p29"/>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30"/>
          <p:cNvPicPr preferRelativeResize="0"/>
          <p:nvPr/>
        </p:nvPicPr>
        <p:blipFill rotWithShape="1">
          <a:blip r:embed="rId3">
            <a:alphaModFix/>
          </a:blip>
          <a:srcRect b="23002" l="4270" r="1655" t="13173"/>
          <a:stretch/>
        </p:blipFill>
        <p:spPr>
          <a:xfrm>
            <a:off x="2165750" y="500850"/>
            <a:ext cx="4871552" cy="687900"/>
          </a:xfrm>
          <a:prstGeom prst="rect">
            <a:avLst/>
          </a:prstGeom>
          <a:noFill/>
          <a:ln cap="flat" cmpd="sng" w="9525">
            <a:solidFill>
              <a:schemeClr val="dk2"/>
            </a:solidFill>
            <a:prstDash val="solid"/>
            <a:round/>
            <a:headEnd len="sm" w="sm" type="none"/>
            <a:tailEnd len="sm" w="sm" type="none"/>
          </a:ln>
        </p:spPr>
      </p:pic>
      <p:pic>
        <p:nvPicPr>
          <p:cNvPr id="453" name="Google Shape;453;p30"/>
          <p:cNvPicPr preferRelativeResize="0"/>
          <p:nvPr/>
        </p:nvPicPr>
        <p:blipFill rotWithShape="1">
          <a:blip r:embed="rId4">
            <a:alphaModFix/>
          </a:blip>
          <a:srcRect b="10204" l="6615" r="6901" t="14978"/>
          <a:stretch/>
        </p:blipFill>
        <p:spPr>
          <a:xfrm>
            <a:off x="2165750" y="4249000"/>
            <a:ext cx="4871552" cy="747600"/>
          </a:xfrm>
          <a:prstGeom prst="rect">
            <a:avLst/>
          </a:prstGeom>
          <a:noFill/>
          <a:ln cap="flat" cmpd="sng" w="9525">
            <a:solidFill>
              <a:schemeClr val="dk2"/>
            </a:solidFill>
            <a:prstDash val="solid"/>
            <a:round/>
            <a:headEnd len="sm" w="sm" type="none"/>
            <a:tailEnd len="sm" w="sm" type="none"/>
          </a:ln>
        </p:spPr>
      </p:pic>
      <p:sp>
        <p:nvSpPr>
          <p:cNvPr id="454" name="Google Shape;454;p30"/>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5" name="Google Shape;455;p30"/>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6" name="Google Shape;456;p30"/>
          <p:cNvSpPr txBox="1"/>
          <p:nvPr>
            <p:ph type="title"/>
          </p:nvPr>
        </p:nvSpPr>
        <p:spPr>
          <a:xfrm>
            <a:off x="306600" y="0"/>
            <a:ext cx="7030500" cy="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1:</a:t>
            </a:r>
            <a:endParaRPr/>
          </a:p>
        </p:txBody>
      </p:sp>
      <p:sp>
        <p:nvSpPr>
          <p:cNvPr id="457" name="Google Shape;457;p30"/>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458" name="Google Shape;458;p30"/>
          <p:cNvPicPr preferRelativeResize="0"/>
          <p:nvPr/>
        </p:nvPicPr>
        <p:blipFill rotWithShape="1">
          <a:blip r:embed="rId5">
            <a:alphaModFix/>
          </a:blip>
          <a:srcRect b="18079" l="4325" r="3653" t="0"/>
          <a:stretch/>
        </p:blipFill>
        <p:spPr>
          <a:xfrm>
            <a:off x="2165750" y="1352888"/>
            <a:ext cx="4871552" cy="273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1"/>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4" name="Google Shape;464;p31"/>
          <p:cNvSpPr txBox="1"/>
          <p:nvPr>
            <p:ph type="title"/>
          </p:nvPr>
        </p:nvSpPr>
        <p:spPr>
          <a:xfrm>
            <a:off x="538800" y="494725"/>
            <a:ext cx="80664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CIRCUITOS MULTITERMINALES</a:t>
            </a:r>
            <a:endParaRPr>
              <a:solidFill>
                <a:schemeClr val="lt1"/>
              </a:solidFill>
            </a:endParaRPr>
          </a:p>
        </p:txBody>
      </p:sp>
      <p:sp>
        <p:nvSpPr>
          <p:cNvPr id="465" name="Google Shape;465;p31"/>
          <p:cNvSpPr/>
          <p:nvPr/>
        </p:nvSpPr>
        <p:spPr>
          <a:xfrm>
            <a:off x="516300" y="1862977"/>
            <a:ext cx="3386700" cy="2742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6" name="Google Shape;466;p31"/>
          <p:cNvSpPr txBox="1"/>
          <p:nvPr>
            <p:ph idx="1" type="body"/>
          </p:nvPr>
        </p:nvSpPr>
        <p:spPr>
          <a:xfrm>
            <a:off x="527550" y="2068450"/>
            <a:ext cx="3364200" cy="14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rPr>
              <a:t>LOS CIRCUITOS MULTITERMINALES SON CIRCUITOS COMBINACIONALES QUE TIENEN VARIAS SALIDAS</a:t>
            </a:r>
            <a:endParaRPr sz="1600">
              <a:solidFill>
                <a:schemeClr val="lt1"/>
              </a:solidFill>
            </a:endParaRPr>
          </a:p>
          <a:p>
            <a:pPr indent="-330200" lvl="0" marL="457200" rtl="0" algn="l">
              <a:spcBef>
                <a:spcPts val="1200"/>
              </a:spcBef>
              <a:spcAft>
                <a:spcPts val="0"/>
              </a:spcAft>
              <a:buClr>
                <a:schemeClr val="lt1"/>
              </a:buClr>
              <a:buSzPts val="1600"/>
              <a:buChar char="●"/>
            </a:pPr>
            <a:r>
              <a:rPr lang="es" sz="1600">
                <a:solidFill>
                  <a:schemeClr val="lt1"/>
                </a:solidFill>
              </a:rPr>
              <a:t>CONVERSORES DE CÓDIGO</a:t>
            </a:r>
            <a:endParaRPr sz="1600">
              <a:solidFill>
                <a:schemeClr val="lt1"/>
              </a:solidFill>
            </a:endParaRPr>
          </a:p>
          <a:p>
            <a:pPr indent="-330200" lvl="0" marL="457200" rtl="0" algn="l">
              <a:spcBef>
                <a:spcPts val="0"/>
              </a:spcBef>
              <a:spcAft>
                <a:spcPts val="0"/>
              </a:spcAft>
              <a:buClr>
                <a:schemeClr val="lt1"/>
              </a:buClr>
              <a:buSzPts val="1600"/>
              <a:buChar char="●"/>
            </a:pPr>
            <a:r>
              <a:rPr lang="es" sz="1600">
                <a:solidFill>
                  <a:schemeClr val="lt1"/>
                </a:solidFill>
              </a:rPr>
              <a:t>CODIFICADORES</a:t>
            </a:r>
            <a:endParaRPr sz="1600">
              <a:solidFill>
                <a:schemeClr val="lt1"/>
              </a:solidFill>
            </a:endParaRPr>
          </a:p>
          <a:p>
            <a:pPr indent="-330200" lvl="0" marL="457200" rtl="0" algn="l">
              <a:spcBef>
                <a:spcPts val="0"/>
              </a:spcBef>
              <a:spcAft>
                <a:spcPts val="0"/>
              </a:spcAft>
              <a:buClr>
                <a:schemeClr val="lt1"/>
              </a:buClr>
              <a:buSzPts val="1600"/>
              <a:buChar char="●"/>
            </a:pPr>
            <a:r>
              <a:rPr lang="es" sz="1600">
                <a:solidFill>
                  <a:schemeClr val="lt1"/>
                </a:solidFill>
              </a:rPr>
              <a:t>DECODIFICADORES</a:t>
            </a:r>
            <a:endParaRPr sz="2280">
              <a:solidFill>
                <a:schemeClr val="lt1"/>
              </a:solidFill>
            </a:endParaRPr>
          </a:p>
        </p:txBody>
      </p:sp>
      <p:pic>
        <p:nvPicPr>
          <p:cNvPr id="467" name="Google Shape;467;p31"/>
          <p:cNvPicPr preferRelativeResize="0"/>
          <p:nvPr/>
        </p:nvPicPr>
        <p:blipFill>
          <a:blip r:embed="rId3">
            <a:alphaModFix/>
          </a:blip>
          <a:stretch>
            <a:fillRect/>
          </a:stretch>
        </p:blipFill>
        <p:spPr>
          <a:xfrm>
            <a:off x="4308175" y="1862975"/>
            <a:ext cx="4319525" cy="2742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500900" y="1582925"/>
            <a:ext cx="3812700" cy="25416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s"/>
              <a:t>Importancia de la simplificación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Mapas de Karnaugh</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Diseño de circuitos lógicos</a:t>
            </a:r>
            <a:endParaRPr/>
          </a:p>
        </p:txBody>
      </p:sp>
      <p:pic>
        <p:nvPicPr>
          <p:cNvPr id="284" name="Google Shape;284;p14"/>
          <p:cNvPicPr preferRelativeResize="0"/>
          <p:nvPr/>
        </p:nvPicPr>
        <p:blipFill>
          <a:blip r:embed="rId3">
            <a:alphaModFix/>
          </a:blip>
          <a:stretch>
            <a:fillRect/>
          </a:stretch>
        </p:blipFill>
        <p:spPr>
          <a:xfrm>
            <a:off x="4988325" y="561150"/>
            <a:ext cx="3683550" cy="4021199"/>
          </a:xfrm>
          <a:prstGeom prst="rect">
            <a:avLst/>
          </a:prstGeom>
          <a:noFill/>
          <a:ln>
            <a:noFill/>
          </a:ln>
        </p:spPr>
      </p:pic>
      <p:sp>
        <p:nvSpPr>
          <p:cNvPr id="285" name="Google Shape;285;p14"/>
          <p:cNvSpPr/>
          <p:nvPr/>
        </p:nvSpPr>
        <p:spPr>
          <a:xfrm>
            <a:off x="500900" y="515850"/>
            <a:ext cx="3812700" cy="889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6" name="Google Shape;286;p14"/>
          <p:cNvSpPr txBox="1"/>
          <p:nvPr>
            <p:ph type="title"/>
          </p:nvPr>
        </p:nvSpPr>
        <p:spPr>
          <a:xfrm>
            <a:off x="538800" y="494725"/>
            <a:ext cx="36834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INTRODUCCIÓN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32"/>
          <p:cNvSpPr txBox="1"/>
          <p:nvPr>
            <p:ph idx="1" type="body"/>
          </p:nvPr>
        </p:nvSpPr>
        <p:spPr>
          <a:xfrm>
            <a:off x="538800" y="1723175"/>
            <a:ext cx="8066400" cy="3158700"/>
          </a:xfrm>
          <a:prstGeom prst="rect">
            <a:avLst/>
          </a:prstGeom>
        </p:spPr>
        <p:txBody>
          <a:bodyPr anchorCtr="0" anchor="ctr" bIns="91425" lIns="91425" spcFirstLastPara="1" rIns="91425" wrap="square" tIns="91425">
            <a:normAutofit/>
          </a:bodyPr>
          <a:lstStyle/>
          <a:p>
            <a:pPr indent="-336550" lvl="0" marL="457200" rtl="0" algn="l">
              <a:spcBef>
                <a:spcPts val="0"/>
              </a:spcBef>
              <a:spcAft>
                <a:spcPts val="0"/>
              </a:spcAft>
              <a:buSzPts val="1700"/>
              <a:buChar char="●"/>
            </a:pPr>
            <a:r>
              <a:rPr lang="es" sz="1700"/>
              <a:t>NOSOTROS </a:t>
            </a:r>
            <a:r>
              <a:rPr lang="es" sz="1700"/>
              <a:t>SÓLO</a:t>
            </a:r>
            <a:r>
              <a:rPr lang="es" sz="1700"/>
              <a:t> ESTUDIAREMOS LOS CONVERSORES DE </a:t>
            </a:r>
            <a:r>
              <a:rPr lang="es" sz="1700"/>
              <a:t>CÓDIGO.</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s" sz="1700"/>
              <a:t>PARA DISEÑAR ESTOS CIRCUITOS UTILIZAREMOS LOS MISMOS PASOS QUE PARA EL DISEÑO DE LOS CIRCUITOS UNITERMINALES.</a:t>
            </a:r>
            <a:endParaRPr sz="1700"/>
          </a:p>
        </p:txBody>
      </p:sp>
      <p:sp>
        <p:nvSpPr>
          <p:cNvPr id="473" name="Google Shape;473;p32"/>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74" name="Google Shape;474;p32"/>
          <p:cNvSpPr txBox="1"/>
          <p:nvPr>
            <p:ph type="title"/>
          </p:nvPr>
        </p:nvSpPr>
        <p:spPr>
          <a:xfrm>
            <a:off x="538800" y="494725"/>
            <a:ext cx="8066400" cy="999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chemeClr val="lt1"/>
                </a:solidFill>
              </a:rPr>
              <a:t>PASOS PARA REALIZAR EL CIRCUITO MULTITERMINAL</a:t>
            </a:r>
            <a:endParaRPr>
              <a:solidFill>
                <a:schemeClr val="lt1"/>
              </a:solidFill>
            </a:endParaRPr>
          </a:p>
        </p:txBody>
      </p:sp>
      <p:sp>
        <p:nvSpPr>
          <p:cNvPr id="475" name="Google Shape;475;p32"/>
          <p:cNvSpPr/>
          <p:nvPr/>
        </p:nvSpPr>
        <p:spPr>
          <a:xfrm>
            <a:off x="516300" y="1822325"/>
            <a:ext cx="8111400" cy="2960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3"/>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2:</a:t>
            </a:r>
            <a:endParaRPr/>
          </a:p>
        </p:txBody>
      </p:sp>
      <p:sp>
        <p:nvSpPr>
          <p:cNvPr id="481" name="Google Shape;481;p33"/>
          <p:cNvSpPr/>
          <p:nvPr/>
        </p:nvSpPr>
        <p:spPr>
          <a:xfrm>
            <a:off x="471000" y="732650"/>
            <a:ext cx="8021700" cy="56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2" name="Google Shape;482;p33"/>
          <p:cNvSpPr txBox="1"/>
          <p:nvPr>
            <p:ph idx="1" type="body"/>
          </p:nvPr>
        </p:nvSpPr>
        <p:spPr>
          <a:xfrm>
            <a:off x="471000" y="801350"/>
            <a:ext cx="8358300" cy="568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s" sz="1800"/>
              <a:t>DISEÑAR EL CONVERSOR DE CÓDIGO MOSTRADO EN LA TABLA.</a:t>
            </a:r>
            <a:r>
              <a:rPr lang="es"/>
              <a:t> </a:t>
            </a:r>
            <a:endParaRPr sz="1800"/>
          </a:p>
        </p:txBody>
      </p:sp>
      <p:sp>
        <p:nvSpPr>
          <p:cNvPr id="483" name="Google Shape;483;p33"/>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4" name="Google Shape;484;p33"/>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485" name="Google Shape;485;p33"/>
          <p:cNvPicPr preferRelativeResize="0"/>
          <p:nvPr/>
        </p:nvPicPr>
        <p:blipFill rotWithShape="1">
          <a:blip r:embed="rId3">
            <a:alphaModFix/>
          </a:blip>
          <a:srcRect b="9247" l="4832" r="6342" t="0"/>
          <a:stretch/>
        </p:blipFill>
        <p:spPr>
          <a:xfrm>
            <a:off x="760300" y="1869175"/>
            <a:ext cx="3865276" cy="2394101"/>
          </a:xfrm>
          <a:prstGeom prst="rect">
            <a:avLst/>
          </a:prstGeom>
          <a:noFill/>
          <a:ln cap="flat" cmpd="sng" w="9525">
            <a:solidFill>
              <a:schemeClr val="dk2"/>
            </a:solidFill>
            <a:prstDash val="solid"/>
            <a:round/>
            <a:headEnd len="sm" w="sm" type="none"/>
            <a:tailEnd len="sm" w="sm" type="none"/>
          </a:ln>
        </p:spPr>
      </p:pic>
      <p:sp>
        <p:nvSpPr>
          <p:cNvPr id="486" name="Google Shape;486;p33"/>
          <p:cNvSpPr/>
          <p:nvPr/>
        </p:nvSpPr>
        <p:spPr>
          <a:xfrm>
            <a:off x="5467475" y="2105625"/>
            <a:ext cx="2533500" cy="1921200"/>
          </a:xfrm>
          <a:prstGeom prst="wedgeRect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7" name="Google Shape;487;p33"/>
          <p:cNvSpPr txBox="1"/>
          <p:nvPr/>
        </p:nvSpPr>
        <p:spPr>
          <a:xfrm>
            <a:off x="5467475" y="2183475"/>
            <a:ext cx="25335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00">
                <a:solidFill>
                  <a:schemeClr val="lt1"/>
                </a:solidFill>
                <a:latin typeface="Nunito"/>
                <a:ea typeface="Nunito"/>
                <a:cs typeface="Nunito"/>
                <a:sym typeface="Nunito"/>
              </a:rPr>
              <a:t>RECORDAR Y TENER EN CUENTA QUE EL NÚMERO DECIMAL QUE CORRESPONDE CON  EL NÚMERO BINARIO DE LAS ENTRADAS NO SIEMPRE TIENE QUE ESTAR EN ORDEN.</a:t>
            </a:r>
            <a:endParaRPr sz="13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4"/>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3" name="Google Shape;493;p34"/>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4" name="Google Shape;494;p34"/>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5" name="Google Shape;495;p34"/>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2:</a:t>
            </a:r>
            <a:endParaRPr/>
          </a:p>
        </p:txBody>
      </p:sp>
      <p:pic>
        <p:nvPicPr>
          <p:cNvPr id="496" name="Google Shape;496;p34"/>
          <p:cNvPicPr preferRelativeResize="0"/>
          <p:nvPr/>
        </p:nvPicPr>
        <p:blipFill>
          <a:blip r:embed="rId3">
            <a:alphaModFix/>
          </a:blip>
          <a:stretch>
            <a:fillRect/>
          </a:stretch>
        </p:blipFill>
        <p:spPr>
          <a:xfrm>
            <a:off x="1680298" y="985913"/>
            <a:ext cx="6074200" cy="3431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2" name="Google Shape;502;p35"/>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3" name="Google Shape;503;p35"/>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4" name="Google Shape;504;p35"/>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2:</a:t>
            </a:r>
            <a:endParaRPr/>
          </a:p>
        </p:txBody>
      </p:sp>
      <p:pic>
        <p:nvPicPr>
          <p:cNvPr id="505" name="Google Shape;505;p35"/>
          <p:cNvPicPr preferRelativeResize="0"/>
          <p:nvPr/>
        </p:nvPicPr>
        <p:blipFill>
          <a:blip r:embed="rId3">
            <a:alphaModFix/>
          </a:blip>
          <a:stretch>
            <a:fillRect/>
          </a:stretch>
        </p:blipFill>
        <p:spPr>
          <a:xfrm>
            <a:off x="2391788" y="694400"/>
            <a:ext cx="4360424" cy="39570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6"/>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11" name="Google Shape;511;p36"/>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12" name="Google Shape;512;p36"/>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13" name="Google Shape;513;p36"/>
          <p:cNvSpPr txBox="1"/>
          <p:nvPr>
            <p:ph type="title"/>
          </p:nvPr>
        </p:nvSpPr>
        <p:spPr>
          <a:xfrm>
            <a:off x="471000" y="5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2:</a:t>
            </a:r>
            <a:endParaRPr/>
          </a:p>
        </p:txBody>
      </p:sp>
      <p:pic>
        <p:nvPicPr>
          <p:cNvPr id="514" name="Google Shape;514;p36"/>
          <p:cNvPicPr preferRelativeResize="0"/>
          <p:nvPr/>
        </p:nvPicPr>
        <p:blipFill>
          <a:blip r:embed="rId3">
            <a:alphaModFix/>
          </a:blip>
          <a:stretch>
            <a:fillRect/>
          </a:stretch>
        </p:blipFill>
        <p:spPr>
          <a:xfrm>
            <a:off x="868007" y="962025"/>
            <a:ext cx="5972096" cy="3822149"/>
          </a:xfrm>
          <a:prstGeom prst="rect">
            <a:avLst/>
          </a:prstGeom>
          <a:noFill/>
          <a:ln cap="flat" cmpd="sng" w="9525">
            <a:solidFill>
              <a:schemeClr val="dk2"/>
            </a:solidFill>
            <a:prstDash val="solid"/>
            <a:round/>
            <a:headEnd len="sm" w="sm" type="none"/>
            <a:tailEnd len="sm" w="sm" type="none"/>
          </a:ln>
        </p:spPr>
      </p:pic>
      <p:pic>
        <p:nvPicPr>
          <p:cNvPr id="515" name="Google Shape;515;p36"/>
          <p:cNvPicPr preferRelativeResize="0"/>
          <p:nvPr/>
        </p:nvPicPr>
        <p:blipFill>
          <a:blip r:embed="rId4">
            <a:alphaModFix/>
          </a:blip>
          <a:stretch>
            <a:fillRect/>
          </a:stretch>
        </p:blipFill>
        <p:spPr>
          <a:xfrm>
            <a:off x="4895950" y="133825"/>
            <a:ext cx="3615324" cy="637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519" name="Shape 519"/>
        <p:cNvGrpSpPr/>
        <p:nvPr/>
      </p:nvGrpSpPr>
      <p:grpSpPr>
        <a:xfrm>
          <a:off x="0" y="0"/>
          <a:ext cx="0" cy="0"/>
          <a:chOff x="0" y="0"/>
          <a:chExt cx="0" cy="0"/>
        </a:xfrm>
      </p:grpSpPr>
      <p:sp>
        <p:nvSpPr>
          <p:cNvPr id="520" name="Google Shape;520;p37"/>
          <p:cNvSpPr/>
          <p:nvPr/>
        </p:nvSpPr>
        <p:spPr>
          <a:xfrm>
            <a:off x="979800" y="1741900"/>
            <a:ext cx="7184400" cy="187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21" name="Google Shape;521;p37"/>
          <p:cNvSpPr txBox="1"/>
          <p:nvPr>
            <p:ph type="title"/>
          </p:nvPr>
        </p:nvSpPr>
        <p:spPr>
          <a:xfrm>
            <a:off x="976800" y="1743700"/>
            <a:ext cx="7190400" cy="18729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dk2"/>
                </a:solidFill>
              </a:rPr>
              <a:t>CONCLUSIÓN</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p:nvPr/>
        </p:nvSpPr>
        <p:spPr>
          <a:xfrm>
            <a:off x="22950" y="0"/>
            <a:ext cx="40974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27" name="Google Shape;527;p38"/>
          <p:cNvSpPr txBox="1"/>
          <p:nvPr>
            <p:ph type="title"/>
          </p:nvPr>
        </p:nvSpPr>
        <p:spPr>
          <a:xfrm>
            <a:off x="833550" y="2254650"/>
            <a:ext cx="2476200" cy="6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1"/>
                </a:solidFill>
              </a:rPr>
              <a:t>PREGUNTAS</a:t>
            </a:r>
            <a:endParaRPr>
              <a:solidFill>
                <a:schemeClr val="lt1"/>
              </a:solidFill>
            </a:endParaRPr>
          </a:p>
        </p:txBody>
      </p:sp>
      <p:sp>
        <p:nvSpPr>
          <p:cNvPr id="528" name="Google Shape;528;p38"/>
          <p:cNvSpPr/>
          <p:nvPr/>
        </p:nvSpPr>
        <p:spPr>
          <a:xfrm>
            <a:off x="706700" y="2072250"/>
            <a:ext cx="2603100" cy="999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29" name="Google Shape;529;p38"/>
          <p:cNvSpPr/>
          <p:nvPr/>
        </p:nvSpPr>
        <p:spPr>
          <a:xfrm>
            <a:off x="4359150" y="444300"/>
            <a:ext cx="4707000" cy="439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30" name="Google Shape;530;p38"/>
          <p:cNvSpPr txBox="1"/>
          <p:nvPr>
            <p:ph idx="1" type="body"/>
          </p:nvPr>
        </p:nvSpPr>
        <p:spPr>
          <a:xfrm>
            <a:off x="4456200" y="-257675"/>
            <a:ext cx="4801500" cy="54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
              <a:t>1. SI TENEMOS 3 VARIABLES, ¿DE QUÉ TAMAÑO SERÁ EL MAPA?</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b="1" lang="es"/>
              <a:t>2.¿CUÁNTOS NÚMEROS DECIMALES SE UTILIZAN PARA CODIFICAR EN BINARIO?</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b="1" lang="es"/>
              <a:t>3.¿QUÉ VENTAJAS TIENE LA SIMPLIFICACIÓN?</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b="1" lang="es"/>
              <a:t>4. ¿QUE ES LA FDN Y LA FCN?</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b="1" lang="es"/>
              <a:t>5. TIPOS DE CIRCUITOS MULTITERMINALES</a:t>
            </a:r>
            <a:endParaRPr b="1"/>
          </a:p>
        </p:txBody>
      </p:sp>
      <p:sp>
        <p:nvSpPr>
          <p:cNvPr id="531" name="Google Shape;531;p38"/>
          <p:cNvSpPr txBox="1"/>
          <p:nvPr>
            <p:ph idx="1" type="body"/>
          </p:nvPr>
        </p:nvSpPr>
        <p:spPr>
          <a:xfrm>
            <a:off x="4456200" y="1068125"/>
            <a:ext cx="4612500" cy="4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SERÁ UN MAPA DE 2X4</a:t>
            </a:r>
            <a:endParaRPr/>
          </a:p>
        </p:txBody>
      </p:sp>
      <p:sp>
        <p:nvSpPr>
          <p:cNvPr id="532" name="Google Shape;532;p38"/>
          <p:cNvSpPr txBox="1"/>
          <p:nvPr>
            <p:ph idx="1" type="body"/>
          </p:nvPr>
        </p:nvSpPr>
        <p:spPr>
          <a:xfrm>
            <a:off x="4456200" y="2072250"/>
            <a:ext cx="4612500" cy="4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UTILIZAN 10 DÍGITOS DE 4 BITS</a:t>
            </a:r>
            <a:endParaRPr/>
          </a:p>
        </p:txBody>
      </p:sp>
      <p:sp>
        <p:nvSpPr>
          <p:cNvPr id="533" name="Google Shape;533;p38"/>
          <p:cNvSpPr txBox="1"/>
          <p:nvPr>
            <p:ph idx="1" type="body"/>
          </p:nvPr>
        </p:nvSpPr>
        <p:spPr>
          <a:xfrm>
            <a:off x="4456200" y="2766125"/>
            <a:ext cx="4707000" cy="54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a:t>PERMITE SER MÁS EFICIENTE EN EL COSTO, VELOCIDAD, CONSUMO DE ENERGÍA Y ESPACIO FÍSICO</a:t>
            </a:r>
            <a:endParaRPr/>
          </a:p>
        </p:txBody>
      </p:sp>
      <p:sp>
        <p:nvSpPr>
          <p:cNvPr id="534" name="Google Shape;534;p38"/>
          <p:cNvSpPr txBox="1"/>
          <p:nvPr>
            <p:ph idx="1" type="body"/>
          </p:nvPr>
        </p:nvSpPr>
        <p:spPr>
          <a:xfrm>
            <a:off x="4456200" y="3485850"/>
            <a:ext cx="4801500" cy="43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s"/>
              <a:t>FDN: FORMA DISYUNTIVA NORMAL /FCN: FORMA CONJUNTIVA NORMAL</a:t>
            </a:r>
            <a:endParaRPr sz="1107"/>
          </a:p>
        </p:txBody>
      </p:sp>
      <p:sp>
        <p:nvSpPr>
          <p:cNvPr id="535" name="Google Shape;535;p38"/>
          <p:cNvSpPr txBox="1"/>
          <p:nvPr>
            <p:ph idx="1" type="body"/>
          </p:nvPr>
        </p:nvSpPr>
        <p:spPr>
          <a:xfrm>
            <a:off x="4456200" y="4240200"/>
            <a:ext cx="4612500" cy="59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CONVERSORES DE CÓDIGO, CODIFICADORES, DECODIFICADORES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0" y="134575"/>
            <a:ext cx="9144000" cy="6879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s" sz="3600"/>
              <a:t>SIMPLIFICACIÓN DE</a:t>
            </a:r>
            <a:r>
              <a:rPr lang="es"/>
              <a:t> </a:t>
            </a:r>
            <a:r>
              <a:rPr lang="es" sz="3600"/>
              <a:t>FUNCIONES</a:t>
            </a:r>
            <a:endParaRPr/>
          </a:p>
        </p:txBody>
      </p:sp>
      <p:sp>
        <p:nvSpPr>
          <p:cNvPr id="292" name="Google Shape;292;p15"/>
          <p:cNvSpPr/>
          <p:nvPr/>
        </p:nvSpPr>
        <p:spPr>
          <a:xfrm>
            <a:off x="1674150" y="1028675"/>
            <a:ext cx="5795700" cy="344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2069675" y="1384713"/>
            <a:ext cx="5004650" cy="272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9" name="Google Shape;299;p16"/>
          <p:cNvSpPr txBox="1"/>
          <p:nvPr>
            <p:ph type="title"/>
          </p:nvPr>
        </p:nvSpPr>
        <p:spPr>
          <a:xfrm>
            <a:off x="538800" y="494725"/>
            <a:ext cx="80664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MAPAS KARNAUGH</a:t>
            </a:r>
            <a:endParaRPr>
              <a:solidFill>
                <a:schemeClr val="lt1"/>
              </a:solidFill>
            </a:endParaRPr>
          </a:p>
        </p:txBody>
      </p:sp>
      <p:sp>
        <p:nvSpPr>
          <p:cNvPr id="300" name="Google Shape;300;p16"/>
          <p:cNvSpPr/>
          <p:nvPr/>
        </p:nvSpPr>
        <p:spPr>
          <a:xfrm>
            <a:off x="4870925" y="3363625"/>
            <a:ext cx="290400" cy="1153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01" name="Google Shape;301;p16"/>
          <p:cNvPicPr preferRelativeResize="0"/>
          <p:nvPr/>
        </p:nvPicPr>
        <p:blipFill rotWithShape="1">
          <a:blip r:embed="rId3">
            <a:alphaModFix/>
          </a:blip>
          <a:srcRect b="2690" l="0" r="57807" t="-2690"/>
          <a:stretch/>
        </p:blipFill>
        <p:spPr>
          <a:xfrm>
            <a:off x="711775" y="1811313"/>
            <a:ext cx="2419350" cy="2476500"/>
          </a:xfrm>
          <a:prstGeom prst="rect">
            <a:avLst/>
          </a:prstGeom>
          <a:noFill/>
          <a:ln>
            <a:noFill/>
          </a:ln>
        </p:spPr>
      </p:pic>
      <p:sp>
        <p:nvSpPr>
          <p:cNvPr id="302" name="Google Shape;302;p16"/>
          <p:cNvSpPr/>
          <p:nvPr/>
        </p:nvSpPr>
        <p:spPr>
          <a:xfrm>
            <a:off x="2926150" y="3783638"/>
            <a:ext cx="290400" cy="1153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3" name="Google Shape;303;p16"/>
          <p:cNvSpPr txBox="1"/>
          <p:nvPr/>
        </p:nvSpPr>
        <p:spPr>
          <a:xfrm>
            <a:off x="3056400" y="2044338"/>
            <a:ext cx="492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2 =1,2,4,8</a:t>
            </a:r>
            <a:endParaRPr sz="1300">
              <a:solidFill>
                <a:schemeClr val="dk2"/>
              </a:solidFill>
              <a:latin typeface="Nunito"/>
              <a:ea typeface="Nunito"/>
              <a:cs typeface="Nunito"/>
              <a:sym typeface="Nunito"/>
            </a:endParaRPr>
          </a:p>
        </p:txBody>
      </p:sp>
      <p:sp>
        <p:nvSpPr>
          <p:cNvPr id="304" name="Google Shape;304;p16"/>
          <p:cNvSpPr txBox="1"/>
          <p:nvPr/>
        </p:nvSpPr>
        <p:spPr>
          <a:xfrm>
            <a:off x="3337300" y="1659438"/>
            <a:ext cx="492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
        <p:nvSpPr>
          <p:cNvPr id="305" name="Google Shape;305;p16"/>
          <p:cNvSpPr txBox="1"/>
          <p:nvPr/>
        </p:nvSpPr>
        <p:spPr>
          <a:xfrm>
            <a:off x="3133275" y="1924738"/>
            <a:ext cx="29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n</a:t>
            </a:r>
            <a:endParaRPr sz="1300">
              <a:solidFill>
                <a:schemeClr val="dk2"/>
              </a:solidFill>
              <a:latin typeface="Nunito"/>
              <a:ea typeface="Nunito"/>
              <a:cs typeface="Nunito"/>
              <a:sym typeface="Nunito"/>
            </a:endParaRPr>
          </a:p>
        </p:txBody>
      </p:sp>
      <p:sp>
        <p:nvSpPr>
          <p:cNvPr id="306" name="Google Shape;306;p16"/>
          <p:cNvSpPr/>
          <p:nvPr/>
        </p:nvSpPr>
        <p:spPr>
          <a:xfrm>
            <a:off x="3117700" y="2044350"/>
            <a:ext cx="809100" cy="384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aphicFrame>
        <p:nvGraphicFramePr>
          <p:cNvPr id="307" name="Google Shape;307;p16"/>
          <p:cNvGraphicFramePr/>
          <p:nvPr/>
        </p:nvGraphicFramePr>
        <p:xfrm>
          <a:off x="4361500" y="1728675"/>
          <a:ext cx="3000000" cy="3000000"/>
        </p:xfrm>
        <a:graphic>
          <a:graphicData uri="http://schemas.openxmlformats.org/drawingml/2006/table">
            <a:tbl>
              <a:tblPr>
                <a:noFill/>
                <a:tableStyleId>{22956DA0-7226-4092-9E1D-EE0B1DE8D4C9}</a:tableStyleId>
              </a:tblPr>
              <a:tblGrid>
                <a:gridCol w="957500"/>
                <a:gridCol w="957500"/>
                <a:gridCol w="940425"/>
                <a:gridCol w="974575"/>
              </a:tblGrid>
              <a:tr h="284175">
                <a:tc>
                  <a:txBody>
                    <a:bodyPr/>
                    <a:lstStyle/>
                    <a:p>
                      <a:pPr indent="0" lvl="0" marL="0" rtl="0" algn="ctr">
                        <a:spcBef>
                          <a:spcPts val="0"/>
                        </a:spcBef>
                        <a:spcAft>
                          <a:spcPts val="0"/>
                        </a:spcAft>
                        <a:buNone/>
                      </a:pPr>
                      <a:r>
                        <a:rPr lang="es" sz="1200">
                          <a:solidFill>
                            <a:schemeClr val="lt1"/>
                          </a:solidFill>
                        </a:rPr>
                        <a:t>A</a:t>
                      </a:r>
                      <a:endParaRPr sz="1200">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s" sz="1200">
                          <a:solidFill>
                            <a:schemeClr val="lt1"/>
                          </a:solidFill>
                        </a:rPr>
                        <a:t>B</a:t>
                      </a:r>
                      <a:endParaRPr sz="1200">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s" sz="1200">
                          <a:solidFill>
                            <a:schemeClr val="lt1"/>
                          </a:solidFill>
                        </a:rPr>
                        <a:t>C</a:t>
                      </a:r>
                      <a:endParaRPr sz="1200">
                        <a:solidFill>
                          <a:schemeClr val="lt1"/>
                        </a:solidFill>
                      </a:endParaRPr>
                    </a:p>
                  </a:txBody>
                  <a:tcPr marT="91425" marB="91425" marR="91425" marL="91425">
                    <a:lnR cap="flat" cmpd="sng" w="19050">
                      <a:solidFill>
                        <a:schemeClr val="dk2"/>
                      </a:solidFill>
                      <a:prstDash val="solid"/>
                      <a:round/>
                      <a:headEnd len="sm" w="sm" type="none"/>
                      <a:tailEnd len="sm" w="sm" type="none"/>
                    </a:lnR>
                    <a:solidFill>
                      <a:schemeClr val="accent3"/>
                    </a:solidFill>
                  </a:tcPr>
                </a:tc>
                <a:tc>
                  <a:txBody>
                    <a:bodyPr/>
                    <a:lstStyle/>
                    <a:p>
                      <a:pPr indent="0" lvl="0" marL="0" rtl="0" algn="ctr">
                        <a:spcBef>
                          <a:spcPts val="0"/>
                        </a:spcBef>
                        <a:spcAft>
                          <a:spcPts val="0"/>
                        </a:spcAft>
                        <a:buNone/>
                      </a:pPr>
                      <a:r>
                        <a:rPr lang="es" sz="1200">
                          <a:solidFill>
                            <a:schemeClr val="lt1"/>
                          </a:solidFill>
                        </a:rPr>
                        <a:t>Z</a:t>
                      </a:r>
                      <a:endParaRPr sz="1200">
                        <a:solidFill>
                          <a:schemeClr val="lt1"/>
                        </a:solidFill>
                      </a:endParaRPr>
                    </a:p>
                  </a:txBody>
                  <a:tcPr marT="91425" marB="91425" marR="91425" marL="91425">
                    <a:lnL cap="flat" cmpd="sng" w="19050">
                      <a:solidFill>
                        <a:schemeClr val="dk2"/>
                      </a:solidFill>
                      <a:prstDash val="solid"/>
                      <a:round/>
                      <a:headEnd len="sm" w="sm" type="none"/>
                      <a:tailEnd len="sm" w="sm" type="none"/>
                    </a:lnL>
                    <a:solidFill>
                      <a:schemeClr val="accent3"/>
                    </a:solidFill>
                  </a:tcPr>
                </a:tc>
              </a:tr>
              <a:tr h="284175">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0</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0</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0</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lnR cap="flat" cmpd="sng" w="19050">
                      <a:solidFill>
                        <a:srgbClr val="434343"/>
                      </a:solidFill>
                      <a:prstDash val="solid"/>
                      <a:round/>
                      <a:headEnd len="sm" w="sm" type="none"/>
                      <a:tailEnd len="sm" w="sm" type="none"/>
                    </a:lnR>
                  </a:tcPr>
                </a:tc>
                <a:tc>
                  <a:txBody>
                    <a:bodyPr/>
                    <a:lstStyle/>
                    <a:p>
                      <a:pPr indent="0" lvl="0" marL="0" rtl="0" algn="l">
                        <a:spcBef>
                          <a:spcPts val="0"/>
                        </a:spcBef>
                        <a:spcAft>
                          <a:spcPts val="0"/>
                        </a:spcAft>
                        <a:buNone/>
                      </a:pPr>
                      <a:r>
                        <a:rPr lang="es" sz="1200"/>
                        <a:t>1</a:t>
                      </a:r>
                      <a:endParaRPr sz="1200"/>
                    </a:p>
                  </a:txBody>
                  <a:tcPr marT="91425" marB="91425" marR="91425" marL="91425">
                    <a:lnL cap="flat" cmpd="sng" w="19050">
                      <a:solidFill>
                        <a:srgbClr val="434343"/>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1</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1</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0</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1</a:t>
                      </a:r>
                      <a:endParaRPr sz="1200"/>
                    </a:p>
                  </a:txBody>
                  <a:tcPr marT="91425" marB="91425" marR="91425" marL="91425">
                    <a:lnL cap="flat" cmpd="sng" w="19050">
                      <a:solidFill>
                        <a:schemeClr val="dk2"/>
                      </a:solidFill>
                      <a:prstDash val="solid"/>
                      <a:round/>
                      <a:headEnd len="sm" w="sm" type="none"/>
                      <a:tailEnd len="sm" w="sm" type="none"/>
                    </a:lnL>
                  </a:tcPr>
                </a:tc>
              </a:tr>
              <a:tr h="284175">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tc>
                <a:tc>
                  <a:txBody>
                    <a:bodyPr/>
                    <a:lstStyle/>
                    <a:p>
                      <a:pPr indent="0" lvl="0" marL="0" rtl="0" algn="l">
                        <a:spcBef>
                          <a:spcPts val="0"/>
                        </a:spcBef>
                        <a:spcAft>
                          <a:spcPts val="0"/>
                        </a:spcAft>
                        <a:buNone/>
                      </a:pPr>
                      <a:r>
                        <a:rPr lang="es" sz="1200"/>
                        <a:t>1</a:t>
                      </a:r>
                      <a:endParaRPr sz="1200"/>
                    </a:p>
                  </a:txBody>
                  <a:tcPr marT="91425" marB="91425" marR="91425" marL="91425">
                    <a:lnR cap="flat" cmpd="sng" w="19050">
                      <a:solidFill>
                        <a:schemeClr val="dk2"/>
                      </a:solidFill>
                      <a:prstDash val="solid"/>
                      <a:round/>
                      <a:headEnd len="sm" w="sm" type="none"/>
                      <a:tailEnd len="sm" w="sm" type="none"/>
                    </a:lnR>
                  </a:tcPr>
                </a:tc>
                <a:tc>
                  <a:txBody>
                    <a:bodyPr/>
                    <a:lstStyle/>
                    <a:p>
                      <a:pPr indent="0" lvl="0" marL="0" rtl="0" algn="l">
                        <a:spcBef>
                          <a:spcPts val="0"/>
                        </a:spcBef>
                        <a:spcAft>
                          <a:spcPts val="0"/>
                        </a:spcAft>
                        <a:buNone/>
                      </a:pPr>
                      <a:r>
                        <a:rPr lang="es" sz="1200"/>
                        <a:t>1</a:t>
                      </a:r>
                      <a:endParaRPr sz="1200"/>
                    </a:p>
                  </a:txBody>
                  <a:tcPr marT="91425" marB="91425" marR="91425" marL="91425">
                    <a:lnL cap="flat" cmpd="sng" w="19050">
                      <a:solidFill>
                        <a:schemeClr val="dk2"/>
                      </a:solidFill>
                      <a:prstDash val="solid"/>
                      <a:round/>
                      <a:headEnd len="sm" w="sm" type="none"/>
                      <a:tailEnd len="sm" w="sm" type="none"/>
                    </a:lnL>
                  </a:tcPr>
                </a:tc>
              </a:tr>
            </a:tbl>
          </a:graphicData>
        </a:graphic>
      </p:graphicFrame>
      <p:sp>
        <p:nvSpPr>
          <p:cNvPr id="308" name="Google Shape;308;p16"/>
          <p:cNvSpPr/>
          <p:nvPr/>
        </p:nvSpPr>
        <p:spPr>
          <a:xfrm>
            <a:off x="1309950" y="1811313"/>
            <a:ext cx="1455900" cy="700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9" name="Google Shape;309;p16"/>
          <p:cNvSpPr/>
          <p:nvPr/>
        </p:nvSpPr>
        <p:spPr>
          <a:xfrm>
            <a:off x="373600" y="3783638"/>
            <a:ext cx="1968600" cy="1153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0" name="Google Shape;310;p16"/>
          <p:cNvSpPr/>
          <p:nvPr/>
        </p:nvSpPr>
        <p:spPr>
          <a:xfrm>
            <a:off x="820150" y="2992738"/>
            <a:ext cx="290400" cy="1153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1" name="Google Shape;311;p16"/>
          <p:cNvSpPr/>
          <p:nvPr/>
        </p:nvSpPr>
        <p:spPr>
          <a:xfrm>
            <a:off x="820150" y="3092425"/>
            <a:ext cx="351600" cy="279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2" name="Google Shape;312;p16"/>
          <p:cNvSpPr/>
          <p:nvPr/>
        </p:nvSpPr>
        <p:spPr>
          <a:xfrm>
            <a:off x="758950" y="2611450"/>
            <a:ext cx="351600" cy="279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3" name="Google Shape;313;p16"/>
          <p:cNvSpPr/>
          <p:nvPr/>
        </p:nvSpPr>
        <p:spPr>
          <a:xfrm>
            <a:off x="1110550" y="2289725"/>
            <a:ext cx="351600" cy="279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4" name="Google Shape;314;p16"/>
          <p:cNvSpPr txBox="1"/>
          <p:nvPr/>
        </p:nvSpPr>
        <p:spPr>
          <a:xfrm>
            <a:off x="1054600" y="2341525"/>
            <a:ext cx="60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Nunito"/>
                <a:ea typeface="Nunito"/>
                <a:cs typeface="Nunito"/>
                <a:sym typeface="Nunito"/>
              </a:rPr>
              <a:t>AB</a:t>
            </a:r>
            <a:endParaRPr sz="1000">
              <a:solidFill>
                <a:schemeClr val="dk2"/>
              </a:solidFill>
              <a:latin typeface="Nunito"/>
              <a:ea typeface="Nunito"/>
              <a:cs typeface="Nunito"/>
              <a:sym typeface="Nunito"/>
            </a:endParaRPr>
          </a:p>
        </p:txBody>
      </p:sp>
      <p:sp>
        <p:nvSpPr>
          <p:cNvPr id="315" name="Google Shape;315;p16"/>
          <p:cNvSpPr txBox="1"/>
          <p:nvPr/>
        </p:nvSpPr>
        <p:spPr>
          <a:xfrm>
            <a:off x="889750" y="2511500"/>
            <a:ext cx="60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Nunito"/>
                <a:ea typeface="Nunito"/>
                <a:cs typeface="Nunito"/>
                <a:sym typeface="Nunito"/>
              </a:rPr>
              <a:t>C</a:t>
            </a:r>
            <a:endParaRPr sz="1000">
              <a:solidFill>
                <a:schemeClr val="dk2"/>
              </a:solidFill>
              <a:latin typeface="Nunito"/>
              <a:ea typeface="Nunito"/>
              <a:cs typeface="Nunito"/>
              <a:sym typeface="Nunito"/>
            </a:endParaRPr>
          </a:p>
        </p:txBody>
      </p:sp>
      <p:sp>
        <p:nvSpPr>
          <p:cNvPr id="316" name="Google Shape;316;p16"/>
          <p:cNvSpPr txBox="1"/>
          <p:nvPr/>
        </p:nvSpPr>
        <p:spPr>
          <a:xfrm>
            <a:off x="1330800" y="2832938"/>
            <a:ext cx="17256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Nunito"/>
                <a:ea typeface="Nunito"/>
                <a:cs typeface="Nunito"/>
                <a:sym typeface="Nunito"/>
              </a:rPr>
              <a:t>0       0</a:t>
            </a:r>
            <a:r>
              <a:rPr lang="es">
                <a:solidFill>
                  <a:schemeClr val="dk2"/>
                </a:solidFill>
                <a:latin typeface="Nunito"/>
                <a:ea typeface="Nunito"/>
                <a:cs typeface="Nunito"/>
                <a:sym typeface="Nunito"/>
              </a:rPr>
              <a:t>       1       1</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0"/>
              </a:spcAft>
              <a:buNone/>
            </a:pPr>
            <a:r>
              <a:rPr lang="es">
                <a:solidFill>
                  <a:schemeClr val="dk2"/>
                </a:solidFill>
                <a:latin typeface="Nunito"/>
                <a:ea typeface="Nunito"/>
                <a:cs typeface="Nunito"/>
                <a:sym typeface="Nunito"/>
              </a:rPr>
              <a:t>0       1       1       1</a:t>
            </a:r>
            <a:endParaRPr>
              <a:solidFill>
                <a:schemeClr val="dk2"/>
              </a:solidFill>
              <a:latin typeface="Nunito"/>
              <a:ea typeface="Nunito"/>
              <a:cs typeface="Nunito"/>
              <a:sym typeface="Nunito"/>
            </a:endParaRPr>
          </a:p>
        </p:txBody>
      </p:sp>
      <p:sp>
        <p:nvSpPr>
          <p:cNvPr id="317" name="Google Shape;317;p16"/>
          <p:cNvSpPr/>
          <p:nvPr/>
        </p:nvSpPr>
        <p:spPr>
          <a:xfrm>
            <a:off x="1774800" y="3302538"/>
            <a:ext cx="675000" cy="338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8" name="Google Shape;318;p16"/>
          <p:cNvSpPr/>
          <p:nvPr/>
        </p:nvSpPr>
        <p:spPr>
          <a:xfrm>
            <a:off x="2253275" y="2892438"/>
            <a:ext cx="672900" cy="700200"/>
          </a:xfrm>
          <a:prstGeom prst="roundRect">
            <a:avLst>
              <a:gd fmla="val 16667" name="adj"/>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 name="Google Shape;319;p16"/>
          <p:cNvSpPr txBox="1"/>
          <p:nvPr/>
        </p:nvSpPr>
        <p:spPr>
          <a:xfrm>
            <a:off x="591400" y="3807538"/>
            <a:ext cx="80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0000"/>
                </a:solidFill>
                <a:latin typeface="Nunito"/>
                <a:ea typeface="Nunito"/>
                <a:cs typeface="Nunito"/>
                <a:sym typeface="Nunito"/>
              </a:rPr>
              <a:t>GRUPO 1:</a:t>
            </a:r>
            <a:endParaRPr sz="1000">
              <a:solidFill>
                <a:srgbClr val="FF0000"/>
              </a:solidFill>
              <a:latin typeface="Nunito"/>
              <a:ea typeface="Nunito"/>
              <a:cs typeface="Nunito"/>
              <a:sym typeface="Nunito"/>
            </a:endParaRPr>
          </a:p>
        </p:txBody>
      </p:sp>
      <p:sp>
        <p:nvSpPr>
          <p:cNvPr id="320" name="Google Shape;320;p16"/>
          <p:cNvSpPr txBox="1"/>
          <p:nvPr/>
        </p:nvSpPr>
        <p:spPr>
          <a:xfrm>
            <a:off x="889750" y="4067888"/>
            <a:ext cx="49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011</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111</a:t>
            </a:r>
            <a:endParaRPr sz="1300">
              <a:solidFill>
                <a:schemeClr val="dk2"/>
              </a:solidFill>
              <a:latin typeface="Nunito"/>
              <a:ea typeface="Nunito"/>
              <a:cs typeface="Nunito"/>
              <a:sym typeface="Nunito"/>
            </a:endParaRPr>
          </a:p>
        </p:txBody>
      </p:sp>
      <p:sp>
        <p:nvSpPr>
          <p:cNvPr id="321" name="Google Shape;321;p16"/>
          <p:cNvSpPr txBox="1"/>
          <p:nvPr/>
        </p:nvSpPr>
        <p:spPr>
          <a:xfrm>
            <a:off x="1516900" y="3807538"/>
            <a:ext cx="80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38761D"/>
                </a:solidFill>
                <a:latin typeface="Nunito"/>
                <a:ea typeface="Nunito"/>
                <a:cs typeface="Nunito"/>
                <a:sym typeface="Nunito"/>
              </a:rPr>
              <a:t>GRUPO 2:</a:t>
            </a:r>
            <a:endParaRPr sz="1000">
              <a:solidFill>
                <a:srgbClr val="38761D"/>
              </a:solidFill>
              <a:latin typeface="Nunito"/>
              <a:ea typeface="Nunito"/>
              <a:cs typeface="Nunito"/>
              <a:sym typeface="Nunito"/>
            </a:endParaRPr>
          </a:p>
        </p:txBody>
      </p:sp>
      <p:sp>
        <p:nvSpPr>
          <p:cNvPr id="322" name="Google Shape;322;p16"/>
          <p:cNvSpPr txBox="1"/>
          <p:nvPr/>
        </p:nvSpPr>
        <p:spPr>
          <a:xfrm>
            <a:off x="1661200" y="3952363"/>
            <a:ext cx="606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110</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111</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100</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101</a:t>
            </a:r>
            <a:endParaRPr sz="1300">
              <a:solidFill>
                <a:schemeClr val="dk2"/>
              </a:solidFill>
              <a:latin typeface="Nunito"/>
              <a:ea typeface="Nunito"/>
              <a:cs typeface="Nunito"/>
              <a:sym typeface="Nunito"/>
            </a:endParaRPr>
          </a:p>
        </p:txBody>
      </p:sp>
      <p:sp>
        <p:nvSpPr>
          <p:cNvPr id="323" name="Google Shape;323;p16"/>
          <p:cNvSpPr txBox="1"/>
          <p:nvPr/>
        </p:nvSpPr>
        <p:spPr>
          <a:xfrm>
            <a:off x="2732350" y="4086913"/>
            <a:ext cx="95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Z=B*C+A</a:t>
            </a:r>
            <a:endParaRPr sz="1300">
              <a:solidFill>
                <a:schemeClr val="dk2"/>
              </a:solidFill>
              <a:latin typeface="Nunito"/>
              <a:ea typeface="Nunito"/>
              <a:cs typeface="Nunito"/>
              <a:sym typeface="Nunito"/>
            </a:endParaRPr>
          </a:p>
        </p:txBody>
      </p:sp>
      <p:sp>
        <p:nvSpPr>
          <p:cNvPr id="324" name="Google Shape;324;p16"/>
          <p:cNvSpPr/>
          <p:nvPr/>
        </p:nvSpPr>
        <p:spPr>
          <a:xfrm>
            <a:off x="2774450" y="4139863"/>
            <a:ext cx="809100" cy="27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5" name="Google Shape;325;p16"/>
          <p:cNvSpPr txBox="1"/>
          <p:nvPr/>
        </p:nvSpPr>
        <p:spPr>
          <a:xfrm>
            <a:off x="2577700" y="3807538"/>
            <a:ext cx="126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Nunito"/>
                <a:ea typeface="Nunito"/>
                <a:cs typeface="Nunito"/>
                <a:sym typeface="Nunito"/>
              </a:rPr>
              <a:t>SIMPLIFICACIÓN:</a:t>
            </a:r>
            <a:endParaRPr sz="10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idx="1" type="body"/>
          </p:nvPr>
        </p:nvSpPr>
        <p:spPr>
          <a:xfrm>
            <a:off x="538800" y="1734425"/>
            <a:ext cx="8111400" cy="3103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t/>
            </a:r>
            <a:endParaRPr sz="1625">
              <a:solidFill>
                <a:srgbClr val="000000"/>
              </a:solidFill>
              <a:latin typeface="Arial"/>
              <a:ea typeface="Arial"/>
              <a:cs typeface="Arial"/>
              <a:sym typeface="Arial"/>
            </a:endParaRPr>
          </a:p>
          <a:p>
            <a:pPr indent="0" lvl="0" marL="0" rtl="0" algn="l">
              <a:spcBef>
                <a:spcPts val="1200"/>
              </a:spcBef>
              <a:spcAft>
                <a:spcPts val="0"/>
              </a:spcAft>
              <a:buNone/>
            </a:pPr>
            <a:r>
              <a:rPr lang="es" sz="1625">
                <a:solidFill>
                  <a:srgbClr val="000000"/>
                </a:solidFill>
                <a:latin typeface="Arial"/>
                <a:ea typeface="Arial"/>
                <a:cs typeface="Arial"/>
                <a:sym typeface="Arial"/>
              </a:rPr>
              <a:t>Las </a:t>
            </a:r>
            <a:r>
              <a:rPr b="1" lang="es" sz="1625">
                <a:solidFill>
                  <a:srgbClr val="000000"/>
                </a:solidFill>
                <a:latin typeface="Arial"/>
                <a:ea typeface="Arial"/>
                <a:cs typeface="Arial"/>
                <a:sym typeface="Arial"/>
              </a:rPr>
              <a:t>combinaciones opcionales</a:t>
            </a:r>
            <a:r>
              <a:rPr lang="es" sz="1625">
                <a:solidFill>
                  <a:srgbClr val="000000"/>
                </a:solidFill>
                <a:latin typeface="Arial"/>
                <a:ea typeface="Arial"/>
                <a:cs typeface="Arial"/>
                <a:sym typeface="Arial"/>
              </a:rPr>
              <a:t> pueden ser útiles al simplificar una función de conmutación. Esto significa que, al considerar diferentes formas en que las variables pueden combinarse, es más fácil encontrar maneras de simplificar la función lógica, reduciendo su complejidad.</a:t>
            </a:r>
            <a:endParaRPr sz="1675">
              <a:solidFill>
                <a:srgbClr val="000000"/>
              </a:solidFill>
              <a:latin typeface="Arial"/>
              <a:ea typeface="Arial"/>
              <a:cs typeface="Arial"/>
              <a:sym typeface="Arial"/>
            </a:endParaRPr>
          </a:p>
          <a:p>
            <a:pPr indent="0" lvl="0" marL="0" rtl="0" algn="l">
              <a:spcBef>
                <a:spcPts val="1200"/>
              </a:spcBef>
              <a:spcAft>
                <a:spcPts val="0"/>
              </a:spcAft>
              <a:buNone/>
            </a:pPr>
            <a:r>
              <a:rPr lang="es" sz="1675">
                <a:solidFill>
                  <a:srgbClr val="000000"/>
                </a:solidFill>
                <a:latin typeface="Arial"/>
                <a:ea typeface="Arial"/>
                <a:cs typeface="Arial"/>
                <a:sym typeface="Arial"/>
              </a:rPr>
              <a:t>Se definen en dos casos:</a:t>
            </a:r>
            <a:endParaRPr sz="1675">
              <a:solidFill>
                <a:srgbClr val="000000"/>
              </a:solidFill>
              <a:latin typeface="Arial"/>
              <a:ea typeface="Arial"/>
              <a:cs typeface="Arial"/>
              <a:sym typeface="Arial"/>
            </a:endParaRPr>
          </a:p>
          <a:p>
            <a:pPr indent="-327027" lvl="0" marL="457200" rtl="0" algn="l">
              <a:spcBef>
                <a:spcPts val="1200"/>
              </a:spcBef>
              <a:spcAft>
                <a:spcPts val="0"/>
              </a:spcAft>
              <a:buClr>
                <a:srgbClr val="000000"/>
              </a:buClr>
              <a:buSzPct val="100000"/>
              <a:buFont typeface="Arial"/>
              <a:buChar char="●"/>
            </a:pPr>
            <a:r>
              <a:rPr lang="es" sz="1675">
                <a:solidFill>
                  <a:srgbClr val="000000"/>
                </a:solidFill>
                <a:latin typeface="Arial"/>
                <a:ea typeface="Arial"/>
                <a:cs typeface="Arial"/>
                <a:sym typeface="Arial"/>
              </a:rPr>
              <a:t>Pueden ocurrir</a:t>
            </a:r>
            <a:endParaRPr sz="1675">
              <a:solidFill>
                <a:srgbClr val="000000"/>
              </a:solidFill>
              <a:latin typeface="Arial"/>
              <a:ea typeface="Arial"/>
              <a:cs typeface="Arial"/>
              <a:sym typeface="Arial"/>
            </a:endParaRPr>
          </a:p>
          <a:p>
            <a:pPr indent="0" lvl="0" marL="0" rtl="0" algn="l">
              <a:spcBef>
                <a:spcPts val="1200"/>
              </a:spcBef>
              <a:spcAft>
                <a:spcPts val="0"/>
              </a:spcAft>
              <a:buNone/>
            </a:pPr>
            <a:r>
              <a:t/>
            </a:r>
            <a:endParaRPr sz="1675">
              <a:solidFill>
                <a:srgbClr val="000000"/>
              </a:solidFill>
              <a:latin typeface="Arial"/>
              <a:ea typeface="Arial"/>
              <a:cs typeface="Arial"/>
              <a:sym typeface="Arial"/>
            </a:endParaRPr>
          </a:p>
          <a:p>
            <a:pPr indent="-327027" lvl="0" marL="457200" rtl="0" algn="l">
              <a:spcBef>
                <a:spcPts val="1200"/>
              </a:spcBef>
              <a:spcAft>
                <a:spcPts val="0"/>
              </a:spcAft>
              <a:buClr>
                <a:srgbClr val="000000"/>
              </a:buClr>
              <a:buSzPct val="100000"/>
              <a:buFont typeface="Arial"/>
              <a:buChar char="●"/>
            </a:pPr>
            <a:r>
              <a:rPr lang="es" sz="1675">
                <a:solidFill>
                  <a:srgbClr val="000000"/>
                </a:solidFill>
                <a:latin typeface="Arial"/>
                <a:ea typeface="Arial"/>
                <a:cs typeface="Arial"/>
                <a:sym typeface="Arial"/>
              </a:rPr>
              <a:t>Aunque pueden ocurrir no importa si el valor de la función es 0 o 1</a:t>
            </a:r>
            <a:endParaRPr sz="1675">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
        <p:nvSpPr>
          <p:cNvPr id="331" name="Google Shape;331;p17"/>
          <p:cNvSpPr/>
          <p:nvPr/>
        </p:nvSpPr>
        <p:spPr>
          <a:xfrm>
            <a:off x="516300" y="463525"/>
            <a:ext cx="8111400" cy="1061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2" name="Google Shape;332;p17"/>
          <p:cNvSpPr txBox="1"/>
          <p:nvPr>
            <p:ph type="title"/>
          </p:nvPr>
        </p:nvSpPr>
        <p:spPr>
          <a:xfrm>
            <a:off x="538800" y="494725"/>
            <a:ext cx="80664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COMBINACIONES OPCIONALES</a:t>
            </a:r>
            <a:endParaRPr>
              <a:solidFill>
                <a:schemeClr val="lt1"/>
              </a:solidFill>
            </a:endParaRPr>
          </a:p>
        </p:txBody>
      </p:sp>
      <p:sp>
        <p:nvSpPr>
          <p:cNvPr id="333" name="Google Shape;333;p17"/>
          <p:cNvSpPr/>
          <p:nvPr/>
        </p:nvSpPr>
        <p:spPr>
          <a:xfrm>
            <a:off x="598625" y="3356725"/>
            <a:ext cx="246300" cy="1113900"/>
          </a:xfrm>
          <a:prstGeom prst="leftBrace">
            <a:avLst>
              <a:gd fmla="val 50000" name="adj1"/>
              <a:gd fmla="val 5116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aphicFrame>
        <p:nvGraphicFramePr>
          <p:cNvPr id="338" name="Google Shape;338;p18"/>
          <p:cNvGraphicFramePr/>
          <p:nvPr/>
        </p:nvGraphicFramePr>
        <p:xfrm>
          <a:off x="6130925" y="1323413"/>
          <a:ext cx="3000000" cy="3000000"/>
        </p:xfrm>
        <a:graphic>
          <a:graphicData uri="http://schemas.openxmlformats.org/drawingml/2006/table">
            <a:tbl>
              <a:tblPr>
                <a:noFill/>
                <a:tableStyleId>{9981331A-B78B-4572-8047-DBD4BF9F75A7}</a:tableStyleId>
              </a:tblPr>
              <a:tblGrid>
                <a:gridCol w="855450"/>
                <a:gridCol w="1000125"/>
              </a:tblGrid>
              <a:tr h="281375">
                <a:tc>
                  <a:txBody>
                    <a:bodyPr/>
                    <a:lstStyle/>
                    <a:p>
                      <a:pPr indent="0" lvl="0" marL="0" rtl="0" algn="ctr">
                        <a:lnSpc>
                          <a:spcPct val="115000"/>
                        </a:lnSpc>
                        <a:spcBef>
                          <a:spcPts val="0"/>
                        </a:spcBef>
                        <a:spcAft>
                          <a:spcPts val="0"/>
                        </a:spcAft>
                        <a:buNone/>
                      </a:pPr>
                      <a:r>
                        <a:rPr b="1" lang="es" sz="800"/>
                        <a:t>Decimal</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 sz="800"/>
                        <a:t>Binario (4 bits)</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500">
                <a:tc>
                  <a:txBody>
                    <a:bodyPr/>
                    <a:lstStyle/>
                    <a:p>
                      <a:pPr indent="0" lvl="0" marL="0" rtl="0" algn="l">
                        <a:spcBef>
                          <a:spcPts val="0"/>
                        </a:spcBef>
                        <a:spcAft>
                          <a:spcPts val="0"/>
                        </a:spcAft>
                        <a:buNone/>
                      </a:pPr>
                      <a:r>
                        <a:rPr lang="es" sz="600"/>
                        <a:t>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lnSpc>
                          <a:spcPct val="100000"/>
                        </a:lnSpc>
                        <a:spcBef>
                          <a:spcPts val="0"/>
                        </a:spcBef>
                        <a:spcAft>
                          <a:spcPts val="0"/>
                        </a:spcAft>
                        <a:buNone/>
                      </a:pPr>
                      <a:r>
                        <a:rPr lang="es" sz="600"/>
                        <a:t>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600"/>
                        <a:t>2</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600"/>
                        <a:t>3</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700"/>
                        <a:t>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700"/>
                        <a:t>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700"/>
                        <a:t>6</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700"/>
                        <a:t>7</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rPr lang="es" sz="700"/>
                        <a:t>8</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0600">
                <a:tc>
                  <a:txBody>
                    <a:bodyPr/>
                    <a:lstStyle/>
                    <a:p>
                      <a:pPr indent="0" lvl="0" marL="0" rtl="0" algn="l">
                        <a:spcBef>
                          <a:spcPts val="0"/>
                        </a:spcBef>
                        <a:spcAft>
                          <a:spcPts val="0"/>
                        </a:spcAft>
                        <a:buNone/>
                      </a:pPr>
                      <a:r>
                        <a:rPr lang="es" sz="700"/>
                        <a:t>9</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39" name="Google Shape;339;p18"/>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0" name="Google Shape;340;p18"/>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1" name="Google Shape;341;p18"/>
          <p:cNvSpPr txBox="1"/>
          <p:nvPr>
            <p:ph type="title"/>
          </p:nvPr>
        </p:nvSpPr>
        <p:spPr>
          <a:xfrm>
            <a:off x="306600" y="0"/>
            <a:ext cx="8837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t>EJEMPLO: Codificación en binario de los dígitos decimales</a:t>
            </a:r>
            <a:endParaRPr sz="2600"/>
          </a:p>
        </p:txBody>
      </p:sp>
      <p:sp>
        <p:nvSpPr>
          <p:cNvPr id="342" name="Google Shape;342;p18"/>
          <p:cNvSpPr/>
          <p:nvPr/>
        </p:nvSpPr>
        <p:spPr>
          <a:xfrm>
            <a:off x="829850" y="1457825"/>
            <a:ext cx="4291200" cy="2855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3" name="Google Shape;343;p18"/>
          <p:cNvSpPr txBox="1"/>
          <p:nvPr>
            <p:ph idx="1" type="body"/>
          </p:nvPr>
        </p:nvSpPr>
        <p:spPr>
          <a:xfrm>
            <a:off x="306600" y="1457650"/>
            <a:ext cx="4814400" cy="2855700"/>
          </a:xfrm>
          <a:prstGeom prst="rect">
            <a:avLst/>
          </a:prstGeom>
        </p:spPr>
        <p:txBody>
          <a:bodyPr anchorCtr="0" anchor="ctr" bIns="91425" lIns="91425" spcFirstLastPara="1" rIns="91425" wrap="square" tIns="91425">
            <a:noAutofit/>
          </a:bodyPr>
          <a:lstStyle/>
          <a:p>
            <a:pPr indent="-317500" lvl="1" marL="914400" rtl="0" algn="l">
              <a:spcBef>
                <a:spcPts val="1200"/>
              </a:spcBef>
              <a:spcAft>
                <a:spcPts val="0"/>
              </a:spcAft>
              <a:buClr>
                <a:schemeClr val="lt1"/>
              </a:buClr>
              <a:buSzPts val="1400"/>
              <a:buFont typeface="Arial"/>
              <a:buChar char="○"/>
            </a:pPr>
            <a:r>
              <a:rPr lang="es" sz="1400">
                <a:solidFill>
                  <a:schemeClr val="lt1"/>
                </a:solidFill>
                <a:latin typeface="Arial"/>
                <a:ea typeface="Arial"/>
                <a:cs typeface="Arial"/>
                <a:sym typeface="Arial"/>
              </a:rPr>
              <a:t>Los dígitos decimales son del 0 al 9, es decir, tenemos 10 posibles valores que necesitamos representar.</a:t>
            </a:r>
            <a:endParaRPr sz="1400">
              <a:solidFill>
                <a:schemeClr val="lt1"/>
              </a:solidFill>
              <a:latin typeface="Arial"/>
              <a:ea typeface="Arial"/>
              <a:cs typeface="Arial"/>
              <a:sym typeface="Arial"/>
            </a:endParaRPr>
          </a:p>
          <a:p>
            <a:pPr indent="0" lvl="0" marL="914400" rtl="0" algn="l">
              <a:spcBef>
                <a:spcPts val="1200"/>
              </a:spcBef>
              <a:spcAft>
                <a:spcPts val="0"/>
              </a:spcAft>
              <a:buNone/>
            </a:pPr>
            <a:r>
              <a:t/>
            </a:r>
            <a:endParaRPr sz="1600">
              <a:solidFill>
                <a:schemeClr val="lt1"/>
              </a:solidFill>
              <a:latin typeface="Arial"/>
              <a:ea typeface="Arial"/>
              <a:cs typeface="Arial"/>
              <a:sym typeface="Arial"/>
            </a:endParaRPr>
          </a:p>
          <a:p>
            <a:pPr indent="-317500" lvl="1" marL="914400" rtl="0" algn="l">
              <a:spcBef>
                <a:spcPts val="1200"/>
              </a:spcBef>
              <a:spcAft>
                <a:spcPts val="0"/>
              </a:spcAft>
              <a:buClr>
                <a:schemeClr val="lt1"/>
              </a:buClr>
              <a:buSzPts val="1400"/>
              <a:buFont typeface="Arial"/>
              <a:buChar char="○"/>
            </a:pPr>
            <a:r>
              <a:rPr lang="es" sz="1400">
                <a:solidFill>
                  <a:schemeClr val="lt1"/>
                </a:solidFill>
                <a:latin typeface="Arial"/>
                <a:ea typeface="Arial"/>
                <a:cs typeface="Arial"/>
                <a:sym typeface="Arial"/>
              </a:rPr>
              <a:t>Para codificarlos en binario, se utilizan 4 bits (dígitos binarios), lo que permite crear combinaciones de 0 y 1</a:t>
            </a:r>
            <a:endParaRPr sz="1400">
              <a:solidFill>
                <a:schemeClr val="lt1"/>
              </a:solidFill>
              <a:latin typeface="Arial"/>
              <a:ea typeface="Arial"/>
              <a:cs typeface="Arial"/>
              <a:sym typeface="Arial"/>
            </a:endParaRPr>
          </a:p>
          <a:p>
            <a:pPr indent="0" lvl="0" marL="914400" rtl="0" algn="l">
              <a:spcBef>
                <a:spcPts val="1200"/>
              </a:spcBef>
              <a:spcAft>
                <a:spcPts val="1200"/>
              </a:spcAft>
              <a:buNone/>
            </a:pPr>
            <a:r>
              <a:t/>
            </a:r>
            <a:endParaRPr sz="1400">
              <a:solidFill>
                <a:srgbClr val="000000"/>
              </a:solidFill>
              <a:latin typeface="Arial"/>
              <a:ea typeface="Arial"/>
              <a:cs typeface="Arial"/>
              <a:sym typeface="Arial"/>
            </a:endParaRPr>
          </a:p>
        </p:txBody>
      </p:sp>
      <p:sp>
        <p:nvSpPr>
          <p:cNvPr id="344" name="Google Shape;344;p18"/>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19"/>
          <p:cNvGraphicFramePr/>
          <p:nvPr/>
        </p:nvGraphicFramePr>
        <p:xfrm>
          <a:off x="6212250" y="136688"/>
          <a:ext cx="3000000" cy="3000000"/>
        </p:xfrm>
        <a:graphic>
          <a:graphicData uri="http://schemas.openxmlformats.org/drawingml/2006/table">
            <a:tbl>
              <a:tblPr>
                <a:noFill/>
                <a:tableStyleId>{9981331A-B78B-4572-8047-DBD4BF9F75A7}</a:tableStyleId>
              </a:tblPr>
              <a:tblGrid>
                <a:gridCol w="1064200"/>
                <a:gridCol w="1244200"/>
              </a:tblGrid>
              <a:tr h="319475">
                <a:tc>
                  <a:txBody>
                    <a:bodyPr/>
                    <a:lstStyle/>
                    <a:p>
                      <a:pPr indent="0" lvl="0" marL="0" rtl="0" algn="ctr">
                        <a:lnSpc>
                          <a:spcPct val="115000"/>
                        </a:lnSpc>
                        <a:spcBef>
                          <a:spcPts val="0"/>
                        </a:spcBef>
                        <a:spcAft>
                          <a:spcPts val="0"/>
                        </a:spcAft>
                        <a:buNone/>
                      </a:pPr>
                      <a:r>
                        <a:rPr b="1" lang="es" sz="800"/>
                        <a:t>Decimal</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 sz="800"/>
                        <a:t>Binario (4 bits)</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2750">
                <a:tc>
                  <a:txBody>
                    <a:bodyPr/>
                    <a:lstStyle/>
                    <a:p>
                      <a:pPr indent="0" lvl="0" marL="0" rtl="0" algn="l">
                        <a:spcBef>
                          <a:spcPts val="0"/>
                        </a:spcBef>
                        <a:spcAft>
                          <a:spcPts val="0"/>
                        </a:spcAft>
                        <a:buNone/>
                      </a:pPr>
                      <a:r>
                        <a:rPr lang="es" sz="600"/>
                        <a:t>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2750">
                <a:tc>
                  <a:txBody>
                    <a:bodyPr/>
                    <a:lstStyle/>
                    <a:p>
                      <a:pPr indent="0" lvl="0" marL="0" rtl="0" algn="l">
                        <a:lnSpc>
                          <a:spcPct val="100000"/>
                        </a:lnSpc>
                        <a:spcBef>
                          <a:spcPts val="0"/>
                        </a:spcBef>
                        <a:spcAft>
                          <a:spcPts val="0"/>
                        </a:spcAft>
                        <a:buNone/>
                      </a:pPr>
                      <a:r>
                        <a:rPr lang="es" sz="600"/>
                        <a:t>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2750">
                <a:tc>
                  <a:txBody>
                    <a:bodyPr/>
                    <a:lstStyle/>
                    <a:p>
                      <a:pPr indent="0" lvl="0" marL="0" rtl="0" algn="l">
                        <a:spcBef>
                          <a:spcPts val="0"/>
                        </a:spcBef>
                        <a:spcAft>
                          <a:spcPts val="0"/>
                        </a:spcAft>
                        <a:buNone/>
                      </a:pPr>
                      <a:r>
                        <a:rPr lang="es" sz="600"/>
                        <a:t>2</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2750">
                <a:tc>
                  <a:txBody>
                    <a:bodyPr/>
                    <a:lstStyle/>
                    <a:p>
                      <a:pPr indent="0" lvl="0" marL="0" rtl="0" algn="l">
                        <a:spcBef>
                          <a:spcPts val="0"/>
                        </a:spcBef>
                        <a:spcAft>
                          <a:spcPts val="0"/>
                        </a:spcAft>
                        <a:buNone/>
                      </a:pPr>
                      <a:r>
                        <a:rPr lang="es" sz="600"/>
                        <a:t>3</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6</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7</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8</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9</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12</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13</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00">
                <a:tc>
                  <a:txBody>
                    <a:bodyPr/>
                    <a:lstStyle/>
                    <a:p>
                      <a:pPr indent="0" lvl="0" marL="0" rtl="0" algn="l">
                        <a:spcBef>
                          <a:spcPts val="0"/>
                        </a:spcBef>
                        <a:spcAft>
                          <a:spcPts val="0"/>
                        </a:spcAft>
                        <a:buNone/>
                      </a:pPr>
                      <a:r>
                        <a:rPr lang="es" sz="700"/>
                        <a:t>15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50" name="Google Shape;350;p19"/>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1" name="Google Shape;351;p19"/>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2" name="Google Shape;352;p19"/>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3" name="Google Shape;353;p19"/>
          <p:cNvSpPr/>
          <p:nvPr/>
        </p:nvSpPr>
        <p:spPr>
          <a:xfrm>
            <a:off x="829850" y="2308700"/>
            <a:ext cx="4553700" cy="1595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4" name="Google Shape;354;p19"/>
          <p:cNvSpPr txBox="1"/>
          <p:nvPr>
            <p:ph idx="1" type="body"/>
          </p:nvPr>
        </p:nvSpPr>
        <p:spPr>
          <a:xfrm>
            <a:off x="898275" y="2150075"/>
            <a:ext cx="4291200" cy="1525800"/>
          </a:xfrm>
          <a:prstGeom prst="rect">
            <a:avLst/>
          </a:prstGeom>
        </p:spPr>
        <p:txBody>
          <a:bodyPr anchorCtr="0" anchor="ctr" bIns="91425" lIns="91425" spcFirstLastPara="1" rIns="91425" wrap="square" tIns="91425">
            <a:noAutofit/>
          </a:bodyPr>
          <a:lstStyle/>
          <a:p>
            <a:pPr indent="0" lvl="0" marL="914400" rtl="0" algn="l">
              <a:lnSpc>
                <a:spcPct val="95000"/>
              </a:lnSpc>
              <a:spcBef>
                <a:spcPts val="1200"/>
              </a:spcBef>
              <a:spcAft>
                <a:spcPts val="0"/>
              </a:spcAft>
              <a:buNone/>
            </a:pPr>
            <a:r>
              <a:t/>
            </a:r>
            <a:endParaRPr sz="1700">
              <a:solidFill>
                <a:schemeClr val="lt1"/>
              </a:solidFill>
              <a:latin typeface="Arial"/>
              <a:ea typeface="Arial"/>
              <a:cs typeface="Arial"/>
              <a:sym typeface="Arial"/>
            </a:endParaRPr>
          </a:p>
          <a:p>
            <a:pPr indent="0" lvl="0" marL="0" rtl="0" algn="just">
              <a:lnSpc>
                <a:spcPct val="95000"/>
              </a:lnSpc>
              <a:spcBef>
                <a:spcPts val="1200"/>
              </a:spcBef>
              <a:spcAft>
                <a:spcPts val="1200"/>
              </a:spcAft>
              <a:buNone/>
            </a:pPr>
            <a:r>
              <a:rPr lang="es" sz="1700">
                <a:solidFill>
                  <a:schemeClr val="lt1"/>
                </a:solidFill>
                <a:latin typeface="Arial"/>
                <a:ea typeface="Arial"/>
                <a:cs typeface="Arial"/>
                <a:sym typeface="Arial"/>
              </a:rPr>
              <a:t>Con 4 bits, se pueden generar 2^4=16 combinaciones diferentes. Estas combinaciones van desde 0000 (0 en decimal) hasta 1111 (15 en decimal).</a:t>
            </a:r>
            <a:endParaRPr sz="1700">
              <a:solidFill>
                <a:schemeClr val="lt1"/>
              </a:solidFill>
            </a:endParaRPr>
          </a:p>
        </p:txBody>
      </p:sp>
      <p:sp>
        <p:nvSpPr>
          <p:cNvPr id="355" name="Google Shape;355;p19"/>
          <p:cNvSpPr txBox="1"/>
          <p:nvPr>
            <p:ph type="title"/>
          </p:nvPr>
        </p:nvSpPr>
        <p:spPr>
          <a:xfrm>
            <a:off x="306600" y="0"/>
            <a:ext cx="8837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t>EJEMPLO: Codificación en binario </a:t>
            </a:r>
            <a:endParaRPr sz="2600"/>
          </a:p>
          <a:p>
            <a:pPr indent="0" lvl="0" marL="0" rtl="0" algn="l">
              <a:spcBef>
                <a:spcPts val="0"/>
              </a:spcBef>
              <a:spcAft>
                <a:spcPts val="0"/>
              </a:spcAft>
              <a:buNone/>
            </a:pPr>
            <a:r>
              <a:rPr lang="es" sz="2600"/>
              <a:t>de los dígitos decimales</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p:nvPr/>
        </p:nvSpPr>
        <p:spPr>
          <a:xfrm>
            <a:off x="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1" name="Google Shape;361;p20"/>
          <p:cNvSpPr/>
          <p:nvPr/>
        </p:nvSpPr>
        <p:spPr>
          <a:xfrm>
            <a:off x="508375" y="732650"/>
            <a:ext cx="780600" cy="6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2" name="Google Shape;362;p20"/>
          <p:cNvSpPr/>
          <p:nvPr/>
        </p:nvSpPr>
        <p:spPr>
          <a:xfrm>
            <a:off x="8896450" y="0"/>
            <a:ext cx="3066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3" name="Google Shape;363;p20"/>
          <p:cNvSpPr/>
          <p:nvPr/>
        </p:nvSpPr>
        <p:spPr>
          <a:xfrm>
            <a:off x="1137200" y="403400"/>
            <a:ext cx="2896500" cy="1580700"/>
          </a:xfrm>
          <a:prstGeom prst="wedgeRect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4" name="Google Shape;364;p20"/>
          <p:cNvSpPr/>
          <p:nvPr/>
        </p:nvSpPr>
        <p:spPr>
          <a:xfrm>
            <a:off x="4724300" y="2444025"/>
            <a:ext cx="2989500" cy="1829700"/>
          </a:xfrm>
          <a:prstGeom prst="wedgeRect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5" name="Google Shape;365;p20"/>
          <p:cNvSpPr txBox="1"/>
          <p:nvPr>
            <p:ph idx="1" type="body"/>
          </p:nvPr>
        </p:nvSpPr>
        <p:spPr>
          <a:xfrm>
            <a:off x="1161200" y="403400"/>
            <a:ext cx="2848500" cy="1529400"/>
          </a:xfrm>
          <a:prstGeom prst="rect">
            <a:avLst/>
          </a:prstGeom>
        </p:spPr>
        <p:txBody>
          <a:bodyPr anchorCtr="0" anchor="ctr" bIns="91425" lIns="91425" spcFirstLastPara="1" rIns="91425" wrap="square" tIns="91425">
            <a:normAutofit/>
          </a:bodyPr>
          <a:lstStyle/>
          <a:p>
            <a:pPr indent="0" lvl="0" marL="0" rtl="0" algn="ctr">
              <a:spcBef>
                <a:spcPts val="1200"/>
              </a:spcBef>
              <a:spcAft>
                <a:spcPts val="1200"/>
              </a:spcAft>
              <a:buNone/>
            </a:pPr>
            <a:r>
              <a:rPr lang="es" sz="1400">
                <a:solidFill>
                  <a:schemeClr val="lt1"/>
                </a:solidFill>
                <a:latin typeface="Arial"/>
                <a:ea typeface="Arial"/>
                <a:cs typeface="Arial"/>
                <a:sym typeface="Arial"/>
              </a:rPr>
              <a:t>Aunque hay 16 combinaciones, solo 10 de ellas son necesarias para representar los dígitos del 0 al 9</a:t>
            </a:r>
            <a:endParaRPr sz="1600">
              <a:solidFill>
                <a:schemeClr val="lt1"/>
              </a:solidFill>
            </a:endParaRPr>
          </a:p>
        </p:txBody>
      </p:sp>
      <p:sp>
        <p:nvSpPr>
          <p:cNvPr id="366" name="Google Shape;366;p20"/>
          <p:cNvSpPr txBox="1"/>
          <p:nvPr>
            <p:ph idx="1" type="body"/>
          </p:nvPr>
        </p:nvSpPr>
        <p:spPr>
          <a:xfrm>
            <a:off x="4724350" y="2444025"/>
            <a:ext cx="2989500" cy="1829700"/>
          </a:xfrm>
          <a:prstGeom prst="rect">
            <a:avLst/>
          </a:prstGeom>
        </p:spPr>
        <p:txBody>
          <a:bodyPr anchorCtr="0" anchor="ctr" bIns="91425" lIns="91425" spcFirstLastPara="1" rIns="91425" wrap="square" tIns="91425">
            <a:normAutofit/>
          </a:bodyPr>
          <a:lstStyle/>
          <a:p>
            <a:pPr indent="0" lvl="0" marL="0" rtl="0" algn="ctr">
              <a:spcBef>
                <a:spcPts val="1200"/>
              </a:spcBef>
              <a:spcAft>
                <a:spcPts val="1200"/>
              </a:spcAft>
              <a:buNone/>
            </a:pPr>
            <a:r>
              <a:rPr lang="es" sz="1400">
                <a:solidFill>
                  <a:schemeClr val="lt1"/>
                </a:solidFill>
                <a:latin typeface="Arial"/>
                <a:ea typeface="Arial"/>
                <a:cs typeface="Arial"/>
                <a:sym typeface="Arial"/>
              </a:rPr>
              <a:t>Las combinaciones de 1010 (10 en decimal) a 1111 (15 en decimal) son consideradas </a:t>
            </a:r>
            <a:r>
              <a:rPr b="1" lang="es" sz="1400">
                <a:solidFill>
                  <a:schemeClr val="lt1"/>
                </a:solidFill>
                <a:latin typeface="Arial"/>
                <a:ea typeface="Arial"/>
                <a:cs typeface="Arial"/>
                <a:sym typeface="Arial"/>
              </a:rPr>
              <a:t>opcionales</a:t>
            </a:r>
            <a:r>
              <a:rPr lang="es" sz="1400">
                <a:solidFill>
                  <a:schemeClr val="lt1"/>
                </a:solidFill>
                <a:latin typeface="Arial"/>
                <a:ea typeface="Arial"/>
                <a:cs typeface="Arial"/>
                <a:sym typeface="Arial"/>
              </a:rPr>
              <a:t> porque no se utilizan para representar ningún dígito decimal válido en este contexto</a:t>
            </a:r>
            <a:endParaRPr sz="1600">
              <a:solidFill>
                <a:schemeClr val="lt1"/>
              </a:solidFill>
            </a:endParaRPr>
          </a:p>
        </p:txBody>
      </p:sp>
      <p:pic>
        <p:nvPicPr>
          <p:cNvPr id="367" name="Google Shape;367;p20"/>
          <p:cNvPicPr preferRelativeResize="0"/>
          <p:nvPr/>
        </p:nvPicPr>
        <p:blipFill>
          <a:blip r:embed="rId3">
            <a:alphaModFix/>
          </a:blip>
          <a:stretch>
            <a:fillRect/>
          </a:stretch>
        </p:blipFill>
        <p:spPr>
          <a:xfrm>
            <a:off x="1080850" y="2404317"/>
            <a:ext cx="1831175" cy="25683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graphicFrame>
        <p:nvGraphicFramePr>
          <p:cNvPr id="372" name="Google Shape;372;p21"/>
          <p:cNvGraphicFramePr/>
          <p:nvPr/>
        </p:nvGraphicFramePr>
        <p:xfrm>
          <a:off x="2609400" y="188"/>
          <a:ext cx="3000000" cy="3000000"/>
        </p:xfrm>
        <a:graphic>
          <a:graphicData uri="http://schemas.openxmlformats.org/drawingml/2006/table">
            <a:tbl>
              <a:tblPr>
                <a:noFill/>
                <a:tableStyleId>{9981331A-B78B-4572-8047-DBD4BF9F75A7}</a:tableStyleId>
              </a:tblPr>
              <a:tblGrid>
                <a:gridCol w="815950"/>
                <a:gridCol w="953925"/>
                <a:gridCol w="1193750"/>
                <a:gridCol w="3366650"/>
              </a:tblGrid>
              <a:tr h="342625">
                <a:tc>
                  <a:txBody>
                    <a:bodyPr/>
                    <a:lstStyle/>
                    <a:p>
                      <a:pPr indent="0" lvl="0" marL="0" rtl="0" algn="ctr">
                        <a:lnSpc>
                          <a:spcPct val="115000"/>
                        </a:lnSpc>
                        <a:spcBef>
                          <a:spcPts val="0"/>
                        </a:spcBef>
                        <a:spcAft>
                          <a:spcPts val="0"/>
                        </a:spcAft>
                        <a:buNone/>
                      </a:pPr>
                      <a:r>
                        <a:rPr b="1" lang="es" sz="800"/>
                        <a:t>Decimal</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 sz="800"/>
                        <a:t>Binario (4 bits)</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800"/>
                        <a:t>¿Ocurre?</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800"/>
                        <a:t>Comentario</a:t>
                      </a:r>
                      <a:endParaRPr b="1"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2550">
                <a:tc>
                  <a:txBody>
                    <a:bodyPr/>
                    <a:lstStyle/>
                    <a:p>
                      <a:pPr indent="0" lvl="0" marL="0" rtl="0" algn="l">
                        <a:spcBef>
                          <a:spcPts val="0"/>
                        </a:spcBef>
                        <a:spcAft>
                          <a:spcPts val="0"/>
                        </a:spcAft>
                        <a:buNone/>
                      </a:pPr>
                      <a:r>
                        <a:rPr lang="es" sz="600"/>
                        <a:t>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Ocurre</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Representa 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2550">
                <a:tc>
                  <a:txBody>
                    <a:bodyPr/>
                    <a:lstStyle/>
                    <a:p>
                      <a:pPr indent="0" lvl="0" marL="0" rtl="0" algn="l">
                        <a:lnSpc>
                          <a:spcPct val="100000"/>
                        </a:lnSpc>
                        <a:spcBef>
                          <a:spcPts val="0"/>
                        </a:spcBef>
                        <a:spcAft>
                          <a:spcPts val="0"/>
                        </a:spcAft>
                        <a:buNone/>
                      </a:pPr>
                      <a:r>
                        <a:rPr lang="es" sz="600"/>
                        <a:t>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0001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Ocurre</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Representa 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2550">
                <a:tc>
                  <a:txBody>
                    <a:bodyPr/>
                    <a:lstStyle/>
                    <a:p>
                      <a:pPr indent="0" lvl="0" marL="0" rtl="0" algn="l">
                        <a:spcBef>
                          <a:spcPts val="0"/>
                        </a:spcBef>
                        <a:spcAft>
                          <a:spcPts val="0"/>
                        </a:spcAft>
                        <a:buNone/>
                      </a:pPr>
                      <a:r>
                        <a:rPr lang="es" sz="600"/>
                        <a:t>2</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0010</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Ocurre</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Representa 2</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92550">
                <a:tc>
                  <a:txBody>
                    <a:bodyPr/>
                    <a:lstStyle/>
                    <a:p>
                      <a:pPr indent="0" lvl="0" marL="0" rtl="0" algn="l">
                        <a:spcBef>
                          <a:spcPts val="0"/>
                        </a:spcBef>
                        <a:spcAft>
                          <a:spcPts val="0"/>
                        </a:spcAft>
                        <a:buNone/>
                      </a:pPr>
                      <a:r>
                        <a:rPr lang="es" sz="600"/>
                        <a:t>3</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0011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Ocurre</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600"/>
                        <a:t>Representa 3</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6</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6</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7</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0111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7</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8</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8</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9</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Ocurre</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Representa 9</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1011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12</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1100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13</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1101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14</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1110</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2550">
                <a:tc>
                  <a:txBody>
                    <a:bodyPr/>
                    <a:lstStyle/>
                    <a:p>
                      <a:pPr indent="0" lvl="0" marL="0" rtl="0" algn="l">
                        <a:spcBef>
                          <a:spcPts val="0"/>
                        </a:spcBef>
                        <a:spcAft>
                          <a:spcPts val="0"/>
                        </a:spcAft>
                        <a:buNone/>
                      </a:pPr>
                      <a:r>
                        <a:rPr lang="es" sz="700"/>
                        <a:t>15</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1111</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Opcional</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700"/>
                        <a:t>No se usa en decimales</a:t>
                      </a:r>
                      <a:endParaRPr sz="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73" name="Google Shape;373;p21"/>
          <p:cNvSpPr/>
          <p:nvPr/>
        </p:nvSpPr>
        <p:spPr>
          <a:xfrm>
            <a:off x="0" y="0"/>
            <a:ext cx="26094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4" name="Google Shape;374;p21"/>
          <p:cNvSpPr txBox="1"/>
          <p:nvPr/>
        </p:nvSpPr>
        <p:spPr>
          <a:xfrm>
            <a:off x="232350" y="1805713"/>
            <a:ext cx="2144700" cy="153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1200"/>
              </a:spcBef>
              <a:spcAft>
                <a:spcPts val="1200"/>
              </a:spcAft>
              <a:buNone/>
            </a:pPr>
            <a:r>
              <a:rPr b="1" lang="es">
                <a:solidFill>
                  <a:schemeClr val="dk2"/>
                </a:solidFill>
              </a:rPr>
              <a:t>Tabla de Combinaciones Opcionales para la Codificación de Dígitos Decimales</a:t>
            </a:r>
            <a:endParaRPr b="1">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