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1" roundtripDataSignature="AMtx7mideCBwelgxn80ft3LAoO1/ChM0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3"/>
          <p:cNvGrpSpPr/>
          <p:nvPr/>
        </p:nvGrpSpPr>
        <p:grpSpPr>
          <a:xfrm>
            <a:off x="6098378" y="5"/>
            <a:ext cx="3045625" cy="2030570"/>
            <a:chOff x="6098378" y="5"/>
            <a:chExt cx="3045625" cy="2030570"/>
          </a:xfrm>
        </p:grpSpPr>
        <p:sp>
          <p:nvSpPr>
            <p:cNvPr id="11" name="Google Shape;11;p1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22"/>
          <p:cNvGrpSpPr/>
          <p:nvPr/>
        </p:nvGrpSpPr>
        <p:grpSpPr>
          <a:xfrm>
            <a:off x="6098378" y="5"/>
            <a:ext cx="3045625" cy="2030570"/>
            <a:chOff x="6098378" y="5"/>
            <a:chExt cx="3045625" cy="2030570"/>
          </a:xfrm>
        </p:grpSpPr>
        <p:sp>
          <p:nvSpPr>
            <p:cNvPr id="71" name="Google Shape;71;p2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4"/>
          <p:cNvGrpSpPr/>
          <p:nvPr/>
        </p:nvGrpSpPr>
        <p:grpSpPr>
          <a:xfrm>
            <a:off x="0" y="3903669"/>
            <a:ext cx="9144000" cy="1239925"/>
            <a:chOff x="0" y="3903669"/>
            <a:chExt cx="9144000" cy="1239925"/>
          </a:xfrm>
        </p:grpSpPr>
        <p:sp>
          <p:nvSpPr>
            <p:cNvPr id="21" name="Google Shape;21;p1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15"/>
          <p:cNvGrpSpPr/>
          <p:nvPr/>
        </p:nvGrpSpPr>
        <p:grpSpPr>
          <a:xfrm>
            <a:off x="6098378" y="5"/>
            <a:ext cx="3045625" cy="2030570"/>
            <a:chOff x="6098378" y="5"/>
            <a:chExt cx="3045625" cy="2030570"/>
          </a:xfrm>
        </p:grpSpPr>
        <p:sp>
          <p:nvSpPr>
            <p:cNvPr id="31" name="Google Shape;31;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1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1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1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19"/>
          <p:cNvGrpSpPr/>
          <p:nvPr/>
        </p:nvGrpSpPr>
        <p:grpSpPr>
          <a:xfrm>
            <a:off x="6098378" y="5"/>
            <a:ext cx="3045625" cy="2030570"/>
            <a:chOff x="6098378" y="5"/>
            <a:chExt cx="3045625" cy="2030570"/>
          </a:xfrm>
        </p:grpSpPr>
        <p:sp>
          <p:nvSpPr>
            <p:cNvPr id="52" name="Google Shape;52;p1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1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2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2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2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2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p:nvPr/>
        </p:nvSpPr>
        <p:spPr>
          <a:xfrm>
            <a:off x="420938" y="356425"/>
            <a:ext cx="8302132" cy="576251"/>
          </a:xfrm>
          <a:prstGeom prst="rect">
            <a:avLst/>
          </a:prstGeom>
        </p:spPr>
        <p:txBody>
          <a:bodyPr>
            <a:prstTxWarp prst="textPlain"/>
          </a:bodyPr>
          <a:lstStyle/>
          <a:p>
            <a:pPr lvl="0" algn="ctr"/>
            <a:r>
              <a:rPr b="0" i="0">
                <a:ln cap="flat" cmpd="sng" w="9525">
                  <a:solidFill>
                    <a:srgbClr val="7F6000"/>
                  </a:solidFill>
                  <a:prstDash val="solid"/>
                  <a:round/>
                  <a:headEnd len="sm" w="sm" type="none"/>
                  <a:tailEnd len="sm" w="sm" type="none"/>
                </a:ln>
                <a:solidFill>
                  <a:srgbClr val="F1C232"/>
                </a:solidFill>
                <a:latin typeface="Georgia"/>
              </a:rPr>
              <a:t>ARQUITECTURA DE PROCESADORES RISC</a:t>
            </a:r>
          </a:p>
        </p:txBody>
      </p:sp>
      <p:sp>
        <p:nvSpPr>
          <p:cNvPr id="86" name="Google Shape;86;p1"/>
          <p:cNvSpPr txBox="1"/>
          <p:nvPr/>
        </p:nvSpPr>
        <p:spPr>
          <a:xfrm>
            <a:off x="5030975" y="3440400"/>
            <a:ext cx="3692100" cy="1056300"/>
          </a:xfrm>
          <a:prstGeom prst="rect">
            <a:avLst/>
          </a:prstGeom>
          <a:solidFill>
            <a:srgbClr val="E6913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solidFill>
                  <a:schemeClr val="dk2"/>
                </a:solidFill>
                <a:latin typeface="Roboto"/>
                <a:ea typeface="Roboto"/>
                <a:cs typeface="Roboto"/>
                <a:sym typeface="Roboto"/>
              </a:rPr>
              <a:t>R</a:t>
            </a:r>
            <a:r>
              <a:rPr b="0" i="0" lang="es" sz="1800" u="none" cap="none" strike="noStrike">
                <a:solidFill>
                  <a:schemeClr val="dk2"/>
                </a:solidFill>
                <a:latin typeface="Roboto"/>
                <a:ea typeface="Roboto"/>
                <a:cs typeface="Roboto"/>
                <a:sym typeface="Roboto"/>
              </a:rPr>
              <a:t>aúl García Roldán</a:t>
            </a:r>
            <a:endParaRPr b="0" i="0" sz="18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Roboto"/>
                <a:ea typeface="Roboto"/>
                <a:cs typeface="Roboto"/>
                <a:sym typeface="Roboto"/>
              </a:rPr>
              <a:t>Raúl del Tascon</a:t>
            </a:r>
            <a:endParaRPr b="0" i="0" sz="1800" u="none" cap="none" strike="noStrike">
              <a:solidFill>
                <a:schemeClr val="dk2"/>
              </a:solidFill>
              <a:latin typeface="Roboto"/>
              <a:ea typeface="Roboto"/>
              <a:cs typeface="Roboto"/>
              <a:sym typeface="Roboto"/>
            </a:endParaRPr>
          </a:p>
        </p:txBody>
      </p:sp>
      <p:pic>
        <p:nvPicPr>
          <p:cNvPr id="87" name="Google Shape;87;p1"/>
          <p:cNvPicPr preferRelativeResize="0"/>
          <p:nvPr/>
        </p:nvPicPr>
        <p:blipFill rotWithShape="1">
          <a:blip r:embed="rId3">
            <a:alphaModFix/>
          </a:blip>
          <a:srcRect b="0" l="0" r="0" t="0"/>
          <a:stretch/>
        </p:blipFill>
        <p:spPr>
          <a:xfrm>
            <a:off x="1507650" y="1469276"/>
            <a:ext cx="2847975"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Conclusiones</a:t>
            </a:r>
            <a:endParaRPr/>
          </a:p>
        </p:txBody>
      </p:sp>
      <p:sp>
        <p:nvSpPr>
          <p:cNvPr id="147" name="Google Shape;147;p1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500"/>
              <a:t>Los procesador ARM se caracterizan por:</a:t>
            </a:r>
            <a:endParaRPr sz="1500"/>
          </a:p>
          <a:p>
            <a:pPr indent="-323850" lvl="0" marL="457200" rtl="0" algn="l">
              <a:lnSpc>
                <a:spcPct val="115000"/>
              </a:lnSpc>
              <a:spcBef>
                <a:spcPts val="1200"/>
              </a:spcBef>
              <a:spcAft>
                <a:spcPts val="0"/>
              </a:spcAft>
              <a:buSzPts val="1500"/>
              <a:buChar char="●"/>
            </a:pPr>
            <a:r>
              <a:rPr lang="es" sz="1500"/>
              <a:t>La optimización de funcionamiento y ahorro de energía.</a:t>
            </a:r>
            <a:endParaRPr sz="1500"/>
          </a:p>
          <a:p>
            <a:pPr indent="-323850" lvl="0" marL="457200" rtl="0" algn="l">
              <a:lnSpc>
                <a:spcPct val="115000"/>
              </a:lnSpc>
              <a:spcBef>
                <a:spcPts val="0"/>
              </a:spcBef>
              <a:spcAft>
                <a:spcPts val="0"/>
              </a:spcAft>
              <a:buSzPts val="1500"/>
              <a:buChar char="●"/>
            </a:pPr>
            <a:r>
              <a:rPr lang="es" sz="1500"/>
              <a:t>Características ideales para aplicaciones móviles.</a:t>
            </a:r>
            <a:endParaRPr sz="1500"/>
          </a:p>
          <a:p>
            <a:pPr indent="-323850" lvl="0" marL="457200" rtl="0" algn="l">
              <a:lnSpc>
                <a:spcPct val="115000"/>
              </a:lnSpc>
              <a:spcBef>
                <a:spcPts val="0"/>
              </a:spcBef>
              <a:spcAft>
                <a:spcPts val="0"/>
              </a:spcAft>
              <a:buSzPts val="1500"/>
              <a:buChar char="●"/>
            </a:pPr>
            <a:r>
              <a:rPr lang="es" sz="1500"/>
              <a:t>La mayoría de registros de ARM son de propósito general y brindan flexibilidad al usuario. </a:t>
            </a:r>
            <a:endParaRPr sz="900">
              <a:solidFill>
                <a:srgbClr val="000000"/>
              </a:solidFill>
            </a:endParaRPr>
          </a:p>
          <a:p>
            <a:pPr indent="0" lvl="0" marL="0" rtl="0" algn="l">
              <a:lnSpc>
                <a:spcPct val="115000"/>
              </a:lnSpc>
              <a:spcBef>
                <a:spcPts val="1200"/>
              </a:spcBef>
              <a:spcAft>
                <a:spcPts val="1200"/>
              </a:spcAft>
              <a:buSzPts val="1800"/>
              <a:buNone/>
            </a:pPr>
            <a:r>
              <a:t/>
            </a:r>
            <a:endParaRPr/>
          </a:p>
        </p:txBody>
      </p:sp>
      <p:pic>
        <p:nvPicPr>
          <p:cNvPr id="148" name="Google Shape;148;p10"/>
          <p:cNvPicPr preferRelativeResize="0"/>
          <p:nvPr/>
        </p:nvPicPr>
        <p:blipFill rotWithShape="1">
          <a:blip r:embed="rId3">
            <a:alphaModFix/>
          </a:blip>
          <a:srcRect b="0" l="0" r="0" t="0"/>
          <a:stretch/>
        </p:blipFill>
        <p:spPr>
          <a:xfrm>
            <a:off x="3738200" y="2811000"/>
            <a:ext cx="285750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nvSpPr>
        <p:spPr>
          <a:xfrm>
            <a:off x="2493350" y="177000"/>
            <a:ext cx="5067600" cy="81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s" sz="3200" u="none" cap="none" strike="noStrike">
                <a:solidFill>
                  <a:schemeClr val="dk1"/>
                </a:solidFill>
                <a:latin typeface="Arial"/>
                <a:ea typeface="Arial"/>
                <a:cs typeface="Arial"/>
                <a:sym typeface="Arial"/>
              </a:rPr>
              <a:t>PREGUNTAS</a:t>
            </a:r>
            <a:endParaRPr b="0" i="0" sz="3200" u="none" cap="none" strike="noStrike">
              <a:solidFill>
                <a:schemeClr val="dk1"/>
              </a:solidFill>
              <a:latin typeface="Arial"/>
              <a:ea typeface="Arial"/>
              <a:cs typeface="Arial"/>
              <a:sym typeface="Arial"/>
            </a:endParaRPr>
          </a:p>
        </p:txBody>
      </p:sp>
      <p:sp>
        <p:nvSpPr>
          <p:cNvPr id="154" name="Google Shape;154;p11"/>
          <p:cNvSpPr txBox="1"/>
          <p:nvPr/>
        </p:nvSpPr>
        <p:spPr>
          <a:xfrm>
            <a:off x="464725" y="1244600"/>
            <a:ext cx="7237200" cy="23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Roboto"/>
                <a:ea typeface="Roboto"/>
                <a:cs typeface="Roboto"/>
                <a:sym typeface="Roboto"/>
              </a:rPr>
              <a:t>1.¿En que dos universidades destacaron el concepto RISC?</a:t>
            </a:r>
            <a:endParaRPr sz="1600">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Roboto"/>
                <a:ea typeface="Roboto"/>
                <a:cs typeface="Roboto"/>
                <a:sym typeface="Roboto"/>
              </a:rPr>
              <a:t>2.¿ Cuál es la longitud de bits de los procesadores ARM?</a:t>
            </a:r>
            <a:endParaRPr b="0" i="0" sz="1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Roboto"/>
                <a:ea typeface="Roboto"/>
                <a:cs typeface="Roboto"/>
                <a:sym typeface="Roboto"/>
              </a:rPr>
              <a:t>3.¿En qué modo se ejecutan la mayoría  de aplicaciones?</a:t>
            </a:r>
            <a:endParaRPr b="0" i="0" sz="1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Roboto"/>
                <a:ea typeface="Roboto"/>
                <a:cs typeface="Roboto"/>
                <a:sym typeface="Roboto"/>
              </a:rPr>
              <a:t>4.¿Cuántos registros de propósito general hay en ARM?</a:t>
            </a:r>
            <a:endParaRPr b="0" i="0" sz="1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Roboto"/>
                <a:ea typeface="Roboto"/>
                <a:cs typeface="Roboto"/>
                <a:sym typeface="Roboto"/>
              </a:rPr>
              <a:t>5.¿Qué dos excepciones se inhabilitan con un reset?</a:t>
            </a:r>
            <a:endParaRPr b="0" i="0" sz="16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ÍNDICE</a:t>
            </a:r>
            <a:endParaRPr/>
          </a:p>
        </p:txBody>
      </p:sp>
      <p:sp>
        <p:nvSpPr>
          <p:cNvPr id="93" name="Google Shape;93;p2"/>
          <p:cNvSpPr txBox="1"/>
          <p:nvPr>
            <p:ph idx="1" type="body"/>
          </p:nvPr>
        </p:nvSpPr>
        <p:spPr>
          <a:xfrm>
            <a:off x="247675" y="1112500"/>
            <a:ext cx="85206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Arquitectura de ARM </a:t>
            </a:r>
            <a:endParaRPr/>
          </a:p>
          <a:p>
            <a:pPr indent="-342900" lvl="0" marL="457200" rtl="0" algn="l">
              <a:lnSpc>
                <a:spcPct val="115000"/>
              </a:lnSpc>
              <a:spcBef>
                <a:spcPts val="0"/>
              </a:spcBef>
              <a:spcAft>
                <a:spcPts val="0"/>
              </a:spcAft>
              <a:buSzPts val="1800"/>
              <a:buChar char="❏"/>
            </a:pPr>
            <a:r>
              <a:rPr lang="es"/>
              <a:t>Registros en ARM</a:t>
            </a:r>
            <a:endParaRPr/>
          </a:p>
          <a:p>
            <a:pPr indent="-342900" lvl="0" marL="457200" rtl="0" algn="l">
              <a:lnSpc>
                <a:spcPct val="115000"/>
              </a:lnSpc>
              <a:spcBef>
                <a:spcPts val="0"/>
              </a:spcBef>
              <a:spcAft>
                <a:spcPts val="0"/>
              </a:spcAft>
              <a:buSzPts val="1800"/>
              <a:buChar char="❏"/>
            </a:pPr>
            <a:r>
              <a:rPr lang="es"/>
              <a:t>Modos de funcionamiento de un procesador ARM</a:t>
            </a:r>
            <a:endParaRPr/>
          </a:p>
          <a:p>
            <a:pPr indent="-342900" lvl="0" marL="457200" rtl="0" algn="l">
              <a:lnSpc>
                <a:spcPct val="115000"/>
              </a:lnSpc>
              <a:spcBef>
                <a:spcPts val="0"/>
              </a:spcBef>
              <a:spcAft>
                <a:spcPts val="0"/>
              </a:spcAft>
              <a:buSzPts val="1800"/>
              <a:buChar char="❏"/>
            </a:pPr>
            <a:r>
              <a:rPr lang="es"/>
              <a:t>Acceso a la memoria</a:t>
            </a:r>
            <a:endParaRPr/>
          </a:p>
          <a:p>
            <a:pPr indent="-342900" lvl="0" marL="457200" rtl="0" algn="l">
              <a:lnSpc>
                <a:spcPct val="115000"/>
              </a:lnSpc>
              <a:spcBef>
                <a:spcPts val="0"/>
              </a:spcBef>
              <a:spcAft>
                <a:spcPts val="0"/>
              </a:spcAft>
              <a:buSzPts val="1800"/>
              <a:buChar char="❏"/>
            </a:pPr>
            <a:r>
              <a:rPr lang="es"/>
              <a:t>Gestión de interrupciones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642300" y="237700"/>
            <a:ext cx="36717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s" sz="3200" u="none" cap="none" strike="noStrike">
                <a:solidFill>
                  <a:schemeClr val="dk1"/>
                </a:solidFill>
                <a:latin typeface="Arial"/>
                <a:ea typeface="Arial"/>
                <a:cs typeface="Arial"/>
                <a:sym typeface="Arial"/>
              </a:rPr>
              <a:t>INTRODUCCIÓN</a:t>
            </a:r>
            <a:endParaRPr b="0" i="0" sz="3700" u="none" cap="none" strike="noStrike">
              <a:solidFill>
                <a:schemeClr val="dk1"/>
              </a:solidFill>
              <a:latin typeface="Arial"/>
              <a:ea typeface="Arial"/>
              <a:cs typeface="Arial"/>
              <a:sym typeface="Arial"/>
            </a:endParaRPr>
          </a:p>
        </p:txBody>
      </p:sp>
      <p:pic>
        <p:nvPicPr>
          <p:cNvPr id="99" name="Google Shape;99;p3"/>
          <p:cNvPicPr preferRelativeResize="0"/>
          <p:nvPr/>
        </p:nvPicPr>
        <p:blipFill rotWithShape="1">
          <a:blip r:embed="rId3">
            <a:alphaModFix/>
          </a:blip>
          <a:srcRect b="0" l="0" r="0" t="0"/>
          <a:stretch/>
        </p:blipFill>
        <p:spPr>
          <a:xfrm>
            <a:off x="971700" y="1466675"/>
            <a:ext cx="2716674" cy="2037501"/>
          </a:xfrm>
          <a:prstGeom prst="rect">
            <a:avLst/>
          </a:prstGeom>
          <a:noFill/>
          <a:ln>
            <a:noFill/>
          </a:ln>
        </p:spPr>
      </p:pic>
      <p:pic>
        <p:nvPicPr>
          <p:cNvPr id="100" name="Google Shape;100;p3"/>
          <p:cNvPicPr preferRelativeResize="0"/>
          <p:nvPr/>
        </p:nvPicPr>
        <p:blipFill rotWithShape="1">
          <a:blip r:embed="rId4">
            <a:alphaModFix/>
          </a:blip>
          <a:srcRect b="0" l="0" r="0" t="0"/>
          <a:stretch/>
        </p:blipFill>
        <p:spPr>
          <a:xfrm>
            <a:off x="5346400" y="1437675"/>
            <a:ext cx="2095500" cy="209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Arquitectura de ARM</a:t>
            </a:r>
            <a:endParaRPr/>
          </a:p>
        </p:txBody>
      </p:sp>
      <p:sp>
        <p:nvSpPr>
          <p:cNvPr id="106" name="Google Shape;106;p4"/>
          <p:cNvSpPr txBox="1"/>
          <p:nvPr>
            <p:ph idx="1" type="body"/>
          </p:nvPr>
        </p:nvSpPr>
        <p:spPr>
          <a:xfrm>
            <a:off x="599725" y="1197850"/>
            <a:ext cx="8232600" cy="252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200"/>
              <a:t>Consta de varias características pero las más importantes son:</a:t>
            </a:r>
            <a:endParaRPr sz="1200"/>
          </a:p>
          <a:p>
            <a:pPr indent="-304800" lvl="0" marL="457200" rtl="0" algn="l">
              <a:lnSpc>
                <a:spcPct val="115000"/>
              </a:lnSpc>
              <a:spcBef>
                <a:spcPts val="1200"/>
              </a:spcBef>
              <a:spcAft>
                <a:spcPts val="0"/>
              </a:spcAft>
              <a:buSzPts val="1200"/>
              <a:buChar char="●"/>
            </a:pPr>
            <a:r>
              <a:rPr b="1" lang="es" sz="1200"/>
              <a:t>Arquitectura de carga y almacenamiento (Load store):</a:t>
            </a:r>
            <a:r>
              <a:rPr lang="es" sz="1200"/>
              <a:t>Las instrucciones que acceden a la memoria están separadas de las instrucciones que procesan datos, ya que en este ultimo esta en registros.</a:t>
            </a:r>
            <a:endParaRPr sz="1200"/>
          </a:p>
          <a:p>
            <a:pPr indent="-304800" lvl="0" marL="457200" rtl="0" algn="l">
              <a:lnSpc>
                <a:spcPct val="115000"/>
              </a:lnSpc>
              <a:spcBef>
                <a:spcPts val="0"/>
              </a:spcBef>
              <a:spcAft>
                <a:spcPts val="0"/>
              </a:spcAft>
              <a:buSzPts val="1200"/>
              <a:buChar char="●"/>
            </a:pPr>
            <a:r>
              <a:rPr b="1" lang="es" sz="1200"/>
              <a:t>Instrucciones de longitud fija de 32 bits:</a:t>
            </a:r>
            <a:r>
              <a:rPr lang="es" sz="1200"/>
              <a:t> Campos de instrucciones uniforme y de longitud fija para simplificar la decodificacion de las instrucciones.</a:t>
            </a:r>
            <a:endParaRPr sz="1200"/>
          </a:p>
          <a:p>
            <a:pPr indent="-304800" lvl="0" marL="457200" rtl="0" algn="l">
              <a:lnSpc>
                <a:spcPct val="115000"/>
              </a:lnSpc>
              <a:spcBef>
                <a:spcPts val="0"/>
              </a:spcBef>
              <a:spcAft>
                <a:spcPts val="0"/>
              </a:spcAft>
              <a:buSzPts val="1200"/>
              <a:buChar char="●"/>
            </a:pPr>
            <a:r>
              <a:rPr b="1" lang="es" sz="1200"/>
              <a:t>Formatos de instrucción en 3 direcciones</a:t>
            </a:r>
            <a:endParaRPr b="1" sz="1200"/>
          </a:p>
          <a:p>
            <a:pPr indent="0" lvl="0" marL="457200" rtl="0" algn="l">
              <a:lnSpc>
                <a:spcPct val="115000"/>
              </a:lnSpc>
              <a:spcBef>
                <a:spcPts val="1200"/>
              </a:spcBef>
              <a:spcAft>
                <a:spcPts val="1200"/>
              </a:spcAft>
              <a:buSzPts val="1800"/>
              <a:buNone/>
            </a:pPr>
            <a:r>
              <a:rPr lang="es" sz="1200"/>
              <a:t>    f bits                          n bits                       n bits                    n bits</a:t>
            </a:r>
            <a:endParaRPr sz="1200"/>
          </a:p>
        </p:txBody>
      </p:sp>
      <p:pic>
        <p:nvPicPr>
          <p:cNvPr id="107" name="Google Shape;107;p4"/>
          <p:cNvPicPr preferRelativeResize="0"/>
          <p:nvPr/>
        </p:nvPicPr>
        <p:blipFill rotWithShape="1">
          <a:blip r:embed="rId3">
            <a:alphaModFix/>
          </a:blip>
          <a:srcRect b="0" l="0" r="0" t="0"/>
          <a:stretch/>
        </p:blipFill>
        <p:spPr>
          <a:xfrm>
            <a:off x="1115775" y="3204275"/>
            <a:ext cx="4789171" cy="132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Arquitectura de ARM</a:t>
            </a:r>
            <a:endParaRPr/>
          </a:p>
        </p:txBody>
      </p:sp>
      <p:sp>
        <p:nvSpPr>
          <p:cNvPr id="113" name="Google Shape;113;p5"/>
          <p:cNvSpPr txBox="1"/>
          <p:nvPr>
            <p:ph idx="1" type="body"/>
          </p:nvPr>
        </p:nvSpPr>
        <p:spPr>
          <a:xfrm>
            <a:off x="599725" y="1197850"/>
            <a:ext cx="8232600" cy="2520000"/>
          </a:xfrm>
          <a:prstGeom prst="rect">
            <a:avLst/>
          </a:prstGeom>
          <a:noFill/>
          <a:ln>
            <a:noFill/>
          </a:ln>
        </p:spPr>
        <p:txBody>
          <a:bodyPr anchorCtr="0" anchor="t" bIns="91425" lIns="91425" spcFirstLastPara="1" rIns="91425" wrap="square" tIns="91425">
            <a:normAutofit/>
          </a:bodyPr>
          <a:lstStyle/>
          <a:p>
            <a:pPr indent="-304800" lvl="0" marL="457200" rtl="0" algn="just">
              <a:lnSpc>
                <a:spcPct val="115000"/>
              </a:lnSpc>
              <a:spcBef>
                <a:spcPts val="0"/>
              </a:spcBef>
              <a:spcAft>
                <a:spcPts val="0"/>
              </a:spcAft>
              <a:buSzPts val="1200"/>
              <a:buChar char="●"/>
            </a:pPr>
            <a:r>
              <a:rPr b="1" lang="es" sz="1200"/>
              <a:t>Todas las instrucciones se ejecutan en un ciclo de reloj:</a:t>
            </a:r>
            <a:r>
              <a:rPr lang="es" sz="1200"/>
              <a:t> El diseño de las instrucciones es tan eficiente que un ciclo de instrucción es equivalente a un ciclo de la máquina.</a:t>
            </a:r>
            <a:endParaRPr sz="1200"/>
          </a:p>
          <a:p>
            <a:pPr indent="-304800" lvl="0" marL="457200" rtl="0" algn="just">
              <a:lnSpc>
                <a:spcPct val="115000"/>
              </a:lnSpc>
              <a:spcBef>
                <a:spcPts val="0"/>
              </a:spcBef>
              <a:spcAft>
                <a:spcPts val="0"/>
              </a:spcAft>
              <a:buSzPts val="1200"/>
              <a:buChar char="●"/>
            </a:pPr>
            <a:r>
              <a:rPr b="1" lang="es" sz="1200"/>
              <a:t>Modos de direccionamiento simples:</a:t>
            </a:r>
            <a:r>
              <a:rPr lang="es" sz="1200"/>
              <a:t> El procesador solo opera con contenidos de registros, no directamente en la memoria.</a:t>
            </a:r>
            <a:endParaRPr sz="1200"/>
          </a:p>
          <a:p>
            <a:pPr indent="-304800" lvl="0" marL="457200" rtl="0" algn="just">
              <a:lnSpc>
                <a:spcPct val="115000"/>
              </a:lnSpc>
              <a:spcBef>
                <a:spcPts val="0"/>
              </a:spcBef>
              <a:spcAft>
                <a:spcPts val="0"/>
              </a:spcAft>
              <a:buSzPts val="1200"/>
              <a:buChar char="●"/>
            </a:pPr>
            <a:r>
              <a:rPr b="1" lang="es" sz="1200"/>
              <a:t>Carga y almacenamiento de múltiples instrucciones: </a:t>
            </a:r>
            <a:r>
              <a:rPr lang="es" sz="1200"/>
              <a:t>Maximiza el rendimiento de los datos y ejecuta solo las instrucciones necesarias.</a:t>
            </a:r>
            <a:endParaRPr sz="1200"/>
          </a:p>
          <a:p>
            <a:pPr indent="-304800" lvl="0" marL="457200" rtl="0" algn="just">
              <a:lnSpc>
                <a:spcPct val="115000"/>
              </a:lnSpc>
              <a:spcBef>
                <a:spcPts val="0"/>
              </a:spcBef>
              <a:spcAft>
                <a:spcPts val="0"/>
              </a:spcAft>
              <a:buSzPts val="1200"/>
              <a:buChar char="●"/>
            </a:pPr>
            <a:r>
              <a:rPr b="1" lang="es" sz="1200"/>
              <a:t>Set de instrucciones simétrico: </a:t>
            </a:r>
            <a:r>
              <a:rPr lang="es" sz="1200"/>
              <a:t>En este tipo de set no hay restricciones en los registros usados. Facilita la ejecución y la optimización de bajo nivel.</a:t>
            </a:r>
            <a:endParaRPr sz="1200"/>
          </a:p>
          <a:p>
            <a:pPr indent="-304800" lvl="0" marL="457200" rtl="0" algn="just">
              <a:lnSpc>
                <a:spcPct val="115000"/>
              </a:lnSpc>
              <a:spcBef>
                <a:spcPts val="0"/>
              </a:spcBef>
              <a:spcAft>
                <a:spcPts val="0"/>
              </a:spcAft>
              <a:buSzPts val="1200"/>
              <a:buChar char="●"/>
            </a:pPr>
            <a:r>
              <a:rPr b="1" lang="es" sz="1200"/>
              <a:t>Arquitectura Thumb: </a:t>
            </a:r>
            <a:r>
              <a:rPr lang="es" sz="1200"/>
              <a:t>Variante del ARM que necesita mejorar la densidad del código con un set de instrucción de 16 bits.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Registros en ARM</a:t>
            </a:r>
            <a:endParaRPr/>
          </a:p>
        </p:txBody>
      </p:sp>
      <p:sp>
        <p:nvSpPr>
          <p:cNvPr id="119" name="Google Shape;119;p6"/>
          <p:cNvSpPr txBox="1"/>
          <p:nvPr>
            <p:ph idx="1" type="body"/>
          </p:nvPr>
        </p:nvSpPr>
        <p:spPr>
          <a:xfrm>
            <a:off x="311700" y="1229875"/>
            <a:ext cx="56982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200"/>
              <a:t>L</a:t>
            </a:r>
            <a:r>
              <a:rPr lang="es" sz="1200"/>
              <a:t>a arquitectura ARM tiene 37 registros que son ubicaciones de datos de alta velocidad y cada registro tiene un tamaño de 32 bits.</a:t>
            </a:r>
            <a:endParaRPr sz="1200"/>
          </a:p>
          <a:p>
            <a:pPr indent="-304800" lvl="0" marL="457200" rtl="0" algn="l">
              <a:lnSpc>
                <a:spcPct val="115000"/>
              </a:lnSpc>
              <a:spcBef>
                <a:spcPts val="1200"/>
              </a:spcBef>
              <a:spcAft>
                <a:spcPts val="0"/>
              </a:spcAft>
              <a:buSzPts val="1200"/>
              <a:buChar char="●"/>
            </a:pPr>
            <a:r>
              <a:rPr b="1" lang="es" sz="1200"/>
              <a:t>Registros de propósito general R0-R15:</a:t>
            </a:r>
            <a:r>
              <a:rPr lang="es" sz="1200">
                <a:solidFill>
                  <a:srgbClr val="000000"/>
                </a:solidFill>
              </a:rPr>
              <a:t>ARM proporciona un conjunto de 16 registros de propósito general, numerados del R0 al R15. Estos registros se utilizan para almacenar datos temporales y resultados de operaciones aritméticas.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b="1" lang="es" sz="1200">
                <a:solidFill>
                  <a:srgbClr val="000000"/>
                </a:solidFill>
              </a:rPr>
              <a:t>Registros especiales:</a:t>
            </a:r>
            <a:r>
              <a:rPr lang="es" sz="1200">
                <a:solidFill>
                  <a:srgbClr val="000000"/>
                </a:solidFill>
              </a:rPr>
              <a:t>Como el Program Counter (PC) que apunta a la próxima instrucción a ejecutar, el registro de enlace (Link Register, LR)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b="1" lang="es" sz="1200">
                <a:solidFill>
                  <a:srgbClr val="000000"/>
                </a:solidFill>
              </a:rPr>
              <a:t>Conjunto de instrucciones:</a:t>
            </a:r>
            <a:r>
              <a:rPr lang="es" sz="1200">
                <a:solidFill>
                  <a:srgbClr val="000000"/>
                </a:solidFill>
              </a:rPr>
              <a:t>Las instrucciones ARM operan en estos registros para realizar operaciones aritméticas, lógicas y de transferencia de datos. </a:t>
            </a:r>
            <a:endParaRPr b="1" sz="1200">
              <a:solidFill>
                <a:srgbClr val="000000"/>
              </a:solidFill>
            </a:endParaRPr>
          </a:p>
        </p:txBody>
      </p:sp>
      <p:pic>
        <p:nvPicPr>
          <p:cNvPr id="120" name="Google Shape;120;p6"/>
          <p:cNvPicPr preferRelativeResize="0"/>
          <p:nvPr/>
        </p:nvPicPr>
        <p:blipFill rotWithShape="1">
          <a:blip r:embed="rId3">
            <a:alphaModFix/>
          </a:blip>
          <a:srcRect b="0" l="0" r="0" t="0"/>
          <a:stretch/>
        </p:blipFill>
        <p:spPr>
          <a:xfrm>
            <a:off x="6196675" y="1017800"/>
            <a:ext cx="2790550" cy="2855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nvSpPr>
        <p:spPr>
          <a:xfrm>
            <a:off x="136550" y="242750"/>
            <a:ext cx="5012100" cy="1131000"/>
          </a:xfrm>
          <a:prstGeom prst="rect">
            <a:avLst/>
          </a:prstGeom>
          <a:noFill/>
          <a:ln>
            <a:noFill/>
          </a:ln>
        </p:spPr>
        <p:txBody>
          <a:bodyPr anchorCtr="0" anchor="t" bIns="91425" lIns="91425" spcFirstLastPara="1" rIns="91425" wrap="square" tIns="91425">
            <a:spAutoFit/>
          </a:bodyPr>
          <a:lstStyle/>
          <a:p>
            <a:pPr indent="0" lvl="0" marL="63500" marR="609600" rtl="0" algn="l">
              <a:lnSpc>
                <a:spcPct val="103000"/>
              </a:lnSpc>
              <a:spcBef>
                <a:spcPts val="0"/>
              </a:spcBef>
              <a:spcAft>
                <a:spcPts val="0"/>
              </a:spcAft>
              <a:buClr>
                <a:srgbClr val="000000"/>
              </a:buClr>
              <a:buSzPts val="1900"/>
              <a:buFont typeface="Arial"/>
              <a:buNone/>
            </a:pPr>
            <a:r>
              <a:rPr b="1" i="0" lang="es" sz="1900" u="none" cap="none" strike="noStrike">
                <a:solidFill>
                  <a:srgbClr val="0065B3"/>
                </a:solidFill>
                <a:latin typeface="Arial"/>
                <a:ea typeface="Arial"/>
                <a:cs typeface="Arial"/>
                <a:sym typeface="Arial"/>
              </a:rPr>
              <a:t>MODOS DE FUNCIONAMIENTO DE UN PROCESADOR ARM</a:t>
            </a:r>
            <a:endParaRPr b="1" i="0" sz="1900" u="none" cap="none" strike="noStrike">
              <a:solidFill>
                <a:srgbClr val="0065B3"/>
              </a:solidFill>
              <a:latin typeface="Arial"/>
              <a:ea typeface="Arial"/>
              <a:cs typeface="Arial"/>
              <a:sym typeface="Arial"/>
            </a:endParaRPr>
          </a:p>
          <a:p>
            <a:pPr indent="0" lvl="0" marL="0" marR="0" rtl="0" algn="l">
              <a:lnSpc>
                <a:spcPct val="115000"/>
              </a:lnSpc>
              <a:spcBef>
                <a:spcPts val="400"/>
              </a:spcBef>
              <a:spcAft>
                <a:spcPts val="1200"/>
              </a:spcAft>
              <a:buClr>
                <a:srgbClr val="000000"/>
              </a:buClr>
              <a:buSzPts val="1900"/>
              <a:buFont typeface="Arial"/>
              <a:buNone/>
            </a:pPr>
            <a:r>
              <a:rPr b="1" i="0" lang="es" sz="1900" u="none" cap="none" strike="noStrike">
                <a:solidFill>
                  <a:srgbClr val="000000"/>
                </a:solidFill>
                <a:latin typeface="Arial"/>
                <a:ea typeface="Arial"/>
                <a:cs typeface="Arial"/>
                <a:sym typeface="Arial"/>
              </a:rPr>
              <a:t> </a:t>
            </a:r>
            <a:endParaRPr b="1" i="0" sz="1900" u="none" cap="none" strike="noStrike">
              <a:solidFill>
                <a:srgbClr val="000000"/>
              </a:solidFill>
              <a:latin typeface="Arial"/>
              <a:ea typeface="Arial"/>
              <a:cs typeface="Arial"/>
              <a:sym typeface="Arial"/>
            </a:endParaRPr>
          </a:p>
        </p:txBody>
      </p:sp>
      <p:pic>
        <p:nvPicPr>
          <p:cNvPr id="126" name="Google Shape;126;p7"/>
          <p:cNvPicPr preferRelativeResize="0"/>
          <p:nvPr/>
        </p:nvPicPr>
        <p:blipFill rotWithShape="1">
          <a:blip r:embed="rId3">
            <a:alphaModFix/>
          </a:blip>
          <a:srcRect b="0" l="0" r="0" t="0"/>
          <a:stretch/>
        </p:blipFill>
        <p:spPr>
          <a:xfrm>
            <a:off x="4431075" y="919250"/>
            <a:ext cx="4631171" cy="3161501"/>
          </a:xfrm>
          <a:prstGeom prst="rect">
            <a:avLst/>
          </a:prstGeom>
          <a:noFill/>
          <a:ln>
            <a:noFill/>
          </a:ln>
        </p:spPr>
      </p:pic>
      <p:sp>
        <p:nvSpPr>
          <p:cNvPr id="127" name="Google Shape;127;p7"/>
          <p:cNvSpPr txBox="1"/>
          <p:nvPr/>
        </p:nvSpPr>
        <p:spPr>
          <a:xfrm>
            <a:off x="520925" y="1421175"/>
            <a:ext cx="3110400" cy="2245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75000"/>
              </a:lnSpc>
              <a:spcBef>
                <a:spcPts val="0"/>
              </a:spcBef>
              <a:spcAft>
                <a:spcPts val="0"/>
              </a:spcAft>
              <a:buClr>
                <a:srgbClr val="000000"/>
              </a:buClr>
              <a:buSzPts val="1200"/>
              <a:buFont typeface="Arial"/>
              <a:buNone/>
            </a:pPr>
            <a:r>
              <a:rPr b="0" i="0" lang="es" sz="1200" u="none" cap="none" strike="noStrike">
                <a:solidFill>
                  <a:srgbClr val="374151"/>
                </a:solidFill>
                <a:latin typeface="Roboto"/>
                <a:ea typeface="Roboto"/>
                <a:cs typeface="Roboto"/>
                <a:sym typeface="Roboto"/>
              </a:rPr>
              <a:t>En la arquitectura ARM, se encuentran diversos modos de funcionamiento que pueden cambiarse mediante el control del software o por interrupciones externas. La mayoría de los programas de aplicaciones operan en el modo usuario, donde tienen bajos privilegios.</a:t>
            </a:r>
            <a:endParaRPr b="0" i="0" sz="1200" u="none" cap="none" strike="noStrike">
              <a:solidFill>
                <a:srgbClr val="374151"/>
              </a:solidFill>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Acceso a la memoria</a:t>
            </a:r>
            <a:endParaRPr/>
          </a:p>
        </p:txBody>
      </p:sp>
      <p:sp>
        <p:nvSpPr>
          <p:cNvPr id="133" name="Google Shape;133;p8"/>
          <p:cNvSpPr txBox="1"/>
          <p:nvPr>
            <p:ph idx="1" type="body"/>
          </p:nvPr>
        </p:nvSpPr>
        <p:spPr>
          <a:xfrm>
            <a:off x="439750" y="1697400"/>
            <a:ext cx="4887300" cy="174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200">
                <a:solidFill>
                  <a:srgbClr val="000000"/>
                </a:solidFill>
              </a:rPr>
              <a:t>En sistemas ARM de 32 bits, la gestión de memoria utiliza el formato Little-endian, similar a las máquinas de Intel, permitiendo el acceso de hasta 4 gigabytes de RAM.</a:t>
            </a:r>
            <a:endParaRPr sz="1200">
              <a:solidFill>
                <a:srgbClr val="000000"/>
              </a:solidFill>
            </a:endParaRPr>
          </a:p>
          <a:p>
            <a:pPr indent="0" lvl="0" marL="0" rtl="0" algn="l">
              <a:lnSpc>
                <a:spcPct val="115000"/>
              </a:lnSpc>
              <a:spcBef>
                <a:spcPts val="1200"/>
              </a:spcBef>
              <a:spcAft>
                <a:spcPts val="1200"/>
              </a:spcAft>
              <a:buSzPts val="1800"/>
              <a:buNone/>
            </a:pPr>
            <a:r>
              <a:rPr lang="es" sz="1200">
                <a:solidFill>
                  <a:srgbClr val="000000"/>
                </a:solidFill>
              </a:rPr>
              <a:t>El sistema de paginación de ARM permite páginas de 4 y 64 kilobytes. Un aspecto destacado es la capacidad de manejar dos directorios de páginas simultáneamente.</a:t>
            </a:r>
            <a:endParaRPr sz="1200">
              <a:solidFill>
                <a:srgbClr val="000000"/>
              </a:solidFill>
            </a:endParaRPr>
          </a:p>
        </p:txBody>
      </p:sp>
      <p:pic>
        <p:nvPicPr>
          <p:cNvPr id="134" name="Google Shape;134;p8"/>
          <p:cNvPicPr preferRelativeResize="0"/>
          <p:nvPr/>
        </p:nvPicPr>
        <p:blipFill rotWithShape="1">
          <a:blip r:embed="rId3">
            <a:alphaModFix/>
          </a:blip>
          <a:srcRect b="0" l="0" r="0" t="0"/>
          <a:stretch/>
        </p:blipFill>
        <p:spPr>
          <a:xfrm>
            <a:off x="5393763" y="1658513"/>
            <a:ext cx="3438525" cy="113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9"/>
          <p:cNvPicPr preferRelativeResize="0"/>
          <p:nvPr/>
        </p:nvPicPr>
        <p:blipFill rotWithShape="1">
          <a:blip r:embed="rId3">
            <a:alphaModFix/>
          </a:blip>
          <a:srcRect b="0" l="0" r="0" t="0"/>
          <a:stretch/>
        </p:blipFill>
        <p:spPr>
          <a:xfrm>
            <a:off x="5371800" y="258600"/>
            <a:ext cx="2809875" cy="3629025"/>
          </a:xfrm>
          <a:prstGeom prst="rect">
            <a:avLst/>
          </a:prstGeom>
          <a:noFill/>
          <a:ln>
            <a:noFill/>
          </a:ln>
        </p:spPr>
      </p:pic>
      <p:sp>
        <p:nvSpPr>
          <p:cNvPr id="140" name="Google Shape;140;p9"/>
          <p:cNvSpPr txBox="1"/>
          <p:nvPr/>
        </p:nvSpPr>
        <p:spPr>
          <a:xfrm>
            <a:off x="171950" y="167575"/>
            <a:ext cx="4718700" cy="116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400"/>
              </a:spcBef>
              <a:spcAft>
                <a:spcPts val="0"/>
              </a:spcAft>
              <a:buClr>
                <a:srgbClr val="000000"/>
              </a:buClr>
              <a:buSzPts val="1100"/>
              <a:buFont typeface="Arial"/>
              <a:buNone/>
            </a:pPr>
            <a:r>
              <a:rPr b="0" i="0" lang="es"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76200" marR="0" rtl="0" algn="l">
              <a:lnSpc>
                <a:spcPct val="115000"/>
              </a:lnSpc>
              <a:spcBef>
                <a:spcPts val="1400"/>
              </a:spcBef>
              <a:spcAft>
                <a:spcPts val="0"/>
              </a:spcAft>
              <a:buClr>
                <a:srgbClr val="000000"/>
              </a:buClr>
              <a:buSzPts val="1900"/>
              <a:buFont typeface="Arial"/>
              <a:buNone/>
            </a:pPr>
            <a:r>
              <a:rPr b="1" i="0" lang="es" sz="1900" u="none" cap="none" strike="noStrike">
                <a:solidFill>
                  <a:srgbClr val="0065B3"/>
                </a:solidFill>
                <a:latin typeface="Arial"/>
                <a:ea typeface="Arial"/>
                <a:cs typeface="Arial"/>
                <a:sym typeface="Arial"/>
              </a:rPr>
              <a:t>GESTIÓN DE INTERRUPCIONES</a:t>
            </a:r>
            <a:endParaRPr b="1" i="0" sz="1900" u="none" cap="none" strike="noStrike">
              <a:solidFill>
                <a:srgbClr val="0065B3"/>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
        <p:nvSpPr>
          <p:cNvPr id="141" name="Google Shape;141;p9"/>
          <p:cNvSpPr txBox="1"/>
          <p:nvPr/>
        </p:nvSpPr>
        <p:spPr>
          <a:xfrm>
            <a:off x="824375" y="1360475"/>
            <a:ext cx="3747600" cy="2063400"/>
          </a:xfrm>
          <a:prstGeom prst="rect">
            <a:avLst/>
          </a:prstGeom>
          <a:noFill/>
          <a:ln>
            <a:noFill/>
          </a:ln>
        </p:spPr>
        <p:txBody>
          <a:bodyPr anchorCtr="0" anchor="t" bIns="91425" lIns="91425" spcFirstLastPara="1" rIns="91425" wrap="square" tIns="91425">
            <a:noAutofit/>
          </a:bodyPr>
          <a:lstStyle/>
          <a:p>
            <a:pPr indent="0" lvl="0" marL="0" marR="0" rtl="0" algn="l">
              <a:lnSpc>
                <a:spcPct val="175000"/>
              </a:lnSpc>
              <a:spcBef>
                <a:spcPts val="0"/>
              </a:spcBef>
              <a:spcAft>
                <a:spcPts val="0"/>
              </a:spcAft>
              <a:buClr>
                <a:srgbClr val="000000"/>
              </a:buClr>
              <a:buSzPts val="1200"/>
              <a:buFont typeface="Arial"/>
              <a:buNone/>
            </a:pPr>
            <a:r>
              <a:rPr b="0" i="0" lang="es" sz="1200" u="none" cap="none" strike="noStrike">
                <a:solidFill>
                  <a:srgbClr val="374151"/>
                </a:solidFill>
                <a:latin typeface="Roboto"/>
                <a:ea typeface="Roboto"/>
                <a:cs typeface="Roboto"/>
                <a:sym typeface="Roboto"/>
              </a:rPr>
              <a:t>ARM emplea un sistema de manejo de interrupciones que guarda similitud con la tabla de vectores de interrupción del Modo Real en Intel. Con excepción del reset, el procedimiento para manejar interrupciones y excepciones es consistente en todos los casos:</a:t>
            </a:r>
            <a:endParaRPr b="0" i="0" sz="1200" u="none" cap="none" strike="noStrike">
              <a:solidFill>
                <a:srgbClr val="374151"/>
              </a:solidFill>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