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56" r:id="rId4"/>
    <p:sldId id="257" r:id="rId5"/>
    <p:sldId id="268" r:id="rId7"/>
    <p:sldId id="258" r:id="rId8"/>
    <p:sldId id="271" r:id="rId9"/>
    <p:sldId id="283" r:id="rId10"/>
    <p:sldId id="259" r:id="rId11"/>
    <p:sldId id="264" r:id="rId12"/>
    <p:sldId id="261" r:id="rId13"/>
    <p:sldId id="262" r:id="rId14"/>
    <p:sldId id="263" r:id="rId15"/>
    <p:sldId id="265" r:id="rId16"/>
    <p:sldId id="266" r:id="rId17"/>
    <p:sldId id="267" r:id="rId18"/>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97"/>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副标题 3074"/>
          <p:cNvSpPr>
            <a:spLocks noGrp="1"/>
          </p:cNvSpPr>
          <p:nvPr>
            <p:ph type="subTitle" idx="1"/>
          </p:nvPr>
        </p:nvSpPr>
        <p:spPr>
          <a:xfrm>
            <a:off x="1183640" y="2828290"/>
            <a:ext cx="6944995" cy="871220"/>
          </a:xfrm>
        </p:spPr>
        <p:txBody>
          <a:bodyPr/>
          <a:p>
            <a:pPr defTabSz="914400">
              <a:buClrTx/>
              <a:buSzTx/>
              <a:buFontTx/>
            </a:pPr>
            <a:r>
              <a:rPr lang="en-US" sz="3200" kern="1200" baseline="0">
                <a:latin typeface="Arial" panose="020B0604020202020204" pitchFamily="34" charset="0"/>
                <a:ea typeface="宋体" panose="02010600030101010101" pitchFamily="2" charset="-122"/>
              </a:rPr>
              <a:t>Credit Card Late Payment Detection</a:t>
            </a:r>
            <a:endParaRPr lang="en-US" sz="3200" kern="1200" baseline="0">
              <a:latin typeface="Arial" panose="020B0604020202020204" pitchFamily="34" charset="0"/>
              <a:ea typeface="宋体" panose="02010600030101010101" pitchFamily="2"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67055" y="431165"/>
            <a:ext cx="3716655" cy="368300"/>
          </a:xfrm>
          <a:prstGeom prst="rect">
            <a:avLst/>
          </a:prstGeom>
          <a:noFill/>
        </p:spPr>
        <p:txBody>
          <a:bodyPr wrap="square" rtlCol="0">
            <a:spAutoFit/>
          </a:bodyPr>
          <a:p>
            <a:r>
              <a:rPr lang="en-US" altLang="zh-CN"/>
              <a:t>Cross validation </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10845" y="531495"/>
            <a:ext cx="3512820" cy="368300"/>
          </a:xfrm>
          <a:prstGeom prst="rect">
            <a:avLst/>
          </a:prstGeom>
          <a:noFill/>
        </p:spPr>
        <p:txBody>
          <a:bodyPr wrap="square" rtlCol="0">
            <a:spAutoFit/>
          </a:bodyPr>
          <a:p>
            <a:r>
              <a:rPr lang="en-US" altLang="zh-CN"/>
              <a:t>Feature rank</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8615" y="330835"/>
            <a:ext cx="4117340" cy="368300"/>
          </a:xfrm>
          <a:prstGeom prst="rect">
            <a:avLst/>
          </a:prstGeom>
          <a:noFill/>
        </p:spPr>
        <p:txBody>
          <a:bodyPr wrap="square" rtlCol="0">
            <a:spAutoFit/>
          </a:bodyPr>
          <a:p>
            <a:r>
              <a:rPr lang="en-US" altLang="zh-CN"/>
              <a:t>Accuracy</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3075" y="349885"/>
            <a:ext cx="2971800" cy="368300"/>
          </a:xfrm>
          <a:prstGeom prst="rect">
            <a:avLst/>
          </a:prstGeom>
          <a:noFill/>
        </p:spPr>
        <p:txBody>
          <a:bodyPr wrap="square" rtlCol="0">
            <a:spAutoFit/>
          </a:bodyPr>
          <a:p>
            <a:r>
              <a:rPr lang="en-US" altLang="zh-CN"/>
              <a:t>Results</a:t>
            </a:r>
            <a:endParaRPr lang="en-US" altLang="zh-CN"/>
          </a:p>
        </p:txBody>
      </p:sp>
      <p:sp>
        <p:nvSpPr>
          <p:cNvPr id="3" name="文本框 2"/>
          <p:cNvSpPr txBox="1"/>
          <p:nvPr/>
        </p:nvSpPr>
        <p:spPr>
          <a:xfrm>
            <a:off x="473075" y="2903220"/>
            <a:ext cx="2940685" cy="368300"/>
          </a:xfrm>
          <a:prstGeom prst="rect">
            <a:avLst/>
          </a:prstGeom>
          <a:noFill/>
        </p:spPr>
        <p:txBody>
          <a:bodyPr wrap="square" rtlCol="0">
            <a:spAutoFit/>
          </a:bodyPr>
          <a:p>
            <a:r>
              <a:rPr lang="en-US" altLang="zh-CN"/>
              <a:t>Insights from results</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04825" y="437515"/>
            <a:ext cx="3500755" cy="368300"/>
          </a:xfrm>
          <a:prstGeom prst="rect">
            <a:avLst/>
          </a:prstGeom>
          <a:noFill/>
        </p:spPr>
        <p:txBody>
          <a:bodyPr wrap="square" rtlCol="0">
            <a:spAutoFit/>
          </a:bodyPr>
          <a:p>
            <a:r>
              <a:rPr lang="en-US" altLang="zh-CN"/>
              <a:t>Next step</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48640" y="412750"/>
            <a:ext cx="4327525" cy="368300"/>
          </a:xfrm>
          <a:prstGeom prst="rect">
            <a:avLst/>
          </a:prstGeom>
          <a:noFill/>
        </p:spPr>
        <p:txBody>
          <a:bodyPr wrap="square" rtlCol="0">
            <a:spAutoFit/>
          </a:bodyPr>
          <a:p>
            <a:r>
              <a:rPr lang="en-US" altLang="zh-CN"/>
              <a:t>Background</a:t>
            </a:r>
            <a:endParaRPr lang="en-US" altLang="zh-CN"/>
          </a:p>
        </p:txBody>
      </p:sp>
      <p:pic>
        <p:nvPicPr>
          <p:cNvPr id="5" name="图片 4"/>
          <p:cNvPicPr>
            <a:picLocks noChangeAspect="1"/>
          </p:cNvPicPr>
          <p:nvPr/>
        </p:nvPicPr>
        <p:blipFill>
          <a:blip r:embed="rId1">
            <a:lum bright="6000" contrast="-6000"/>
          </a:blip>
          <a:stretch>
            <a:fillRect/>
          </a:stretch>
        </p:blipFill>
        <p:spPr>
          <a:xfrm>
            <a:off x="3031490" y="2368550"/>
            <a:ext cx="3205480" cy="1803400"/>
          </a:xfrm>
          <a:prstGeom prst="rect">
            <a:avLst/>
          </a:prstGeom>
        </p:spPr>
      </p:pic>
      <p:sp>
        <p:nvSpPr>
          <p:cNvPr id="2" name="文本框 1"/>
          <p:cNvSpPr txBox="1"/>
          <p:nvPr/>
        </p:nvSpPr>
        <p:spPr>
          <a:xfrm>
            <a:off x="611505" y="4830445"/>
            <a:ext cx="8162290" cy="521970"/>
          </a:xfrm>
          <a:prstGeom prst="rect">
            <a:avLst/>
          </a:prstGeom>
          <a:noFill/>
        </p:spPr>
        <p:txBody>
          <a:bodyPr wrap="square" rtlCol="0">
            <a:spAutoFit/>
          </a:bodyPr>
          <a:p>
            <a:pPr marL="171450" indent="-171450">
              <a:buFont typeface="Arial" panose="020B0604020202020204" pitchFamily="34" charset="0"/>
              <a:buChar char="•"/>
            </a:pPr>
            <a:r>
              <a:rPr lang="en-US" altLang="zh-CN" sz="1400"/>
              <a:t>Identify patterns which indicate if a client has difficulty paying their installment loans</a:t>
            </a:r>
            <a:endParaRPr lang="en-US" altLang="zh-CN" sz="1400"/>
          </a:p>
          <a:p>
            <a:pPr marL="171450" indent="-171450">
              <a:buFont typeface="Arial" panose="020B0604020202020204" pitchFamily="34" charset="0"/>
              <a:buChar char="•"/>
            </a:pPr>
            <a:r>
              <a:rPr lang="en-US" altLang="zh-CN" sz="1400"/>
              <a:t>Help bank and financial institution minimize the risk of of losing money when lending to customers </a:t>
            </a:r>
            <a:endParaRPr lang="en-US" altLang="zh-CN" sz="1400"/>
          </a:p>
        </p:txBody>
      </p:sp>
      <p:sp>
        <p:nvSpPr>
          <p:cNvPr id="3" name="文本框 2"/>
          <p:cNvSpPr txBox="1"/>
          <p:nvPr/>
        </p:nvSpPr>
        <p:spPr>
          <a:xfrm>
            <a:off x="611505" y="4279900"/>
            <a:ext cx="2182495" cy="368300"/>
          </a:xfrm>
          <a:prstGeom prst="rect">
            <a:avLst/>
          </a:prstGeom>
          <a:noFill/>
        </p:spPr>
        <p:txBody>
          <a:bodyPr wrap="square" rtlCol="0">
            <a:spAutoFit/>
          </a:bodyPr>
          <a:p>
            <a:r>
              <a:rPr lang="en-US" altLang="zh-CN"/>
              <a:t>Goal</a:t>
            </a:r>
            <a:endParaRPr lang="en-US" altLang="zh-CN"/>
          </a:p>
        </p:txBody>
      </p:sp>
      <p:sp>
        <p:nvSpPr>
          <p:cNvPr id="9" name="文本框 8"/>
          <p:cNvSpPr txBox="1"/>
          <p:nvPr/>
        </p:nvSpPr>
        <p:spPr>
          <a:xfrm>
            <a:off x="548640" y="913130"/>
            <a:ext cx="7969250" cy="1383665"/>
          </a:xfrm>
          <a:prstGeom prst="rect">
            <a:avLst/>
          </a:prstGeom>
          <a:noFill/>
        </p:spPr>
        <p:txBody>
          <a:bodyPr wrap="square" rtlCol="0">
            <a:spAutoFit/>
          </a:bodyPr>
          <a:p>
            <a:r>
              <a:rPr lang="en-US" altLang="zh-CN" sz="1400"/>
              <a:t>After customers making loans in credit card, they may have difficulty paying the loans. Banks need to take actions to these risky customers such as denying the loan, reducing the amount of loan, lending at a higher interest rate to avoid this circumstance. </a:t>
            </a:r>
            <a:endParaRPr lang="en-US" altLang="zh-CN" sz="1400"/>
          </a:p>
          <a:p>
            <a:endParaRPr lang="en-US" altLang="zh-CN" sz="1400"/>
          </a:p>
          <a:p>
            <a:r>
              <a:rPr lang="en-US" altLang="zh-CN" sz="1400"/>
              <a:t>Therefore, it's necessary for bank to ensure the credit card applicants are not risky customers.</a:t>
            </a:r>
            <a:endParaRPr lang="en-US" altLang="zh-CN" sz="1400"/>
          </a:p>
          <a:p>
            <a:endParaRPr lang="en-US" altLang="zh-CN"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54025" y="462915"/>
            <a:ext cx="2467610" cy="368300"/>
          </a:xfrm>
          <a:prstGeom prst="rect">
            <a:avLst/>
          </a:prstGeom>
          <a:noFill/>
        </p:spPr>
        <p:txBody>
          <a:bodyPr wrap="square" rtlCol="0">
            <a:spAutoFit/>
          </a:bodyPr>
          <a:p>
            <a:r>
              <a:rPr lang="en-US" altLang="zh-CN"/>
              <a:t>Dataset summary</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10235" y="400050"/>
            <a:ext cx="4321810" cy="368300"/>
          </a:xfrm>
          <a:prstGeom prst="rect">
            <a:avLst/>
          </a:prstGeom>
          <a:noFill/>
        </p:spPr>
        <p:txBody>
          <a:bodyPr wrap="square" rtlCol="0">
            <a:spAutoFit/>
          </a:bodyPr>
          <a:p>
            <a:r>
              <a:rPr lang="en-US" altLang="zh-CN"/>
              <a:t>Data cleaning</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54025" y="405765"/>
            <a:ext cx="3526155" cy="368300"/>
          </a:xfrm>
          <a:prstGeom prst="rect">
            <a:avLst/>
          </a:prstGeom>
          <a:noFill/>
        </p:spPr>
        <p:txBody>
          <a:bodyPr wrap="square" rtlCol="0">
            <a:spAutoFit/>
          </a:bodyPr>
          <a:p>
            <a:r>
              <a:rPr lang="en-US" altLang="zh-CN"/>
              <a:t>Re-format data</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42290" y="500380"/>
            <a:ext cx="3165475" cy="368300"/>
          </a:xfrm>
          <a:prstGeom prst="rect">
            <a:avLst/>
          </a:prstGeom>
          <a:noFill/>
        </p:spPr>
        <p:txBody>
          <a:bodyPr wrap="square" rtlCol="0">
            <a:spAutoFit/>
          </a:bodyPr>
          <a:p>
            <a:r>
              <a:rPr lang="en-US" altLang="zh-CN"/>
              <a:t>Deal with imbalance data </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29285" y="405765"/>
            <a:ext cx="4321810" cy="368300"/>
          </a:xfrm>
          <a:prstGeom prst="rect">
            <a:avLst/>
          </a:prstGeom>
          <a:noFill/>
        </p:spPr>
        <p:txBody>
          <a:bodyPr wrap="square" rtlCol="0">
            <a:spAutoFit/>
          </a:bodyPr>
          <a:p>
            <a:r>
              <a:rPr lang="en-US" altLang="zh-CN"/>
              <a:t>Correlation of features</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60045" y="281305"/>
            <a:ext cx="2927985" cy="368300"/>
          </a:xfrm>
          <a:prstGeom prst="rect">
            <a:avLst/>
          </a:prstGeom>
          <a:noFill/>
        </p:spPr>
        <p:txBody>
          <a:bodyPr wrap="square" rtlCol="0">
            <a:spAutoFit/>
          </a:bodyPr>
          <a:p>
            <a:r>
              <a:rPr lang="en-US" altLang="zh-CN"/>
              <a:t>Feature selection</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54355" y="450215"/>
            <a:ext cx="2721610" cy="368300"/>
          </a:xfrm>
          <a:prstGeom prst="rect">
            <a:avLst/>
          </a:prstGeom>
          <a:noFill/>
        </p:spPr>
        <p:txBody>
          <a:bodyPr wrap="square" rtlCol="0">
            <a:spAutoFit/>
          </a:bodyPr>
          <a:p>
            <a:r>
              <a:rPr lang="en-US" altLang="zh-CN"/>
              <a:t>Model </a:t>
            </a:r>
            <a:endParaRPr lang="en-US" altLang="zh-CN"/>
          </a:p>
        </p:txBody>
      </p:sp>
      <p:sp>
        <p:nvSpPr>
          <p:cNvPr id="5" name="文本框 4"/>
          <p:cNvSpPr txBox="1"/>
          <p:nvPr/>
        </p:nvSpPr>
        <p:spPr>
          <a:xfrm>
            <a:off x="554355" y="2971800"/>
            <a:ext cx="1487805" cy="368300"/>
          </a:xfrm>
          <a:prstGeom prst="rect">
            <a:avLst/>
          </a:prstGeom>
          <a:noFill/>
        </p:spPr>
        <p:txBody>
          <a:bodyPr wrap="square" rtlCol="0">
            <a:spAutoFit/>
          </a:bodyPr>
          <a:p>
            <a:r>
              <a:rPr lang="en-US" altLang="zh-CN"/>
              <a:t>Algorithm</a:t>
            </a:r>
            <a:endParaRPr lang="en-US" altLang="zh-CN"/>
          </a:p>
        </p:txBody>
      </p:sp>
      <p:sp>
        <p:nvSpPr>
          <p:cNvPr id="6" name="文本框 5"/>
          <p:cNvSpPr txBox="1"/>
          <p:nvPr/>
        </p:nvSpPr>
        <p:spPr>
          <a:xfrm>
            <a:off x="554355" y="869315"/>
            <a:ext cx="3752850" cy="368300"/>
          </a:xfrm>
          <a:prstGeom prst="rect">
            <a:avLst/>
          </a:prstGeom>
          <a:noFill/>
        </p:spPr>
        <p:txBody>
          <a:bodyPr wrap="square" rtlCol="0">
            <a:spAutoFit/>
          </a:bodyPr>
          <a:p>
            <a:r>
              <a:rPr lang="en-US" altLang="zh-CN"/>
              <a:t>Why we use this model</a:t>
            </a:r>
            <a:endParaRPr lang="en-US" altLang="zh-CN"/>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807</Words>
  <Application>WPS 演示</Application>
  <PresentationFormat/>
  <Paragraphs>44</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14</vt:i4>
      </vt:variant>
    </vt:vector>
  </HeadingPairs>
  <TitlesOfParts>
    <vt:vector size="22" baseType="lpstr">
      <vt:lpstr>Arial</vt:lpstr>
      <vt:lpstr>宋体</vt:lpstr>
      <vt:lpstr>Wingdings</vt:lpstr>
      <vt:lpstr>微软雅黑</vt:lpstr>
      <vt:lpstr>Arial Unicode MS</vt:lpstr>
      <vt:lpstr>Calibri</vt:lpstr>
      <vt:lpstr>默认设计模板</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YU YI</dc:creator>
  <cp:lastModifiedBy>WPS_1571365275</cp:lastModifiedBy>
  <cp:revision>3</cp:revision>
  <dcterms:created xsi:type="dcterms:W3CDTF">2022-03-20T00:07:00Z</dcterms:created>
  <dcterms:modified xsi:type="dcterms:W3CDTF">2022-03-21T01:12:55Z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ies>
</file>