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4630400" cy="8229600"/>
  <p:notesSz cx="8229600" cy="14630400"/>
  <p:embeddedFontLst>
    <p:embeddedFont>
      <p:font typeface="Anton" pitchFamily="2" charset="0"/>
      <p:regular r:id="rId10"/>
    </p:embeddedFont>
    <p:embeddedFont>
      <p:font typeface="Fira Sans" panose="020B0503050000020004" pitchFamily="34" charset="0"/>
      <p:regular r:id="rId11"/>
      <p:bold r:id="rId12"/>
      <p:italic r:id="rId13"/>
      <p:boldItalic r:id="rId14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58E7D4-B8B1-4DF3-8B37-DD1144218010}" v="349" dt="2025-09-24T16:30:28.600"/>
    <p1510:client id="{A4AEE8C5-D964-4B26-A1B9-A851D68301F7}" v="20" dt="2025-09-24T15:32:5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4D9F40-D9E2-4E13-A510-904197F64E4A}" type="datetimeFigureOut">
              <a:t>24/09/2025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02B2A-3052-45DE-A366-FD2EE89B70BA}" type="slidenum"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802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/archivo.php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dirty="0">
                <a:solidFill>
                  <a:srgbClr val="FA95AF"/>
                </a:solidFill>
                <a:latin typeface="Anton"/>
                <a:ea typeface="Anton" pitchFamily="34" charset="-122"/>
                <a:cs typeface="Anton" pitchFamily="34" charset="-120"/>
              </a:rPr>
              <a:t>PHP en el desarrollo del lado del servidor</a:t>
            </a:r>
            <a:endParaRPr lang="en-US" sz="3600" dirty="0">
              <a:latin typeface="Anton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Ventajas e inconvenientes del lenguaje PHP para desarrollo web del lado del servidor</a:t>
            </a:r>
            <a:endParaRPr lang="en-US" sz="1600" dirty="0">
              <a:latin typeface="Fira Sans"/>
            </a:endParaRPr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9FEC285B-6BE6-6BBE-CE9B-3CDA9947D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66" y="1568958"/>
            <a:ext cx="5747004" cy="49331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787" y="786289"/>
            <a:ext cx="4421862" cy="5526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600" dirty="0">
                <a:solidFill>
                  <a:srgbClr val="FA95AE"/>
                </a:solidFill>
                <a:latin typeface="Anton"/>
                <a:ea typeface="Anton" pitchFamily="34" charset="-122"/>
                <a:cs typeface="Anton" pitchFamily="34" charset="-120"/>
              </a:rPr>
              <a:t>Ventajas</a:t>
            </a:r>
            <a:r>
              <a:rPr lang="en-US" sz="3600" dirty="0">
                <a:solidFill>
                  <a:srgbClr val="FA95AF"/>
                </a:solidFill>
                <a:latin typeface="Anton"/>
                <a:ea typeface="Anton" pitchFamily="34" charset="-122"/>
                <a:cs typeface="Anton" pitchFamily="34" charset="-120"/>
              </a:rPr>
              <a:t> de PHP</a:t>
            </a:r>
            <a:endParaRPr lang="en-US" sz="3450" dirty="0">
              <a:latin typeface="Anton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73787" y="1781056"/>
            <a:ext cx="4213622" cy="3749873"/>
          </a:xfrm>
          <a:prstGeom prst="roundRect">
            <a:avLst>
              <a:gd name="adj" fmla="val 884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994767" y="2002036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Anton" pitchFamily="34" charset="-122"/>
                <a:cs typeface="Anton" pitchFamily="34" charset="-120"/>
              </a:rPr>
              <a:t>Facilidad de aprendizaje</a:t>
            </a:r>
            <a:endParaRPr lang="en-US" sz="1600" dirty="0">
              <a:latin typeface="Fira Sans"/>
            </a:endParaRPr>
          </a:p>
        </p:txBody>
      </p:sp>
      <p:sp>
        <p:nvSpPr>
          <p:cNvPr id="5" name="Text 3"/>
          <p:cNvSpPr/>
          <p:nvPr/>
        </p:nvSpPr>
        <p:spPr>
          <a:xfrm>
            <a:off x="994767" y="2480072"/>
            <a:ext cx="3771662" cy="2476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PHP es uno de los lenguajes más sencillos para comenzar en el desarrollo web. Su sintaxis es clara y no requiere conocimientos avanzados para escribir programas básicos. Esto lo hace ideal para estudiantes y principiantes.</a:t>
            </a:r>
            <a:endParaRPr lang="en-US" sz="1600" dirty="0">
              <a:latin typeface="Fira Sans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08389" y="1781056"/>
            <a:ext cx="4213622" cy="3749873"/>
          </a:xfrm>
          <a:prstGeom prst="roundRect">
            <a:avLst>
              <a:gd name="adj" fmla="val 884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5429369" y="2002036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Anton" pitchFamily="34" charset="-122"/>
                <a:cs typeface="Anton" pitchFamily="34" charset="-120"/>
              </a:rPr>
              <a:t>Popularidad y soporte</a:t>
            </a:r>
            <a:endParaRPr lang="en-US" sz="1600" dirty="0">
              <a:latin typeface="Fira Sans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29369" y="2480072"/>
            <a:ext cx="3771662" cy="28298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PHP es utilizado en millones de sitios web en todo el mundo, incluyendo plataformas muy conocidas como WordPress, Drupal o Wikipedia. Esto significa que hay una gran cantidad de tutoriales, foros, documentación oficial y ejemplos disponibles para aprender y resolver dudas.</a:t>
            </a:r>
            <a:endParaRPr lang="en-US" sz="1600" dirty="0">
              <a:latin typeface="Fira Sans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2991" y="1781056"/>
            <a:ext cx="4213622" cy="3749873"/>
          </a:xfrm>
          <a:prstGeom prst="roundRect">
            <a:avLst>
              <a:gd name="adj" fmla="val 884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9863971" y="2002036"/>
            <a:ext cx="2763679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Anton" pitchFamily="34" charset="-122"/>
                <a:cs typeface="Anton" pitchFamily="34" charset="-120"/>
              </a:rPr>
              <a:t>Compatibilidad universal</a:t>
            </a:r>
            <a:endParaRPr lang="en-US" sz="1600" dirty="0">
              <a:latin typeface="Fira Sans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63971" y="2480072"/>
            <a:ext cx="3771662" cy="2122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PHP funciona en prácticamente cualquier sistema operativo (Windows, Linux, macOS) y con la mayoría de servidores web, como Apache o Nginx. Esto lo hace muy flexible y fácil de implementar.</a:t>
            </a:r>
            <a:endParaRPr lang="en-US" sz="1600" dirty="0">
              <a:latin typeface="Fira Sans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73787" y="5779651"/>
            <a:ext cx="13082826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Ecosistema y frameworks:</a:t>
            </a: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 Existen frameworks potentes como Laravel, Symfony o CodeIgniter que permiten desarrollar aplicaciones más grandes, organizadas y seguras de forma más rápida.</a:t>
            </a:r>
            <a:endParaRPr lang="en-US" sz="1600" dirty="0">
              <a:latin typeface="Fira Sans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73787" y="6735842"/>
            <a:ext cx="13082826" cy="707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b="1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Escalabilidad:</a:t>
            </a: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 Aunque nació como un lenguaje simple para páginas dinámicas, actualmente se puede utilizar en proyectos de gran escala. Muchas empresas han construido aplicaciones completas con PHP gracias a su madurez y ecosistema.</a:t>
            </a:r>
            <a:endParaRPr lang="en-US" sz="1600" dirty="0">
              <a:latin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3160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600" dirty="0">
                <a:solidFill>
                  <a:srgbClr val="FA95AE"/>
                </a:solidFill>
                <a:latin typeface="Anton"/>
                <a:ea typeface="Anton" pitchFamily="34" charset="-122"/>
                <a:cs typeface="Anton" pitchFamily="34" charset="-120"/>
              </a:rPr>
              <a:t>Inconvenientes</a:t>
            </a:r>
            <a:r>
              <a:rPr lang="en-US" sz="3600" dirty="0">
                <a:solidFill>
                  <a:srgbClr val="FA95AF"/>
                </a:solidFill>
                <a:latin typeface="Anton"/>
                <a:ea typeface="Anton" pitchFamily="34" charset="-122"/>
                <a:cs typeface="Anton" pitchFamily="34" charset="-120"/>
              </a:rPr>
              <a:t> de PHP</a:t>
            </a:r>
            <a:endParaRPr lang="en-US" sz="3600" dirty="0">
              <a:latin typeface="Anton"/>
            </a:endParaRPr>
          </a:p>
        </p:txBody>
      </p:sp>
      <p:sp>
        <p:nvSpPr>
          <p:cNvPr id="3" name="Shape 1"/>
          <p:cNvSpPr/>
          <p:nvPr/>
        </p:nvSpPr>
        <p:spPr>
          <a:xfrm>
            <a:off x="2912522" y="2493764"/>
            <a:ext cx="4196358" cy="4262557"/>
          </a:xfrm>
          <a:prstGeom prst="roundRect">
            <a:avLst>
              <a:gd name="adj" fmla="val 3486"/>
            </a:avLst>
          </a:prstGeom>
          <a:solidFill>
            <a:srgbClr val="1F1F1F"/>
          </a:solidFill>
          <a:ln w="30480">
            <a:solidFill>
              <a:srgbClr val="57575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882042" y="2493764"/>
            <a:ext cx="121920" cy="4262557"/>
          </a:xfrm>
          <a:prstGeom prst="roundRect">
            <a:avLst>
              <a:gd name="adj" fmla="val 27907"/>
            </a:avLst>
          </a:prstGeom>
          <a:solidFill>
            <a:srgbClr val="FA95AE"/>
          </a:solidFill>
          <a:ln/>
        </p:spPr>
      </p:sp>
      <p:sp>
        <p:nvSpPr>
          <p:cNvPr id="5" name="Text 3"/>
          <p:cNvSpPr/>
          <p:nvPr/>
        </p:nvSpPr>
        <p:spPr>
          <a:xfrm>
            <a:off x="3261256" y="27510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Anton" pitchFamily="34" charset="-122"/>
                <a:cs typeface="Anton" pitchFamily="34" charset="-120"/>
              </a:rPr>
              <a:t>Rendimiento</a:t>
            </a:r>
            <a:endParaRPr lang="en-US" sz="1600" dirty="0">
              <a:latin typeface="Fira Sans"/>
            </a:endParaRPr>
          </a:p>
        </p:txBody>
      </p:sp>
      <p:sp>
        <p:nvSpPr>
          <p:cNvPr id="6" name="Text 4"/>
          <p:cNvSpPr/>
          <p:nvPr/>
        </p:nvSpPr>
        <p:spPr>
          <a:xfrm>
            <a:off x="3261256" y="3241477"/>
            <a:ext cx="359033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Comparado con lenguajes más modernos como Node.js, Go o Java, PHP puede ser menos eficiente en aplicaciones que requieren gran cantidad de peticiones por segundo.</a:t>
            </a:r>
            <a:endParaRPr lang="en-US" sz="1600" dirty="0">
              <a:latin typeface="Fira Sans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305214" y="2493764"/>
            <a:ext cx="121920" cy="4262557"/>
          </a:xfrm>
          <a:prstGeom prst="roundRect">
            <a:avLst>
              <a:gd name="adj" fmla="val 27907"/>
            </a:avLst>
          </a:prstGeom>
          <a:solidFill>
            <a:srgbClr val="FA95AE"/>
          </a:solidFill>
          <a:ln/>
        </p:spPr>
      </p:sp>
      <p:sp>
        <p:nvSpPr>
          <p:cNvPr id="11" name="Shape 9"/>
          <p:cNvSpPr/>
          <p:nvPr/>
        </p:nvSpPr>
        <p:spPr>
          <a:xfrm>
            <a:off x="7432192" y="2493763"/>
            <a:ext cx="4196358" cy="4262557"/>
          </a:xfrm>
          <a:prstGeom prst="roundRect">
            <a:avLst>
              <a:gd name="adj" fmla="val 3486"/>
            </a:avLst>
          </a:prstGeom>
          <a:solidFill>
            <a:srgbClr val="1F1F1F"/>
          </a:solidFill>
          <a:ln w="30480">
            <a:solidFill>
              <a:srgbClr val="575757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401712" y="2493763"/>
            <a:ext cx="121920" cy="4262557"/>
          </a:xfrm>
          <a:prstGeom prst="roundRect">
            <a:avLst>
              <a:gd name="adj" fmla="val 27907"/>
            </a:avLst>
          </a:prstGeom>
          <a:solidFill>
            <a:srgbClr val="FA95AE"/>
          </a:solidFill>
          <a:ln/>
        </p:spPr>
      </p:sp>
      <p:sp>
        <p:nvSpPr>
          <p:cNvPr id="13" name="Text 11"/>
          <p:cNvSpPr/>
          <p:nvPr/>
        </p:nvSpPr>
        <p:spPr>
          <a:xfrm>
            <a:off x="7780927" y="2751057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Anton" pitchFamily="34" charset="-122"/>
                <a:cs typeface="Anton" pitchFamily="34" charset="-120"/>
              </a:rPr>
              <a:t>Competencia con nuevos lenguajes</a:t>
            </a:r>
            <a:endParaRPr lang="en-US" sz="1600" dirty="0">
              <a:latin typeface="Fira Sans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780927" y="3595806"/>
            <a:ext cx="3590330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Aunque sigue siendo popular, en nuevos proyectos muchas empresas prefieren otros lenguajes para el backend, como JavaScript (Node.js), Python o Java, lo que hace que PHP no sea tan demandado como hace algunos años.</a:t>
            </a:r>
            <a:endParaRPr lang="en-US" sz="1600" dirty="0">
              <a:latin typeface="Fir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8998" y="439222"/>
            <a:ext cx="9145931" cy="399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600" dirty="0">
                <a:solidFill>
                  <a:srgbClr val="FA95AF"/>
                </a:solidFill>
                <a:latin typeface="Anton"/>
                <a:ea typeface="Anton" pitchFamily="34" charset="-122"/>
                <a:cs typeface="Anton" pitchFamily="34" charset="-120"/>
              </a:rPr>
              <a:t>Software necesario para trabajar con PHP</a:t>
            </a:r>
            <a:endParaRPr lang="en-US" sz="3600" dirty="0">
              <a:latin typeface="Anton"/>
            </a:endParaRPr>
          </a:p>
        </p:txBody>
      </p:sp>
      <p:sp>
        <p:nvSpPr>
          <p:cNvPr id="3" name="Text 1"/>
          <p:cNvSpPr/>
          <p:nvPr/>
        </p:nvSpPr>
        <p:spPr>
          <a:xfrm>
            <a:off x="558998" y="998101"/>
            <a:ext cx="2670215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600" dirty="0">
                <a:solidFill>
                  <a:srgbClr val="FA95AE"/>
                </a:solidFill>
                <a:latin typeface="Fira Sans"/>
                <a:ea typeface="Anton" pitchFamily="34" charset="-122"/>
                <a:cs typeface="Anton" pitchFamily="34" charset="-120"/>
              </a:rPr>
              <a:t>a. Intérprete y servidor web</a:t>
            </a:r>
            <a:endParaRPr lang="en-US" sz="1600" dirty="0">
              <a:latin typeface="Fira Sans"/>
            </a:endParaRPr>
          </a:p>
        </p:txBody>
      </p:sp>
      <p:sp>
        <p:nvSpPr>
          <p:cNvPr id="4" name="Text 2"/>
          <p:cNvSpPr/>
          <p:nvPr/>
        </p:nvSpPr>
        <p:spPr>
          <a:xfrm>
            <a:off x="558998" y="1537097"/>
            <a:ext cx="13512403" cy="511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Para ejecutar código PHP es necesario un intérprete que traduzca el código a instrucciones que entienda el ordenador. Normalmente, PHP se ejecuta junto con un servidor web que gestiona las solicitudes de los clientes (navegadores).</a:t>
            </a:r>
            <a:endParaRPr lang="en-US" sz="1600" dirty="0">
              <a:latin typeface="Fira Sans"/>
            </a:endParaRPr>
          </a:p>
        </p:txBody>
      </p:sp>
      <p:sp>
        <p:nvSpPr>
          <p:cNvPr id="5" name="Text 3"/>
          <p:cNvSpPr/>
          <p:nvPr/>
        </p:nvSpPr>
        <p:spPr>
          <a:xfrm>
            <a:off x="558998" y="2228017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Lo más común es instalar XAMPP (Windows/Linux) o MAMP (macOS). Estos paquetes incluyen:</a:t>
            </a:r>
            <a:endParaRPr lang="en-US" sz="1600" dirty="0">
              <a:latin typeface="Fira Sans"/>
            </a:endParaRPr>
          </a:p>
        </p:txBody>
      </p:sp>
      <p:sp>
        <p:nvSpPr>
          <p:cNvPr id="6" name="Text 4"/>
          <p:cNvSpPr/>
          <p:nvPr/>
        </p:nvSpPr>
        <p:spPr>
          <a:xfrm>
            <a:off x="558998" y="2663309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Apache → Servidor web.</a:t>
            </a:r>
            <a:endParaRPr lang="en-US" sz="1600" dirty="0">
              <a:latin typeface="Fira Sans"/>
            </a:endParaRPr>
          </a:p>
        </p:txBody>
      </p:sp>
      <p:sp>
        <p:nvSpPr>
          <p:cNvPr id="7" name="Text 5"/>
          <p:cNvSpPr/>
          <p:nvPr/>
        </p:nvSpPr>
        <p:spPr>
          <a:xfrm>
            <a:off x="558998" y="2974777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PHP → Intérprete del lenguaje.</a:t>
            </a:r>
            <a:endParaRPr lang="en-US" sz="1600" dirty="0">
              <a:latin typeface="Fira Sans"/>
            </a:endParaRPr>
          </a:p>
        </p:txBody>
      </p:sp>
      <p:sp>
        <p:nvSpPr>
          <p:cNvPr id="8" name="Text 6"/>
          <p:cNvSpPr/>
          <p:nvPr/>
        </p:nvSpPr>
        <p:spPr>
          <a:xfrm>
            <a:off x="558998" y="3286244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MySQL/MariaDB → Base de datos (opcional).</a:t>
            </a:r>
            <a:endParaRPr lang="en-US" sz="1600" dirty="0">
              <a:latin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1">
            <a:extLst>
              <a:ext uri="{FF2B5EF4-FFF2-40B4-BE49-F238E27FC236}">
                <a16:creationId xmlns:a16="http://schemas.microsoft.com/office/drawing/2014/main" id="{97267054-F78A-8A46-0088-9EA8E6DE5C50}"/>
              </a:ext>
            </a:extLst>
          </p:cNvPr>
          <p:cNvSpPr/>
          <p:nvPr/>
        </p:nvSpPr>
        <p:spPr>
          <a:xfrm>
            <a:off x="558998" y="998101"/>
            <a:ext cx="4572391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1900" dirty="0">
                <a:solidFill>
                  <a:srgbClr val="FA95AE"/>
                </a:solidFill>
                <a:latin typeface="Fira Sans"/>
                <a:ea typeface="Anton" pitchFamily="34" charset="-122"/>
                <a:cs typeface="Anton" pitchFamily="34" charset="-120"/>
              </a:rPr>
              <a:t>b. </a:t>
            </a:r>
            <a:r>
              <a:rPr lang="en-US" sz="1900" dirty="0" err="1">
                <a:solidFill>
                  <a:srgbClr val="FA95AE"/>
                </a:solidFill>
                <a:latin typeface="Fira Sans"/>
                <a:ea typeface="Anton" pitchFamily="34" charset="-122"/>
                <a:cs typeface="Anton" pitchFamily="34" charset="-120"/>
              </a:rPr>
              <a:t>Entornos</a:t>
            </a:r>
            <a:r>
              <a:rPr lang="en-US" sz="1900" dirty="0">
                <a:solidFill>
                  <a:srgbClr val="FA95AE"/>
                </a:solidFill>
                <a:latin typeface="Fira Sans"/>
                <a:ea typeface="Anton" pitchFamily="34" charset="-122"/>
                <a:cs typeface="Anton" pitchFamily="34" charset="-120"/>
              </a:rPr>
              <a:t> de </a:t>
            </a:r>
            <a:r>
              <a:rPr lang="en-US" sz="1900" dirty="0" err="1">
                <a:solidFill>
                  <a:srgbClr val="FA95AE"/>
                </a:solidFill>
                <a:latin typeface="Fira Sans"/>
                <a:ea typeface="Anton" pitchFamily="34" charset="-122"/>
                <a:cs typeface="Anton" pitchFamily="34" charset="-120"/>
              </a:rPr>
              <a:t>desarrollo</a:t>
            </a:r>
            <a:r>
              <a:rPr lang="en-US" sz="1900" dirty="0">
                <a:solidFill>
                  <a:srgbClr val="FA95AE"/>
                </a:solidFill>
                <a:latin typeface="Fira Sans"/>
                <a:ea typeface="Anton" pitchFamily="34" charset="-122"/>
                <a:cs typeface="Anton" pitchFamily="34" charset="-120"/>
              </a:rPr>
              <a:t> (IDE y </a:t>
            </a:r>
            <a:r>
              <a:rPr lang="en-US" sz="1900" dirty="0" err="1">
                <a:solidFill>
                  <a:srgbClr val="FA95AE"/>
                </a:solidFill>
                <a:latin typeface="Fira Sans"/>
                <a:ea typeface="Anton" pitchFamily="34" charset="-122"/>
                <a:cs typeface="Anton" pitchFamily="34" charset="-120"/>
              </a:rPr>
              <a:t>editores</a:t>
            </a:r>
            <a:r>
              <a:rPr lang="en-US" sz="1900" dirty="0">
                <a:solidFill>
                  <a:srgbClr val="FA95AE"/>
                </a:solidFill>
                <a:latin typeface="Fira Sans"/>
                <a:ea typeface="Anton" pitchFamily="34" charset="-122"/>
                <a:cs typeface="Anton" pitchFamily="34" charset="-120"/>
              </a:rPr>
              <a:t>)</a:t>
            </a:r>
            <a:endParaRPr lang="es-ES" dirty="0">
              <a:latin typeface="Fira Sans"/>
            </a:endParaRPr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15432D50-624B-E250-BBCC-FA5A6447786D}"/>
              </a:ext>
            </a:extLst>
          </p:cNvPr>
          <p:cNvSpPr/>
          <p:nvPr/>
        </p:nvSpPr>
        <p:spPr>
          <a:xfrm>
            <a:off x="603603" y="1766792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Visual Studio Code: Editor gratuito y muy usado.</a:t>
            </a:r>
            <a:endParaRPr lang="en-US" sz="1250" dirty="0">
              <a:latin typeface="Fira Sans"/>
            </a:endParaRPr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77903AAC-BBC8-C3F1-0F09-82681E7651AB}"/>
              </a:ext>
            </a:extLst>
          </p:cNvPr>
          <p:cNvSpPr/>
          <p:nvPr/>
        </p:nvSpPr>
        <p:spPr>
          <a:xfrm>
            <a:off x="603603" y="2078259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PhpStorm: IDE especializado en PHP (de pago, pero muy completo).</a:t>
            </a:r>
            <a:endParaRPr lang="en-US" sz="1250" dirty="0">
              <a:latin typeface="Fira Sans"/>
            </a:endParaRPr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ECF4ACAE-DBA9-D713-00F3-122DDCD33211}"/>
              </a:ext>
            </a:extLst>
          </p:cNvPr>
          <p:cNvSpPr/>
          <p:nvPr/>
        </p:nvSpPr>
        <p:spPr>
          <a:xfrm>
            <a:off x="603603" y="2389727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Notepad++ o incluso el bloc de notas pueden servir para ejemplos muy simples.</a:t>
            </a:r>
            <a:endParaRPr lang="en-US" sz="1250" dirty="0">
              <a:latin typeface="Fira Sans"/>
            </a:endParaRPr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63E78C93-335D-83AB-4A7F-0B29F448B8A1}"/>
              </a:ext>
            </a:extLst>
          </p:cNvPr>
          <p:cNvSpPr/>
          <p:nvPr/>
        </p:nvSpPr>
        <p:spPr>
          <a:xfrm>
            <a:off x="581300" y="3475922"/>
            <a:ext cx="6599515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A95AE"/>
                </a:solidFill>
                <a:latin typeface="Fira Sans"/>
                <a:ea typeface="Anton" pitchFamily="34" charset="-122"/>
                <a:cs typeface="Anton" pitchFamily="34" charset="-120"/>
              </a:rPr>
              <a:t>c. Pasos básicos para instalar PHP con XAMPP (ejemplo en Windows)</a:t>
            </a:r>
            <a:endParaRPr lang="en-US" sz="1850" dirty="0">
              <a:latin typeface="Fira Sans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0343B700-EB6A-676D-BBD6-00577E3FCF53}"/>
              </a:ext>
            </a:extLst>
          </p:cNvPr>
          <p:cNvSpPr/>
          <p:nvPr/>
        </p:nvSpPr>
        <p:spPr>
          <a:xfrm>
            <a:off x="581300" y="4014918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000"/>
              </a:lnSpc>
              <a:buSzPct val="100000"/>
              <a:buFont typeface="+mj-lt"/>
              <a:buAutoNum type="arabicPeriod"/>
            </a:pPr>
            <a:r>
              <a:rPr lang="en-US" sz="125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Descarga XAMPP desde apachefriends.org .</a:t>
            </a:r>
            <a:endParaRPr lang="en-US" sz="1250" dirty="0">
              <a:latin typeface="Fira Sans"/>
            </a:endParaRPr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84031B96-C0D8-A371-D950-55B31CD9721B}"/>
              </a:ext>
            </a:extLst>
          </p:cNvPr>
          <p:cNvSpPr/>
          <p:nvPr/>
        </p:nvSpPr>
        <p:spPr>
          <a:xfrm>
            <a:off x="581300" y="4326385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000"/>
              </a:lnSpc>
              <a:buSzPct val="100000"/>
              <a:buFont typeface="+mj-lt"/>
              <a:buAutoNum type="arabicPeriod" startAt="2"/>
            </a:pPr>
            <a:r>
              <a:rPr lang="en-US" sz="125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Instala el programa y abre el Panel de control de XAMPP.</a:t>
            </a:r>
            <a:endParaRPr lang="en-US" sz="1250" dirty="0">
              <a:latin typeface="Fira Sans"/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B62A1F-F56C-11FE-91C8-E2387D8F4629}"/>
              </a:ext>
            </a:extLst>
          </p:cNvPr>
          <p:cNvSpPr/>
          <p:nvPr/>
        </p:nvSpPr>
        <p:spPr>
          <a:xfrm>
            <a:off x="581300" y="4637853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000"/>
              </a:lnSpc>
              <a:buSzPct val="100000"/>
              <a:buFont typeface="+mj-lt"/>
              <a:buAutoNum type="arabicPeriod" startAt="3"/>
            </a:pPr>
            <a:r>
              <a:rPr lang="en-US" sz="125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Activa el servicio Apache (y MySQL si necesitas base de datos).</a:t>
            </a:r>
            <a:endParaRPr lang="en-US" sz="1250" dirty="0">
              <a:latin typeface="Fira Sans"/>
            </a:endParaRPr>
          </a:p>
        </p:txBody>
      </p:sp>
      <p:sp>
        <p:nvSpPr>
          <p:cNvPr id="28" name="Text 15">
            <a:extLst>
              <a:ext uri="{FF2B5EF4-FFF2-40B4-BE49-F238E27FC236}">
                <a16:creationId xmlns:a16="http://schemas.microsoft.com/office/drawing/2014/main" id="{0B5B8EF9-A84F-65CF-7740-8FC90FC81A74}"/>
              </a:ext>
            </a:extLst>
          </p:cNvPr>
          <p:cNvSpPr/>
          <p:nvPr/>
        </p:nvSpPr>
        <p:spPr>
          <a:xfrm>
            <a:off x="581300" y="4949320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000"/>
              </a:lnSpc>
              <a:buSzPct val="100000"/>
              <a:buFont typeface="+mj-lt"/>
              <a:buAutoNum type="arabicPeriod" startAt="4"/>
            </a:pPr>
            <a:r>
              <a:rPr lang="en-US" sz="125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Crea tus archivos .php en la carpeta htdocs (por defecto: C:\\xampp\\htdocs).</a:t>
            </a:r>
            <a:endParaRPr lang="en-US" sz="1250" dirty="0">
              <a:latin typeface="Fira Sans"/>
            </a:endParaRPr>
          </a:p>
        </p:txBody>
      </p:sp>
      <p:sp>
        <p:nvSpPr>
          <p:cNvPr id="29" name="Text 16">
            <a:extLst>
              <a:ext uri="{FF2B5EF4-FFF2-40B4-BE49-F238E27FC236}">
                <a16:creationId xmlns:a16="http://schemas.microsoft.com/office/drawing/2014/main" id="{8FDDD694-3EB6-9A8D-A834-20A1E701702E}"/>
              </a:ext>
            </a:extLst>
          </p:cNvPr>
          <p:cNvSpPr/>
          <p:nvPr/>
        </p:nvSpPr>
        <p:spPr>
          <a:xfrm>
            <a:off x="581300" y="5260788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000"/>
              </a:lnSpc>
              <a:buSzPct val="100000"/>
              <a:buFont typeface="+mj-lt"/>
              <a:buAutoNum type="arabicPeriod" startAt="5"/>
            </a:pPr>
            <a:r>
              <a:rPr lang="en-US" sz="125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Abre el navegador y escribe: </a:t>
            </a:r>
            <a:r>
              <a:rPr lang="en-US" sz="1250" u="sng" dirty="0">
                <a:solidFill>
                  <a:srgbClr val="FA95AE"/>
                </a:solidFill>
                <a:latin typeface="Fira Sans"/>
                <a:ea typeface="Fira Sans" pitchFamily="34" charset="-122"/>
                <a:cs typeface="Fira Sans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http://localhost/archivo.php</a:t>
            </a:r>
            <a:endParaRPr lang="en-US" sz="1250" dirty="0">
              <a:latin typeface="Fira Sans"/>
            </a:endParaRPr>
          </a:p>
        </p:txBody>
      </p:sp>
      <p:sp>
        <p:nvSpPr>
          <p:cNvPr id="30" name="Text 17">
            <a:extLst>
              <a:ext uri="{FF2B5EF4-FFF2-40B4-BE49-F238E27FC236}">
                <a16:creationId xmlns:a16="http://schemas.microsoft.com/office/drawing/2014/main" id="{141E876E-6248-4AA6-0DAB-5A26E82A200D}"/>
              </a:ext>
            </a:extLst>
          </p:cNvPr>
          <p:cNvSpPr/>
          <p:nvPr/>
        </p:nvSpPr>
        <p:spPr>
          <a:xfrm>
            <a:off x="581300" y="5572255"/>
            <a:ext cx="1351240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000"/>
              </a:lnSpc>
              <a:buSzPct val="100000"/>
              <a:buFont typeface="+mj-lt"/>
              <a:buAutoNum type="arabicPeriod" startAt="6"/>
            </a:pPr>
            <a:r>
              <a:rPr lang="en-US" sz="125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Allí verás la salida generada por tu código PHP.</a:t>
            </a:r>
            <a:endParaRPr lang="en-US" sz="1250" dirty="0">
              <a:latin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374597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6249" y="367308"/>
            <a:ext cx="9154080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600" dirty="0">
                <a:solidFill>
                  <a:srgbClr val="FA95AF"/>
                </a:solidFill>
                <a:latin typeface="Anton"/>
                <a:ea typeface="Anton" pitchFamily="34" charset="-122"/>
                <a:cs typeface="Anton" pitchFamily="34" charset="-120"/>
              </a:rPr>
              <a:t>Ejemplo de uso de arrays en PHP</a:t>
            </a:r>
            <a:endParaRPr lang="en-US" sz="3600">
              <a:latin typeface="Anton"/>
            </a:endParaRPr>
          </a:p>
        </p:txBody>
      </p:sp>
      <p:sp>
        <p:nvSpPr>
          <p:cNvPr id="8" name="Text 6"/>
          <p:cNvSpPr/>
          <p:nvPr/>
        </p:nvSpPr>
        <p:spPr>
          <a:xfrm>
            <a:off x="466249" y="4860526"/>
            <a:ext cx="1665089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600" dirty="0">
                <a:solidFill>
                  <a:srgbClr val="FA95AF"/>
                </a:solidFill>
                <a:latin typeface="Fira Sans"/>
                <a:ea typeface="Anton" pitchFamily="34" charset="-122"/>
                <a:cs typeface="Anton" pitchFamily="34" charset="-120"/>
              </a:rPr>
              <a:t>Creación del array</a:t>
            </a:r>
            <a:endParaRPr lang="en-US" sz="1600" dirty="0">
              <a:latin typeface="Fira Sans"/>
            </a:endParaRPr>
          </a:p>
        </p:txBody>
      </p:sp>
      <p:sp>
        <p:nvSpPr>
          <p:cNvPr id="9" name="Text 7"/>
          <p:cNvSpPr/>
          <p:nvPr/>
        </p:nvSpPr>
        <p:spPr>
          <a:xfrm>
            <a:off x="466249" y="5201759"/>
            <a:ext cx="6686431" cy="2131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Con array("...") → forma clásica.</a:t>
            </a:r>
            <a:endParaRPr lang="en-US" sz="1600" dirty="0">
              <a:latin typeface="Fira Sans"/>
            </a:endParaRPr>
          </a:p>
        </p:txBody>
      </p:sp>
      <p:sp>
        <p:nvSpPr>
          <p:cNvPr id="10" name="Text 8"/>
          <p:cNvSpPr/>
          <p:nvPr/>
        </p:nvSpPr>
        <p:spPr>
          <a:xfrm>
            <a:off x="466249" y="5461434"/>
            <a:ext cx="6686431" cy="2131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Con ["..."] → forma corta y moderna (más habitual hoy).</a:t>
            </a:r>
            <a:endParaRPr lang="en-US" sz="1600" dirty="0">
              <a:latin typeface="Fira Sans"/>
            </a:endParaRPr>
          </a:p>
        </p:txBody>
      </p:sp>
      <p:sp>
        <p:nvSpPr>
          <p:cNvPr id="11" name="Text 9"/>
          <p:cNvSpPr/>
          <p:nvPr/>
        </p:nvSpPr>
        <p:spPr>
          <a:xfrm>
            <a:off x="466249" y="5807668"/>
            <a:ext cx="2179439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600" dirty="0">
                <a:solidFill>
                  <a:srgbClr val="FA95AF"/>
                </a:solidFill>
                <a:latin typeface="Fira Sans"/>
                <a:ea typeface="Anton" pitchFamily="34" charset="-122"/>
                <a:cs typeface="Anton" pitchFamily="34" charset="-120"/>
              </a:rPr>
              <a:t>Acceder a un elemento concreto</a:t>
            </a:r>
            <a:endParaRPr lang="en-US" sz="1600" dirty="0">
              <a:latin typeface="Fira Sans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466249" y="6148901"/>
            <a:ext cx="6686431" cy="2131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$frutas2[0] devuelve Pera, porque los arrays en PHP empiezan a contar desde el índice 0.</a:t>
            </a:r>
            <a:endParaRPr lang="en-US" sz="1600" dirty="0">
              <a:latin typeface="Fira Sans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485340" y="4860526"/>
            <a:ext cx="1973104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600" dirty="0">
                <a:solidFill>
                  <a:srgbClr val="FA95AF"/>
                </a:solidFill>
                <a:latin typeface="Fira Sans"/>
                <a:ea typeface="Anton" pitchFamily="34" charset="-122"/>
                <a:cs typeface="Anton" pitchFamily="34" charset="-120"/>
              </a:rPr>
              <a:t>Recorrer el array con foreach</a:t>
            </a:r>
            <a:endParaRPr lang="en-US" sz="1600" dirty="0">
              <a:latin typeface="Fira Sans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485340" y="5201759"/>
            <a:ext cx="6686431" cy="4262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foreach ($frutas2 as $fruta) significa: "para cada elemento del array $frutas2, guarda su valor en $fruta y ejecútalo dentro del bucle".</a:t>
            </a:r>
            <a:endParaRPr lang="en-US" sz="1600" dirty="0">
              <a:latin typeface="Fira Sans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485340" y="5761115"/>
            <a:ext cx="1773674" cy="208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600" dirty="0">
                <a:solidFill>
                  <a:srgbClr val="FA95AF"/>
                </a:solidFill>
                <a:latin typeface="Fira Sans"/>
                <a:ea typeface="Anton" pitchFamily="34" charset="-122"/>
                <a:cs typeface="Anton" pitchFamily="34" charset="-120"/>
              </a:rPr>
              <a:t>Resultado en el navegador</a:t>
            </a:r>
            <a:endParaRPr lang="en-US" sz="1600" dirty="0">
              <a:latin typeface="Fira Sans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485340" y="6102348"/>
            <a:ext cx="6686431" cy="4262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La primera fruta es: PeraLista de frutas:</a:t>
            </a:r>
            <a:endParaRPr lang="en-US" sz="1600" dirty="0">
              <a:latin typeface="Fira Sans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485340" y="6648368"/>
            <a:ext cx="6686431" cy="2131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Pera</a:t>
            </a:r>
            <a:endParaRPr lang="en-US" sz="1600" dirty="0">
              <a:latin typeface="Fira Sans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7485340" y="6908044"/>
            <a:ext cx="6686431" cy="2131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Manzana</a:t>
            </a:r>
            <a:endParaRPr lang="en-US" sz="1600" dirty="0">
              <a:latin typeface="Fira Sans"/>
            </a:endParaRPr>
          </a:p>
        </p:txBody>
      </p:sp>
      <p:sp>
        <p:nvSpPr>
          <p:cNvPr id="19" name="Text 17"/>
          <p:cNvSpPr/>
          <p:nvPr/>
        </p:nvSpPr>
        <p:spPr>
          <a:xfrm>
            <a:off x="7485340" y="7167719"/>
            <a:ext cx="6686431" cy="2131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sz="1600" dirty="0">
                <a:solidFill>
                  <a:srgbClr val="E0D6DE"/>
                </a:solidFill>
                <a:latin typeface="Fira Sans"/>
                <a:ea typeface="Fira Sans" pitchFamily="34" charset="-122"/>
                <a:cs typeface="Fira Sans" pitchFamily="34" charset="-120"/>
              </a:rPr>
              <a:t>Albaricoque</a:t>
            </a:r>
            <a:endParaRPr lang="en-US" sz="1600" dirty="0">
              <a:latin typeface="Fira Sans"/>
            </a:endParaRPr>
          </a:p>
        </p:txBody>
      </p:sp>
      <p:pic>
        <p:nvPicPr>
          <p:cNvPr id="20" name="Imagen 19" descr="Texto">
            <a:extLst>
              <a:ext uri="{FF2B5EF4-FFF2-40B4-BE49-F238E27FC236}">
                <a16:creationId xmlns:a16="http://schemas.microsoft.com/office/drawing/2014/main" id="{87D2D574-1EFF-5B91-C33D-48CA44D4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0" y="842267"/>
            <a:ext cx="7939668" cy="37684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124551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600" dirty="0">
                <a:solidFill>
                  <a:srgbClr val="FA95AE"/>
                </a:solidFill>
                <a:latin typeface="Anton"/>
                <a:ea typeface="Anton" pitchFamily="34" charset="-122"/>
                <a:cs typeface="Anton" pitchFamily="34" charset="-120"/>
              </a:rPr>
              <a:t>Conclusión</a:t>
            </a:r>
            <a:endParaRPr lang="en-US" sz="3600">
              <a:latin typeface="Anton"/>
              <a:ea typeface="Calibri"/>
              <a:cs typeface="Calibri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2946678"/>
            <a:ext cx="7556421" cy="1869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Arial"/>
              <a:buChar char="•"/>
            </a:pP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Lenguaje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muy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usado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en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desarrollo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web del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lado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del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servidor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.</a:t>
            </a:r>
            <a:endParaRPr lang="es-ES">
              <a:latin typeface="Fira San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Fácil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de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aprender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y con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una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comunidad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enorme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.</a:t>
            </a:r>
            <a:endParaRPr lang="en-US">
              <a:latin typeface="Fira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Soporta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desde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páginas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simples hasta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aplicaciones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complejas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.</a:t>
            </a:r>
            <a:endParaRPr lang="en-US">
              <a:latin typeface="Fira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Con frameworks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modernos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es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escalable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,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seguro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y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mantenible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.</a:t>
            </a:r>
            <a:endParaRPr lang="en-US">
              <a:latin typeface="Fira Sans"/>
            </a:endParaRPr>
          </a:p>
          <a:p>
            <a:pPr marL="285750" indent="-285750">
              <a:buFont typeface="Arial"/>
              <a:buChar char="•"/>
            </a:pP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Sigue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siendo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una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herramienta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fundamental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en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el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</a:t>
            </a:r>
            <a:r>
              <a:rPr lang="en-US" sz="1750" err="1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desarrollo</a:t>
            </a:r>
            <a:r>
              <a:rPr lang="en-US" sz="1750" dirty="0">
                <a:solidFill>
                  <a:srgbClr val="E0D6DE"/>
                </a:solidFill>
                <a:latin typeface="Fira Sans"/>
                <a:ea typeface="+mn-lt"/>
                <a:cs typeface="+mn-lt"/>
              </a:rPr>
              <a:t> web.</a:t>
            </a:r>
            <a:endParaRPr lang="en-US" dirty="0">
              <a:latin typeface="Fira Sans"/>
              <a:ea typeface="+mn-lt"/>
              <a:cs typeface="+mn-lt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E0D6DE"/>
              </a:solidFill>
              <a:latin typeface="Fira Sans"/>
            </a:endParaRPr>
          </a:p>
        </p:txBody>
      </p:sp>
      <p:pic>
        <p:nvPicPr>
          <p:cNvPr id="6" name="Imagen 5" descr="Imagen que contiene tabla, interior, relleno, azul&#10;&#10;El contenido generado por IA puede ser incorrecto.">
            <a:extLst>
              <a:ext uri="{FF2B5EF4-FFF2-40B4-BE49-F238E27FC236}">
                <a16:creationId xmlns:a16="http://schemas.microsoft.com/office/drawing/2014/main" id="{DE2C7E83-CFD0-3BDE-B710-BB97B3C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702" y="1412837"/>
            <a:ext cx="5579327" cy="54039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Personalizado</PresentationFormat>
  <Paragraphs>0</Paragraphs>
  <Slides>7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94</cp:revision>
  <dcterms:created xsi:type="dcterms:W3CDTF">2025-09-24T15:28:24Z</dcterms:created>
  <dcterms:modified xsi:type="dcterms:W3CDTF">2025-09-24T16:30:35Z</dcterms:modified>
</cp:coreProperties>
</file>