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106b0b3fea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106b0b3fea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Haskell, Julia, Rust, Swift, D, Ada, CUDA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f9a5597a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f9a5597a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Talk about startup time for JIT compilers before it starts identifying “hot areas” and compiling them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0f9a5597a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0f9a5597a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106b0b3f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3106b0b3f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f9a5597a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f9a5597a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Mention further readings, things like reflection JNI and proxies not being available in AOT compilation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Libraries that you want to use needs to be AOT ready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f9a5597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f9a5597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09f846b6e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09f846b6e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f9a5597a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f9a5597a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f9a5597a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f9a5597a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Like most things in life, there’s a tradeoff to everything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Can anyone from the audience identify the tradeoff here</a:t>
            </a:r>
            <a:r>
              <a:rPr lang="en">
                <a:solidFill>
                  <a:schemeClr val="dk1"/>
                </a:solidFill>
              </a:rPr>
              <a:t>? 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Execution speed vs Compilation speed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0f9a5597a6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0f9a5597a6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09f846b6e4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09f846b6e4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0f9a5597a6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0f9a5597a6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0f9a5597a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0f9a5597a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Haskell, Julia, Rust, Swift, D, Ada, CUDA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4.png"/><Relationship Id="rId6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1545450"/>
            <a:ext cx="8520600" cy="205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JIT &amp; AOT Compilers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Writing a new language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29" name="Google Shape;12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7350" y="1435725"/>
            <a:ext cx="1170600" cy="7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22"/>
          <p:cNvSpPr/>
          <p:nvPr/>
        </p:nvSpPr>
        <p:spPr>
          <a:xfrm>
            <a:off x="4109175" y="3324850"/>
            <a:ext cx="1250400" cy="69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LLVM IR</a:t>
            </a:r>
            <a:endParaRPr/>
          </a:p>
        </p:txBody>
      </p:sp>
      <p:pic>
        <p:nvPicPr>
          <p:cNvPr id="131" name="Google Shape;131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0775" y="1241050"/>
            <a:ext cx="1170600" cy="117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2"/>
          <p:cNvSpPr/>
          <p:nvPr/>
        </p:nvSpPr>
        <p:spPr>
          <a:xfrm>
            <a:off x="4323363" y="1241050"/>
            <a:ext cx="822000" cy="1095300"/>
          </a:xfrm>
          <a:prstGeom prst="roundRect">
            <a:avLst>
              <a:gd fmla="val 16667" name="adj"/>
            </a:avLst>
          </a:prstGeom>
          <a:solidFill>
            <a:srgbClr val="B6D7A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.xt</a:t>
            </a:r>
            <a:endParaRPr/>
          </a:p>
        </p:txBody>
      </p:sp>
      <p:cxnSp>
        <p:nvCxnSpPr>
          <p:cNvPr id="133" name="Google Shape;133;p22"/>
          <p:cNvCxnSpPr>
            <a:stCxn id="132" idx="2"/>
            <a:endCxn id="130" idx="0"/>
          </p:cNvCxnSpPr>
          <p:nvPr/>
        </p:nvCxnSpPr>
        <p:spPr>
          <a:xfrm>
            <a:off x="4734363" y="2336350"/>
            <a:ext cx="0" cy="988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2"/>
          <p:cNvCxnSpPr>
            <a:stCxn id="129" idx="2"/>
          </p:cNvCxnSpPr>
          <p:nvPr/>
        </p:nvCxnSpPr>
        <p:spPr>
          <a:xfrm>
            <a:off x="2912650" y="2216975"/>
            <a:ext cx="1114200" cy="1157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2"/>
          <p:cNvCxnSpPr>
            <a:stCxn id="131" idx="2"/>
          </p:cNvCxnSpPr>
          <p:nvPr/>
        </p:nvCxnSpPr>
        <p:spPr>
          <a:xfrm flipH="1">
            <a:off x="5371675" y="2411650"/>
            <a:ext cx="1184400" cy="915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6" name="Google Shape;136;p22"/>
          <p:cNvCxnSpPr/>
          <p:nvPr/>
        </p:nvCxnSpPr>
        <p:spPr>
          <a:xfrm>
            <a:off x="4729113" y="4187700"/>
            <a:ext cx="10500" cy="560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22"/>
          <p:cNvSpPr txBox="1"/>
          <p:nvPr/>
        </p:nvSpPr>
        <p:spPr>
          <a:xfrm>
            <a:off x="4939025" y="4386300"/>
            <a:ext cx="2611200" cy="3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Machine Code Generation</a:t>
            </a:r>
            <a:endParaRPr sz="1600">
              <a:solidFill>
                <a:schemeClr val="dk1"/>
              </a:solidFill>
            </a:endParaRPr>
          </a:p>
        </p:txBody>
      </p:sp>
      <p:sp>
        <p:nvSpPr>
          <p:cNvPr id="138" name="Google Shape;138;p22"/>
          <p:cNvSpPr/>
          <p:nvPr/>
        </p:nvSpPr>
        <p:spPr>
          <a:xfrm>
            <a:off x="1879025" y="2559675"/>
            <a:ext cx="5946600" cy="2374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/>
        </p:nvSpPr>
        <p:spPr>
          <a:xfrm>
            <a:off x="6244550" y="2729050"/>
            <a:ext cx="1390200" cy="5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LLVM Toolchains</a:t>
            </a:r>
            <a:endParaRPr sz="1100">
              <a:solidFill>
                <a:srgbClr val="00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What’s a JIT Compiler?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Runs the bytecode (IR)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Identifies the frequently used parts (like loops), compiles then into native machine code, and swaps them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Compiled bits now executes faster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Combines speediness of directly </a:t>
            </a:r>
            <a:r>
              <a:rPr lang="en">
                <a:solidFill>
                  <a:schemeClr val="dk1"/>
                </a:solidFill>
              </a:rPr>
              <a:t>interpreting</a:t>
            </a:r>
            <a:r>
              <a:rPr lang="en">
                <a:solidFill>
                  <a:schemeClr val="dk1"/>
                </a:solidFill>
              </a:rPr>
              <a:t> and execution speed of natively compiled code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Best of both worlds!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CPython vs PyPy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51" name="Google Shape;15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900" y="1017725"/>
            <a:ext cx="7794202" cy="3979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Using AOT with Java (GraalVM)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Yes, your app’s will start up in milliseconds but…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Anything with dynamic loading won’t work (e.g. reflection, JNI, dynamic proxies, etc.)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Libraries that you use will need to be AOT ready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Spring’s @Profile &amp; @ConditionalOnProperties won’t work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Key Takeaways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63" name="Google Shape;163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Compilation Speed vs Execution Speed Tradeoff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JIT Compilers combining both approaches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IRs &amp; how Java does “Write once run everywhere”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Considerations when using AOT in Java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00"/>
                </a:solidFill>
              </a:rPr>
              <a:t>What you’ll learn</a:t>
            </a:r>
            <a:endParaRPr>
              <a:solidFill>
                <a:srgbClr val="00FF00"/>
              </a:solidFill>
            </a:endParaRPr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Compilers vs Interpreters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How “write once run everywhere” helped Java dominate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LLVM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What a JIT Compiler is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Limitations of AOT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Terminology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66" name="Google Shape;66;p15"/>
          <p:cNvSpPr txBox="1"/>
          <p:nvPr/>
        </p:nvSpPr>
        <p:spPr>
          <a:xfrm>
            <a:off x="556650" y="1569875"/>
            <a:ext cx="80307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FF"/>
                </a:solidFill>
              </a:rPr>
              <a:t>Compiler </a:t>
            </a:r>
            <a:r>
              <a:rPr b="1" lang="en" sz="1800">
                <a:solidFill>
                  <a:schemeClr val="dk1"/>
                </a:solidFill>
              </a:rPr>
              <a:t> -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7" name="Google Shape;67;p15"/>
          <p:cNvSpPr txBox="1"/>
          <p:nvPr/>
        </p:nvSpPr>
        <p:spPr>
          <a:xfrm>
            <a:off x="556650" y="2966250"/>
            <a:ext cx="8030700" cy="9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00FFFF"/>
                </a:solidFill>
              </a:rPr>
              <a:t>Interpreter </a:t>
            </a:r>
            <a:r>
              <a:rPr lang="en" sz="1800">
                <a:solidFill>
                  <a:schemeClr val="dk1"/>
                </a:solidFill>
              </a:rPr>
              <a:t> </a:t>
            </a:r>
            <a:r>
              <a:rPr b="1" lang="en" sz="1800">
                <a:solidFill>
                  <a:schemeClr val="dk1"/>
                </a:solidFill>
              </a:rPr>
              <a:t>-</a:t>
            </a:r>
            <a:r>
              <a:rPr lang="en" sz="1800">
                <a:solidFill>
                  <a:schemeClr val="dk1"/>
                </a:solidFill>
              </a:rPr>
              <a:t> 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8" name="Google Shape;68;p15"/>
          <p:cNvSpPr txBox="1"/>
          <p:nvPr/>
        </p:nvSpPr>
        <p:spPr>
          <a:xfrm>
            <a:off x="2000250" y="1569875"/>
            <a:ext cx="65871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translates a source language to another language (usually a lower level language)</a:t>
            </a:r>
            <a:endParaRPr sz="1800">
              <a:solidFill>
                <a:schemeClr val="lt2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2123775" y="2966250"/>
            <a:ext cx="6587100" cy="106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takes in source code and executes in immediately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Compilation illustration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31450" y="862400"/>
            <a:ext cx="847500" cy="1378000"/>
          </a:xfrm>
          <a:prstGeom prst="rect">
            <a:avLst/>
          </a:prstGeom>
          <a:noFill/>
          <a:ln cap="flat" cmpd="sng" w="9525">
            <a:solidFill>
              <a:srgbClr val="999999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6" name="Google Shape;76;p16"/>
          <p:cNvSpPr/>
          <p:nvPr/>
        </p:nvSpPr>
        <p:spPr>
          <a:xfrm>
            <a:off x="3857625" y="2713750"/>
            <a:ext cx="1688700" cy="3234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2150" y="1325964"/>
            <a:ext cx="2059975" cy="3004376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/>
          <p:nvPr/>
        </p:nvSpPr>
        <p:spPr>
          <a:xfrm>
            <a:off x="6295225" y="2382338"/>
            <a:ext cx="1080900" cy="891600"/>
          </a:xfrm>
          <a:prstGeom prst="roundRect">
            <a:avLst>
              <a:gd fmla="val 16667" name="adj"/>
            </a:avLst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.exe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Compiler vs Interpreter workflow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2513" y="1538525"/>
            <a:ext cx="5711575" cy="13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5" name="Google Shape;8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7025" y="3670800"/>
            <a:ext cx="4462575" cy="109935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/>
          <p:nvPr/>
        </p:nvSpPr>
        <p:spPr>
          <a:xfrm>
            <a:off x="3748363" y="1017725"/>
            <a:ext cx="1719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Compiler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7" name="Google Shape;87;p17"/>
          <p:cNvSpPr txBox="1"/>
          <p:nvPr/>
        </p:nvSpPr>
        <p:spPr>
          <a:xfrm>
            <a:off x="3712050" y="3150000"/>
            <a:ext cx="17199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Interpreter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Interpreters being faster than compilers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7425" y="1485700"/>
            <a:ext cx="6489149" cy="1278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24075" y="3365925"/>
            <a:ext cx="4895850" cy="1095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8187" y="363000"/>
            <a:ext cx="5847626" cy="441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“Write once run everywhere”</a:t>
            </a:r>
            <a:endParaRPr>
              <a:solidFill>
                <a:srgbClr val="00FFFF"/>
              </a:solidFill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3475" y="1017725"/>
            <a:ext cx="4442694" cy="38209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7713" y="1167625"/>
            <a:ext cx="2990850" cy="73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7" name="Google Shape;107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1538" y="2571750"/>
            <a:ext cx="2943225" cy="1390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633450" y="46275"/>
            <a:ext cx="1370174" cy="137017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9" name="Google Shape;109;p20"/>
          <p:cNvCxnSpPr>
            <a:endCxn id="106" idx="1"/>
          </p:cNvCxnSpPr>
          <p:nvPr/>
        </p:nvCxnSpPr>
        <p:spPr>
          <a:xfrm>
            <a:off x="3408013" y="1514538"/>
            <a:ext cx="1769700" cy="198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lgDash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20"/>
          <p:cNvCxnSpPr/>
          <p:nvPr/>
        </p:nvCxnSpPr>
        <p:spPr>
          <a:xfrm>
            <a:off x="3371088" y="2447938"/>
            <a:ext cx="1812000" cy="60510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lgDash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FFFF"/>
                </a:solidFill>
              </a:rPr>
              <a:t>LLVM</a:t>
            </a:r>
            <a:endParaRPr>
              <a:solidFill>
                <a:srgbClr val="00FFFF"/>
              </a:solidFill>
            </a:endParaRPr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2338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Modular &amp; </a:t>
            </a:r>
            <a:r>
              <a:rPr lang="en">
                <a:solidFill>
                  <a:schemeClr val="dk1"/>
                </a:solidFill>
              </a:rPr>
              <a:t>Reusable</a:t>
            </a:r>
            <a:r>
              <a:rPr lang="en">
                <a:solidFill>
                  <a:schemeClr val="dk1"/>
                </a:solidFill>
              </a:rPr>
              <a:t> compiler and toolchain technologies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17" name="Google Shape;11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480550" y="280475"/>
            <a:ext cx="1170600" cy="7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1"/>
          <p:cNvSpPr/>
          <p:nvPr/>
        </p:nvSpPr>
        <p:spPr>
          <a:xfrm>
            <a:off x="887725" y="2382125"/>
            <a:ext cx="3492000" cy="22728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1"/>
          <p:cNvSpPr/>
          <p:nvPr/>
        </p:nvSpPr>
        <p:spPr>
          <a:xfrm>
            <a:off x="1240775" y="2766425"/>
            <a:ext cx="1250400" cy="69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LLVM IR</a:t>
            </a:r>
            <a:endParaRPr/>
          </a:p>
        </p:txBody>
      </p:sp>
      <p:sp>
        <p:nvSpPr>
          <p:cNvPr id="120" name="Google Shape;120;p21"/>
          <p:cNvSpPr/>
          <p:nvPr/>
        </p:nvSpPr>
        <p:spPr>
          <a:xfrm>
            <a:off x="2853000" y="2766425"/>
            <a:ext cx="1250400" cy="69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IR Optimization</a:t>
            </a:r>
            <a:endParaRPr/>
          </a:p>
        </p:txBody>
      </p:sp>
      <p:sp>
        <p:nvSpPr>
          <p:cNvPr id="121" name="Google Shape;121;p21"/>
          <p:cNvSpPr/>
          <p:nvPr/>
        </p:nvSpPr>
        <p:spPr>
          <a:xfrm>
            <a:off x="2008525" y="3788850"/>
            <a:ext cx="1250400" cy="6999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Generation</a:t>
            </a:r>
            <a:endParaRPr/>
          </a:p>
        </p:txBody>
      </p:sp>
      <p:pic>
        <p:nvPicPr>
          <p:cNvPr id="122" name="Google Shape;122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80550" y="1528000"/>
            <a:ext cx="1170600" cy="1170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15300" y="2869402"/>
            <a:ext cx="1301100" cy="9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