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dce699e2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dce699e2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dce699e2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dce699e2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dce699e2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dce699e2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dce699e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dce699e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dce699e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dce699e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dce699e2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dce699e2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dce699e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dce699e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ce699e2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ce699e2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dce699e2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dce699e2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dce699e2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dce699e2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dce699e2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dce699e2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17702" y="1545450"/>
            <a:ext cx="6708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Reverse Engineering Models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852" t="0"/>
          <a:stretch/>
        </p:blipFill>
        <p:spPr>
          <a:xfrm>
            <a:off x="1277050" y="2332850"/>
            <a:ext cx="5515224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5770075" y="4116350"/>
            <a:ext cx="1080300" cy="169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8382" l="8939" r="2203" t="7286"/>
          <a:stretch/>
        </p:blipFill>
        <p:spPr>
          <a:xfrm>
            <a:off x="4572000" y="917325"/>
            <a:ext cx="746125" cy="7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5730475" y="1160925"/>
            <a:ext cx="648600" cy="2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4FF"/>
          </a:solidFill>
          <a:ln cap="flat" cmpd="sng" w="9525">
            <a:solidFill>
              <a:srgbClr val="00A4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579950" y="1061025"/>
            <a:ext cx="5019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6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 Real Data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00" y="1606213"/>
            <a:ext cx="29718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475" y="971400"/>
            <a:ext cx="37300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&amp; Improvements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Larger generated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Larger Network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Try different datasets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Try for continuous value prediction (regression)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Beware: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 imbalance in generated 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1077450"/>
            <a:ext cx="53054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641188" y="4251850"/>
            <a:ext cx="39234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MNIST 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model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50" y="1855292"/>
            <a:ext cx="1964050" cy="3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4212900" y="2312538"/>
            <a:ext cx="718200" cy="39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850" y="193149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50" y="200769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50" y="208389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50" y="216009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50" y="223629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850" y="231249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650" y="238869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50" y="2464892"/>
            <a:ext cx="1964050" cy="3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87750" y="3259100"/>
            <a:ext cx="2344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484375" y="2110775"/>
            <a:ext cx="1436400" cy="803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870475" y="1458400"/>
            <a:ext cx="664200" cy="625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584175" y="3244950"/>
            <a:ext cx="17418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+ Label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31675" y="3212000"/>
            <a:ext cx="17418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Architecture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&amp;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Hyperparameters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534675" y="1240325"/>
            <a:ext cx="1482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c</a:t>
            </a:r>
            <a:r>
              <a:rPr lang="en">
                <a:solidFill>
                  <a:srgbClr val="93C47D"/>
                </a:solidFill>
              </a:rPr>
              <a:t>alculate loss &amp; update model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487050" y="618125"/>
            <a:ext cx="3990000" cy="399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Objective: classify handwritten digits 0-9</a:t>
            </a:r>
            <a:endParaRPr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400" y="3139450"/>
            <a:ext cx="44767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75" y="1341355"/>
            <a:ext cx="1600725" cy="15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4209038" y="1731413"/>
            <a:ext cx="1436400" cy="803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673650" y="3861500"/>
            <a:ext cx="1010700" cy="169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625825" y="1997800"/>
            <a:ext cx="926700" cy="27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flipH="1" rot="10800000">
            <a:off x="6271050" y="2038950"/>
            <a:ext cx="1010700" cy="532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375" y="514538"/>
            <a:ext cx="713525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919525" y="4108625"/>
            <a:ext cx="934500" cy="169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894550" y="4108625"/>
            <a:ext cx="1183800" cy="169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510175" y="4415500"/>
            <a:ext cx="1753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acc: </a:t>
            </a:r>
            <a:r>
              <a:rPr lang="en">
                <a:solidFill>
                  <a:srgbClr val="00FF00"/>
                </a:solidFill>
              </a:rPr>
              <a:t>98.8%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728500" y="4415500"/>
            <a:ext cx="1515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</a:t>
            </a:r>
            <a:r>
              <a:rPr lang="en">
                <a:solidFill>
                  <a:schemeClr val="dk1"/>
                </a:solidFill>
              </a:rPr>
              <a:t> acc: </a:t>
            </a:r>
            <a:r>
              <a:rPr lang="en">
                <a:solidFill>
                  <a:srgbClr val="00FF00"/>
                </a:solidFill>
              </a:rPr>
              <a:t>97.84%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Results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525" y="1017725"/>
            <a:ext cx="37300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050" y="1785200"/>
            <a:ext cx="33051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Engineering???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1421050" y="2433225"/>
            <a:ext cx="1884300" cy="1150800"/>
          </a:xfrm>
          <a:prstGeom prst="roundRect">
            <a:avLst>
              <a:gd fmla="val 16667" name="adj"/>
            </a:avLst>
          </a:prstGeom>
          <a:solidFill>
            <a:srgbClr val="01A71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791700" y="2835075"/>
            <a:ext cx="1143000" cy="617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507050" y="2498850"/>
            <a:ext cx="826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API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6093450" y="2610825"/>
            <a:ext cx="1359300" cy="795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>
            <a:off x="3732950" y="3006075"/>
            <a:ext cx="1932900" cy="5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1" name="Google Shape;121;p19"/>
          <p:cNvSpPr txBox="1"/>
          <p:nvPr/>
        </p:nvSpPr>
        <p:spPr>
          <a:xfrm>
            <a:off x="3672300" y="2579925"/>
            <a:ext cx="19152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Download weights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450" y="99904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250" y="1075242"/>
            <a:ext cx="1964050" cy="3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50" y="1151442"/>
            <a:ext cx="1964050" cy="3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6202625" y="602188"/>
            <a:ext cx="1440900" cy="1345800"/>
          </a:xfrm>
          <a:prstGeom prst="mathMultiply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47125" y="1094975"/>
            <a:ext cx="498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>
                <a:solidFill>
                  <a:schemeClr val="dk1"/>
                </a:solidFill>
              </a:rPr>
              <a:t>Generate random inputs and get distribution and try to overfit model to that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25" y="2613675"/>
            <a:ext cx="28143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/>
          <p:nvPr/>
        </p:nvCxnSpPr>
        <p:spPr>
          <a:xfrm>
            <a:off x="3205050" y="2896125"/>
            <a:ext cx="741300" cy="7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/>
          <p:nvPr/>
        </p:nvSpPr>
        <p:spPr>
          <a:xfrm>
            <a:off x="4154975" y="2513775"/>
            <a:ext cx="1459500" cy="772500"/>
          </a:xfrm>
          <a:prstGeom prst="roundRect">
            <a:avLst>
              <a:gd fmla="val 16667" name="adj"/>
            </a:avLst>
          </a:prstGeom>
          <a:solidFill>
            <a:srgbClr val="01A71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407725" y="2804175"/>
            <a:ext cx="954000" cy="382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ML Model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194675" y="2513775"/>
            <a:ext cx="826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API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37" name="Google Shape;137;p20"/>
          <p:cNvCxnSpPr/>
          <p:nvPr/>
        </p:nvCxnSpPr>
        <p:spPr>
          <a:xfrm>
            <a:off x="5944650" y="2896125"/>
            <a:ext cx="741300" cy="7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>
            <a:off x="7182175" y="2437575"/>
            <a:ext cx="195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[ 0.21 0.18 0.09 …. 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016125" y="2668275"/>
            <a:ext cx="195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[ 0.42 0.08 0.02 …. 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835650" y="2896125"/>
            <a:ext cx="195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[ 0.34 0.28 0.01 …. 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707950" y="3131775"/>
            <a:ext cx="195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[ 0.01 0.26 0.30 …. 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331450" y="2204775"/>
            <a:ext cx="195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[ 0.22 0.06 0.11 …. 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47125" y="1094975"/>
            <a:ext cx="498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>
                <a:solidFill>
                  <a:schemeClr val="dk1"/>
                </a:solidFill>
              </a:rPr>
              <a:t>Generate random inputs and get predicted label and use it as training data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25" y="2613675"/>
            <a:ext cx="28143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>
            <a:off x="3205050" y="2896125"/>
            <a:ext cx="741300" cy="7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/>
          <p:nvPr/>
        </p:nvSpPr>
        <p:spPr>
          <a:xfrm>
            <a:off x="4154975" y="2513775"/>
            <a:ext cx="1459500" cy="772500"/>
          </a:xfrm>
          <a:prstGeom prst="roundRect">
            <a:avLst>
              <a:gd fmla="val 16667" name="adj"/>
            </a:avLst>
          </a:prstGeom>
          <a:solidFill>
            <a:srgbClr val="01A71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407725" y="2804175"/>
            <a:ext cx="954000" cy="382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ML Model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194675" y="2513775"/>
            <a:ext cx="826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API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54" name="Google Shape;154;p21"/>
          <p:cNvCxnSpPr/>
          <p:nvPr/>
        </p:nvCxnSpPr>
        <p:spPr>
          <a:xfrm>
            <a:off x="5944650" y="2896125"/>
            <a:ext cx="741300" cy="7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 txBox="1"/>
          <p:nvPr/>
        </p:nvSpPr>
        <p:spPr>
          <a:xfrm>
            <a:off x="7016125" y="2550675"/>
            <a:ext cx="14595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3,  5,  9,  2,  4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