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erriweather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erriweather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8. El patron instant gratification o gratificación instantánea dice que a las personas les gusta, ni bien empiezan a usar una aplicación, tener una sensación de éxito, o de que lograron completar lo que querían hacer.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Por ejemplo en whatsapp cuando la descargamos por primera vez, nos inidica como iniciar nuestro primer chat y de esa forma una vez que tocamos el botón ya sentimos que hicimos bien la primer tarea. Esto nos motiva a seguir usando la aplicación por mas que el resto de tareas no sean tan faciles.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>
            <p:ph idx="2" type="pic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12"/>
          <p:cNvSpPr/>
          <p:nvPr>
            <p:ph idx="3" type="pic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>
            <p:ph idx="2" type="pic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3"/>
          <p:cNvSpPr/>
          <p:nvPr>
            <p:ph idx="3" type="pic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>
            <p:ph idx="2" type="pic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4"/>
          <p:cNvSpPr/>
          <p:nvPr>
            <p:ph idx="3" type="pic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14"/>
          <p:cNvSpPr/>
          <p:nvPr>
            <p:ph idx="4" type="pic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8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646" y="1275606"/>
            <a:ext cx="2923753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>
            <p:ph idx="2" type="pic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15"/>
          <p:cNvSpPr/>
          <p:nvPr>
            <p:ph idx="3" type="pic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>
            <p:ph idx="2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Slide">
  <p:cSld name="26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>
            <p:ph idx="2" type="pic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17"/>
          <p:cNvSpPr/>
          <p:nvPr>
            <p:ph idx="3" type="pic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17"/>
          <p:cNvSpPr/>
          <p:nvPr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>
            <p:ph idx="4" type="pic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17"/>
          <p:cNvSpPr/>
          <p:nvPr>
            <p:ph idx="5" type="pic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17"/>
          <p:cNvSpPr/>
          <p:nvPr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>
            <p:ph idx="6" type="pic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17"/>
          <p:cNvSpPr/>
          <p:nvPr>
            <p:ph idx="7" type="pic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7"/>
          <p:cNvSpPr/>
          <p:nvPr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>
            <p:ph idx="8" type="pic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7"/>
          <p:cNvSpPr/>
          <p:nvPr>
            <p:ph idx="9" type="pic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17"/>
          <p:cNvSpPr/>
          <p:nvPr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1-png.png"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1839" y="3651870"/>
            <a:ext cx="1013895" cy="1016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950740"/>
            <a:ext cx="648072" cy="649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419818"/>
            <a:ext cx="442142" cy="443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1-png.png"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392" y="1779200"/>
            <a:ext cx="360040" cy="36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115" name="Google Shape;11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9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:\002-KIMS BUSINESS\007-02-Googleslidesppt\02-GSppt-Contents-Kim\20170215\03-abs\item02-png.png" id="117" name="Google Shape;11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8344" y="3578808"/>
            <a:ext cx="1475656" cy="1592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118" name="Google Shape;11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8226854" y="-51527"/>
            <a:ext cx="879830" cy="94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Googleslidesppt\02-GSppt-Contents-Kim\20170215\03-abs\item03-png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416272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7864253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3-png.png"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3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3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Googleslidesppt\02-GSppt-Contents-Kim\20170215\03-abs\item03-p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Googleslidesppt\02-GSppt-Contents-Kim\20170215\03-abs\item02-png.png"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>
            <p:ph idx="2" type="pic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8"/>
          <p:cNvGrpSpPr/>
          <p:nvPr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descr="E:\002-KIMS BUSINESS\007-02-Googleslidesppt\02-GSppt-Contents-Kim\20170215\03-abs\item01-png.png" id="40" name="Google Shape;4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8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0"/>
          <p:cNvSpPr/>
          <p:nvPr>
            <p:ph idx="3" type="pic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0"/>
          <p:cNvSpPr/>
          <p:nvPr>
            <p:ph idx="4" type="pic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10"/>
          <p:cNvSpPr/>
          <p:nvPr>
            <p:ph idx="5" type="pic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10"/>
          <p:cNvSpPr/>
          <p:nvPr/>
        </p:nvSpPr>
        <p:spPr>
          <a:xfrm>
            <a:off x="683568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2671382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659196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6647011" y="1419822"/>
            <a:ext cx="1800000" cy="1800000"/>
          </a:xfrm>
          <a:prstGeom prst="blockArc">
            <a:avLst>
              <a:gd fmla="val 10800000" name="adj1"/>
              <a:gd fmla="val 94979" name="adj2"/>
              <a:gd fmla="val 5402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1" name="Google Shape;61;p1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4000"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342076" y="455172"/>
            <a:ext cx="4801924" cy="2116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Framework para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escalar SCRUM:</a:t>
            </a:r>
            <a:br>
              <a:rPr lang="en-US"/>
            </a:br>
            <a:r>
              <a:rPr lang="en-US"/>
              <a:t>LeSS</a:t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4108954" y="1"/>
            <a:ext cx="234446" cy="5143500"/>
            <a:chOff x="3424672" y="2643758"/>
            <a:chExt cx="283232" cy="1584176"/>
          </a:xfrm>
        </p:grpSpPr>
        <p:sp>
          <p:nvSpPr>
            <p:cNvPr id="126" name="Google Shape;126;p20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0"/>
          <p:cNvSpPr txBox="1"/>
          <p:nvPr/>
        </p:nvSpPr>
        <p:spPr>
          <a:xfrm>
            <a:off x="65315" y="2904042"/>
            <a:ext cx="40309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Casas, Gonzalo - 81960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Hernández, Daniel - 55591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Hidalgo, Nicolás - 78934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Martínez, Javier Alejandro - 62339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86" y="323085"/>
            <a:ext cx="3466315" cy="1385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2" name="Google Shape;1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4289" y="2364378"/>
            <a:ext cx="4789711" cy="269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Less Sprint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50" y="1196575"/>
            <a:ext cx="5887224" cy="2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None/>
            </a:pPr>
            <a:r>
              <a:rPr lang="en-US" sz="3300"/>
              <a:t>Planificacion del sprint</a:t>
            </a:r>
            <a:endParaRPr sz="3300"/>
          </a:p>
        </p:txBody>
      </p:sp>
      <p:pic>
        <p:nvPicPr>
          <p:cNvPr descr="Planificación de Sprint"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530" y="445253"/>
            <a:ext cx="6640940" cy="469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 rot="2700000">
            <a:off x="5869662" y="1853894"/>
            <a:ext cx="183076" cy="3282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5840376" y="3656125"/>
            <a:ext cx="241648" cy="22620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en-US" sz="1000"/>
              <a:t>	</a:t>
            </a:r>
            <a:r>
              <a:rPr lang="en-US" sz="2800"/>
              <a:t>Planificación del sprint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108" y="1535413"/>
            <a:ext cx="1660648" cy="172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219" y="1535413"/>
            <a:ext cx="1660648" cy="172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30" y="1535413"/>
            <a:ext cx="1660648" cy="172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3011" y="202727"/>
            <a:ext cx="9144000" cy="37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Durante el sprint</a:t>
            </a:r>
            <a:endParaRPr sz="2800"/>
          </a:p>
        </p:txBody>
      </p:sp>
      <p:pic>
        <p:nvPicPr>
          <p:cNvPr descr="Sprint Review Bazaar - Boceto de la historia"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594" y="530966"/>
            <a:ext cx="6448545" cy="456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219" name="Google Shape;219;p33"/>
          <p:cNvPicPr preferRelativeResize="0"/>
          <p:nvPr/>
        </p:nvPicPr>
        <p:blipFill rotWithShape="1">
          <a:blip r:embed="rId3">
            <a:alphaModFix/>
          </a:blip>
          <a:srcRect b="7628" l="0" r="0" t="8242"/>
          <a:stretch/>
        </p:blipFill>
        <p:spPr>
          <a:xfrm>
            <a:off x="1125541" y="216373"/>
            <a:ext cx="6669176" cy="471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836023" y="296093"/>
            <a:ext cx="7837330" cy="51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y retrospestive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LeSS Huge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None/>
            </a:pPr>
            <a:r>
              <a:rPr lang="en-US" sz="3300"/>
              <a:t>LeSS vs LeSS Huge</a:t>
            </a:r>
            <a:endParaRPr sz="3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Conclusión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>
            <p:ph idx="2" type="body"/>
          </p:nvPr>
        </p:nvSpPr>
        <p:spPr>
          <a:xfrm>
            <a:off x="93600" y="4681142"/>
            <a:ext cx="89136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Bibliografía: Large-Scale Scrum: More with LeSS: </a:t>
            </a:r>
            <a:r>
              <a:rPr lang="en-US" sz="1200"/>
              <a:t>https://less.works/less/framework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13740" y="8953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 qué escalamos?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574800" y="10771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LeSS Framework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603600" y="11491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Composición de LeSS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alendar&#10;&#10;Description automatically generated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129" y="517985"/>
            <a:ext cx="4541282" cy="462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783412" y="115200"/>
            <a:ext cx="785351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background pattern&#10;&#10;Description automatically generated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907" y="633664"/>
            <a:ext cx="6598511" cy="450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465811" y="197790"/>
            <a:ext cx="678426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1418435" y="2424372"/>
            <a:ext cx="253178" cy="19447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45292" y="155187"/>
            <a:ext cx="785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989125" y="696363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"/>
                <a:ea typeface="Merriweather"/>
                <a:cs typeface="Merriweather"/>
                <a:sym typeface="Merriweather"/>
              </a:rPr>
              <a:t>Pensamiento Sistémico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910000" y="731163"/>
            <a:ext cx="22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"/>
                <a:ea typeface="Merriweather"/>
                <a:cs typeface="Merriweather"/>
                <a:sym typeface="Merriweather"/>
              </a:rPr>
              <a:t>Pensamiento Lean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679750" y="2762775"/>
            <a:ext cx="182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"/>
                <a:ea typeface="Merriweather"/>
                <a:cs typeface="Merriweather"/>
                <a:sym typeface="Merriweather"/>
              </a:rPr>
              <a:t>Teoria de colas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500" y="3484650"/>
            <a:ext cx="2383350" cy="138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25" y="1366375"/>
            <a:ext cx="2383343" cy="14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575" y="1366371"/>
            <a:ext cx="1966150" cy="1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None/>
            </a:pPr>
            <a:r>
              <a:rPr lang="en-US" sz="3300"/>
              <a:t>Como funciona Less?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75" y="1405350"/>
            <a:ext cx="6089274" cy="31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-12" y="76445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None/>
            </a:pPr>
            <a:r>
              <a:rPr lang="en-US" sz="3000"/>
              <a:t>Less Structure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Less Product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49" y="1763374"/>
            <a:ext cx="4898019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149" y="2156347"/>
            <a:ext cx="2887874" cy="1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