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1" r:id="rId5"/>
    <p:sldId id="264" r:id="rId6"/>
    <p:sldId id="270" r:id="rId7"/>
    <p:sldId id="265" r:id="rId8"/>
    <p:sldId id="269" r:id="rId9"/>
    <p:sldId id="271" r:id="rId10"/>
    <p:sldId id="301" r:id="rId11"/>
    <p:sldId id="274" r:id="rId12"/>
    <p:sldId id="281" r:id="rId13"/>
    <p:sldId id="289" r:id="rId14"/>
    <p:sldId id="273" r:id="rId15"/>
    <p:sldId id="293" r:id="rId16"/>
    <p:sldId id="280" r:id="rId17"/>
    <p:sldId id="302" r:id="rId18"/>
    <p:sldId id="300" r:id="rId19"/>
    <p:sldId id="275" r:id="rId20"/>
    <p:sldId id="295" r:id="rId21"/>
    <p:sldId id="285" r:id="rId22"/>
    <p:sldId id="29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A7BDB-D46E-4FFE-AA03-311CC44DD716}" v="470" dt="2022-05-13T14:56:58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El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gratification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gratificación instantánea dice que a las personas les gusta, ni bien empiezan a usar una aplicación, tener una sensación de éxito, o de que lograron completar lo que querían hacer.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 en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cuando la descargamos por primera vez, nos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inidica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iniciar nuestro primer chat y de esa forma una vez que tocamos el botón ya sentimos que hicimos bien la primer tarea. Esto nos motiva a seguir usando la aplicación por mas que el resto de tareas no sean tan </a:t>
            </a:r>
            <a:r>
              <a:rPr lang="es-A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faciles</a:t>
            </a:r>
            <a:r>
              <a:rPr lang="es-A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0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>
                <a:ea typeface="맑은 고딕" pitchFamily="50" charset="-127"/>
              </a:rPr>
              <a:t>FREE PPT TEMPLATES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INSTERT THE TITLE OF YOUR </a:t>
            </a:r>
          </a:p>
          <a:p>
            <a:pPr lvl="0"/>
            <a:r>
              <a:rPr lang="en-US" altLang="ko-KR"/>
              <a:t>PRESENTATION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</a:t>
            </a:r>
          </a:p>
          <a:p>
            <a:pPr lvl="0"/>
            <a:r>
              <a:rPr lang="en-US" altLang="ko-KR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2076" y="455172"/>
            <a:ext cx="4801924" cy="2116577"/>
          </a:xfrm>
        </p:spPr>
        <p:txBody>
          <a:bodyPr lIns="91440" tIns="45720" rIns="91440" bIns="45720" anchor="ctr"/>
          <a:lstStyle/>
          <a:p>
            <a:pPr algn="ctr"/>
            <a:r>
              <a:rPr lang="es-ES" dirty="0"/>
              <a:t>Framework para</a:t>
            </a:r>
          </a:p>
          <a:p>
            <a:pPr algn="ctr"/>
            <a:r>
              <a:rPr lang="es-ES" dirty="0"/>
              <a:t>escalar SCRUM:</a:t>
            </a:r>
            <a:br>
              <a:rPr lang="es-ES" dirty="0"/>
            </a:br>
            <a:r>
              <a:rPr lang="es-ES" dirty="0" err="1"/>
              <a:t>LeSS</a:t>
            </a:r>
            <a:endParaRPr lang="en-US" altLang="ko-KR" dirty="0">
              <a:ea typeface="Arial Unicode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08954" y="1"/>
            <a:ext cx="234446" cy="514350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31CE42-51BF-4969-AD8D-C21E456A2A2C}"/>
              </a:ext>
            </a:extLst>
          </p:cNvPr>
          <p:cNvSpPr txBox="1"/>
          <p:nvPr/>
        </p:nvSpPr>
        <p:spPr>
          <a:xfrm>
            <a:off x="65315" y="2904042"/>
            <a:ext cx="4030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Integrantes</a:t>
            </a:r>
            <a:r>
              <a:rPr lang="en-US" b="1" dirty="0"/>
              <a:t>:</a:t>
            </a:r>
          </a:p>
          <a:p>
            <a:endParaRPr lang="es-A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Casas, Gonzalo - 81960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Hernández, Daniel - 55591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Hidalgo, Nicolás - 78934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Martínez, Javier Alejandro - 62339</a:t>
            </a:r>
            <a:endParaRPr lang="en-US" b="1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4F5E78FD-3980-F737-529A-282AE090A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6" y="323085"/>
            <a:ext cx="3466315" cy="138514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87D381-3EC2-F652-BDB8-721463BD5F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9" y="2364378"/>
            <a:ext cx="4789711" cy="26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24C192-F54E-4A77-9897-B6CCB4568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>
                <a:latin typeface="+mn-lt"/>
              </a:rPr>
              <a:t>¿</a:t>
            </a:r>
            <a:r>
              <a:rPr lang="en-US" altLang="ko-KR" sz="2800" dirty="0" err="1">
                <a:latin typeface="+mn-lt"/>
              </a:rPr>
              <a:t>Cómo</a:t>
            </a:r>
            <a:r>
              <a:rPr lang="en-US" altLang="ko-KR" sz="2800" dirty="0">
                <a:latin typeface="+mn-lt"/>
              </a:rPr>
              <a:t> </a:t>
            </a:r>
            <a:r>
              <a:rPr lang="en-US" altLang="ko-KR" sz="2800" dirty="0" err="1">
                <a:latin typeface="+mn-lt"/>
              </a:rPr>
              <a:t>funciona</a:t>
            </a:r>
            <a:r>
              <a:rPr lang="en-US" altLang="ko-KR" sz="2800" dirty="0">
                <a:latin typeface="+mn-lt"/>
              </a:rPr>
              <a:t> </a:t>
            </a:r>
            <a:r>
              <a:rPr lang="en-US" altLang="ko-KR" sz="2800" dirty="0" err="1">
                <a:latin typeface="+mn-lt"/>
              </a:rPr>
              <a:t>LeSS</a:t>
            </a:r>
            <a:r>
              <a:rPr lang="en-US" altLang="ko-KR" sz="2800" dirty="0">
                <a:latin typeface="+mn-lt"/>
              </a:rPr>
              <a:t>?</a:t>
            </a:r>
            <a:endParaRPr lang="ko-KR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89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300" dirty="0"/>
              <a:t>Sprint Planning</a:t>
            </a:r>
            <a:endParaRPr lang="ko-KR" altLang="en-US" sz="3300" dirty="0"/>
          </a:p>
        </p:txBody>
      </p:sp>
      <p:pic>
        <p:nvPicPr>
          <p:cNvPr id="3" name="Marcador de contenido 3" descr="Planificación de Sprint">
            <a:extLst>
              <a:ext uri="{FF2B5EF4-FFF2-40B4-BE49-F238E27FC236}">
                <a16:creationId xmlns:a16="http://schemas.microsoft.com/office/drawing/2014/main" id="{091066AD-3EE2-021E-8B44-FAE3B8C161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30" y="445253"/>
            <a:ext cx="6640940" cy="469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52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6B464E-8C75-05CA-BA23-73FF97DB1CC2}"/>
              </a:ext>
            </a:extLst>
          </p:cNvPr>
          <p:cNvSpPr txBox="1"/>
          <p:nvPr/>
        </p:nvSpPr>
        <p:spPr>
          <a:xfrm>
            <a:off x="2286000" y="233833"/>
            <a:ext cx="4572000" cy="79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300" dirty="0">
                <a:latin typeface="+mj-lt"/>
              </a:rPr>
              <a:t>Sprint Planning Two</a:t>
            </a:r>
            <a:endParaRPr lang="ko-KR" altLang="en-US" sz="3300" dirty="0">
              <a:latin typeface="+mj-lt"/>
            </a:endParaRPr>
          </a:p>
          <a:p>
            <a:pPr algn="ctr">
              <a:lnSpc>
                <a:spcPct val="90000"/>
              </a:lnSpc>
            </a:pPr>
            <a:endParaRPr lang="ko-KR" altLang="en-US" sz="1800" dirty="0">
              <a:latin typeface="+mj-lt"/>
            </a:endParaRPr>
          </a:p>
        </p:txBody>
      </p:sp>
      <p:pic>
        <p:nvPicPr>
          <p:cNvPr id="4" name="Marcador de contenido 3" descr="Planificación de Sprint">
            <a:extLst>
              <a:ext uri="{FF2B5EF4-FFF2-40B4-BE49-F238E27FC236}">
                <a16:creationId xmlns:a16="http://schemas.microsoft.com/office/drawing/2014/main" id="{2CA211F6-D9A8-E4EA-7453-26F3F41CB9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9"/>
          <a:stretch/>
        </p:blipFill>
        <p:spPr bwMode="auto">
          <a:xfrm>
            <a:off x="1167447" y="1187669"/>
            <a:ext cx="6640940" cy="2179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2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73362"/>
              </p:ext>
            </p:extLst>
          </p:nvPr>
        </p:nvGraphicFramePr>
        <p:xfrm>
          <a:off x="4709108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249980"/>
              </p:ext>
            </p:extLst>
          </p:nvPr>
        </p:nvGraphicFramePr>
        <p:xfrm>
          <a:off x="2778219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368326"/>
              </p:ext>
            </p:extLst>
          </p:nvPr>
        </p:nvGraphicFramePr>
        <p:xfrm>
          <a:off x="847330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011" y="202727"/>
            <a:ext cx="9144000" cy="378639"/>
          </a:xfrm>
        </p:spPr>
        <p:txBody>
          <a:bodyPr/>
          <a:lstStyle/>
          <a:p>
            <a:r>
              <a:rPr lang="es-AR" altLang="ko-KR" sz="2800" dirty="0"/>
              <a:t>Durante el sprint</a:t>
            </a:r>
            <a:endParaRPr lang="ko-KR" altLang="en-US" sz="2800" dirty="0"/>
          </a:p>
        </p:txBody>
      </p:sp>
      <p:pic>
        <p:nvPicPr>
          <p:cNvPr id="6" name="Marcador de contenido 3" descr="Sprint Review Bazaar - Boceto de la historia">
            <a:extLst>
              <a:ext uri="{FF2B5EF4-FFF2-40B4-BE49-F238E27FC236}">
                <a16:creationId xmlns:a16="http://schemas.microsoft.com/office/drawing/2014/main" id="{D8E2F096-2532-3B93-BD96-3D0501670B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94" y="530966"/>
            <a:ext cx="6448545" cy="456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39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9FFB5C-3CC6-FDB1-C05C-575CCDBBB3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8" b="50966"/>
          <a:stretch/>
        </p:blipFill>
        <p:spPr>
          <a:xfrm>
            <a:off x="1541745" y="1041991"/>
            <a:ext cx="6060510" cy="1669312"/>
          </a:xfrm>
          <a:prstGeom prst="rect">
            <a:avLst/>
          </a:prstGeom>
        </p:spPr>
      </p:pic>
      <p:sp>
        <p:nvSpPr>
          <p:cNvPr id="4" name="TextBox 36">
            <a:extLst>
              <a:ext uri="{FF2B5EF4-FFF2-40B4-BE49-F238E27FC236}">
                <a16:creationId xmlns:a16="http://schemas.microsoft.com/office/drawing/2014/main" id="{D0F89FD4-DEB6-87A0-F55B-9C4B108BBB5C}"/>
              </a:ext>
            </a:extLst>
          </p:cNvPr>
          <p:cNvSpPr txBox="1"/>
          <p:nvPr/>
        </p:nvSpPr>
        <p:spPr>
          <a:xfrm>
            <a:off x="845797" y="126417"/>
            <a:ext cx="7837330" cy="5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-AR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Sprint Review</a:t>
            </a:r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E3B5706-B306-2DAC-F7BD-B34845E9DE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92" y="2489066"/>
            <a:ext cx="3754740" cy="26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141D213-C977-4E26-BC8C-7CBC180DF512}"/>
              </a:ext>
            </a:extLst>
          </p:cNvPr>
          <p:cNvSpPr txBox="1"/>
          <p:nvPr/>
        </p:nvSpPr>
        <p:spPr>
          <a:xfrm>
            <a:off x="836023" y="296093"/>
            <a:ext cx="7837330" cy="5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s-AR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Sprint Retrospective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2C22F5-2775-F6AE-C102-23232F62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" t="50706" b="7628"/>
          <a:stretch/>
        </p:blipFill>
        <p:spPr>
          <a:xfrm>
            <a:off x="1892594" y="978195"/>
            <a:ext cx="5817061" cy="2120132"/>
          </a:xfrm>
          <a:prstGeom prst="rect">
            <a:avLst/>
          </a:prstGeom>
        </p:spPr>
      </p:pic>
      <p:pic>
        <p:nvPicPr>
          <p:cNvPr id="5" name="Imagen 4" descr="Gráfico, Diagrama&#10;&#10;Descripción generada automáticamente">
            <a:extLst>
              <a:ext uri="{FF2B5EF4-FFF2-40B4-BE49-F238E27FC236}">
                <a16:creationId xmlns:a16="http://schemas.microsoft.com/office/drawing/2014/main" id="{E00FA212-8093-A9A0-6DCC-B8EF38537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39" y="3389630"/>
            <a:ext cx="5535205" cy="13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altLang="ko-KR" sz="2800" dirty="0" err="1">
                <a:latin typeface="+mn-lt"/>
              </a:rPr>
              <a:t>LeSS</a:t>
            </a:r>
            <a:r>
              <a:rPr lang="es-ES" altLang="ko-KR" sz="2800" dirty="0">
                <a:latin typeface="+mn-lt"/>
              </a:rPr>
              <a:t> </a:t>
            </a:r>
            <a:r>
              <a:rPr lang="es-ES" altLang="ko-KR" sz="2800" dirty="0" err="1">
                <a:latin typeface="+mn-lt"/>
              </a:rPr>
              <a:t>Huge</a:t>
            </a:r>
            <a:endParaRPr lang="ko-KR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78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300" dirty="0" err="1"/>
              <a:t>LeSS</a:t>
            </a:r>
            <a:r>
              <a:rPr lang="en-US" altLang="ko-KR" sz="3300" dirty="0"/>
              <a:t> vs </a:t>
            </a:r>
            <a:r>
              <a:rPr lang="en-US" altLang="ko-KR" sz="3300" dirty="0" err="1"/>
              <a:t>LeSS</a:t>
            </a:r>
            <a:r>
              <a:rPr lang="en-US" altLang="ko-KR" sz="3300" dirty="0"/>
              <a:t> Huge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 err="1">
                <a:latin typeface="+mn-lt"/>
              </a:rPr>
              <a:t>Conclusión</a:t>
            </a:r>
            <a:endParaRPr lang="ko-KR" altLang="en-US" sz="28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0082-2F44-BBBC-7BFB-734DF24A54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600" y="4681142"/>
            <a:ext cx="8913600" cy="288032"/>
          </a:xfrm>
        </p:spPr>
        <p:txBody>
          <a:bodyPr/>
          <a:lstStyle/>
          <a:p>
            <a:r>
              <a:rPr lang="en-US" dirty="0" err="1"/>
              <a:t>Bibliografía</a:t>
            </a:r>
            <a:r>
              <a:rPr lang="en-US" dirty="0"/>
              <a:t>: </a:t>
            </a:r>
            <a:r>
              <a:rPr lang="en-GB" dirty="0"/>
              <a:t>Large-Scale Scrum: More with </a:t>
            </a:r>
            <a:r>
              <a:rPr lang="en-GB" dirty="0" err="1"/>
              <a:t>LeSS</a:t>
            </a:r>
            <a:r>
              <a:rPr lang="en-US" dirty="0"/>
              <a:t>: </a:t>
            </a:r>
            <a:r>
              <a:rPr lang="en-US" sz="1200" dirty="0"/>
              <a:t>https://less.works/less/framework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7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4AD7AC-A816-07C7-321E-0D0F2406D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1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613740" y="89534"/>
            <a:ext cx="9144000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Por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qué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escalamos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6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DF4F2FA-C9A4-43E8-B125-7DC4ABE7A3E8}"/>
              </a:ext>
            </a:extLst>
          </p:cNvPr>
          <p:cNvSpPr txBox="1">
            <a:spLocks/>
          </p:cNvSpPr>
          <p:nvPr/>
        </p:nvSpPr>
        <p:spPr>
          <a:xfrm>
            <a:off x="574800" y="107714"/>
            <a:ext cx="9144000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LeSS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Framework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21C947-CD50-4BBB-A498-3FDC20939597}"/>
              </a:ext>
            </a:extLst>
          </p:cNvPr>
          <p:cNvSpPr txBox="1">
            <a:spLocks/>
          </p:cNvSpPr>
          <p:nvPr/>
        </p:nvSpPr>
        <p:spPr>
          <a:xfrm>
            <a:off x="603600" y="114914"/>
            <a:ext cx="9144000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Composición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LeSS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EBD1ADD-2AAF-8A4F-3E07-1B5E0E8D44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29" y="517985"/>
            <a:ext cx="4541282" cy="46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9B20AFA-F002-480C-B8E3-A3A00DE07A5F}"/>
              </a:ext>
            </a:extLst>
          </p:cNvPr>
          <p:cNvSpPr txBox="1">
            <a:spLocks/>
          </p:cNvSpPr>
          <p:nvPr/>
        </p:nvSpPr>
        <p:spPr>
          <a:xfrm>
            <a:off x="783412" y="115200"/>
            <a:ext cx="7853515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Principios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B8D470F-2AFC-1283-5DAF-92F65556E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07" y="633664"/>
            <a:ext cx="6598511" cy="45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2D653C-34F6-45AB-A2F8-075D3D1F03BE}"/>
              </a:ext>
            </a:extLst>
          </p:cNvPr>
          <p:cNvSpPr txBox="1">
            <a:spLocks/>
          </p:cNvSpPr>
          <p:nvPr/>
        </p:nvSpPr>
        <p:spPr>
          <a:xfrm>
            <a:off x="1465811" y="197790"/>
            <a:ext cx="6784261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Principios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2839420-65BD-45B0-9111-ACB16862898A}"/>
              </a:ext>
            </a:extLst>
          </p:cNvPr>
          <p:cNvSpPr txBox="1">
            <a:spLocks/>
          </p:cNvSpPr>
          <p:nvPr/>
        </p:nvSpPr>
        <p:spPr>
          <a:xfrm>
            <a:off x="645242" y="217437"/>
            <a:ext cx="7853515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Principios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ADB61-1FBF-42B9-A3EA-892D32461F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3300" dirty="0"/>
              <a:t>Reglas</a:t>
            </a:r>
          </a:p>
        </p:txBody>
      </p:sp>
    </p:spTree>
    <p:extLst>
      <p:ext uri="{BB962C8B-B14F-4D97-AF65-F5344CB8AC3E}">
        <p14:creationId xmlns:p14="http://schemas.microsoft.com/office/powerpoint/2010/main" val="425090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>
                <a:latin typeface="+mn-lt"/>
              </a:rPr>
              <a:t>¿</a:t>
            </a:r>
            <a:r>
              <a:rPr lang="en-US" altLang="ko-KR" sz="2800" dirty="0" err="1">
                <a:latin typeface="+mn-lt"/>
              </a:rPr>
              <a:t>Cómo</a:t>
            </a:r>
            <a:r>
              <a:rPr lang="en-US" altLang="ko-KR" sz="2800" dirty="0">
                <a:latin typeface="+mn-lt"/>
              </a:rPr>
              <a:t> </a:t>
            </a:r>
            <a:r>
              <a:rPr lang="en-US" altLang="ko-KR" sz="2800" dirty="0" err="1">
                <a:latin typeface="+mn-lt"/>
              </a:rPr>
              <a:t>funciona</a:t>
            </a:r>
            <a:r>
              <a:rPr lang="en-US" altLang="ko-KR" sz="2800" dirty="0">
                <a:latin typeface="+mn-lt"/>
              </a:rPr>
              <a:t> </a:t>
            </a:r>
            <a:r>
              <a:rPr lang="en-US" altLang="ko-KR" sz="2800" dirty="0" err="1">
                <a:latin typeface="+mn-lt"/>
              </a:rPr>
              <a:t>LeSS</a:t>
            </a:r>
            <a:r>
              <a:rPr lang="en-US" altLang="ko-KR" sz="2800" dirty="0">
                <a:latin typeface="+mn-lt"/>
              </a:rPr>
              <a:t>?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3" name="Marcador de contenido 3" descr="Marco LeSS">
            <a:extLst>
              <a:ext uri="{FF2B5EF4-FFF2-40B4-BE49-F238E27FC236}">
                <a16:creationId xmlns:a16="http://schemas.microsoft.com/office/drawing/2014/main" id="{EFBB33E4-D013-B5A5-8667-9E19EE6C65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t="5567" r="5076" b="14650"/>
          <a:stretch/>
        </p:blipFill>
        <p:spPr bwMode="auto">
          <a:xfrm>
            <a:off x="0" y="518400"/>
            <a:ext cx="9086400" cy="42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191</Words>
  <Application>Microsoft Office PowerPoint</Application>
  <PresentationFormat>Presentación en pantalla (16:9)</PresentationFormat>
  <Paragraphs>30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Javier martinez</cp:lastModifiedBy>
  <cp:revision>5</cp:revision>
  <dcterms:created xsi:type="dcterms:W3CDTF">2016-12-05T23:26:54Z</dcterms:created>
  <dcterms:modified xsi:type="dcterms:W3CDTF">2022-05-13T15:29:33Z</dcterms:modified>
</cp:coreProperties>
</file>