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0E798B31-DA55-488E-B45B-51A97CABE8C0}">
          <p14:sldIdLst>
            <p14:sldId id="256"/>
            <p14:sldId id="258"/>
            <p14:sldId id="257"/>
            <p14:sldId id="259"/>
            <p14:sldId id="260"/>
            <p14:sldId id="261"/>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9545" autoAdjust="0"/>
  </p:normalViewPr>
  <p:slideViewPr>
    <p:cSldViewPr snapToGrid="0">
      <p:cViewPr varScale="1">
        <p:scale>
          <a:sx n="36" d="100"/>
          <a:sy n="36" d="100"/>
        </p:scale>
        <p:origin x="203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4DE7F-0F40-4F4E-A1F6-25F79BB75100}" type="datetimeFigureOut">
              <a:rPr lang="es-ES" smtClean="0"/>
              <a:t>12/05/2022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BCE6EF-E99C-4113-ACC7-C24092A3882D}" type="slidenum">
              <a:rPr lang="es-ES" smtClean="0"/>
              <a:t>‹Nº›</a:t>
            </a:fld>
            <a:endParaRPr lang="es-ES"/>
          </a:p>
        </p:txBody>
      </p:sp>
    </p:spTree>
    <p:extLst>
      <p:ext uri="{BB962C8B-B14F-4D97-AF65-F5344CB8AC3E}">
        <p14:creationId xmlns:p14="http://schemas.microsoft.com/office/powerpoint/2010/main" val="1925964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less.works/less/principles/continuous-improvement-towards-perfection" TargetMode="External"/><Relationship Id="rId3" Type="http://schemas.openxmlformats.org/officeDocument/2006/relationships/hyperlink" Target="https://less.works/less/principles/large_scale_scrum_is_scrum" TargetMode="External"/><Relationship Id="rId7" Type="http://schemas.openxmlformats.org/officeDocument/2006/relationships/hyperlink" Target="https://less.works/less/principles/customer-centric" TargetMode="External"/><Relationship Id="rId12" Type="http://schemas.openxmlformats.org/officeDocument/2006/relationships/hyperlink" Target="https://less.works/less/principles/queueing_theory"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less.works/less/principles/whole-product-focus" TargetMode="External"/><Relationship Id="rId11" Type="http://schemas.openxmlformats.org/officeDocument/2006/relationships/hyperlink" Target="https://less.works/less/principles/empirical-process-control" TargetMode="External"/><Relationship Id="rId5" Type="http://schemas.openxmlformats.org/officeDocument/2006/relationships/hyperlink" Target="https://less.works/less/principles/more-with-less" TargetMode="External"/><Relationship Id="rId10" Type="http://schemas.openxmlformats.org/officeDocument/2006/relationships/hyperlink" Target="https://less.works/less/principles/systems-thinking" TargetMode="External"/><Relationship Id="rId4" Type="http://schemas.openxmlformats.org/officeDocument/2006/relationships/hyperlink" Target="https://less.works/less/principles/transparency" TargetMode="External"/><Relationship Id="rId9" Type="http://schemas.openxmlformats.org/officeDocument/2006/relationships/hyperlink" Target="https://less.works/less/principles/lean-thinking"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nSpc>
                <a:spcPct val="107000"/>
              </a:lnSpc>
              <a:spcAft>
                <a:spcPts val="750"/>
              </a:spcAft>
            </a:pPr>
            <a:r>
              <a:rPr lang="es-ES" sz="1800" u="none" strike="noStrike" dirty="0">
                <a:solidFill>
                  <a:srgbClr val="337AB7"/>
                </a:solidFill>
                <a:effectLst/>
                <a:latin typeface="Calibri" panose="020F0502020204030204" pitchFamily="34" charset="0"/>
                <a:ea typeface="Calibri" panose="020F0502020204030204" pitchFamily="34" charset="0"/>
                <a:cs typeface="Times New Roman" panose="02020603050405020304" pitchFamily="18" charset="0"/>
                <a:hlinkClick r:id="rId3"/>
              </a:rPr>
              <a:t>Scrum a gran escala es Scrum</a:t>
            </a:r>
            <a:r>
              <a:rPr lang="es-E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 no es un Scrum nuevo y mejorado. Más bien, LeSS se trata de descubrir cómo aplicar los principios, reglas, elementos y propósito de Scrum en un contexto a gran escala, de la manera más simple posible.</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s-ES" sz="1800" u="none" strike="noStrike" dirty="0">
                <a:solidFill>
                  <a:srgbClr val="337AB7"/>
                </a:solidFill>
                <a:effectLst/>
                <a:latin typeface="Calibri" panose="020F0502020204030204" pitchFamily="34" charset="0"/>
                <a:ea typeface="Calibri" panose="020F0502020204030204" pitchFamily="34" charset="0"/>
                <a:cs typeface="Times New Roman" panose="02020603050405020304" pitchFamily="18" charset="0"/>
                <a:hlinkClick r:id="rId4"/>
              </a:rPr>
              <a:t>Transparencia</a:t>
            </a:r>
            <a:r>
              <a:rPr lang="es-E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 basado en elementos tangibles "hechos", ciclos cortos, trabajo conjunto, definiciones comunes y eliminación del miedo en el lugar de trabajo.</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s-ES" sz="1800" u="none" strike="noStrike" dirty="0">
                <a:solidFill>
                  <a:srgbClr val="337AB7"/>
                </a:solidFill>
                <a:effectLst/>
                <a:latin typeface="Calibri" panose="020F0502020204030204" pitchFamily="34" charset="0"/>
                <a:ea typeface="Calibri" panose="020F0502020204030204" pitchFamily="34" charset="0"/>
                <a:cs typeface="Times New Roman" panose="02020603050405020304" pitchFamily="18" charset="0"/>
                <a:hlinkClick r:id="rId5"/>
              </a:rPr>
              <a:t>Más con menos</a:t>
            </a:r>
            <a:r>
              <a:rPr lang="es-E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 no queremos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Font typeface="Symbol" panose="05050102010706020507" pitchFamily="18" charset="2"/>
              <a:buChar char=""/>
            </a:pPr>
            <a:r>
              <a:rPr lang="es-E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más roles porque más roles.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Font typeface="Symbol" panose="05050102010706020507" pitchFamily="18" charset="2"/>
              <a:buChar char=""/>
            </a:pPr>
            <a:r>
              <a:rPr lang="es-E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No queremos más artefactos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Font typeface="Symbol" panose="05050102010706020507" pitchFamily="18" charset="2"/>
              <a:buChar char=""/>
            </a:pPr>
            <a:r>
              <a:rPr lang="es-E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No queremos más proceso porque</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s-E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En cambio,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Font typeface="Symbol" panose="05050102010706020507" pitchFamily="18" charset="2"/>
              <a:buChar char=""/>
            </a:pPr>
            <a:r>
              <a:rPr lang="es-E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queremos equipos más responsables al tener menos (menos) roles,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Font typeface="Symbol" panose="05050102010706020507" pitchFamily="18" charset="2"/>
              <a:buChar char=""/>
            </a:pPr>
            <a:r>
              <a:rPr lang="es-E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queremos equipos más centrados en el cliente que construyan productos útiles al tener menos artefactos,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Font typeface="Symbol" panose="05050102010706020507" pitchFamily="18" charset="2"/>
              <a:buChar char=""/>
            </a:pPr>
            <a:r>
              <a:rPr lang="es-E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queremos más propiedad del equipo del proceso y un trabajo más significativo al tener procesos menos definidos. </a:t>
            </a: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750"/>
              </a:spcAft>
            </a:pPr>
            <a:r>
              <a:rPr lang="es-ES" sz="1800" u="none" strike="noStrike" dirty="0">
                <a:solidFill>
                  <a:srgbClr val="337AB7"/>
                </a:solidFill>
                <a:effectLst/>
                <a:latin typeface="Calibri" panose="020F0502020204030204" pitchFamily="34" charset="0"/>
                <a:ea typeface="Calibri" panose="020F0502020204030204" pitchFamily="34" charset="0"/>
                <a:cs typeface="Times New Roman" panose="02020603050405020304" pitchFamily="18" charset="0"/>
                <a:hlinkClick r:id="rId6"/>
              </a:rPr>
              <a:t>Enfoque de todo el producto</a:t>
            </a:r>
            <a:r>
              <a:rPr lang="es-E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 un </a:t>
            </a:r>
            <a:r>
              <a:rPr lang="es-ES" sz="1800" dirty="0" err="1">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product</a:t>
            </a:r>
            <a:r>
              <a:rPr lang="es-E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 backlog, un </a:t>
            </a:r>
            <a:r>
              <a:rPr lang="es-ES" sz="1800" dirty="0" err="1">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product</a:t>
            </a:r>
            <a:r>
              <a:rPr lang="es-E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 </a:t>
            </a:r>
            <a:r>
              <a:rPr lang="es-ES" sz="1800" dirty="0" err="1">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owner</a:t>
            </a:r>
            <a:r>
              <a:rPr lang="es-E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 un producto enviable, un Sprint, independientemente de si son 3 o 33 equipos. Los clientes quieren una funcionalidad valiosa en un producto cohesivo, no componentes técnicos en partes separadas.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s-ES" sz="1800" u="none" strike="noStrike" dirty="0">
                <a:solidFill>
                  <a:srgbClr val="337AB7"/>
                </a:solidFill>
                <a:effectLst/>
                <a:latin typeface="Calibri" panose="020F0502020204030204" pitchFamily="34" charset="0"/>
                <a:ea typeface="Calibri" panose="020F0502020204030204" pitchFamily="34" charset="0"/>
                <a:cs typeface="Times New Roman" panose="02020603050405020304" pitchFamily="18" charset="0"/>
                <a:hlinkClick r:id="rId7"/>
              </a:rPr>
              <a:t>Centrado en el cliente</a:t>
            </a:r>
            <a:r>
              <a:rPr lang="es-E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 concéntrese en aprender los problemas reales de los clientes y resolverlos. Identifique el valor y el desperdicio a los ojos de los clientes.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Font typeface="Symbol" panose="05050102010706020507" pitchFamily="18" charset="2"/>
              <a:buChar char=""/>
            </a:pPr>
            <a:r>
              <a:rPr lang="es-E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Reduzca el tiempo de espera desde su perspectiva.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Font typeface="Symbol" panose="05050102010706020507" pitchFamily="18" charset="2"/>
              <a:buChar char=""/>
            </a:pPr>
            <a:r>
              <a:rPr lang="es-E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 Aumente y fortalezca los ciclos de retroalimentación con clientes reales.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Font typeface="Symbol" panose="05050102010706020507" pitchFamily="18" charset="2"/>
              <a:buChar char=""/>
            </a:pPr>
            <a:r>
              <a:rPr lang="es-E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Todo el mundo entiende cómo su trabajo hoy en día se relaciona directamente y beneficia a los clientes que pagan.</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s-ES" sz="1800" u="none" strike="noStrike" dirty="0">
                <a:solidFill>
                  <a:srgbClr val="337AB7"/>
                </a:solidFill>
                <a:effectLst/>
                <a:latin typeface="Calibri" panose="020F0502020204030204" pitchFamily="34" charset="0"/>
                <a:ea typeface="Calibri" panose="020F0502020204030204" pitchFamily="34" charset="0"/>
                <a:cs typeface="Times New Roman" panose="02020603050405020304" pitchFamily="18" charset="0"/>
                <a:hlinkClick r:id="rId8"/>
              </a:rPr>
              <a:t>Mejora continua hacia la perfección</a:t>
            </a:r>
            <a:r>
              <a:rPr lang="es-E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 aquí hay un objetivo de perfección: crear y entregar un producto casi todo el tiempo, casi sin costo, sin defectos, que deleite a los clientes, mejore el medio ambiente y mejore la vida. Haga un sinfín de experimentos de mejora humildes y radicales hacia ese objetivo.</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s-ES" sz="1800" u="none" strike="noStrike" dirty="0">
                <a:solidFill>
                  <a:srgbClr val="337AB7"/>
                </a:solidFill>
                <a:effectLst/>
                <a:latin typeface="Calibri" panose="020F0502020204030204" pitchFamily="34" charset="0"/>
                <a:ea typeface="Calibri" panose="020F0502020204030204" pitchFamily="34" charset="0"/>
                <a:cs typeface="Times New Roman" panose="02020603050405020304" pitchFamily="18" charset="0"/>
                <a:hlinkClick r:id="rId9"/>
              </a:rPr>
              <a:t>Pensamiento Lean</a:t>
            </a:r>
            <a:r>
              <a:rPr lang="es-E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 </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s-ES" sz="1800" u="none" strike="noStrike" dirty="0">
                <a:solidFill>
                  <a:srgbClr val="337AB7"/>
                </a:solidFill>
                <a:effectLst/>
                <a:latin typeface="Calibri" panose="020F0502020204030204" pitchFamily="34" charset="0"/>
                <a:ea typeface="Calibri" panose="020F0502020204030204" pitchFamily="34" charset="0"/>
                <a:cs typeface="Times New Roman" panose="02020603050405020304" pitchFamily="18" charset="0"/>
                <a:hlinkClick r:id="rId10"/>
              </a:rPr>
              <a:t>Pensamiento sistémico</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s-ES" sz="1800" u="none" strike="noStrike" dirty="0">
                <a:solidFill>
                  <a:srgbClr val="337AB7"/>
                </a:solidFill>
                <a:effectLst/>
                <a:latin typeface="Calibri" panose="020F0502020204030204" pitchFamily="34" charset="0"/>
                <a:ea typeface="Calibri" panose="020F0502020204030204" pitchFamily="34" charset="0"/>
                <a:cs typeface="Times New Roman" panose="02020603050405020304" pitchFamily="18" charset="0"/>
                <a:hlinkClick r:id="rId11"/>
              </a:rPr>
              <a:t>Control empírico de </a:t>
            </a:r>
            <a:r>
              <a:rPr lang="es-E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procesos: inspeccione y adapte continuamente el producto, los procesos, los comportamientos, el diseño organizacional y las prácticas para evolucionar de manera apropiada para la situación. Haga eso, en lugar de seguir un conjunto prescrito de las llamadas mejores prácticas que ignoran el contexto, crean seguidores rituales, impiden el aprendizaje y el cambio, y aplastan el sentido de compromiso y propiedad de las personas.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s-ES" sz="1800" u="none" strike="noStrike" dirty="0">
                <a:solidFill>
                  <a:srgbClr val="337AB7"/>
                </a:solidFill>
                <a:effectLst/>
                <a:latin typeface="Calibri" panose="020F0502020204030204" pitchFamily="34" charset="0"/>
                <a:ea typeface="Calibri" panose="020F0502020204030204" pitchFamily="34" charset="0"/>
                <a:cs typeface="Times New Roman" panose="02020603050405020304" pitchFamily="18" charset="0"/>
                <a:hlinkClick r:id="rId12"/>
              </a:rPr>
              <a:t>Teoría de </a:t>
            </a:r>
            <a:r>
              <a:rPr lang="es-E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colas: comprenda cómo se comportan los sistemas con colas en el dominio de I+D y aplique esos conocimientos a la administración de tamaños de cola, límites de trabajo en curso, multitarea, paquetes de trabajo y variabilidad.</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EDBCE6EF-E99C-4113-ACC7-C24092A3882D}" type="slidenum">
              <a:rPr lang="es-ES" smtClean="0"/>
              <a:t>4</a:t>
            </a:fld>
            <a:endParaRPr lang="es-ES"/>
          </a:p>
        </p:txBody>
      </p:sp>
    </p:spTree>
    <p:extLst>
      <p:ext uri="{BB962C8B-B14F-4D97-AF65-F5344CB8AC3E}">
        <p14:creationId xmlns:p14="http://schemas.microsoft.com/office/powerpoint/2010/main" val="2976189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lvl="0" indent="-342900">
              <a:lnSpc>
                <a:spcPct val="107000"/>
              </a:lnSpc>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Hay un solo Product Owner, que provee la visión y una solo Product Backlog </a:t>
            </a:r>
          </a:p>
          <a:p>
            <a:pPr marL="342900" lvl="0" indent="-342900">
              <a:lnSpc>
                <a:spcPct val="107000"/>
              </a:lnSpc>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Genera un incremento del producto al finalizar cada Sprint de entre 1 o 4 semanas</a:t>
            </a:r>
          </a:p>
          <a:p>
            <a:pPr marL="342900" lvl="0" indent="-342900">
              <a:lnSpc>
                <a:spcPct val="107000"/>
              </a:lnSpc>
              <a:spcAft>
                <a:spcPts val="80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Varios equipos desarrollan este producto, de a un Sprint Compartido a la vez (REGLA: Hay un Sprint a nivel de producto, no un Sprint diferente para cada Equipo)</a:t>
            </a:r>
          </a:p>
          <a:p>
            <a:pPr marL="342900" lvl="0" indent="-342900">
              <a:lnSpc>
                <a:spcPct val="107000"/>
              </a:lnSpc>
              <a:spcAft>
                <a:spcPts val="800"/>
              </a:spcAft>
              <a:buFont typeface="Symbol" panose="05050102010706020507" pitchFamily="18" charset="2"/>
              <a:buChar cha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Durante el sprint cada equipo auto organizado implementa las funcionalidades elegidas mientras colabora e integra continuamente con los otros equipo.</a:t>
            </a:r>
          </a:p>
          <a:p>
            <a:pPr marL="228600">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REGLA: Preferir la coordinación descentralizada e informal a la coordinación centralizada</a:t>
            </a:r>
          </a:p>
          <a:p>
            <a:pPr marL="228600">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REGLA: La coordinación entre equipos es decidida por los equipos</a:t>
            </a:r>
          </a:p>
          <a:p>
            <a:pPr marL="342900" lvl="0" indent="-342900">
              <a:lnSpc>
                <a:spcPct val="107000"/>
              </a:lnSpc>
              <a:spcAft>
                <a:spcPts val="800"/>
              </a:spcAft>
              <a:buFont typeface="Symbol" panose="05050102010706020507" pitchFamily="18" charset="2"/>
              <a:buChar cha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EDBCE6EF-E99C-4113-ACC7-C24092A3882D}" type="slidenum">
              <a:rPr lang="es-ES" smtClean="0"/>
              <a:t>5</a:t>
            </a:fld>
            <a:endParaRPr lang="es-ES"/>
          </a:p>
        </p:txBody>
      </p:sp>
    </p:spTree>
    <p:extLst>
      <p:ext uri="{BB962C8B-B14F-4D97-AF65-F5344CB8AC3E}">
        <p14:creationId xmlns:p14="http://schemas.microsoft.com/office/powerpoint/2010/main" val="95401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REGLA: La planificación del sprint consta de dos partes: la planificación del sprint uno es común para todos los equipos, mientras que la planificación del sprint dos generalmente se realiza por separado para cada equipo. Realice la planificación de Sprint dos en varios equipos en un espacio compartido para elementos estrechamente relacionados</a:t>
            </a:r>
          </a:p>
          <a:p>
            <a:pPr marL="342900" lvl="0" indent="-342900">
              <a:lnSpc>
                <a:spcPct val="107000"/>
              </a:lnSpc>
              <a:buFont typeface="Symbol" panose="05050102010706020507" pitchFamily="18" charset="2"/>
              <a:buChar char=""/>
            </a:pPr>
            <a:r>
              <a:rPr lang="es-ES" sz="1100" dirty="0">
                <a:effectLst/>
                <a:latin typeface="Calibri" panose="020F0502020204030204" pitchFamily="34" charset="0"/>
                <a:ea typeface="Calibri" panose="020F0502020204030204" pitchFamily="34" charset="0"/>
                <a:cs typeface="Times New Roman" panose="02020603050405020304" pitchFamily="18" charset="0"/>
              </a:rPr>
              <a:t>Cada sprint inicia con dos planificaciones </a:t>
            </a:r>
          </a:p>
          <a:p>
            <a:pPr marL="742950" lvl="1" indent="-285750">
              <a:lnSpc>
                <a:spcPct val="107000"/>
              </a:lnSpc>
              <a:buFont typeface="Courier New" panose="02070309020205020404" pitchFamily="49" charset="0"/>
              <a:buChar char="o"/>
            </a:pPr>
            <a:r>
              <a:rPr lang="es-ES" sz="1100" dirty="0">
                <a:effectLst/>
                <a:latin typeface="Calibri" panose="020F0502020204030204" pitchFamily="34" charset="0"/>
                <a:ea typeface="Calibri" panose="020F0502020204030204" pitchFamily="34" charset="0"/>
                <a:cs typeface="Times New Roman" panose="02020603050405020304" pitchFamily="18" charset="0"/>
              </a:rPr>
              <a:t>Evento corto y compartido donde cada equipo elige los ítems de la cima del Product Backlog que implementarán en el Sprint </a:t>
            </a:r>
          </a:p>
          <a:p>
            <a:pPr marL="742950" lvl="1" indent="-285750">
              <a:lnSpc>
                <a:spcPct val="107000"/>
              </a:lnSpc>
              <a:spcAft>
                <a:spcPts val="800"/>
              </a:spcAft>
              <a:buFont typeface="Courier New" panose="02070309020205020404" pitchFamily="49" charset="0"/>
              <a:buChar char="o"/>
            </a:pPr>
            <a:r>
              <a:rPr lang="es-ES" sz="1100" dirty="0">
                <a:effectLst/>
                <a:latin typeface="Calibri" panose="020F0502020204030204" pitchFamily="34" charset="0"/>
                <a:ea typeface="Calibri" panose="020F0502020204030204" pitchFamily="34" charset="0"/>
                <a:cs typeface="Times New Roman" panose="02020603050405020304" pitchFamily="18" charset="0"/>
              </a:rPr>
              <a:t>El segundo evento cada equipo discute sus estrategias para implementar esas características. </a:t>
            </a:r>
          </a:p>
          <a:p>
            <a:pPr>
              <a:lnSpc>
                <a:spcPct val="107000"/>
              </a:lnSpc>
              <a:spcAft>
                <a:spcPts val="800"/>
              </a:spcAft>
            </a:pPr>
            <a:r>
              <a:rPr lang="es-ES" sz="135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REGLA: Sprint Planning </a:t>
            </a:r>
            <a:r>
              <a:rPr lang="es-ES" sz="1350" dirty="0" err="1">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One</a:t>
            </a:r>
            <a:r>
              <a:rPr lang="es-ES" sz="135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 es asistido por el Propietario del Producto y los Equipos o representantes del Equipo. Juntos seleccionan tentativamente los elementos en los que cada equipo trabajará para el próximo Sprint</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EDBCE6EF-E99C-4113-ACC7-C24092A3882D}" type="slidenum">
              <a:rPr lang="es-ES" smtClean="0"/>
              <a:t>6</a:t>
            </a:fld>
            <a:endParaRPr lang="es-ES"/>
          </a:p>
        </p:txBody>
      </p:sp>
    </p:spTree>
    <p:extLst>
      <p:ext uri="{BB962C8B-B14F-4D97-AF65-F5344CB8AC3E}">
        <p14:creationId xmlns:p14="http://schemas.microsoft.com/office/powerpoint/2010/main" val="3928782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lvl="0" indent="-342900">
              <a:lnSpc>
                <a:spcPct val="107000"/>
              </a:lnSpc>
              <a:spcAft>
                <a:spcPts val="80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Durante el sprint cada equipo auto organizado implementa las funcionalidades elegidas mientras colabora e integra continuamente con los otros equipo.</a:t>
            </a:r>
          </a:p>
          <a:p>
            <a:pPr marL="228600">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REGLA: Preferir la coordinación descentralizada e informal a la coordinación centralizada</a:t>
            </a:r>
          </a:p>
          <a:p>
            <a:pPr marL="228600">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REGLA: La coordinación entre equipos es decidida por los equipos</a:t>
            </a:r>
          </a:p>
          <a:p>
            <a:pPr marL="342900" lvl="0" indent="-342900">
              <a:lnSpc>
                <a:spcPct val="107000"/>
              </a:lnSpc>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La coordinación por fuera del equipo es una responsabilidad compartida, no hay coordinadores asignados</a:t>
            </a:r>
          </a:p>
          <a:p>
            <a:pPr marL="342900" lvl="0" indent="-342900">
              <a:lnSpc>
                <a:spcPct val="107000"/>
              </a:lnSpc>
              <a:spcAft>
                <a:spcPts val="80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la mitad del sprint, los equipos hacen una breve pausa para el refinamiento del Product Backlog. Con la colaboración con clientes y usuarios</a:t>
            </a:r>
          </a:p>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REGLA: Toda la priorización pasa por el Propietario del producto, pero la aclaración es tanto como sea posible directamente entre los Equipos y los clientes / usuarios y otras partes interesadas</a:t>
            </a:r>
          </a:p>
          <a:p>
            <a:pPr marL="342900" lvl="0" indent="-342900">
              <a:lnSpc>
                <a:spcPct val="107000"/>
              </a:lnSpc>
              <a:spcAft>
                <a:spcPts val="80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Al conectar equipos con clientes, liberamos al Product Owner para que trabaje sobre la visión y la prioridad.</a:t>
            </a:r>
          </a:p>
          <a:p>
            <a:pPr marL="228600">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EDBCE6EF-E99C-4113-ACC7-C24092A3882D}" type="slidenum">
              <a:rPr lang="es-ES" smtClean="0"/>
              <a:t>7</a:t>
            </a:fld>
            <a:endParaRPr lang="es-ES"/>
          </a:p>
        </p:txBody>
      </p:sp>
    </p:spTree>
    <p:extLst>
      <p:ext uri="{BB962C8B-B14F-4D97-AF65-F5344CB8AC3E}">
        <p14:creationId xmlns:p14="http://schemas.microsoft.com/office/powerpoint/2010/main" val="1331434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lvl="0" indent="-342900">
              <a:lnSpc>
                <a:spcPct val="107000"/>
              </a:lnSpc>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Existe un evento de Sprint Review compartida donde los equipos y clientes exploran lo realizado.</a:t>
            </a:r>
          </a:p>
          <a:p>
            <a:pPr marL="342900" lvl="0" indent="-342900">
              <a:lnSpc>
                <a:spcPct val="107000"/>
              </a:lnSpc>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Cada equipo hace una retrospectiva para inspeccionar y adaptar su propia forma de trabajar.  Cada equipo debe ser duelo de sus métodos y procesos</a:t>
            </a:r>
          </a:p>
          <a:p>
            <a:pPr marL="342900" lvl="0" indent="-342900">
              <a:lnSpc>
                <a:spcPct val="107000"/>
              </a:lnSpc>
              <a:spcAft>
                <a:spcPts val="80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Los equipos, Product Owner, Scrum Masters y los gerentes realizan una retrospectiva general para explorar los obstáculos sistémicos y organizacionales. Inspeccionan y adaptan la organización entera. </a:t>
            </a:r>
          </a:p>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REGLA: Se lleva a cabo una retrospectiva general después de las retrospectivas del equipo para discutir problemas entre equipos y todo el sistema, y para crear experimentos de mejora</a:t>
            </a:r>
          </a:p>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REGLA: Hay un producto Sprint Review; es común para todos los equipo</a:t>
            </a:r>
          </a:p>
          <a:p>
            <a:endParaRPr lang="es-ES" dirty="0"/>
          </a:p>
        </p:txBody>
      </p:sp>
      <p:sp>
        <p:nvSpPr>
          <p:cNvPr id="4" name="Marcador de número de diapositiva 3"/>
          <p:cNvSpPr>
            <a:spLocks noGrp="1"/>
          </p:cNvSpPr>
          <p:nvPr>
            <p:ph type="sldNum" sz="quarter" idx="5"/>
          </p:nvPr>
        </p:nvSpPr>
        <p:spPr/>
        <p:txBody>
          <a:bodyPr/>
          <a:lstStyle/>
          <a:p>
            <a:fld id="{EDBCE6EF-E99C-4113-ACC7-C24092A3882D}" type="slidenum">
              <a:rPr lang="es-ES" smtClean="0"/>
              <a:t>8</a:t>
            </a:fld>
            <a:endParaRPr lang="es-ES"/>
          </a:p>
        </p:txBody>
      </p:sp>
    </p:spTree>
    <p:extLst>
      <p:ext uri="{BB962C8B-B14F-4D97-AF65-F5344CB8AC3E}">
        <p14:creationId xmlns:p14="http://schemas.microsoft.com/office/powerpoint/2010/main" val="3978130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342900" lvl="0" indent="-342900">
              <a:lnSpc>
                <a:spcPct val="107000"/>
              </a:lnSpc>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Las organizaciones deben cambiar para que LESS funcione </a:t>
            </a:r>
          </a:p>
          <a:p>
            <a:pPr marL="342900" lvl="0" indent="-342900">
              <a:lnSpc>
                <a:spcPct val="107000"/>
              </a:lnSpc>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Adoptar LeSS puede llevar años de deprenderse de las reglas, procesos, estructuras y hábitos</a:t>
            </a:r>
          </a:p>
          <a:p>
            <a:pPr marL="342900" lvl="0" indent="-342900">
              <a:lnSpc>
                <a:spcPct val="107000"/>
              </a:lnSpc>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Las pocas reglas que implican LeSS tienen un gran impacto.  Ya que no son simples cambios de procesos, o agregar roles a la estructura organizacional. Sino que van más allá. </a:t>
            </a:r>
          </a:p>
          <a:p>
            <a:pPr marL="342900" lvl="0" indent="-342900">
              <a:lnSpc>
                <a:spcPct val="107000"/>
              </a:lnSpc>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Menos es más</a:t>
            </a:r>
          </a:p>
          <a:p>
            <a:pPr marL="342900" lvl="0" indent="-342900">
              <a:lnSpc>
                <a:spcPct val="107000"/>
              </a:lnSpc>
              <a:spcAft>
                <a:spcPts val="800"/>
              </a:spcAft>
              <a:buFont typeface="Symbol" panose="05050102010706020507" pitchFamily="18" charset="2"/>
              <a:buChar char=""/>
            </a:pPr>
            <a:r>
              <a:rPr lang="es-ES" sz="1800" dirty="0">
                <a:effectLst/>
                <a:latin typeface="Calibri" panose="020F0502020204030204" pitchFamily="34" charset="0"/>
                <a:ea typeface="Calibri" panose="020F0502020204030204" pitchFamily="34" charset="0"/>
                <a:cs typeface="Times New Roman" panose="02020603050405020304" pitchFamily="18" charset="0"/>
              </a:rPr>
              <a:t>Scrum Masters y Gerentes ayudan a los equipos a aprender</a:t>
            </a:r>
          </a:p>
          <a:p>
            <a:endParaRPr lang="es-ES" dirty="0"/>
          </a:p>
        </p:txBody>
      </p:sp>
      <p:sp>
        <p:nvSpPr>
          <p:cNvPr id="4" name="Marcador de número de diapositiva 3"/>
          <p:cNvSpPr>
            <a:spLocks noGrp="1"/>
          </p:cNvSpPr>
          <p:nvPr>
            <p:ph type="sldNum" sz="quarter" idx="5"/>
          </p:nvPr>
        </p:nvSpPr>
        <p:spPr/>
        <p:txBody>
          <a:bodyPr/>
          <a:lstStyle/>
          <a:p>
            <a:fld id="{EDBCE6EF-E99C-4113-ACC7-C24092A3882D}" type="slidenum">
              <a:rPr lang="es-ES" smtClean="0"/>
              <a:t>9</a:t>
            </a:fld>
            <a:endParaRPr lang="es-ES"/>
          </a:p>
        </p:txBody>
      </p:sp>
    </p:spTree>
    <p:extLst>
      <p:ext uri="{BB962C8B-B14F-4D97-AF65-F5344CB8AC3E}">
        <p14:creationId xmlns:p14="http://schemas.microsoft.com/office/powerpoint/2010/main" val="61285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A0CD59-2F69-CD7C-7E76-361F5F605C0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0307E5D-14B4-F187-185A-8C855DB946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3057FD5-5846-E8F6-03DB-185A6AAD3BB1}"/>
              </a:ext>
            </a:extLst>
          </p:cNvPr>
          <p:cNvSpPr>
            <a:spLocks noGrp="1"/>
          </p:cNvSpPr>
          <p:nvPr>
            <p:ph type="dt" sz="half" idx="10"/>
          </p:nvPr>
        </p:nvSpPr>
        <p:spPr/>
        <p:txBody>
          <a:bodyPr/>
          <a:lstStyle/>
          <a:p>
            <a:fld id="{43C7D363-8620-45B2-B7A6-D21C798660E7}" type="datetimeFigureOut">
              <a:rPr lang="es-ES" smtClean="0"/>
              <a:t>12/05/2022</a:t>
            </a:fld>
            <a:endParaRPr lang="es-ES"/>
          </a:p>
        </p:txBody>
      </p:sp>
      <p:sp>
        <p:nvSpPr>
          <p:cNvPr id="5" name="Marcador de pie de página 4">
            <a:extLst>
              <a:ext uri="{FF2B5EF4-FFF2-40B4-BE49-F238E27FC236}">
                <a16:creationId xmlns:a16="http://schemas.microsoft.com/office/drawing/2014/main" id="{7D3B4E3E-FDC3-F21D-B03D-623616E2186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96DCFDA-04FD-BDDB-AC17-4F5979054403}"/>
              </a:ext>
            </a:extLst>
          </p:cNvPr>
          <p:cNvSpPr>
            <a:spLocks noGrp="1"/>
          </p:cNvSpPr>
          <p:nvPr>
            <p:ph type="sldNum" sz="quarter" idx="12"/>
          </p:nvPr>
        </p:nvSpPr>
        <p:spPr/>
        <p:txBody>
          <a:bodyPr/>
          <a:lstStyle/>
          <a:p>
            <a:fld id="{A8F83866-74C6-4471-B9C1-3B2633730BD8}" type="slidenum">
              <a:rPr lang="es-ES" smtClean="0"/>
              <a:t>‹Nº›</a:t>
            </a:fld>
            <a:endParaRPr lang="es-ES"/>
          </a:p>
        </p:txBody>
      </p:sp>
    </p:spTree>
    <p:extLst>
      <p:ext uri="{BB962C8B-B14F-4D97-AF65-F5344CB8AC3E}">
        <p14:creationId xmlns:p14="http://schemas.microsoft.com/office/powerpoint/2010/main" val="2036044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A8DF00-831F-6E7B-35E6-2D07436364BE}"/>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04F43A6-3AF5-92B1-87AB-C002F4D6ACE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48C00B4-F4FD-AF63-B99F-E69B559B369A}"/>
              </a:ext>
            </a:extLst>
          </p:cNvPr>
          <p:cNvSpPr>
            <a:spLocks noGrp="1"/>
          </p:cNvSpPr>
          <p:nvPr>
            <p:ph type="dt" sz="half" idx="10"/>
          </p:nvPr>
        </p:nvSpPr>
        <p:spPr/>
        <p:txBody>
          <a:bodyPr/>
          <a:lstStyle/>
          <a:p>
            <a:fld id="{43C7D363-8620-45B2-B7A6-D21C798660E7}" type="datetimeFigureOut">
              <a:rPr lang="es-ES" smtClean="0"/>
              <a:t>12/05/2022</a:t>
            </a:fld>
            <a:endParaRPr lang="es-ES"/>
          </a:p>
        </p:txBody>
      </p:sp>
      <p:sp>
        <p:nvSpPr>
          <p:cNvPr id="5" name="Marcador de pie de página 4">
            <a:extLst>
              <a:ext uri="{FF2B5EF4-FFF2-40B4-BE49-F238E27FC236}">
                <a16:creationId xmlns:a16="http://schemas.microsoft.com/office/drawing/2014/main" id="{E2266EF6-D08A-DD0C-FD51-525B1E5985F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CA350FA-7025-B064-C0F7-D0262D497EB8}"/>
              </a:ext>
            </a:extLst>
          </p:cNvPr>
          <p:cNvSpPr>
            <a:spLocks noGrp="1"/>
          </p:cNvSpPr>
          <p:nvPr>
            <p:ph type="sldNum" sz="quarter" idx="12"/>
          </p:nvPr>
        </p:nvSpPr>
        <p:spPr/>
        <p:txBody>
          <a:bodyPr/>
          <a:lstStyle/>
          <a:p>
            <a:fld id="{A8F83866-74C6-4471-B9C1-3B2633730BD8}" type="slidenum">
              <a:rPr lang="es-ES" smtClean="0"/>
              <a:t>‹Nº›</a:t>
            </a:fld>
            <a:endParaRPr lang="es-ES"/>
          </a:p>
        </p:txBody>
      </p:sp>
    </p:spTree>
    <p:extLst>
      <p:ext uri="{BB962C8B-B14F-4D97-AF65-F5344CB8AC3E}">
        <p14:creationId xmlns:p14="http://schemas.microsoft.com/office/powerpoint/2010/main" val="934903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3546EE0-0495-840A-1543-807EE988378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546FFDE-7900-8FA4-33DD-0F749A47BDA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4FA880F-66C7-813A-DD21-0832149F66D0}"/>
              </a:ext>
            </a:extLst>
          </p:cNvPr>
          <p:cNvSpPr>
            <a:spLocks noGrp="1"/>
          </p:cNvSpPr>
          <p:nvPr>
            <p:ph type="dt" sz="half" idx="10"/>
          </p:nvPr>
        </p:nvSpPr>
        <p:spPr/>
        <p:txBody>
          <a:bodyPr/>
          <a:lstStyle/>
          <a:p>
            <a:fld id="{43C7D363-8620-45B2-B7A6-D21C798660E7}" type="datetimeFigureOut">
              <a:rPr lang="es-ES" smtClean="0"/>
              <a:t>12/05/2022</a:t>
            </a:fld>
            <a:endParaRPr lang="es-ES"/>
          </a:p>
        </p:txBody>
      </p:sp>
      <p:sp>
        <p:nvSpPr>
          <p:cNvPr id="5" name="Marcador de pie de página 4">
            <a:extLst>
              <a:ext uri="{FF2B5EF4-FFF2-40B4-BE49-F238E27FC236}">
                <a16:creationId xmlns:a16="http://schemas.microsoft.com/office/drawing/2014/main" id="{87198DBF-93DE-43F8-847C-8D131019EAE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D757F87-A9B0-CD4F-D4C3-EA46069D5FCA}"/>
              </a:ext>
            </a:extLst>
          </p:cNvPr>
          <p:cNvSpPr>
            <a:spLocks noGrp="1"/>
          </p:cNvSpPr>
          <p:nvPr>
            <p:ph type="sldNum" sz="quarter" idx="12"/>
          </p:nvPr>
        </p:nvSpPr>
        <p:spPr/>
        <p:txBody>
          <a:bodyPr/>
          <a:lstStyle/>
          <a:p>
            <a:fld id="{A8F83866-74C6-4471-B9C1-3B2633730BD8}" type="slidenum">
              <a:rPr lang="es-ES" smtClean="0"/>
              <a:t>‹Nº›</a:t>
            </a:fld>
            <a:endParaRPr lang="es-ES"/>
          </a:p>
        </p:txBody>
      </p:sp>
    </p:spTree>
    <p:extLst>
      <p:ext uri="{BB962C8B-B14F-4D97-AF65-F5344CB8AC3E}">
        <p14:creationId xmlns:p14="http://schemas.microsoft.com/office/powerpoint/2010/main" val="3945293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4F980F-5C61-383B-F5FD-6E90F09B40D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AA00EFE-D68F-F05E-A6CD-389BEC6F9FE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3A97400-9524-BC92-5372-436B85BABFBD}"/>
              </a:ext>
            </a:extLst>
          </p:cNvPr>
          <p:cNvSpPr>
            <a:spLocks noGrp="1"/>
          </p:cNvSpPr>
          <p:nvPr>
            <p:ph type="dt" sz="half" idx="10"/>
          </p:nvPr>
        </p:nvSpPr>
        <p:spPr/>
        <p:txBody>
          <a:bodyPr/>
          <a:lstStyle/>
          <a:p>
            <a:fld id="{43C7D363-8620-45B2-B7A6-D21C798660E7}" type="datetimeFigureOut">
              <a:rPr lang="es-ES" smtClean="0"/>
              <a:t>12/05/2022</a:t>
            </a:fld>
            <a:endParaRPr lang="es-ES"/>
          </a:p>
        </p:txBody>
      </p:sp>
      <p:sp>
        <p:nvSpPr>
          <p:cNvPr id="5" name="Marcador de pie de página 4">
            <a:extLst>
              <a:ext uri="{FF2B5EF4-FFF2-40B4-BE49-F238E27FC236}">
                <a16:creationId xmlns:a16="http://schemas.microsoft.com/office/drawing/2014/main" id="{6036F53F-78DF-004A-5719-D843D37E44C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30196AC-15D4-5D39-6B8E-74E11DACFBF1}"/>
              </a:ext>
            </a:extLst>
          </p:cNvPr>
          <p:cNvSpPr>
            <a:spLocks noGrp="1"/>
          </p:cNvSpPr>
          <p:nvPr>
            <p:ph type="sldNum" sz="quarter" idx="12"/>
          </p:nvPr>
        </p:nvSpPr>
        <p:spPr/>
        <p:txBody>
          <a:bodyPr/>
          <a:lstStyle/>
          <a:p>
            <a:fld id="{A8F83866-74C6-4471-B9C1-3B2633730BD8}" type="slidenum">
              <a:rPr lang="es-ES" smtClean="0"/>
              <a:t>‹Nº›</a:t>
            </a:fld>
            <a:endParaRPr lang="es-ES"/>
          </a:p>
        </p:txBody>
      </p:sp>
    </p:spTree>
    <p:extLst>
      <p:ext uri="{BB962C8B-B14F-4D97-AF65-F5344CB8AC3E}">
        <p14:creationId xmlns:p14="http://schemas.microsoft.com/office/powerpoint/2010/main" val="3303701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23404F-E777-04CF-FE32-23C542B4F8E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B82CB29E-816F-BEB1-DB56-72C4D5BA70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0C2017B-88EE-F0AA-8343-E5205768A378}"/>
              </a:ext>
            </a:extLst>
          </p:cNvPr>
          <p:cNvSpPr>
            <a:spLocks noGrp="1"/>
          </p:cNvSpPr>
          <p:nvPr>
            <p:ph type="dt" sz="half" idx="10"/>
          </p:nvPr>
        </p:nvSpPr>
        <p:spPr/>
        <p:txBody>
          <a:bodyPr/>
          <a:lstStyle/>
          <a:p>
            <a:fld id="{43C7D363-8620-45B2-B7A6-D21C798660E7}" type="datetimeFigureOut">
              <a:rPr lang="es-ES" smtClean="0"/>
              <a:t>12/05/2022</a:t>
            </a:fld>
            <a:endParaRPr lang="es-ES"/>
          </a:p>
        </p:txBody>
      </p:sp>
      <p:sp>
        <p:nvSpPr>
          <p:cNvPr id="5" name="Marcador de pie de página 4">
            <a:extLst>
              <a:ext uri="{FF2B5EF4-FFF2-40B4-BE49-F238E27FC236}">
                <a16:creationId xmlns:a16="http://schemas.microsoft.com/office/drawing/2014/main" id="{F50DC093-5E9E-DA96-F843-0DD27F10D34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57BED65-9772-4C59-CCF9-D7B7AD130D16}"/>
              </a:ext>
            </a:extLst>
          </p:cNvPr>
          <p:cNvSpPr>
            <a:spLocks noGrp="1"/>
          </p:cNvSpPr>
          <p:nvPr>
            <p:ph type="sldNum" sz="quarter" idx="12"/>
          </p:nvPr>
        </p:nvSpPr>
        <p:spPr/>
        <p:txBody>
          <a:bodyPr/>
          <a:lstStyle/>
          <a:p>
            <a:fld id="{A8F83866-74C6-4471-B9C1-3B2633730BD8}" type="slidenum">
              <a:rPr lang="es-ES" smtClean="0"/>
              <a:t>‹Nº›</a:t>
            </a:fld>
            <a:endParaRPr lang="es-ES"/>
          </a:p>
        </p:txBody>
      </p:sp>
    </p:spTree>
    <p:extLst>
      <p:ext uri="{BB962C8B-B14F-4D97-AF65-F5344CB8AC3E}">
        <p14:creationId xmlns:p14="http://schemas.microsoft.com/office/powerpoint/2010/main" val="3502971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1E8633-488B-FBF1-81C4-D6EF0179285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CBDE7DA-B5A8-4F48-04EA-63B18DCDEA5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7D6448EE-1D82-C17A-E0D3-EC41D4BA63F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6784BA5-0561-1A04-A03D-1486FCF97788}"/>
              </a:ext>
            </a:extLst>
          </p:cNvPr>
          <p:cNvSpPr>
            <a:spLocks noGrp="1"/>
          </p:cNvSpPr>
          <p:nvPr>
            <p:ph type="dt" sz="half" idx="10"/>
          </p:nvPr>
        </p:nvSpPr>
        <p:spPr/>
        <p:txBody>
          <a:bodyPr/>
          <a:lstStyle/>
          <a:p>
            <a:fld id="{43C7D363-8620-45B2-B7A6-D21C798660E7}" type="datetimeFigureOut">
              <a:rPr lang="es-ES" smtClean="0"/>
              <a:t>12/05/2022</a:t>
            </a:fld>
            <a:endParaRPr lang="es-ES"/>
          </a:p>
        </p:txBody>
      </p:sp>
      <p:sp>
        <p:nvSpPr>
          <p:cNvPr id="6" name="Marcador de pie de página 5">
            <a:extLst>
              <a:ext uri="{FF2B5EF4-FFF2-40B4-BE49-F238E27FC236}">
                <a16:creationId xmlns:a16="http://schemas.microsoft.com/office/drawing/2014/main" id="{41636545-03D3-46D8-5F49-4F539938733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270C122-C7DD-DA0C-418D-651450D2A938}"/>
              </a:ext>
            </a:extLst>
          </p:cNvPr>
          <p:cNvSpPr>
            <a:spLocks noGrp="1"/>
          </p:cNvSpPr>
          <p:nvPr>
            <p:ph type="sldNum" sz="quarter" idx="12"/>
          </p:nvPr>
        </p:nvSpPr>
        <p:spPr/>
        <p:txBody>
          <a:bodyPr/>
          <a:lstStyle/>
          <a:p>
            <a:fld id="{A8F83866-74C6-4471-B9C1-3B2633730BD8}" type="slidenum">
              <a:rPr lang="es-ES" smtClean="0"/>
              <a:t>‹Nº›</a:t>
            </a:fld>
            <a:endParaRPr lang="es-ES"/>
          </a:p>
        </p:txBody>
      </p:sp>
    </p:spTree>
    <p:extLst>
      <p:ext uri="{BB962C8B-B14F-4D97-AF65-F5344CB8AC3E}">
        <p14:creationId xmlns:p14="http://schemas.microsoft.com/office/powerpoint/2010/main" val="2804852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18E6A4-7FCA-3C85-5546-59C0CDC10C29}"/>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83C4ECD-8DC2-D302-3DA8-63D2CB6B5B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C75F811-D606-345B-46CC-C9C2C27CF7E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C2EB86D-3874-7669-CE8A-C80BC7EC1C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A703D10-7B19-A25F-F51E-EDED4C14659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CA4803FE-3777-CEBC-34D0-36FBA2D42D95}"/>
              </a:ext>
            </a:extLst>
          </p:cNvPr>
          <p:cNvSpPr>
            <a:spLocks noGrp="1"/>
          </p:cNvSpPr>
          <p:nvPr>
            <p:ph type="dt" sz="half" idx="10"/>
          </p:nvPr>
        </p:nvSpPr>
        <p:spPr/>
        <p:txBody>
          <a:bodyPr/>
          <a:lstStyle/>
          <a:p>
            <a:fld id="{43C7D363-8620-45B2-B7A6-D21C798660E7}" type="datetimeFigureOut">
              <a:rPr lang="es-ES" smtClean="0"/>
              <a:t>12/05/2022</a:t>
            </a:fld>
            <a:endParaRPr lang="es-ES"/>
          </a:p>
        </p:txBody>
      </p:sp>
      <p:sp>
        <p:nvSpPr>
          <p:cNvPr id="8" name="Marcador de pie de página 7">
            <a:extLst>
              <a:ext uri="{FF2B5EF4-FFF2-40B4-BE49-F238E27FC236}">
                <a16:creationId xmlns:a16="http://schemas.microsoft.com/office/drawing/2014/main" id="{B9CDDA73-67C3-1280-A7CE-4F8AE1A2A315}"/>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A9F35D8B-D749-3B03-302C-10AD7EEAE621}"/>
              </a:ext>
            </a:extLst>
          </p:cNvPr>
          <p:cNvSpPr>
            <a:spLocks noGrp="1"/>
          </p:cNvSpPr>
          <p:nvPr>
            <p:ph type="sldNum" sz="quarter" idx="12"/>
          </p:nvPr>
        </p:nvSpPr>
        <p:spPr/>
        <p:txBody>
          <a:bodyPr/>
          <a:lstStyle/>
          <a:p>
            <a:fld id="{A8F83866-74C6-4471-B9C1-3B2633730BD8}" type="slidenum">
              <a:rPr lang="es-ES" smtClean="0"/>
              <a:t>‹Nº›</a:t>
            </a:fld>
            <a:endParaRPr lang="es-ES"/>
          </a:p>
        </p:txBody>
      </p:sp>
    </p:spTree>
    <p:extLst>
      <p:ext uri="{BB962C8B-B14F-4D97-AF65-F5344CB8AC3E}">
        <p14:creationId xmlns:p14="http://schemas.microsoft.com/office/powerpoint/2010/main" val="3650402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DD727C-B469-6358-2F71-E0722FA3A07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9BA3942-C4CE-7DC2-ABFB-0C2FCB1EDF11}"/>
              </a:ext>
            </a:extLst>
          </p:cNvPr>
          <p:cNvSpPr>
            <a:spLocks noGrp="1"/>
          </p:cNvSpPr>
          <p:nvPr>
            <p:ph type="dt" sz="half" idx="10"/>
          </p:nvPr>
        </p:nvSpPr>
        <p:spPr/>
        <p:txBody>
          <a:bodyPr/>
          <a:lstStyle/>
          <a:p>
            <a:fld id="{43C7D363-8620-45B2-B7A6-D21C798660E7}" type="datetimeFigureOut">
              <a:rPr lang="es-ES" smtClean="0"/>
              <a:t>12/05/2022</a:t>
            </a:fld>
            <a:endParaRPr lang="es-ES"/>
          </a:p>
        </p:txBody>
      </p:sp>
      <p:sp>
        <p:nvSpPr>
          <p:cNvPr id="4" name="Marcador de pie de página 3">
            <a:extLst>
              <a:ext uri="{FF2B5EF4-FFF2-40B4-BE49-F238E27FC236}">
                <a16:creationId xmlns:a16="http://schemas.microsoft.com/office/drawing/2014/main" id="{8C636399-D0A4-500F-3A4B-3492CBCA6BE6}"/>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CF843AC8-9D81-9BC9-B936-36E973FCDF92}"/>
              </a:ext>
            </a:extLst>
          </p:cNvPr>
          <p:cNvSpPr>
            <a:spLocks noGrp="1"/>
          </p:cNvSpPr>
          <p:nvPr>
            <p:ph type="sldNum" sz="quarter" idx="12"/>
          </p:nvPr>
        </p:nvSpPr>
        <p:spPr/>
        <p:txBody>
          <a:bodyPr/>
          <a:lstStyle/>
          <a:p>
            <a:fld id="{A8F83866-74C6-4471-B9C1-3B2633730BD8}" type="slidenum">
              <a:rPr lang="es-ES" smtClean="0"/>
              <a:t>‹Nº›</a:t>
            </a:fld>
            <a:endParaRPr lang="es-ES"/>
          </a:p>
        </p:txBody>
      </p:sp>
    </p:spTree>
    <p:extLst>
      <p:ext uri="{BB962C8B-B14F-4D97-AF65-F5344CB8AC3E}">
        <p14:creationId xmlns:p14="http://schemas.microsoft.com/office/powerpoint/2010/main" val="832396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2CC61EA-01EC-CB25-C5F1-CA7D923EAC86}"/>
              </a:ext>
            </a:extLst>
          </p:cNvPr>
          <p:cNvSpPr>
            <a:spLocks noGrp="1"/>
          </p:cNvSpPr>
          <p:nvPr>
            <p:ph type="dt" sz="half" idx="10"/>
          </p:nvPr>
        </p:nvSpPr>
        <p:spPr/>
        <p:txBody>
          <a:bodyPr/>
          <a:lstStyle/>
          <a:p>
            <a:fld id="{43C7D363-8620-45B2-B7A6-D21C798660E7}" type="datetimeFigureOut">
              <a:rPr lang="es-ES" smtClean="0"/>
              <a:t>12/05/2022</a:t>
            </a:fld>
            <a:endParaRPr lang="es-ES"/>
          </a:p>
        </p:txBody>
      </p:sp>
      <p:sp>
        <p:nvSpPr>
          <p:cNvPr id="3" name="Marcador de pie de página 2">
            <a:extLst>
              <a:ext uri="{FF2B5EF4-FFF2-40B4-BE49-F238E27FC236}">
                <a16:creationId xmlns:a16="http://schemas.microsoft.com/office/drawing/2014/main" id="{B70F3188-20AA-AB84-86D1-EC6269D0A7CB}"/>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5B0A8804-4A18-F60F-A7F0-F4B8C47A2425}"/>
              </a:ext>
            </a:extLst>
          </p:cNvPr>
          <p:cNvSpPr>
            <a:spLocks noGrp="1"/>
          </p:cNvSpPr>
          <p:nvPr>
            <p:ph type="sldNum" sz="quarter" idx="12"/>
          </p:nvPr>
        </p:nvSpPr>
        <p:spPr/>
        <p:txBody>
          <a:bodyPr/>
          <a:lstStyle/>
          <a:p>
            <a:fld id="{A8F83866-74C6-4471-B9C1-3B2633730BD8}" type="slidenum">
              <a:rPr lang="es-ES" smtClean="0"/>
              <a:t>‹Nº›</a:t>
            </a:fld>
            <a:endParaRPr lang="es-ES"/>
          </a:p>
        </p:txBody>
      </p:sp>
    </p:spTree>
    <p:extLst>
      <p:ext uri="{BB962C8B-B14F-4D97-AF65-F5344CB8AC3E}">
        <p14:creationId xmlns:p14="http://schemas.microsoft.com/office/powerpoint/2010/main" val="973163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4C4687-62BE-B0FA-DF90-CE15B8C633E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D4A456B-8F91-8C54-1201-44D1233E12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8420A06-CDA1-58F1-8B51-C404EB3F55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F367286-CA8E-EDAF-1D78-D2318251688C}"/>
              </a:ext>
            </a:extLst>
          </p:cNvPr>
          <p:cNvSpPr>
            <a:spLocks noGrp="1"/>
          </p:cNvSpPr>
          <p:nvPr>
            <p:ph type="dt" sz="half" idx="10"/>
          </p:nvPr>
        </p:nvSpPr>
        <p:spPr/>
        <p:txBody>
          <a:bodyPr/>
          <a:lstStyle/>
          <a:p>
            <a:fld id="{43C7D363-8620-45B2-B7A6-D21C798660E7}" type="datetimeFigureOut">
              <a:rPr lang="es-ES" smtClean="0"/>
              <a:t>12/05/2022</a:t>
            </a:fld>
            <a:endParaRPr lang="es-ES"/>
          </a:p>
        </p:txBody>
      </p:sp>
      <p:sp>
        <p:nvSpPr>
          <p:cNvPr id="6" name="Marcador de pie de página 5">
            <a:extLst>
              <a:ext uri="{FF2B5EF4-FFF2-40B4-BE49-F238E27FC236}">
                <a16:creationId xmlns:a16="http://schemas.microsoft.com/office/drawing/2014/main" id="{4E02966F-F681-8D12-14E8-DAF057CDF5B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903492D-3BF3-F5DD-AC36-524C1F384D9C}"/>
              </a:ext>
            </a:extLst>
          </p:cNvPr>
          <p:cNvSpPr>
            <a:spLocks noGrp="1"/>
          </p:cNvSpPr>
          <p:nvPr>
            <p:ph type="sldNum" sz="quarter" idx="12"/>
          </p:nvPr>
        </p:nvSpPr>
        <p:spPr/>
        <p:txBody>
          <a:bodyPr/>
          <a:lstStyle/>
          <a:p>
            <a:fld id="{A8F83866-74C6-4471-B9C1-3B2633730BD8}" type="slidenum">
              <a:rPr lang="es-ES" smtClean="0"/>
              <a:t>‹Nº›</a:t>
            </a:fld>
            <a:endParaRPr lang="es-ES"/>
          </a:p>
        </p:txBody>
      </p:sp>
    </p:spTree>
    <p:extLst>
      <p:ext uri="{BB962C8B-B14F-4D97-AF65-F5344CB8AC3E}">
        <p14:creationId xmlns:p14="http://schemas.microsoft.com/office/powerpoint/2010/main" val="2308935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EC498A-16CD-1F83-53BA-A7AEB65DF67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8352F093-64E5-D1B4-6BA3-691F906E8A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8B51C1B6-6FAD-6A1E-F4CF-F0BB102237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B0E7A96-3692-8DCC-52CC-1CAC1C8BD14C}"/>
              </a:ext>
            </a:extLst>
          </p:cNvPr>
          <p:cNvSpPr>
            <a:spLocks noGrp="1"/>
          </p:cNvSpPr>
          <p:nvPr>
            <p:ph type="dt" sz="half" idx="10"/>
          </p:nvPr>
        </p:nvSpPr>
        <p:spPr/>
        <p:txBody>
          <a:bodyPr/>
          <a:lstStyle/>
          <a:p>
            <a:fld id="{43C7D363-8620-45B2-B7A6-D21C798660E7}" type="datetimeFigureOut">
              <a:rPr lang="es-ES" smtClean="0"/>
              <a:t>12/05/2022</a:t>
            </a:fld>
            <a:endParaRPr lang="es-ES"/>
          </a:p>
        </p:txBody>
      </p:sp>
      <p:sp>
        <p:nvSpPr>
          <p:cNvPr id="6" name="Marcador de pie de página 5">
            <a:extLst>
              <a:ext uri="{FF2B5EF4-FFF2-40B4-BE49-F238E27FC236}">
                <a16:creationId xmlns:a16="http://schemas.microsoft.com/office/drawing/2014/main" id="{D0445386-59B3-3301-2E53-8CDDF754330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BDECDD3-24E7-368B-6B8A-2EEE2930404C}"/>
              </a:ext>
            </a:extLst>
          </p:cNvPr>
          <p:cNvSpPr>
            <a:spLocks noGrp="1"/>
          </p:cNvSpPr>
          <p:nvPr>
            <p:ph type="sldNum" sz="quarter" idx="12"/>
          </p:nvPr>
        </p:nvSpPr>
        <p:spPr/>
        <p:txBody>
          <a:bodyPr/>
          <a:lstStyle/>
          <a:p>
            <a:fld id="{A8F83866-74C6-4471-B9C1-3B2633730BD8}" type="slidenum">
              <a:rPr lang="es-ES" smtClean="0"/>
              <a:t>‹Nº›</a:t>
            </a:fld>
            <a:endParaRPr lang="es-ES"/>
          </a:p>
        </p:txBody>
      </p:sp>
    </p:spTree>
    <p:extLst>
      <p:ext uri="{BB962C8B-B14F-4D97-AF65-F5344CB8AC3E}">
        <p14:creationId xmlns:p14="http://schemas.microsoft.com/office/powerpoint/2010/main" val="598155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BF36840-03D6-6204-0CA7-7CEF8C5585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E9C51EB-3370-9743-A8E9-42161574C2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4C10F3B-3BED-19E5-7D37-B6E74E33BC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C7D363-8620-45B2-B7A6-D21C798660E7}" type="datetimeFigureOut">
              <a:rPr lang="es-ES" smtClean="0"/>
              <a:t>12/05/2022</a:t>
            </a:fld>
            <a:endParaRPr lang="es-ES"/>
          </a:p>
        </p:txBody>
      </p:sp>
      <p:sp>
        <p:nvSpPr>
          <p:cNvPr id="5" name="Marcador de pie de página 4">
            <a:extLst>
              <a:ext uri="{FF2B5EF4-FFF2-40B4-BE49-F238E27FC236}">
                <a16:creationId xmlns:a16="http://schemas.microsoft.com/office/drawing/2014/main" id="{64FFD0B5-5763-6DF5-6101-3F34A35A6D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3023E716-13FD-FEA9-6F97-D0301C3626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83866-74C6-4471-B9C1-3B2633730BD8}" type="slidenum">
              <a:rPr lang="es-ES" smtClean="0"/>
              <a:t>‹Nº›</a:t>
            </a:fld>
            <a:endParaRPr lang="es-ES"/>
          </a:p>
        </p:txBody>
      </p:sp>
    </p:spTree>
    <p:extLst>
      <p:ext uri="{BB962C8B-B14F-4D97-AF65-F5344CB8AC3E}">
        <p14:creationId xmlns:p14="http://schemas.microsoft.com/office/powerpoint/2010/main" val="1033707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FE3592-B205-BACD-B3CF-97F1F870DBE9}"/>
              </a:ext>
            </a:extLst>
          </p:cNvPr>
          <p:cNvSpPr>
            <a:spLocks noGrp="1"/>
          </p:cNvSpPr>
          <p:nvPr>
            <p:ph type="ctrTitle"/>
          </p:nvPr>
        </p:nvSpPr>
        <p:spPr/>
        <p:txBody>
          <a:bodyPr>
            <a:normAutofit fontScale="90000"/>
          </a:bodyPr>
          <a:lstStyle/>
          <a:p>
            <a:r>
              <a:rPr lang="es-ES" dirty="0"/>
              <a:t>Framework para escalar SCRUM</a:t>
            </a:r>
            <a:br>
              <a:rPr lang="es-ES" dirty="0"/>
            </a:br>
            <a:r>
              <a:rPr lang="es-ES" dirty="0"/>
              <a:t>LEES</a:t>
            </a:r>
          </a:p>
        </p:txBody>
      </p:sp>
      <p:sp>
        <p:nvSpPr>
          <p:cNvPr id="3" name="Subtítulo 2">
            <a:extLst>
              <a:ext uri="{FF2B5EF4-FFF2-40B4-BE49-F238E27FC236}">
                <a16:creationId xmlns:a16="http://schemas.microsoft.com/office/drawing/2014/main" id="{4240CA6A-D9FD-7366-BBCF-21DDC0A91314}"/>
              </a:ext>
            </a:extLst>
          </p:cNvPr>
          <p:cNvSpPr>
            <a:spLocks noGrp="1"/>
          </p:cNvSpPr>
          <p:nvPr>
            <p:ph type="subTitle" idx="1"/>
          </p:nvPr>
        </p:nvSpPr>
        <p:spPr>
          <a:xfrm>
            <a:off x="1523999" y="3429001"/>
            <a:ext cx="9282545" cy="3041072"/>
          </a:xfrm>
        </p:spPr>
        <p:txBody>
          <a:bodyPr>
            <a:normAutofit/>
          </a:bodyPr>
          <a:lstStyle/>
          <a:p>
            <a:r>
              <a:rPr lang="es-ES" dirty="0"/>
              <a:t>UTN – FRC</a:t>
            </a:r>
          </a:p>
          <a:p>
            <a:r>
              <a:rPr lang="es-ES" dirty="0"/>
              <a:t>Grupo </a:t>
            </a:r>
            <a:r>
              <a:rPr lang="es-ES" dirty="0" err="1"/>
              <a:t>Nº</a:t>
            </a:r>
            <a:r>
              <a:rPr lang="es-ES" dirty="0"/>
              <a:t> 2 </a:t>
            </a:r>
          </a:p>
          <a:p>
            <a:pPr algn="l"/>
            <a:r>
              <a:rPr lang="es-ES" dirty="0"/>
              <a:t>Integrantes:</a:t>
            </a:r>
          </a:p>
          <a:p>
            <a:pPr marL="285750" lvl="0" indent="-285750" algn="l">
              <a:lnSpc>
                <a:spcPct val="115000"/>
              </a:lnSpc>
              <a:buFont typeface="Arial" panose="020B0604020202020204" pitchFamily="34" charset="0"/>
              <a:buChar char="•"/>
            </a:pPr>
            <a:r>
              <a:rPr lang="es-ES" sz="1800" u="none" strike="noStrike" dirty="0">
                <a:effectLst/>
                <a:latin typeface="Arial" panose="020B0604020202020204" pitchFamily="34" charset="0"/>
                <a:ea typeface="Arial" panose="020B0604020202020204" pitchFamily="34" charset="0"/>
              </a:rPr>
              <a:t>Casas, Gonzalo 81960</a:t>
            </a:r>
          </a:p>
          <a:p>
            <a:pPr marL="285750" lvl="0" indent="-285750" algn="l">
              <a:lnSpc>
                <a:spcPct val="115000"/>
              </a:lnSpc>
              <a:buFont typeface="Arial" panose="020B0604020202020204" pitchFamily="34" charset="0"/>
              <a:buChar char="•"/>
            </a:pPr>
            <a:r>
              <a:rPr lang="es-ES" sz="1800" u="none" strike="noStrike" dirty="0">
                <a:effectLst/>
                <a:latin typeface="Arial" panose="020B0604020202020204" pitchFamily="34" charset="0"/>
                <a:ea typeface="Arial" panose="020B0604020202020204" pitchFamily="34" charset="0"/>
              </a:rPr>
              <a:t>Hernández, Daniel 55591</a:t>
            </a:r>
          </a:p>
          <a:p>
            <a:pPr marL="285750" lvl="0" indent="-285750" algn="l">
              <a:lnSpc>
                <a:spcPct val="115000"/>
              </a:lnSpc>
              <a:buFont typeface="Arial" panose="020B0604020202020204" pitchFamily="34" charset="0"/>
              <a:buChar char="•"/>
            </a:pPr>
            <a:r>
              <a:rPr lang="es-ES" sz="1800" u="none" strike="noStrike" dirty="0">
                <a:effectLst/>
                <a:latin typeface="Arial" panose="020B0604020202020204" pitchFamily="34" charset="0"/>
                <a:ea typeface="Arial" panose="020B0604020202020204" pitchFamily="34" charset="0"/>
              </a:rPr>
              <a:t>Hidalgo, Nicolás 78934</a:t>
            </a:r>
          </a:p>
          <a:p>
            <a:pPr marL="285750" indent="-285750" algn="l">
              <a:buFont typeface="Arial" panose="020B0604020202020204" pitchFamily="34" charset="0"/>
              <a:buChar char="•"/>
            </a:pPr>
            <a:r>
              <a:rPr lang="es-ES" sz="1800" dirty="0">
                <a:effectLst/>
                <a:latin typeface="Arial" panose="020B0604020202020204" pitchFamily="34" charset="0"/>
                <a:ea typeface="Arial" panose="020B0604020202020204" pitchFamily="34" charset="0"/>
              </a:rPr>
              <a:t>Martínez, Javier Alejandro 62339</a:t>
            </a:r>
            <a:endParaRPr lang="es-ES" dirty="0"/>
          </a:p>
        </p:txBody>
      </p:sp>
    </p:spTree>
    <p:extLst>
      <p:ext uri="{BB962C8B-B14F-4D97-AF65-F5344CB8AC3E}">
        <p14:creationId xmlns:p14="http://schemas.microsoft.com/office/powerpoint/2010/main" val="160602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A629EC-8EF2-D3BA-326D-1357199481DE}"/>
              </a:ext>
            </a:extLst>
          </p:cNvPr>
          <p:cNvSpPr>
            <a:spLocks noGrp="1"/>
          </p:cNvSpPr>
          <p:nvPr>
            <p:ph type="title"/>
          </p:nvPr>
        </p:nvSpPr>
        <p:spPr/>
        <p:txBody>
          <a:bodyPr/>
          <a:lstStyle/>
          <a:p>
            <a:r>
              <a:rPr lang="es-ES" dirty="0"/>
              <a:t>Conclusiones</a:t>
            </a:r>
          </a:p>
        </p:txBody>
      </p:sp>
      <p:sp>
        <p:nvSpPr>
          <p:cNvPr id="3" name="Marcador de contenido 2">
            <a:extLst>
              <a:ext uri="{FF2B5EF4-FFF2-40B4-BE49-F238E27FC236}">
                <a16:creationId xmlns:a16="http://schemas.microsoft.com/office/drawing/2014/main" id="{C177CFAD-BA4C-89A9-89C3-853A2A844338}"/>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377843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18A80E2-D4A2-104C-C5B5-C6952CD4F442}"/>
              </a:ext>
            </a:extLst>
          </p:cNvPr>
          <p:cNvSpPr>
            <a:spLocks noGrp="1"/>
          </p:cNvSpPr>
          <p:nvPr>
            <p:ph idx="1"/>
          </p:nvPr>
        </p:nvSpPr>
        <p:spPr>
          <a:xfrm>
            <a:off x="838200" y="966643"/>
            <a:ext cx="5257800" cy="4351338"/>
          </a:xfrm>
        </p:spPr>
        <p:txBody>
          <a:bodyPr/>
          <a:lstStyle/>
          <a:p>
            <a:pPr marL="0" indent="0">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¿Qué es lo bueno del desarrolla a pequeña escala?</a:t>
            </a:r>
          </a:p>
          <a:p>
            <a:pPr>
              <a:lnSpc>
                <a:spcPct val="107000"/>
              </a:lnSpc>
            </a:pPr>
            <a:r>
              <a:rPr lang="es-ES" sz="1800" dirty="0">
                <a:effectLst/>
                <a:latin typeface="Calibri" panose="020F0502020204030204" pitchFamily="34" charset="0"/>
                <a:ea typeface="Calibri" panose="020F0502020204030204" pitchFamily="34" charset="0"/>
                <a:cs typeface="Times New Roman" panose="02020603050405020304" pitchFamily="18" charset="0"/>
              </a:rPr>
              <a:t>Nuestro enfoque está centrado en el cliente</a:t>
            </a:r>
          </a:p>
          <a:p>
            <a:pPr>
              <a:lnSpc>
                <a:spcPct val="107000"/>
              </a:lnSpc>
            </a:pPr>
            <a:r>
              <a:rPr lang="es-ES" sz="1800" dirty="0">
                <a:effectLst/>
                <a:latin typeface="Calibri" panose="020F0502020204030204" pitchFamily="34" charset="0"/>
                <a:ea typeface="Calibri" panose="020F0502020204030204" pitchFamily="34" charset="0"/>
                <a:cs typeface="Times New Roman" panose="02020603050405020304" pitchFamily="18" charset="0"/>
              </a:rPr>
              <a:t>Veíamos el producto completo a la vez</a:t>
            </a:r>
          </a:p>
          <a:p>
            <a:pPr>
              <a:lnSpc>
                <a:spcPct val="107000"/>
              </a:lnSpc>
            </a:pPr>
            <a:r>
              <a:rPr lang="es-ES" sz="1800" dirty="0">
                <a:effectLst/>
                <a:latin typeface="Calibri" panose="020F0502020204030204" pitchFamily="34" charset="0"/>
                <a:ea typeface="Calibri" panose="020F0502020204030204" pitchFamily="34" charset="0"/>
                <a:cs typeface="Times New Roman" panose="02020603050405020304" pitchFamily="18" charset="0"/>
              </a:rPr>
              <a:t>Teníamos un proceso mínimo </a:t>
            </a:r>
          </a:p>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Validamos en con frecuencia el producto y nuestra forma de trabajar</a:t>
            </a:r>
          </a:p>
          <a:p>
            <a:pPr marL="0" indent="0">
              <a:buNone/>
            </a:pPr>
            <a:endParaRPr lang="es-ES" dirty="0"/>
          </a:p>
        </p:txBody>
      </p:sp>
      <p:sp>
        <p:nvSpPr>
          <p:cNvPr id="4" name="Marcador de contenido 2">
            <a:extLst>
              <a:ext uri="{FF2B5EF4-FFF2-40B4-BE49-F238E27FC236}">
                <a16:creationId xmlns:a16="http://schemas.microsoft.com/office/drawing/2014/main" id="{30A52B95-3300-F8EA-2DEC-7E4D4D1B4A51}"/>
              </a:ext>
            </a:extLst>
          </p:cNvPr>
          <p:cNvSpPr txBox="1">
            <a:spLocks/>
          </p:cNvSpPr>
          <p:nvPr/>
        </p:nvSpPr>
        <p:spPr>
          <a:xfrm>
            <a:off x="6310745" y="966643"/>
            <a:ext cx="52578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¿Qué pasa generalmente con el desarrollo de productos grandes? </a:t>
            </a:r>
          </a:p>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Es posible tomar esto que funciona tan naturalmente en el desarrollo a pequeña escala y aplicarlo.  Es lo que inspiró a construir LESS.</a:t>
            </a:r>
          </a:p>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LeSS es Scrum aplicado a muchos equipos que trabajan juntos en un solo producto.</a:t>
            </a:r>
          </a:p>
          <a:p>
            <a:pPr>
              <a:lnSpc>
                <a:spcPct val="107000"/>
              </a:lnSpc>
              <a:spcAft>
                <a:spcPts val="800"/>
              </a:spcAft>
            </a:pPr>
            <a:r>
              <a:rPr lang="es-E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LeSS es Scrum: Scrum a gran escala</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LeSS es Scrum: Scrum a gran escala (LeSS) no es un Scrum nuevo y mejorado. Y no es Scrum en la parte inferior para cada equipo, y algo diferente en capas en la parte superior.</a:t>
            </a:r>
          </a:p>
          <a:p>
            <a:pPr marL="0" indent="0">
              <a:buFont typeface="Arial" panose="020B0604020202020204" pitchFamily="34" charset="0"/>
              <a:buNone/>
            </a:pPr>
            <a:endParaRPr lang="es-ES" dirty="0"/>
          </a:p>
        </p:txBody>
      </p:sp>
    </p:spTree>
    <p:extLst>
      <p:ext uri="{BB962C8B-B14F-4D97-AF65-F5344CB8AC3E}">
        <p14:creationId xmlns:p14="http://schemas.microsoft.com/office/powerpoint/2010/main" val="3346125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E5E665-2CBC-F1BD-EF89-42B7E1C08FD9}"/>
              </a:ext>
            </a:extLst>
          </p:cNvPr>
          <p:cNvSpPr>
            <a:spLocks noGrp="1"/>
          </p:cNvSpPr>
          <p:nvPr>
            <p:ph type="title"/>
          </p:nvPr>
        </p:nvSpPr>
        <p:spPr/>
        <p:txBody>
          <a:bodyPr/>
          <a:lstStyle/>
          <a:p>
            <a:r>
              <a:rPr lang="es-ES" dirty="0"/>
              <a:t>OVERVIEW</a:t>
            </a:r>
          </a:p>
        </p:txBody>
      </p:sp>
      <p:pic>
        <p:nvPicPr>
          <p:cNvPr id="7" name="Marcador de contenido 6" descr="Imagen que contiene cuarto, reloj&#10;&#10;Descripción generada automáticamente">
            <a:extLst>
              <a:ext uri="{FF2B5EF4-FFF2-40B4-BE49-F238E27FC236}">
                <a16:creationId xmlns:a16="http://schemas.microsoft.com/office/drawing/2014/main" id="{29BBF212-5F55-57EA-2548-E1612F2CD0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662" y="1825625"/>
            <a:ext cx="8702676" cy="4351338"/>
          </a:xfrm>
        </p:spPr>
      </p:pic>
    </p:spTree>
    <p:extLst>
      <p:ext uri="{BB962C8B-B14F-4D97-AF65-F5344CB8AC3E}">
        <p14:creationId xmlns:p14="http://schemas.microsoft.com/office/powerpoint/2010/main" val="2407963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998C7E-D6A7-44E1-892F-924ABA0DF80E}"/>
              </a:ext>
            </a:extLst>
          </p:cNvPr>
          <p:cNvSpPr>
            <a:spLocks noGrp="1"/>
          </p:cNvSpPr>
          <p:nvPr>
            <p:ph type="title"/>
          </p:nvPr>
        </p:nvSpPr>
        <p:spPr/>
        <p:txBody>
          <a:bodyPr/>
          <a:lstStyle/>
          <a:p>
            <a:r>
              <a:rPr lang="es-ES" dirty="0"/>
              <a:t>Algunos Principios</a:t>
            </a:r>
          </a:p>
        </p:txBody>
      </p:sp>
      <p:pic>
        <p:nvPicPr>
          <p:cNvPr id="4" name="Imagen 3" descr="Principios de LeSS">
            <a:extLst>
              <a:ext uri="{FF2B5EF4-FFF2-40B4-BE49-F238E27FC236}">
                <a16:creationId xmlns:a16="http://schemas.microsoft.com/office/drawing/2014/main" id="{AE564DA0-AA9C-DBEE-7CBD-E1BC0248A37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5980" y="1971617"/>
            <a:ext cx="5400040" cy="3690620"/>
          </a:xfrm>
          <a:prstGeom prst="rect">
            <a:avLst/>
          </a:prstGeom>
          <a:noFill/>
          <a:ln>
            <a:noFill/>
          </a:ln>
        </p:spPr>
      </p:pic>
    </p:spTree>
    <p:extLst>
      <p:ext uri="{BB962C8B-B14F-4D97-AF65-F5344CB8AC3E}">
        <p14:creationId xmlns:p14="http://schemas.microsoft.com/office/powerpoint/2010/main" val="115550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5945DD-EBD3-0E66-9C98-77D15C96BBCF}"/>
              </a:ext>
            </a:extLst>
          </p:cNvPr>
          <p:cNvSpPr>
            <a:spLocks noGrp="1"/>
          </p:cNvSpPr>
          <p:nvPr>
            <p:ph type="title"/>
          </p:nvPr>
        </p:nvSpPr>
        <p:spPr/>
        <p:txBody>
          <a:bodyPr/>
          <a:lstStyle/>
          <a:p>
            <a:r>
              <a:rPr lang="es-ES" dirty="0"/>
              <a:t>¿Cómo funciona LeSS?</a:t>
            </a:r>
          </a:p>
        </p:txBody>
      </p:sp>
      <p:pic>
        <p:nvPicPr>
          <p:cNvPr id="4" name="Marcador de contenido 3" descr="Marco LeSS">
            <a:extLst>
              <a:ext uri="{FF2B5EF4-FFF2-40B4-BE49-F238E27FC236}">
                <a16:creationId xmlns:a16="http://schemas.microsoft.com/office/drawing/2014/main" id="{99F1A496-6DAD-3011-99A6-9F3CD4BC945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997213" y="1825625"/>
            <a:ext cx="8197574" cy="4351338"/>
          </a:xfrm>
          <a:prstGeom prst="rect">
            <a:avLst/>
          </a:prstGeom>
          <a:noFill/>
          <a:ln>
            <a:noFill/>
          </a:ln>
        </p:spPr>
      </p:pic>
    </p:spTree>
    <p:extLst>
      <p:ext uri="{BB962C8B-B14F-4D97-AF65-F5344CB8AC3E}">
        <p14:creationId xmlns:p14="http://schemas.microsoft.com/office/powerpoint/2010/main" val="3589869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BDC317-939A-CAA8-3FAD-AB57B26E9AAA}"/>
              </a:ext>
            </a:extLst>
          </p:cNvPr>
          <p:cNvSpPr>
            <a:spLocks noGrp="1"/>
          </p:cNvSpPr>
          <p:nvPr>
            <p:ph type="title"/>
          </p:nvPr>
        </p:nvSpPr>
        <p:spPr/>
        <p:txBody>
          <a:bodyPr/>
          <a:lstStyle/>
          <a:p>
            <a:r>
              <a:rPr lang="es-ES" dirty="0"/>
              <a:t>Planificación del Sprint</a:t>
            </a:r>
          </a:p>
        </p:txBody>
      </p:sp>
      <p:pic>
        <p:nvPicPr>
          <p:cNvPr id="4" name="Marcador de contenido 3" descr="Planificación de Sprint">
            <a:extLst>
              <a:ext uri="{FF2B5EF4-FFF2-40B4-BE49-F238E27FC236}">
                <a16:creationId xmlns:a16="http://schemas.microsoft.com/office/drawing/2014/main" id="{820222E9-FDDF-9C14-193C-FECE35D8345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396311" y="2091353"/>
            <a:ext cx="5399377" cy="3819882"/>
          </a:xfrm>
          <a:prstGeom prst="rect">
            <a:avLst/>
          </a:prstGeom>
          <a:noFill/>
          <a:ln>
            <a:noFill/>
          </a:ln>
        </p:spPr>
      </p:pic>
    </p:spTree>
    <p:extLst>
      <p:ext uri="{BB962C8B-B14F-4D97-AF65-F5344CB8AC3E}">
        <p14:creationId xmlns:p14="http://schemas.microsoft.com/office/powerpoint/2010/main" val="2864496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C157F-0188-A457-52EA-D491D6843EF1}"/>
              </a:ext>
            </a:extLst>
          </p:cNvPr>
          <p:cNvSpPr>
            <a:spLocks noGrp="1"/>
          </p:cNvSpPr>
          <p:nvPr>
            <p:ph type="title"/>
          </p:nvPr>
        </p:nvSpPr>
        <p:spPr/>
        <p:txBody>
          <a:bodyPr/>
          <a:lstStyle/>
          <a:p>
            <a:endParaRPr lang="es-ES" dirty="0"/>
          </a:p>
        </p:txBody>
      </p:sp>
      <p:pic>
        <p:nvPicPr>
          <p:cNvPr id="4" name="Marcador de contenido 3" descr="Sprint Review Bazaar - Boceto de la historia">
            <a:extLst>
              <a:ext uri="{FF2B5EF4-FFF2-40B4-BE49-F238E27FC236}">
                <a16:creationId xmlns:a16="http://schemas.microsoft.com/office/drawing/2014/main" id="{B229AA94-478D-4E02-DE25-F592370C927C}"/>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396311" y="2091353"/>
            <a:ext cx="5399377" cy="3819882"/>
          </a:xfrm>
          <a:prstGeom prst="rect">
            <a:avLst/>
          </a:prstGeom>
          <a:noFill/>
          <a:ln>
            <a:noFill/>
          </a:ln>
        </p:spPr>
      </p:pic>
    </p:spTree>
    <p:extLst>
      <p:ext uri="{BB962C8B-B14F-4D97-AF65-F5344CB8AC3E}">
        <p14:creationId xmlns:p14="http://schemas.microsoft.com/office/powerpoint/2010/main" val="742996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A820E-9BB0-E4F2-1341-433D1740F140}"/>
              </a:ext>
            </a:extLst>
          </p:cNvPr>
          <p:cNvSpPr>
            <a:spLocks noGrp="1"/>
          </p:cNvSpPr>
          <p:nvPr>
            <p:ph type="title"/>
          </p:nvPr>
        </p:nvSpPr>
        <p:spPr/>
        <p:txBody>
          <a:bodyPr/>
          <a:lstStyle/>
          <a:p>
            <a:endParaRPr lang="es-ES"/>
          </a:p>
        </p:txBody>
      </p:sp>
      <p:pic>
        <p:nvPicPr>
          <p:cNvPr id="7" name="Marcador de contenido 6" descr="Interfaz de usuario gráfica, Aplicación&#10;&#10;Descripción generada automáticamente">
            <a:extLst>
              <a:ext uri="{FF2B5EF4-FFF2-40B4-BE49-F238E27FC236}">
                <a16:creationId xmlns:a16="http://schemas.microsoft.com/office/drawing/2014/main" id="{C7D6C42A-4542-6F5C-53DA-47DC0798776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3504670" y="1825625"/>
            <a:ext cx="518266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007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19EE17-65E6-FED8-B516-278EE197D188}"/>
              </a:ext>
            </a:extLst>
          </p:cNvPr>
          <p:cNvSpPr>
            <a:spLocks noGrp="1"/>
          </p:cNvSpPr>
          <p:nvPr>
            <p:ph type="title"/>
          </p:nvPr>
        </p:nvSpPr>
        <p:spPr/>
        <p:txBody>
          <a:bodyPr/>
          <a:lstStyle/>
          <a:p>
            <a:r>
              <a:rPr lang="es-ES" sz="1800" dirty="0">
                <a:effectLst/>
                <a:latin typeface="Calibri" panose="020F0502020204030204" pitchFamily="34" charset="0"/>
                <a:ea typeface="Calibri" panose="020F0502020204030204" pitchFamily="34" charset="0"/>
                <a:cs typeface="Times New Roman" panose="02020603050405020304" pitchFamily="18" charset="0"/>
              </a:rPr>
              <a:t>LESS en las organizaciones </a:t>
            </a:r>
            <a:br>
              <a:rPr lang="es-ES" sz="1800" dirty="0">
                <a:effectLst/>
                <a:latin typeface="Calibri" panose="020F0502020204030204" pitchFamily="34" charset="0"/>
                <a:ea typeface="Calibri" panose="020F0502020204030204" pitchFamily="34" charset="0"/>
                <a:cs typeface="Times New Roman" panose="02020603050405020304" pitchFamily="18" charset="0"/>
              </a:rPr>
            </a:br>
            <a:endParaRPr lang="es-ES" dirty="0"/>
          </a:p>
        </p:txBody>
      </p:sp>
      <p:sp>
        <p:nvSpPr>
          <p:cNvPr id="3" name="Marcador de contenido 2">
            <a:extLst>
              <a:ext uri="{FF2B5EF4-FFF2-40B4-BE49-F238E27FC236}">
                <a16:creationId xmlns:a16="http://schemas.microsoft.com/office/drawing/2014/main" id="{9F2C118C-E115-91FC-464A-838E0C64E32C}"/>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230108361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1208</Words>
  <Application>Microsoft Office PowerPoint</Application>
  <PresentationFormat>Panorámica</PresentationFormat>
  <Paragraphs>79</Paragraphs>
  <Slides>10</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Calibri</vt:lpstr>
      <vt:lpstr>Calibri Light</vt:lpstr>
      <vt:lpstr>Courier New</vt:lpstr>
      <vt:lpstr>Symbol</vt:lpstr>
      <vt:lpstr>Tema de Office</vt:lpstr>
      <vt:lpstr>Framework para escalar SCRUM LEES</vt:lpstr>
      <vt:lpstr>Presentación de PowerPoint</vt:lpstr>
      <vt:lpstr>OVERVIEW</vt:lpstr>
      <vt:lpstr>Algunos Principios</vt:lpstr>
      <vt:lpstr>¿Cómo funciona LeSS?</vt:lpstr>
      <vt:lpstr>Planificación del Sprint</vt:lpstr>
      <vt:lpstr>Presentación de PowerPoint</vt:lpstr>
      <vt:lpstr>Presentación de PowerPoint</vt:lpstr>
      <vt:lpstr>LESS en las organizaciones  </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Framework para escalar SCRUM LEES</dc:title>
  <dc:creator>Javier martinez</dc:creator>
  <cp:lastModifiedBy>Javier martinez</cp:lastModifiedBy>
  <cp:revision>3</cp:revision>
  <dcterms:created xsi:type="dcterms:W3CDTF">2022-05-10T02:18:32Z</dcterms:created>
  <dcterms:modified xsi:type="dcterms:W3CDTF">2022-05-12T22:35:27Z</dcterms:modified>
</cp:coreProperties>
</file>