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57" r:id="rId3"/>
    <p:sldId id="287" r:id="rId4"/>
    <p:sldId id="314" r:id="rId5"/>
    <p:sldId id="315" r:id="rId6"/>
    <p:sldId id="316" r:id="rId7"/>
    <p:sldId id="288" r:id="rId8"/>
    <p:sldId id="289" r:id="rId9"/>
    <p:sldId id="317" r:id="rId10"/>
    <p:sldId id="318" r:id="rId11"/>
  </p:sldIdLst>
  <p:sldSz cx="9144000" cy="5143500" type="screen16x9"/>
  <p:notesSz cx="6858000" cy="9144000"/>
  <p:embeddedFontLst>
    <p:embeddedFont>
      <p:font typeface="Comfortaa Medium" panose="020B0604020202020204" charset="0"/>
      <p:regular r:id="rId13"/>
      <p:bold r:id="rId14"/>
    </p:embeddedFont>
    <p:embeddedFont>
      <p:font typeface="dm sans" pitchFamily="2" charset="0"/>
      <p:regular r:id="rId15"/>
      <p:bold r:id="rId16"/>
      <p:italic r:id="rId17"/>
      <p:boldItalic r:id="rId18"/>
    </p:embeddedFont>
    <p:embeddedFont>
      <p:font typeface="Dosis" pitchFamily="2" charset="0"/>
      <p:regular r:id="rId19"/>
      <p:bold r:id="rId20"/>
    </p:embeddedFont>
    <p:embeddedFont>
      <p:font typeface="Lato" panose="020F0502020204030203" pitchFamily="34" charset="0"/>
      <p:regular r:id="rId21"/>
      <p:bold r:id="rId22"/>
      <p:italic r:id="rId23"/>
      <p:boldItalic r:id="rId24"/>
    </p:embeddedFont>
    <p:embeddedFont>
      <p:font typeface="Nunito Sans" pitchFamily="2" charset="0"/>
      <p:regular r:id="rId25"/>
      <p:bold r:id="rId26"/>
      <p:italic r:id="rId27"/>
      <p:boldItalic r:id="rId28"/>
    </p:embeddedFont>
    <p:embeddedFont>
      <p:font typeface="Nunito Sans Black" pitchFamily="2" charset="0"/>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D1D8EA-A4B1-4EB1-88A5-254F90555536}">
  <a:tblStyle styleId="{B4D1D8EA-A4B1-4EB1-88A5-254F905555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06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b4b3bfebb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b4b3bfebb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a7b3e4b19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a7b3e4b1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da7b3e4b1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7" name="Google Shape;2997;gda7b3e4b1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7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3"/>
        <p:cNvGrpSpPr/>
        <p:nvPr/>
      </p:nvGrpSpPr>
      <p:grpSpPr>
        <a:xfrm>
          <a:off x="0" y="0"/>
          <a:ext cx="0" cy="0"/>
          <a:chOff x="0" y="0"/>
          <a:chExt cx="0" cy="0"/>
        </a:xfrm>
      </p:grpSpPr>
      <p:sp>
        <p:nvSpPr>
          <p:cNvPr id="2984" name="Google Shape;2984;gda7b3e4b19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5" name="Google Shape;2985;gda7b3e4b19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276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da7b3e4b1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7" name="Google Shape;2997;gda7b3e4b1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1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5"/>
        <p:cNvGrpSpPr/>
        <p:nvPr/>
      </p:nvGrpSpPr>
      <p:grpSpPr>
        <a:xfrm>
          <a:off x="0" y="0"/>
          <a:ext cx="0" cy="0"/>
          <a:chOff x="0" y="0"/>
          <a:chExt cx="0" cy="0"/>
        </a:xfrm>
      </p:grpSpPr>
      <p:sp>
        <p:nvSpPr>
          <p:cNvPr id="2996" name="Google Shape;2996;gda7b3e4b19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7" name="Google Shape;2997;gda7b3e4b19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da7b3e4b19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da7b3e4b19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da7b3e4b19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da7b3e4b19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97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35450" y="1404700"/>
            <a:ext cx="6346200" cy="1913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35452" y="3536306"/>
            <a:ext cx="5025600" cy="2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18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rot="4285105">
            <a:off x="2750184" y="49775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337925" y="269463"/>
            <a:ext cx="892900" cy="888725"/>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5470450" y="477700"/>
            <a:ext cx="378900" cy="472250"/>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rot="-1005388">
            <a:off x="6669674" y="2166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5383364" y="539488"/>
            <a:ext cx="3646522" cy="4007720"/>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2"/>
          <p:cNvGrpSpPr/>
          <p:nvPr/>
        </p:nvGrpSpPr>
        <p:grpSpPr>
          <a:xfrm rot="-5400000">
            <a:off x="11825" y="3579125"/>
            <a:ext cx="2289250" cy="3059825"/>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rot="-1004951">
            <a:off x="8062589" y="4041054"/>
            <a:ext cx="296687" cy="25625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4867207" y="3738819"/>
            <a:ext cx="1253407" cy="1311078"/>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1398450" y="105475"/>
            <a:ext cx="481300" cy="473625"/>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
          <p:cNvSpPr/>
          <p:nvPr/>
        </p:nvSpPr>
        <p:spPr>
          <a:xfrm rot="1265233">
            <a:off x="3649679" y="1552981"/>
            <a:ext cx="223465" cy="193267"/>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rot="-5400000">
            <a:off x="11825" y="3579125"/>
            <a:ext cx="2289250" cy="3059825"/>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
          <p:cNvSpPr/>
          <p:nvPr/>
        </p:nvSpPr>
        <p:spPr>
          <a:xfrm rot="4285105">
            <a:off x="296322" y="3694207"/>
            <a:ext cx="296559" cy="256335"/>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xfrm>
            <a:off x="713225" y="585216"/>
            <a:ext cx="7717500" cy="294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4"/>
          <p:cNvSpPr txBox="1">
            <a:spLocks noGrp="1"/>
          </p:cNvSpPr>
          <p:nvPr>
            <p:ph type="body" idx="1"/>
          </p:nvPr>
        </p:nvSpPr>
        <p:spPr>
          <a:xfrm>
            <a:off x="713225" y="1021650"/>
            <a:ext cx="7717500" cy="3499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grpSp>
        <p:nvGrpSpPr>
          <p:cNvPr id="175" name="Google Shape;175;p4"/>
          <p:cNvGrpSpPr/>
          <p:nvPr/>
        </p:nvGrpSpPr>
        <p:grpSpPr>
          <a:xfrm rot="-5400000">
            <a:off x="3558350" y="-2231150"/>
            <a:ext cx="2289250" cy="3059825"/>
            <a:chOff x="2215325" y="2417050"/>
            <a:chExt cx="2289250" cy="3059825"/>
          </a:xfrm>
        </p:grpSpPr>
        <p:sp>
          <p:nvSpPr>
            <p:cNvPr id="176" name="Google Shape;176;p4"/>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rot="-2085203" flipH="1">
            <a:off x="7940386" y="47755"/>
            <a:ext cx="1198514" cy="1244002"/>
            <a:chOff x="238125" y="3112025"/>
            <a:chExt cx="716000" cy="743175"/>
          </a:xfrm>
        </p:grpSpPr>
        <p:sp>
          <p:nvSpPr>
            <p:cNvPr id="209" name="Google Shape;209;p4"/>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4"/>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4"/>
          <p:cNvGrpSpPr/>
          <p:nvPr/>
        </p:nvGrpSpPr>
        <p:grpSpPr>
          <a:xfrm rot="-2700000">
            <a:off x="8368168" y="2927841"/>
            <a:ext cx="481295" cy="473620"/>
            <a:chOff x="1433950" y="3130850"/>
            <a:chExt cx="481300" cy="473625"/>
          </a:xfrm>
        </p:grpSpPr>
        <p:sp>
          <p:nvSpPr>
            <p:cNvPr id="215" name="Google Shape;215;p4"/>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4"/>
          <p:cNvGrpSpPr/>
          <p:nvPr/>
        </p:nvGrpSpPr>
        <p:grpSpPr>
          <a:xfrm rot="3748678">
            <a:off x="3565788" y="4442589"/>
            <a:ext cx="2012425" cy="2211761"/>
            <a:chOff x="5348750" y="2347100"/>
            <a:chExt cx="1108500" cy="1218300"/>
          </a:xfrm>
        </p:grpSpPr>
        <p:sp>
          <p:nvSpPr>
            <p:cNvPr id="222" name="Google Shape;222;p4"/>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4"/>
          <p:cNvGrpSpPr/>
          <p:nvPr/>
        </p:nvGrpSpPr>
        <p:grpSpPr>
          <a:xfrm>
            <a:off x="176450" y="4439275"/>
            <a:ext cx="378900" cy="472250"/>
            <a:chOff x="2459875" y="3181675"/>
            <a:chExt cx="378900" cy="472250"/>
          </a:xfrm>
        </p:grpSpPr>
        <p:sp>
          <p:nvSpPr>
            <p:cNvPr id="238" name="Google Shape;238;p4"/>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4"/>
          <p:cNvGrpSpPr/>
          <p:nvPr/>
        </p:nvGrpSpPr>
        <p:grpSpPr>
          <a:xfrm rot="3076494" flipH="1">
            <a:off x="-303535" y="-214130"/>
            <a:ext cx="1253395" cy="1311066"/>
            <a:chOff x="4385625" y="4289775"/>
            <a:chExt cx="983450" cy="1028700"/>
          </a:xfrm>
        </p:grpSpPr>
        <p:sp>
          <p:nvSpPr>
            <p:cNvPr id="242" name="Google Shape;242;p4"/>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4">
  <p:cSld name="CUSTOM_16">
    <p:spTree>
      <p:nvGrpSpPr>
        <p:cNvPr id="1" name="Shape 1080"/>
        <p:cNvGrpSpPr/>
        <p:nvPr/>
      </p:nvGrpSpPr>
      <p:grpSpPr>
        <a:xfrm>
          <a:off x="0" y="0"/>
          <a:ext cx="0" cy="0"/>
          <a:chOff x="0" y="0"/>
          <a:chExt cx="0" cy="0"/>
        </a:xfrm>
      </p:grpSpPr>
      <p:sp>
        <p:nvSpPr>
          <p:cNvPr id="1081" name="Google Shape;1081;p19"/>
          <p:cNvSpPr txBox="1">
            <a:spLocks noGrp="1"/>
          </p:cNvSpPr>
          <p:nvPr>
            <p:ph type="subTitle" idx="1"/>
          </p:nvPr>
        </p:nvSpPr>
        <p:spPr>
          <a:xfrm>
            <a:off x="837050" y="2553592"/>
            <a:ext cx="3657600" cy="91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082" name="Google Shape;1082;p19"/>
          <p:cNvSpPr txBox="1">
            <a:spLocks noGrp="1"/>
          </p:cNvSpPr>
          <p:nvPr>
            <p:ph type="title"/>
          </p:nvPr>
        </p:nvSpPr>
        <p:spPr>
          <a:xfrm>
            <a:off x="2025650" y="1675509"/>
            <a:ext cx="2469000" cy="73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83" name="Google Shape;1083;p19"/>
          <p:cNvGrpSpPr/>
          <p:nvPr/>
        </p:nvGrpSpPr>
        <p:grpSpPr>
          <a:xfrm rot="-6830105">
            <a:off x="-337283" y="-1183265"/>
            <a:ext cx="2289219" cy="3059784"/>
            <a:chOff x="2215325" y="2417050"/>
            <a:chExt cx="2289250" cy="3059825"/>
          </a:xfrm>
        </p:grpSpPr>
        <p:sp>
          <p:nvSpPr>
            <p:cNvPr id="1084" name="Google Shape;1084;p19"/>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9"/>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9"/>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9"/>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9"/>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9"/>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19"/>
          <p:cNvGrpSpPr/>
          <p:nvPr/>
        </p:nvGrpSpPr>
        <p:grpSpPr>
          <a:xfrm rot="-7723506" flipH="1">
            <a:off x="7988632" y="-108055"/>
            <a:ext cx="1253395" cy="1311066"/>
            <a:chOff x="4385625" y="4289775"/>
            <a:chExt cx="983450" cy="1028700"/>
          </a:xfrm>
        </p:grpSpPr>
        <p:sp>
          <p:nvSpPr>
            <p:cNvPr id="1117" name="Google Shape;1117;p1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19"/>
          <p:cNvSpPr/>
          <p:nvPr/>
        </p:nvSpPr>
        <p:spPr>
          <a:xfrm rot="-9533728">
            <a:off x="7650184" y="54485"/>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19"/>
          <p:cNvGrpSpPr/>
          <p:nvPr/>
        </p:nvGrpSpPr>
        <p:grpSpPr>
          <a:xfrm rot="10800000">
            <a:off x="7058742" y="409780"/>
            <a:ext cx="481300" cy="473625"/>
            <a:chOff x="1433950" y="3130850"/>
            <a:chExt cx="481300" cy="473625"/>
          </a:xfrm>
        </p:grpSpPr>
        <p:sp>
          <p:nvSpPr>
            <p:cNvPr id="1125" name="Google Shape;1125;p1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5">
  <p:cSld name="CUSTOM_17">
    <p:spTree>
      <p:nvGrpSpPr>
        <p:cNvPr id="1" name="Shape 1131"/>
        <p:cNvGrpSpPr/>
        <p:nvPr/>
      </p:nvGrpSpPr>
      <p:grpSpPr>
        <a:xfrm>
          <a:off x="0" y="0"/>
          <a:ext cx="0" cy="0"/>
          <a:chOff x="0" y="0"/>
          <a:chExt cx="0" cy="0"/>
        </a:xfrm>
      </p:grpSpPr>
      <p:sp>
        <p:nvSpPr>
          <p:cNvPr id="1132" name="Google Shape;1132;p20"/>
          <p:cNvSpPr txBox="1">
            <a:spLocks noGrp="1"/>
          </p:cNvSpPr>
          <p:nvPr>
            <p:ph type="subTitle" idx="1"/>
          </p:nvPr>
        </p:nvSpPr>
        <p:spPr>
          <a:xfrm>
            <a:off x="4723250" y="2553592"/>
            <a:ext cx="36576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3" name="Google Shape;1133;p20"/>
          <p:cNvSpPr txBox="1">
            <a:spLocks noGrp="1"/>
          </p:cNvSpPr>
          <p:nvPr>
            <p:ph type="title"/>
          </p:nvPr>
        </p:nvSpPr>
        <p:spPr>
          <a:xfrm>
            <a:off x="4723250" y="1675500"/>
            <a:ext cx="2151600" cy="731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grpSp>
        <p:nvGrpSpPr>
          <p:cNvPr id="1134" name="Google Shape;1134;p20"/>
          <p:cNvGrpSpPr/>
          <p:nvPr/>
        </p:nvGrpSpPr>
        <p:grpSpPr>
          <a:xfrm rot="6830105" flipH="1">
            <a:off x="7198037" y="-1183265"/>
            <a:ext cx="2289219" cy="3059784"/>
            <a:chOff x="2215325" y="2417050"/>
            <a:chExt cx="2289250" cy="3059825"/>
          </a:xfrm>
        </p:grpSpPr>
        <p:sp>
          <p:nvSpPr>
            <p:cNvPr id="1135" name="Google Shape;1135;p20"/>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0"/>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0"/>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0"/>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0"/>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0"/>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0"/>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0"/>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0"/>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0"/>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0"/>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0"/>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0"/>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0"/>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0"/>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0"/>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0"/>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0"/>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0"/>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0"/>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0"/>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0"/>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0"/>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0"/>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0"/>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0"/>
          <p:cNvGrpSpPr/>
          <p:nvPr/>
        </p:nvGrpSpPr>
        <p:grpSpPr>
          <a:xfrm rot="7723506">
            <a:off x="-92055" y="-108055"/>
            <a:ext cx="1253395" cy="1311066"/>
            <a:chOff x="4385625" y="4289775"/>
            <a:chExt cx="983450" cy="1028700"/>
          </a:xfrm>
        </p:grpSpPr>
        <p:sp>
          <p:nvSpPr>
            <p:cNvPr id="1168" name="Google Shape;1168;p20"/>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0"/>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0"/>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0"/>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0"/>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0"/>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20"/>
          <p:cNvSpPr/>
          <p:nvPr/>
        </p:nvSpPr>
        <p:spPr>
          <a:xfrm rot="9533728" flipH="1">
            <a:off x="597465" y="54485"/>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0"/>
          <p:cNvGrpSpPr/>
          <p:nvPr/>
        </p:nvGrpSpPr>
        <p:grpSpPr>
          <a:xfrm rot="10800000" flipH="1">
            <a:off x="1609930" y="409780"/>
            <a:ext cx="481300" cy="473625"/>
            <a:chOff x="1433950" y="3130850"/>
            <a:chExt cx="481300" cy="473625"/>
          </a:xfrm>
        </p:grpSpPr>
        <p:sp>
          <p:nvSpPr>
            <p:cNvPr id="1176" name="Google Shape;1176;p20"/>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0"/>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0"/>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0"/>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0"/>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0"/>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57"/>
        <p:cNvGrpSpPr/>
        <p:nvPr/>
      </p:nvGrpSpPr>
      <p:grpSpPr>
        <a:xfrm>
          <a:off x="0" y="0"/>
          <a:ext cx="0" cy="0"/>
          <a:chOff x="0" y="0"/>
          <a:chExt cx="0" cy="0"/>
        </a:xfrm>
      </p:grpSpPr>
      <p:sp>
        <p:nvSpPr>
          <p:cNvPr id="1758" name="Google Shape;1758;p29"/>
          <p:cNvSpPr txBox="1">
            <a:spLocks noGrp="1"/>
          </p:cNvSpPr>
          <p:nvPr>
            <p:ph type="title"/>
          </p:nvPr>
        </p:nvSpPr>
        <p:spPr>
          <a:xfrm>
            <a:off x="713225" y="530352"/>
            <a:ext cx="7717500" cy="29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endParaRPr/>
          </a:p>
        </p:txBody>
      </p:sp>
      <p:grpSp>
        <p:nvGrpSpPr>
          <p:cNvPr id="1759" name="Google Shape;1759;p29"/>
          <p:cNvGrpSpPr/>
          <p:nvPr/>
        </p:nvGrpSpPr>
        <p:grpSpPr>
          <a:xfrm>
            <a:off x="369625" y="39225"/>
            <a:ext cx="378900" cy="472250"/>
            <a:chOff x="2459875" y="3181675"/>
            <a:chExt cx="378900" cy="472250"/>
          </a:xfrm>
        </p:grpSpPr>
        <p:sp>
          <p:nvSpPr>
            <p:cNvPr id="1760" name="Google Shape;1760;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 name="Google Shape;1763;p29"/>
          <p:cNvSpPr/>
          <p:nvPr/>
        </p:nvSpPr>
        <p:spPr>
          <a:xfrm rot="-1005388">
            <a:off x="121374" y="6010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4" name="Google Shape;1764;p29"/>
          <p:cNvGrpSpPr/>
          <p:nvPr/>
        </p:nvGrpSpPr>
        <p:grpSpPr>
          <a:xfrm rot="-2700000">
            <a:off x="8527743" y="4362616"/>
            <a:ext cx="481295" cy="473620"/>
            <a:chOff x="1433950" y="3130850"/>
            <a:chExt cx="481300" cy="473625"/>
          </a:xfrm>
        </p:grpSpPr>
        <p:sp>
          <p:nvSpPr>
            <p:cNvPr id="1765" name="Google Shape;1765;p29"/>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29"/>
          <p:cNvGrpSpPr/>
          <p:nvPr/>
        </p:nvGrpSpPr>
        <p:grpSpPr>
          <a:xfrm rot="2085203">
            <a:off x="7940386" y="47755"/>
            <a:ext cx="1198514" cy="1244002"/>
            <a:chOff x="238125" y="3112025"/>
            <a:chExt cx="716000" cy="743175"/>
          </a:xfrm>
        </p:grpSpPr>
        <p:sp>
          <p:nvSpPr>
            <p:cNvPr id="1772" name="Google Shape;1772;p29"/>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29"/>
          <p:cNvSpPr/>
          <p:nvPr/>
        </p:nvSpPr>
        <p:spPr>
          <a:xfrm rot="-1005388">
            <a:off x="7431674" y="6422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6" name="Google Shape;1776;p29"/>
          <p:cNvGrpSpPr/>
          <p:nvPr/>
        </p:nvGrpSpPr>
        <p:grpSpPr>
          <a:xfrm>
            <a:off x="176450" y="4439275"/>
            <a:ext cx="378900" cy="472250"/>
            <a:chOff x="2459875" y="3181675"/>
            <a:chExt cx="378900" cy="472250"/>
          </a:xfrm>
        </p:grpSpPr>
        <p:sp>
          <p:nvSpPr>
            <p:cNvPr id="1777" name="Google Shape;1777;p29"/>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29"/>
          <p:cNvGrpSpPr/>
          <p:nvPr/>
        </p:nvGrpSpPr>
        <p:grpSpPr>
          <a:xfrm>
            <a:off x="-504893" y="3128194"/>
            <a:ext cx="1253407" cy="1311078"/>
            <a:chOff x="4385625" y="4289775"/>
            <a:chExt cx="983450" cy="1028700"/>
          </a:xfrm>
        </p:grpSpPr>
        <p:sp>
          <p:nvSpPr>
            <p:cNvPr id="1781" name="Google Shape;1781;p29"/>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827"/>
        <p:cNvGrpSpPr/>
        <p:nvPr/>
      </p:nvGrpSpPr>
      <p:grpSpPr>
        <a:xfrm>
          <a:off x="0" y="0"/>
          <a:ext cx="0" cy="0"/>
          <a:chOff x="0" y="0"/>
          <a:chExt cx="0" cy="0"/>
        </a:xfrm>
      </p:grpSpPr>
      <p:sp>
        <p:nvSpPr>
          <p:cNvPr id="1828" name="Google Shape;1828;p31"/>
          <p:cNvSpPr/>
          <p:nvPr/>
        </p:nvSpPr>
        <p:spPr>
          <a:xfrm rot="-1852365">
            <a:off x="7995334" y="4259300"/>
            <a:ext cx="1198519" cy="1036401"/>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1"/>
          <p:cNvSpPr/>
          <p:nvPr/>
        </p:nvSpPr>
        <p:spPr>
          <a:xfrm rot="-1853654">
            <a:off x="8681008" y="4805923"/>
            <a:ext cx="296813" cy="256579"/>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31"/>
          <p:cNvGrpSpPr/>
          <p:nvPr/>
        </p:nvGrpSpPr>
        <p:grpSpPr>
          <a:xfrm rot="-2085203" flipH="1">
            <a:off x="7940386" y="47755"/>
            <a:ext cx="1198514" cy="1244002"/>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4" name="Google Shape;1834;p31"/>
          <p:cNvGrpSpPr/>
          <p:nvPr/>
        </p:nvGrpSpPr>
        <p:grpSpPr>
          <a:xfrm>
            <a:off x="176450" y="4439275"/>
            <a:ext cx="378900" cy="472250"/>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8" name="Google Shape;1838;p31"/>
          <p:cNvGrpSpPr/>
          <p:nvPr/>
        </p:nvGrpSpPr>
        <p:grpSpPr>
          <a:xfrm rot="-2700000">
            <a:off x="8368168" y="2927841"/>
            <a:ext cx="481295" cy="473620"/>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1"/>
          <p:cNvGrpSpPr/>
          <p:nvPr/>
        </p:nvGrpSpPr>
        <p:grpSpPr>
          <a:xfrm rot="3076494" flipH="1">
            <a:off x="-303535" y="-214130"/>
            <a:ext cx="1253395" cy="1311066"/>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31"/>
          <p:cNvGrpSpPr/>
          <p:nvPr/>
        </p:nvGrpSpPr>
        <p:grpSpPr>
          <a:xfrm rot="-5400000">
            <a:off x="3558350" y="-2231150"/>
            <a:ext cx="2289250" cy="3059825"/>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1"/>
          <p:cNvSpPr/>
          <p:nvPr/>
        </p:nvSpPr>
        <p:spPr>
          <a:xfrm rot="1266272">
            <a:off x="385985" y="154304"/>
            <a:ext cx="902323" cy="78009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6" name="Google Shape;1886;p31"/>
          <p:cNvGrpSpPr/>
          <p:nvPr/>
        </p:nvGrpSpPr>
        <p:grpSpPr>
          <a:xfrm>
            <a:off x="1398450" y="105475"/>
            <a:ext cx="481300" cy="473625"/>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1"/>
          <p:cNvGrpSpPr/>
          <p:nvPr/>
        </p:nvGrpSpPr>
        <p:grpSpPr>
          <a:xfrm>
            <a:off x="131178" y="3409216"/>
            <a:ext cx="1198512" cy="1244001"/>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7" name="Google Shape;1897;p31"/>
          <p:cNvGrpSpPr/>
          <p:nvPr/>
        </p:nvGrpSpPr>
        <p:grpSpPr>
          <a:xfrm rot="3076494" flipH="1">
            <a:off x="7972815" y="3986395"/>
            <a:ext cx="1253395" cy="1311066"/>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TITLE_1">
    <p:spTree>
      <p:nvGrpSpPr>
        <p:cNvPr id="1" name="Shape 1904"/>
        <p:cNvGrpSpPr/>
        <p:nvPr/>
      </p:nvGrpSpPr>
      <p:grpSpPr>
        <a:xfrm>
          <a:off x="0" y="0"/>
          <a:ext cx="0" cy="0"/>
          <a:chOff x="0" y="0"/>
          <a:chExt cx="0" cy="0"/>
        </a:xfrm>
      </p:grpSpPr>
      <p:grpSp>
        <p:nvGrpSpPr>
          <p:cNvPr id="1905" name="Google Shape;1905;p32"/>
          <p:cNvGrpSpPr/>
          <p:nvPr/>
        </p:nvGrpSpPr>
        <p:grpSpPr>
          <a:xfrm>
            <a:off x="126425" y="247588"/>
            <a:ext cx="481300" cy="473625"/>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2" name="Google Shape;1912;p32"/>
          <p:cNvGrpSpPr/>
          <p:nvPr/>
        </p:nvGrpSpPr>
        <p:grpSpPr>
          <a:xfrm>
            <a:off x="551300" y="-210687"/>
            <a:ext cx="892900" cy="888725"/>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9" name="Google Shape;1919;p32"/>
          <p:cNvGrpSpPr/>
          <p:nvPr/>
        </p:nvGrpSpPr>
        <p:grpSpPr>
          <a:xfrm rot="-2085203" flipH="1">
            <a:off x="8054686" y="3848230"/>
            <a:ext cx="1198514" cy="1244002"/>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2"/>
          <p:cNvSpPr/>
          <p:nvPr/>
        </p:nvSpPr>
        <p:spPr>
          <a:xfrm rot="-1005388">
            <a:off x="8279399" y="32074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4" name="Google Shape;1924;p32"/>
          <p:cNvGrpSpPr/>
          <p:nvPr/>
        </p:nvGrpSpPr>
        <p:grpSpPr>
          <a:xfrm rot="-2700000">
            <a:off x="7348993" y="4508991"/>
            <a:ext cx="481295" cy="473620"/>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32"/>
          <p:cNvGrpSpPr/>
          <p:nvPr/>
        </p:nvGrpSpPr>
        <p:grpSpPr>
          <a:xfrm rot="3748678">
            <a:off x="3565788" y="4442589"/>
            <a:ext cx="2012425" cy="2211761"/>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32"/>
          <p:cNvGrpSpPr/>
          <p:nvPr/>
        </p:nvGrpSpPr>
        <p:grpSpPr>
          <a:xfrm>
            <a:off x="4991032" y="4300794"/>
            <a:ext cx="1253407" cy="1311078"/>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4" name="Google Shape;1954;p32"/>
          <p:cNvGrpSpPr/>
          <p:nvPr/>
        </p:nvGrpSpPr>
        <p:grpSpPr>
          <a:xfrm>
            <a:off x="8088925" y="160725"/>
            <a:ext cx="378900" cy="472250"/>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8" name="Google Shape;1958;p32"/>
          <p:cNvSpPr/>
          <p:nvPr/>
        </p:nvSpPr>
        <p:spPr>
          <a:xfrm rot="-1005388">
            <a:off x="8498474" y="61572"/>
            <a:ext cx="489066" cy="422258"/>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9" name="Google Shape;1959;p32"/>
          <p:cNvGrpSpPr/>
          <p:nvPr/>
        </p:nvGrpSpPr>
        <p:grpSpPr>
          <a:xfrm rot="-1205478">
            <a:off x="-336245" y="3016595"/>
            <a:ext cx="2289137" cy="3059674"/>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2168"/>
            <a:ext cx="7717500" cy="365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66" r:id="rId5"/>
    <p:sldLayoutId id="2147483675"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735450" y="1404700"/>
            <a:ext cx="6346200" cy="1913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Programación Orientada a Objetos</a:t>
            </a:r>
            <a:br>
              <a:rPr lang="en" dirty="0"/>
            </a:br>
            <a:r>
              <a:rPr lang="en" sz="4000" dirty="0">
                <a:latin typeface="Nunito Sans"/>
                <a:ea typeface="Nunito Sans"/>
                <a:cs typeface="Nunito Sans"/>
                <a:sym typeface="Nunito Sans"/>
              </a:rPr>
              <a:t>En Python</a:t>
            </a:r>
            <a:endParaRPr sz="4000" dirty="0">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36"/>
          <p:cNvSpPr txBox="1">
            <a:spLocks noGrp="1"/>
          </p:cNvSpPr>
          <p:nvPr>
            <p:ph type="title"/>
          </p:nvPr>
        </p:nvSpPr>
        <p:spPr>
          <a:xfrm>
            <a:off x="713225" y="585216"/>
            <a:ext cx="77175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Ejercicio</a:t>
            </a:r>
            <a:endParaRPr dirty="0">
              <a:latin typeface="Nunito Sans"/>
              <a:ea typeface="Nunito Sans"/>
              <a:cs typeface="Nunito Sans"/>
              <a:sym typeface="Nunito Sans"/>
            </a:endParaRPr>
          </a:p>
        </p:txBody>
      </p:sp>
      <p:sp>
        <p:nvSpPr>
          <p:cNvPr id="2007" name="Google Shape;2007;p36"/>
          <p:cNvSpPr txBox="1">
            <a:spLocks noGrp="1"/>
          </p:cNvSpPr>
          <p:nvPr>
            <p:ph type="body" idx="1"/>
          </p:nvPr>
        </p:nvSpPr>
        <p:spPr>
          <a:xfrm>
            <a:off x="713225" y="1021650"/>
            <a:ext cx="7728042" cy="34910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2000" b="0" i="0" dirty="0">
                <a:solidFill>
                  <a:srgbClr val="FFFFFF"/>
                </a:solidFill>
                <a:effectLst/>
                <a:latin typeface="dm sans" pitchFamily="2" charset="0"/>
              </a:rPr>
              <a:t>Diseñar un programa donde el gerente de un banco pueda crear una cuenta bancaria a varios clientes. El gerente podrá eliminar a todos los clientes del sistema. </a:t>
            </a:r>
            <a:r>
              <a:rPr lang="es-ES" sz="2000" dirty="0">
                <a:solidFill>
                  <a:srgbClr val="FFFFFF"/>
                </a:solidFill>
                <a:latin typeface="dm sans" pitchFamily="2" charset="0"/>
              </a:rPr>
              <a:t>También dentro de la aplicación, el gerente podrá visualizar a todos los clientes que poseen una cuenta bancaria.</a:t>
            </a:r>
            <a:endParaRPr lang="es-ES" sz="2000" b="0" i="0" dirty="0">
              <a:solidFill>
                <a:srgbClr val="FFFFFF"/>
              </a:solidFill>
              <a:effectLst/>
              <a:latin typeface="dm sans" pitchFamily="2" charset="0"/>
            </a:endParaRPr>
          </a:p>
          <a:p>
            <a:pPr marL="0" lvl="0" indent="0" algn="l" rtl="0">
              <a:spcBef>
                <a:spcPts val="0"/>
              </a:spcBef>
              <a:spcAft>
                <a:spcPts val="0"/>
              </a:spcAft>
              <a:buClr>
                <a:schemeClr val="dk1"/>
              </a:buClr>
              <a:buSzPts val="1100"/>
              <a:buFont typeface="Arial"/>
              <a:buNone/>
            </a:pPr>
            <a:endParaRPr lang="es-ES" dirty="0">
              <a:solidFill>
                <a:srgbClr val="FFFFFF"/>
              </a:solidFill>
              <a:latin typeface="dm sans" pitchFamily="2" charset="0"/>
            </a:endParaRPr>
          </a:p>
          <a:p>
            <a:pPr marL="0" lvl="0" indent="0" algn="l" rtl="0">
              <a:spcBef>
                <a:spcPts val="0"/>
              </a:spcBef>
              <a:spcAft>
                <a:spcPts val="0"/>
              </a:spcAft>
              <a:buClr>
                <a:schemeClr val="bg1"/>
              </a:buClr>
              <a:buSzPts val="1100"/>
              <a:buNone/>
            </a:pPr>
            <a:endParaRPr lang="en-US" sz="1100" dirty="0"/>
          </a:p>
          <a:p>
            <a:pPr marL="0" lvl="0" indent="0" algn="l" rtl="0">
              <a:spcBef>
                <a:spcPts val="0"/>
              </a:spcBef>
              <a:spcAft>
                <a:spcPts val="0"/>
              </a:spcAft>
              <a:buClr>
                <a:schemeClr val="bg1"/>
              </a:buClr>
              <a:buSzPts val="1100"/>
              <a:buNone/>
            </a:pPr>
            <a:endParaRPr lang="en-US" sz="1100" dirty="0"/>
          </a:p>
        </p:txBody>
      </p:sp>
    </p:spTree>
    <p:extLst>
      <p:ext uri="{BB962C8B-B14F-4D97-AF65-F5344CB8AC3E}">
        <p14:creationId xmlns:p14="http://schemas.microsoft.com/office/powerpoint/2010/main" val="289226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36"/>
          <p:cNvSpPr txBox="1">
            <a:spLocks noGrp="1"/>
          </p:cNvSpPr>
          <p:nvPr>
            <p:ph type="title"/>
          </p:nvPr>
        </p:nvSpPr>
        <p:spPr>
          <a:xfrm>
            <a:off x="713225" y="585216"/>
            <a:ext cx="7717500" cy="29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Programación Orientada a Objetos</a:t>
            </a:r>
            <a:endParaRPr dirty="0">
              <a:latin typeface="Nunito Sans"/>
              <a:ea typeface="Nunito Sans"/>
              <a:cs typeface="Nunito Sans"/>
              <a:sym typeface="Nunito Sans"/>
            </a:endParaRPr>
          </a:p>
        </p:txBody>
      </p:sp>
      <p:sp>
        <p:nvSpPr>
          <p:cNvPr id="2007" name="Google Shape;2007;p36"/>
          <p:cNvSpPr txBox="1">
            <a:spLocks noGrp="1"/>
          </p:cNvSpPr>
          <p:nvPr>
            <p:ph type="body" idx="1"/>
          </p:nvPr>
        </p:nvSpPr>
        <p:spPr>
          <a:xfrm>
            <a:off x="713225" y="1021650"/>
            <a:ext cx="7717500" cy="3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b="0" i="0" dirty="0">
                <a:solidFill>
                  <a:srgbClr val="FFFFFF"/>
                </a:solidFill>
                <a:effectLst/>
                <a:latin typeface="dm sans" pitchFamily="2" charset="0"/>
              </a:rPr>
              <a:t>La programación orientada a objetos es un paradigma de programación basado en la creación de objetos que pueden contener datos y funciones.</a:t>
            </a:r>
          </a:p>
          <a:p>
            <a:pPr marL="0" lvl="0" indent="0" algn="l" rtl="0">
              <a:spcBef>
                <a:spcPts val="0"/>
              </a:spcBef>
              <a:spcAft>
                <a:spcPts val="0"/>
              </a:spcAft>
              <a:buClr>
                <a:schemeClr val="dk1"/>
              </a:buClr>
              <a:buSzPts val="1100"/>
              <a:buFont typeface="Arial"/>
              <a:buNone/>
            </a:pPr>
            <a:endParaRPr lang="es-ES" dirty="0">
              <a:solidFill>
                <a:srgbClr val="FFFFFF"/>
              </a:solidFill>
              <a:latin typeface="dm sans" pitchFamily="2" charset="0"/>
            </a:endParaRPr>
          </a:p>
          <a:p>
            <a:pPr marL="0" lvl="0" indent="0" algn="l" rtl="0">
              <a:spcBef>
                <a:spcPts val="0"/>
              </a:spcBef>
              <a:spcAft>
                <a:spcPts val="0"/>
              </a:spcAft>
              <a:buClr>
                <a:schemeClr val="dk1"/>
              </a:buClr>
              <a:buSzPts val="1100"/>
              <a:buFont typeface="Arial"/>
              <a:buNone/>
            </a:pPr>
            <a:r>
              <a:rPr lang="es-ES" sz="1400" b="1" dirty="0">
                <a:solidFill>
                  <a:srgbClr val="FFFFFF"/>
                </a:solidFill>
                <a:latin typeface="dm sans" pitchFamily="2" charset="0"/>
              </a:rPr>
              <a:t>¿Qué es un paradigma de programación?</a:t>
            </a:r>
          </a:p>
          <a:p>
            <a:pPr marL="0" lvl="0" indent="0" algn="l" rtl="0">
              <a:spcBef>
                <a:spcPts val="0"/>
              </a:spcBef>
              <a:spcAft>
                <a:spcPts val="0"/>
              </a:spcAft>
              <a:buClr>
                <a:schemeClr val="dk1"/>
              </a:buClr>
              <a:buSzPts val="1100"/>
              <a:buFont typeface="Arial"/>
              <a:buNone/>
            </a:pPr>
            <a:r>
              <a:rPr lang="es-ES" dirty="0">
                <a:solidFill>
                  <a:srgbClr val="FFFFFF"/>
                </a:solidFill>
                <a:latin typeface="dm sans" pitchFamily="2" charset="0"/>
              </a:rPr>
              <a:t>Los paradigmas de programación son los principios fundamentales de la programación de software. Lo más fácil es planteárselos como estilos de programación fundamentalmente diferenciados que, en consecuencia, generan códigos software que están estructurados de forma distinta.</a:t>
            </a:r>
          </a:p>
          <a:p>
            <a:pPr marL="0" lvl="0" indent="0" algn="l" rtl="0">
              <a:spcBef>
                <a:spcPts val="0"/>
              </a:spcBef>
              <a:spcAft>
                <a:spcPts val="0"/>
              </a:spcAft>
              <a:buClr>
                <a:schemeClr val="dk1"/>
              </a:buClr>
              <a:buSzPts val="1100"/>
              <a:buFont typeface="Arial"/>
              <a:buNone/>
            </a:pPr>
            <a:endParaRPr lang="es-ES" sz="1100" dirty="0">
              <a:solidFill>
                <a:srgbClr val="FFFFFF"/>
              </a:solidFill>
              <a:latin typeface="dm sans" pitchFamily="2" charset="0"/>
            </a:endParaRPr>
          </a:p>
          <a:p>
            <a:pPr marL="228600" indent="-228600">
              <a:buClr>
                <a:schemeClr val="bg1"/>
              </a:buClr>
              <a:buSzPts val="1100"/>
            </a:pPr>
            <a:r>
              <a:rPr lang="en-US" dirty="0" err="1">
                <a:solidFill>
                  <a:srgbClr val="FFFFFF"/>
                </a:solidFill>
                <a:latin typeface="dm sans" pitchFamily="2" charset="0"/>
              </a:rPr>
              <a:t>Programación</a:t>
            </a:r>
            <a:r>
              <a:rPr lang="en-US" dirty="0">
                <a:solidFill>
                  <a:srgbClr val="FFFFFF"/>
                </a:solidFill>
                <a:latin typeface="dm sans" pitchFamily="2" charset="0"/>
              </a:rPr>
              <a:t> </a:t>
            </a:r>
            <a:r>
              <a:rPr lang="en-US" dirty="0" err="1">
                <a:solidFill>
                  <a:srgbClr val="FFFFFF"/>
                </a:solidFill>
                <a:latin typeface="dm sans" pitchFamily="2" charset="0"/>
              </a:rPr>
              <a:t>Declarativa</a:t>
            </a:r>
            <a:endParaRPr lang="en-US" dirty="0">
              <a:solidFill>
                <a:srgbClr val="FFFFFF"/>
              </a:solidFill>
              <a:latin typeface="dm sans" pitchFamily="2" charset="0"/>
            </a:endParaRPr>
          </a:p>
          <a:p>
            <a:pPr marL="0" indent="0">
              <a:buClr>
                <a:schemeClr val="bg1"/>
              </a:buClr>
              <a:buSzPts val="1100"/>
              <a:buNone/>
            </a:pPr>
            <a:r>
              <a:rPr lang="en-US" dirty="0">
                <a:solidFill>
                  <a:srgbClr val="FFFFFF"/>
                </a:solidFill>
                <a:latin typeface="dm sans" pitchFamily="2" charset="0"/>
              </a:rPr>
              <a:t>	</a:t>
            </a:r>
            <a:r>
              <a:rPr lang="en-US" dirty="0" err="1">
                <a:solidFill>
                  <a:srgbClr val="FFFFFF"/>
                </a:solidFill>
                <a:latin typeface="dm sans" pitchFamily="2" charset="0"/>
              </a:rPr>
              <a:t>Estructurado</a:t>
            </a:r>
            <a:endParaRPr lang="en-US" dirty="0">
              <a:solidFill>
                <a:srgbClr val="FFFFFF"/>
              </a:solidFill>
              <a:latin typeface="dm sans" pitchFamily="2" charset="0"/>
            </a:endParaRPr>
          </a:p>
          <a:p>
            <a:pPr marL="0" indent="0">
              <a:buClr>
                <a:schemeClr val="bg1"/>
              </a:buClr>
              <a:buSzPts val="1100"/>
              <a:buNone/>
            </a:pPr>
            <a:r>
              <a:rPr lang="en-US" dirty="0">
                <a:solidFill>
                  <a:srgbClr val="FFFFFF"/>
                </a:solidFill>
                <a:latin typeface="dm sans" pitchFamily="2" charset="0"/>
              </a:rPr>
              <a:t>	</a:t>
            </a:r>
            <a:r>
              <a:rPr lang="en-US" dirty="0" err="1">
                <a:solidFill>
                  <a:srgbClr val="FFFFFF"/>
                </a:solidFill>
                <a:latin typeface="dm sans" pitchFamily="2" charset="0"/>
              </a:rPr>
              <a:t>Orientada</a:t>
            </a:r>
            <a:r>
              <a:rPr lang="en-US" dirty="0">
                <a:solidFill>
                  <a:srgbClr val="FFFFFF"/>
                </a:solidFill>
                <a:latin typeface="dm sans" pitchFamily="2" charset="0"/>
              </a:rPr>
              <a:t> a </a:t>
            </a:r>
            <a:r>
              <a:rPr lang="en-US" dirty="0" err="1">
                <a:solidFill>
                  <a:srgbClr val="FFFFFF"/>
                </a:solidFill>
                <a:latin typeface="dm sans" pitchFamily="2" charset="0"/>
              </a:rPr>
              <a:t>Objetos</a:t>
            </a:r>
            <a:endParaRPr lang="en-US" dirty="0">
              <a:solidFill>
                <a:srgbClr val="FFFFFF"/>
              </a:solidFill>
              <a:latin typeface="dm sans" pitchFamily="2" charset="0"/>
            </a:endParaRPr>
          </a:p>
          <a:p>
            <a:pPr marL="0" lvl="0" indent="0" algn="l" rtl="0">
              <a:spcBef>
                <a:spcPts val="0"/>
              </a:spcBef>
              <a:spcAft>
                <a:spcPts val="0"/>
              </a:spcAft>
              <a:buClr>
                <a:schemeClr val="bg1"/>
              </a:buClr>
              <a:buSzPts val="1100"/>
              <a:buNone/>
            </a:pPr>
            <a:r>
              <a:rPr lang="en-US" dirty="0">
                <a:solidFill>
                  <a:srgbClr val="FFFFFF"/>
                </a:solidFill>
                <a:latin typeface="dm sans" pitchFamily="2" charset="0"/>
              </a:rPr>
              <a:t>	</a:t>
            </a:r>
          </a:p>
          <a:p>
            <a:pPr marL="171450" lvl="0" indent="-171450" algn="l" rtl="0">
              <a:spcBef>
                <a:spcPts val="0"/>
              </a:spcBef>
              <a:spcAft>
                <a:spcPts val="0"/>
              </a:spcAft>
              <a:buClr>
                <a:schemeClr val="bg1"/>
              </a:buClr>
              <a:buSzPts val="1100"/>
              <a:buFont typeface="Arial" panose="020B0604020202020204" pitchFamily="34" charset="0"/>
              <a:buChar char="•"/>
            </a:pPr>
            <a:r>
              <a:rPr lang="en-US" dirty="0" err="1">
                <a:solidFill>
                  <a:srgbClr val="FFFFFF"/>
                </a:solidFill>
                <a:latin typeface="dm sans" pitchFamily="2" charset="0"/>
              </a:rPr>
              <a:t>Programación</a:t>
            </a:r>
            <a:r>
              <a:rPr lang="en-US" dirty="0">
                <a:solidFill>
                  <a:srgbClr val="FFFFFF"/>
                </a:solidFill>
                <a:latin typeface="dm sans" pitchFamily="2" charset="0"/>
              </a:rPr>
              <a:t> </a:t>
            </a:r>
            <a:r>
              <a:rPr lang="en-US" dirty="0" err="1">
                <a:solidFill>
                  <a:srgbClr val="FFFFFF"/>
                </a:solidFill>
                <a:latin typeface="dm sans" pitchFamily="2" charset="0"/>
              </a:rPr>
              <a:t>Imperativa</a:t>
            </a:r>
            <a:endParaRPr lang="en-US" dirty="0">
              <a:solidFill>
                <a:srgbClr val="FFFFFF"/>
              </a:solidFill>
              <a:latin typeface="dm sans" pitchFamily="2" charset="0"/>
            </a:endParaRPr>
          </a:p>
          <a:p>
            <a:pPr marL="0" lvl="0" indent="0" algn="l" rtl="0">
              <a:spcBef>
                <a:spcPts val="0"/>
              </a:spcBef>
              <a:spcAft>
                <a:spcPts val="0"/>
              </a:spcAft>
              <a:buClr>
                <a:schemeClr val="bg1"/>
              </a:buClr>
              <a:buSzPts val="1100"/>
              <a:buNone/>
            </a:pPr>
            <a:r>
              <a:rPr lang="en-US" dirty="0">
                <a:solidFill>
                  <a:srgbClr val="FFFFFF"/>
                </a:solidFill>
                <a:latin typeface="dm sans" pitchFamily="2" charset="0"/>
              </a:rPr>
              <a:t>	</a:t>
            </a:r>
            <a:r>
              <a:rPr lang="en-US" dirty="0" err="1">
                <a:solidFill>
                  <a:srgbClr val="FFFFFF"/>
                </a:solidFill>
                <a:latin typeface="dm sans" pitchFamily="2" charset="0"/>
              </a:rPr>
              <a:t>Funcional</a:t>
            </a:r>
            <a:endParaRPr lang="en-US" dirty="0">
              <a:solidFill>
                <a:srgbClr val="FFFFFF"/>
              </a:solidFill>
              <a:latin typeface="dm sans" pitchFamily="2" charset="0"/>
            </a:endParaRPr>
          </a:p>
          <a:p>
            <a:pPr marL="0" lvl="0" indent="0" algn="l" rtl="0">
              <a:spcBef>
                <a:spcPts val="0"/>
              </a:spcBef>
              <a:spcAft>
                <a:spcPts val="0"/>
              </a:spcAft>
              <a:buClr>
                <a:schemeClr val="bg1"/>
              </a:buClr>
              <a:buSzPts val="1100"/>
              <a:buNone/>
            </a:pPr>
            <a:r>
              <a:rPr lang="en-US" dirty="0">
                <a:solidFill>
                  <a:srgbClr val="FFFFFF"/>
                </a:solidFill>
                <a:latin typeface="dm sans" pitchFamily="2" charset="0"/>
              </a:rPr>
              <a:t>	</a:t>
            </a:r>
            <a:r>
              <a:rPr lang="en-US" dirty="0" err="1">
                <a:solidFill>
                  <a:srgbClr val="FFFFFF"/>
                </a:solidFill>
                <a:latin typeface="dm sans" pitchFamily="2" charset="0"/>
              </a:rPr>
              <a:t>Lógico</a:t>
            </a:r>
            <a:endParaRPr lang="en-US" dirty="0">
              <a:solidFill>
                <a:srgbClr val="FFFFFF"/>
              </a:solidFill>
              <a:latin typeface="dm sans" pitchFamily="2" charset="0"/>
            </a:endParaRPr>
          </a:p>
          <a:p>
            <a:pPr marL="0" lvl="0" indent="0" algn="l" rtl="0">
              <a:spcBef>
                <a:spcPts val="0"/>
              </a:spcBef>
              <a:spcAft>
                <a:spcPts val="0"/>
              </a:spcAft>
              <a:buClr>
                <a:schemeClr val="bg1"/>
              </a:buClr>
              <a:buSzPts val="1100"/>
              <a:buNone/>
            </a:pPr>
            <a:endParaRPr lang="en-US" sz="1100" dirty="0"/>
          </a:p>
          <a:p>
            <a:pPr marL="0" lvl="0" indent="0" algn="l" rtl="0">
              <a:spcBef>
                <a:spcPts val="0"/>
              </a:spcBef>
              <a:spcAft>
                <a:spcPts val="0"/>
              </a:spcAft>
              <a:buClr>
                <a:schemeClr val="bg1"/>
              </a:buClr>
              <a:buSzPts val="1100"/>
              <a:buNone/>
            </a:pPr>
            <a:endParaRPr lang="en-US" sz="1100" dirty="0"/>
          </a:p>
        </p:txBody>
      </p:sp>
      <p:pic>
        <p:nvPicPr>
          <p:cNvPr id="1026" name="Picture 2" descr="programación – Programación Orientada a Objetos">
            <a:extLst>
              <a:ext uri="{FF2B5EF4-FFF2-40B4-BE49-F238E27FC236}">
                <a16:creationId xmlns:a16="http://schemas.microsoft.com/office/drawing/2014/main" id="{4E81E9BE-AA58-2093-4D60-784D41DEE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331" y="2504017"/>
            <a:ext cx="3276601" cy="24877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66"/>
          <p:cNvSpPr txBox="1">
            <a:spLocks noGrp="1"/>
          </p:cNvSpPr>
          <p:nvPr>
            <p:ph type="subTitle" idx="1"/>
          </p:nvPr>
        </p:nvSpPr>
        <p:spPr>
          <a:xfrm>
            <a:off x="683724" y="1389074"/>
            <a:ext cx="3657600" cy="3429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Un objeto es una combinación de propiedades o atributos que describen al objeto y una serie de métodos o acciones que puede ejecutar el objeto. Cada objeto en nuestro programa es capaz de almacenar información en sus propiedades y de modificarlas de manera independiente a otros objetos. Esto quiere decir que aunque tuviera dos objetos similares, digamos dos marcadores, cada uno puede modificar sus propiedades sin que estas modificaciones afecten al otro objeto, aún cuando ambos son del mismo tipo.</a:t>
            </a:r>
            <a:endParaRPr lang="en-US" dirty="0"/>
          </a:p>
        </p:txBody>
      </p:sp>
      <p:sp>
        <p:nvSpPr>
          <p:cNvPr id="2988" name="Google Shape;2988;p66"/>
          <p:cNvSpPr txBox="1">
            <a:spLocks noGrp="1"/>
          </p:cNvSpPr>
          <p:nvPr>
            <p:ph type="title"/>
          </p:nvPr>
        </p:nvSpPr>
        <p:spPr>
          <a:xfrm>
            <a:off x="1819006" y="536252"/>
            <a:ext cx="2469000" cy="73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POO </a:t>
            </a:r>
            <a:br>
              <a:rPr lang="en" dirty="0"/>
            </a:br>
            <a:r>
              <a:rPr lang="en" dirty="0">
                <a:latin typeface="Nunito Sans"/>
                <a:ea typeface="Nunito Sans"/>
                <a:cs typeface="Nunito Sans"/>
                <a:sym typeface="Nunito Sans"/>
              </a:rPr>
              <a:t>OBJETO</a:t>
            </a:r>
            <a:endParaRPr dirty="0">
              <a:latin typeface="Nunito Sans"/>
              <a:ea typeface="Nunito Sans"/>
              <a:cs typeface="Nunito Sans"/>
              <a:sym typeface="Nunito Sans"/>
            </a:endParaRPr>
          </a:p>
        </p:txBody>
      </p:sp>
      <p:sp>
        <p:nvSpPr>
          <p:cNvPr id="2994" name="Google Shape;2994;p66"/>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Qué es la programación orientada a objetos? | EDteam">
            <a:extLst>
              <a:ext uri="{FF2B5EF4-FFF2-40B4-BE49-F238E27FC236}">
                <a16:creationId xmlns:a16="http://schemas.microsoft.com/office/drawing/2014/main" id="{760F381C-5F86-268F-7D19-B0B989DD2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071" y="1193800"/>
            <a:ext cx="2767808" cy="275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8"/>
        <p:cNvGrpSpPr/>
        <p:nvPr/>
      </p:nvGrpSpPr>
      <p:grpSpPr>
        <a:xfrm>
          <a:off x="0" y="0"/>
          <a:ext cx="0" cy="0"/>
          <a:chOff x="0" y="0"/>
          <a:chExt cx="0" cy="0"/>
        </a:xfrm>
      </p:grpSpPr>
      <p:sp>
        <p:nvSpPr>
          <p:cNvPr id="3003" name="Google Shape;3003;p67"/>
          <p:cNvSpPr txBox="1">
            <a:spLocks noGrp="1"/>
          </p:cNvSpPr>
          <p:nvPr>
            <p:ph type="subTitle" idx="1"/>
          </p:nvPr>
        </p:nvSpPr>
        <p:spPr>
          <a:xfrm>
            <a:off x="4969933" y="1181554"/>
            <a:ext cx="4351867" cy="2926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Los atributos son las características o información propia del objeto.</a:t>
            </a:r>
            <a:endParaRPr lang="en-US" dirty="0"/>
          </a:p>
        </p:txBody>
      </p:sp>
      <p:sp>
        <p:nvSpPr>
          <p:cNvPr id="3004" name="Google Shape;3004;p67"/>
          <p:cNvSpPr txBox="1">
            <a:spLocks noGrp="1"/>
          </p:cNvSpPr>
          <p:nvPr>
            <p:ph type="title"/>
          </p:nvPr>
        </p:nvSpPr>
        <p:spPr>
          <a:xfrm>
            <a:off x="5014521" y="1514829"/>
            <a:ext cx="2402279"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POO</a:t>
            </a:r>
            <a:br>
              <a:rPr lang="en" dirty="0"/>
            </a:br>
            <a:r>
              <a:rPr lang="en" dirty="0">
                <a:latin typeface="Nunito Sans"/>
                <a:ea typeface="Nunito Sans"/>
                <a:cs typeface="Nunito Sans"/>
                <a:sym typeface="Nunito Sans"/>
              </a:rPr>
              <a:t>ATRIBUTOS</a:t>
            </a:r>
            <a:endParaRPr dirty="0">
              <a:latin typeface="Nunito Sans"/>
              <a:ea typeface="Nunito Sans"/>
              <a:cs typeface="Nunito Sans"/>
              <a:sym typeface="Nunito Sans"/>
            </a:endParaRPr>
          </a:p>
        </p:txBody>
      </p:sp>
      <p:pic>
        <p:nvPicPr>
          <p:cNvPr id="5122" name="Picture 2" descr="Introducción a la Programación Orientada a Objetos">
            <a:extLst>
              <a:ext uri="{FF2B5EF4-FFF2-40B4-BE49-F238E27FC236}">
                <a16:creationId xmlns:a16="http://schemas.microsoft.com/office/drawing/2014/main" id="{7412889A-7B20-ACC2-3DA5-08E33FC31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20" y="1574403"/>
            <a:ext cx="3838489" cy="199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2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6"/>
        <p:cNvGrpSpPr/>
        <p:nvPr/>
      </p:nvGrpSpPr>
      <p:grpSpPr>
        <a:xfrm>
          <a:off x="0" y="0"/>
          <a:ext cx="0" cy="0"/>
          <a:chOff x="0" y="0"/>
          <a:chExt cx="0" cy="0"/>
        </a:xfrm>
      </p:grpSpPr>
      <p:sp>
        <p:nvSpPr>
          <p:cNvPr id="2987" name="Google Shape;2987;p66"/>
          <p:cNvSpPr txBox="1">
            <a:spLocks noGrp="1"/>
          </p:cNvSpPr>
          <p:nvPr>
            <p:ph type="subTitle" idx="1"/>
          </p:nvPr>
        </p:nvSpPr>
        <p:spPr>
          <a:xfrm>
            <a:off x="690054" y="2515141"/>
            <a:ext cx="3888276" cy="107472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Los métodos son las acciones que el objeto realizará en el entorno, haciendo uso de los atributos asignados. </a:t>
            </a:r>
            <a:endParaRPr lang="en-US" dirty="0"/>
          </a:p>
        </p:txBody>
      </p:sp>
      <p:sp>
        <p:nvSpPr>
          <p:cNvPr id="2988" name="Google Shape;2988;p66"/>
          <p:cNvSpPr txBox="1">
            <a:spLocks noGrp="1"/>
          </p:cNvSpPr>
          <p:nvPr>
            <p:ph type="title"/>
          </p:nvPr>
        </p:nvSpPr>
        <p:spPr>
          <a:xfrm>
            <a:off x="1825336" y="1662319"/>
            <a:ext cx="2469000" cy="73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POO </a:t>
            </a:r>
            <a:br>
              <a:rPr lang="en" dirty="0"/>
            </a:br>
            <a:r>
              <a:rPr lang="en" dirty="0">
                <a:latin typeface="Nunito Sans"/>
                <a:ea typeface="Nunito Sans"/>
                <a:cs typeface="Nunito Sans"/>
                <a:sym typeface="Nunito Sans"/>
              </a:rPr>
              <a:t>MÉTODOS</a:t>
            </a:r>
            <a:endParaRPr dirty="0">
              <a:latin typeface="Nunito Sans"/>
              <a:ea typeface="Nunito Sans"/>
              <a:cs typeface="Nunito Sans"/>
              <a:sym typeface="Nunito Sans"/>
            </a:endParaRPr>
          </a:p>
        </p:txBody>
      </p:sp>
      <p:sp>
        <p:nvSpPr>
          <p:cNvPr id="2994" name="Google Shape;2994;p66"/>
          <p:cNvSpPr/>
          <p:nvPr/>
        </p:nvSpPr>
        <p:spPr>
          <a:xfrm>
            <a:off x="2544682" y="1242"/>
            <a:ext cx="6330" cy="10086"/>
          </a:xfrm>
          <a:custGeom>
            <a:avLst/>
            <a:gdLst/>
            <a:ahLst/>
            <a:cxnLst/>
            <a:rect l="l" t="t" r="r" b="b"/>
            <a:pathLst>
              <a:path w="91" h="145" extrusionOk="0">
                <a:moveTo>
                  <a:pt x="0" y="0"/>
                </a:moveTo>
                <a:lnTo>
                  <a:pt x="72" y="144"/>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Introducción a la Programación Orientada a Objetos">
            <a:extLst>
              <a:ext uri="{FF2B5EF4-FFF2-40B4-BE49-F238E27FC236}">
                <a16:creationId xmlns:a16="http://schemas.microsoft.com/office/drawing/2014/main" id="{55948A8D-8BEA-E821-785A-644BAD768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666" y="1662319"/>
            <a:ext cx="3508681" cy="182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7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8"/>
        <p:cNvGrpSpPr/>
        <p:nvPr/>
      </p:nvGrpSpPr>
      <p:grpSpPr>
        <a:xfrm>
          <a:off x="0" y="0"/>
          <a:ext cx="0" cy="0"/>
          <a:chOff x="0" y="0"/>
          <a:chExt cx="0" cy="0"/>
        </a:xfrm>
      </p:grpSpPr>
      <p:sp>
        <p:nvSpPr>
          <p:cNvPr id="3003" name="Google Shape;3003;p67"/>
          <p:cNvSpPr txBox="1">
            <a:spLocks noGrp="1"/>
          </p:cNvSpPr>
          <p:nvPr>
            <p:ph type="subTitle" idx="1"/>
          </p:nvPr>
        </p:nvSpPr>
        <p:spPr>
          <a:xfrm>
            <a:off x="821267" y="1268588"/>
            <a:ext cx="3657600" cy="2926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Una clase es una plantilla. Define de manera genérica cómo van a ser los objetos de un determinado tipo. </a:t>
            </a:r>
            <a:endParaRPr lang="en-US" dirty="0"/>
          </a:p>
        </p:txBody>
      </p:sp>
      <p:sp>
        <p:nvSpPr>
          <p:cNvPr id="3004" name="Google Shape;3004;p67"/>
          <p:cNvSpPr txBox="1">
            <a:spLocks noGrp="1"/>
          </p:cNvSpPr>
          <p:nvPr>
            <p:ph type="title"/>
          </p:nvPr>
        </p:nvSpPr>
        <p:spPr>
          <a:xfrm>
            <a:off x="865855" y="1601863"/>
            <a:ext cx="21516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POO</a:t>
            </a:r>
            <a:br>
              <a:rPr lang="en" dirty="0"/>
            </a:br>
            <a:r>
              <a:rPr lang="en" dirty="0">
                <a:latin typeface="Nunito Sans"/>
                <a:ea typeface="Nunito Sans"/>
                <a:cs typeface="Nunito Sans"/>
                <a:sym typeface="Nunito Sans"/>
              </a:rPr>
              <a:t>CLASE</a:t>
            </a:r>
            <a:endParaRPr dirty="0">
              <a:latin typeface="Nunito Sans"/>
              <a:ea typeface="Nunito Sans"/>
              <a:cs typeface="Nunito Sans"/>
              <a:sym typeface="Nunito Sans"/>
            </a:endParaRPr>
          </a:p>
        </p:txBody>
      </p:sp>
      <p:pic>
        <p:nvPicPr>
          <p:cNvPr id="3074" name="Picture 2" descr="Clases y Objetos | Aprendiendo Arduino">
            <a:extLst>
              <a:ext uri="{FF2B5EF4-FFF2-40B4-BE49-F238E27FC236}">
                <a16:creationId xmlns:a16="http://schemas.microsoft.com/office/drawing/2014/main" id="{F7C4002D-2F1A-DAE2-E070-B90804AB2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670" y="451922"/>
            <a:ext cx="2062429" cy="16333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OO: ¿Qué es la programación orientada a objetos? | Alura Cursos Online">
            <a:extLst>
              <a:ext uri="{FF2B5EF4-FFF2-40B4-BE49-F238E27FC236}">
                <a16:creationId xmlns:a16="http://schemas.microsoft.com/office/drawing/2014/main" id="{1A65CC2C-766C-0D5E-C9BA-27F4894F3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135" y="2398377"/>
            <a:ext cx="28575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2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8"/>
        <p:cNvGrpSpPr/>
        <p:nvPr/>
      </p:nvGrpSpPr>
      <p:grpSpPr>
        <a:xfrm>
          <a:off x="0" y="0"/>
          <a:ext cx="0" cy="0"/>
          <a:chOff x="0" y="0"/>
          <a:chExt cx="0" cy="0"/>
        </a:xfrm>
      </p:grpSpPr>
      <p:sp>
        <p:nvSpPr>
          <p:cNvPr id="3003" name="Google Shape;3003;p67"/>
          <p:cNvSpPr txBox="1">
            <a:spLocks noGrp="1"/>
          </p:cNvSpPr>
          <p:nvPr>
            <p:ph type="subTitle" idx="1"/>
          </p:nvPr>
        </p:nvSpPr>
        <p:spPr>
          <a:xfrm>
            <a:off x="4775200" y="1108687"/>
            <a:ext cx="3657600" cy="29261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La abstracción es el proceso en el cual, se contemplan los atributos y los métodos necesarios para que el objeto funcione en el entorno provisto. </a:t>
            </a:r>
            <a:endParaRPr lang="en-US" dirty="0"/>
          </a:p>
        </p:txBody>
      </p:sp>
      <p:sp>
        <p:nvSpPr>
          <p:cNvPr id="3004" name="Google Shape;3004;p67"/>
          <p:cNvSpPr txBox="1">
            <a:spLocks noGrp="1"/>
          </p:cNvSpPr>
          <p:nvPr>
            <p:ph type="title"/>
          </p:nvPr>
        </p:nvSpPr>
        <p:spPr>
          <a:xfrm>
            <a:off x="4819787" y="1441962"/>
            <a:ext cx="2859479"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POO</a:t>
            </a:r>
            <a:br>
              <a:rPr lang="en" dirty="0"/>
            </a:br>
            <a:r>
              <a:rPr lang="en" dirty="0">
                <a:latin typeface="Nunito Sans"/>
                <a:sym typeface="Nunito Sans"/>
              </a:rPr>
              <a:t>ABSTRACCIÓN</a:t>
            </a:r>
            <a:br>
              <a:rPr lang="en" dirty="0">
                <a:latin typeface="Nunito Sans"/>
                <a:sym typeface="Nunito Sans"/>
              </a:rPr>
            </a:br>
            <a:endParaRPr dirty="0">
              <a:latin typeface="Nunito Sans"/>
              <a:ea typeface="Nunito Sans"/>
              <a:cs typeface="Nunito Sans"/>
              <a:sym typeface="Nunito Sans"/>
            </a:endParaRPr>
          </a:p>
        </p:txBody>
      </p:sp>
      <p:pic>
        <p:nvPicPr>
          <p:cNvPr id="3080" name="Picture 8" descr="Santa's Little Helper | Simpson Wiki en Español | Fandom">
            <a:extLst>
              <a:ext uri="{FF2B5EF4-FFF2-40B4-BE49-F238E27FC236}">
                <a16:creationId xmlns:a16="http://schemas.microsoft.com/office/drawing/2014/main" id="{8EA38F2A-7CBF-E73A-9EDA-04E7DE18A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34" y="1080716"/>
            <a:ext cx="2737731" cy="2749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3" name="Google Shape;3013;p68"/>
          <p:cNvSpPr txBox="1">
            <a:spLocks noGrp="1"/>
          </p:cNvSpPr>
          <p:nvPr>
            <p:ph type="subTitle" idx="1"/>
          </p:nvPr>
        </p:nvSpPr>
        <p:spPr>
          <a:xfrm>
            <a:off x="4824461" y="2571750"/>
            <a:ext cx="3657600" cy="914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Es crear un objeto a partir de una clase.</a:t>
            </a:r>
            <a:endParaRPr dirty="0"/>
          </a:p>
        </p:txBody>
      </p:sp>
      <p:sp>
        <p:nvSpPr>
          <p:cNvPr id="3014" name="Google Shape;3014;p68"/>
          <p:cNvSpPr txBox="1">
            <a:spLocks noGrp="1"/>
          </p:cNvSpPr>
          <p:nvPr>
            <p:ph type="title"/>
          </p:nvPr>
        </p:nvSpPr>
        <p:spPr>
          <a:xfrm>
            <a:off x="4824461" y="1753231"/>
            <a:ext cx="24690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POO</a:t>
            </a:r>
            <a:br>
              <a:rPr lang="en" dirty="0"/>
            </a:br>
            <a:r>
              <a:rPr lang="en" dirty="0">
                <a:latin typeface="Nunito Sans"/>
                <a:sym typeface="Nunito Sans"/>
              </a:rPr>
              <a:t>INSTANCIAR</a:t>
            </a:r>
            <a:endParaRPr dirty="0">
              <a:latin typeface="Nunito Sans"/>
              <a:ea typeface="Nunito Sans"/>
              <a:cs typeface="Nunito Sans"/>
              <a:sym typeface="Nunito Sans"/>
            </a:endParaRPr>
          </a:p>
        </p:txBody>
      </p:sp>
      <p:pic>
        <p:nvPicPr>
          <p:cNvPr id="2" name="Picture 2" descr="Los conceptos fundamentales sobre Programación Orientada Objetos explicados  de manera simple | campusMVP.es">
            <a:extLst>
              <a:ext uri="{FF2B5EF4-FFF2-40B4-BE49-F238E27FC236}">
                <a16:creationId xmlns:a16="http://schemas.microsoft.com/office/drawing/2014/main" id="{82E5CC16-0326-E24D-43BA-6391A28F7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26" y="977492"/>
            <a:ext cx="3512515" cy="3067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pic>
        <p:nvPicPr>
          <p:cNvPr id="10244" name="Picture 4" descr="1. Conceptos Básicos de POO (Clase, Objeto, Atributos, Métodos,  Abstracción, Instanciar, Mensaje) - YouTube">
            <a:extLst>
              <a:ext uri="{FF2B5EF4-FFF2-40B4-BE49-F238E27FC236}">
                <a16:creationId xmlns:a16="http://schemas.microsoft.com/office/drawing/2014/main" id="{DBD2C29E-0A44-07E1-76B7-ECB6F236E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85" y="396610"/>
            <a:ext cx="7733830" cy="435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216974"/>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341</Words>
  <Application>Microsoft Office PowerPoint</Application>
  <PresentationFormat>Presentación en pantalla (16:9)</PresentationFormat>
  <Paragraphs>29</Paragraphs>
  <Slides>10</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Dosis</vt:lpstr>
      <vt:lpstr>dm sans</vt:lpstr>
      <vt:lpstr>Lato</vt:lpstr>
      <vt:lpstr>Comfortaa Medium</vt:lpstr>
      <vt:lpstr>Nunito Sans Black</vt:lpstr>
      <vt:lpstr>Nunito Sans</vt:lpstr>
      <vt:lpstr>Arial</vt:lpstr>
      <vt:lpstr>System Administrator Appreciation Day by Slidesgo</vt:lpstr>
      <vt:lpstr>Programación Orientada a Objetos En Python</vt:lpstr>
      <vt:lpstr>Programación Orientada a Objetos</vt:lpstr>
      <vt:lpstr>POO  OBJETO</vt:lpstr>
      <vt:lpstr>POO ATRIBUTOS</vt:lpstr>
      <vt:lpstr>POO  MÉTODOS</vt:lpstr>
      <vt:lpstr>POO CLASE</vt:lpstr>
      <vt:lpstr>POO ABSTRACCIÓN </vt:lpstr>
      <vt:lpstr>POO INSTANCIAR</vt:lpstr>
      <vt:lpstr>Presentación de PowerPoint</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Python</dc:title>
  <dc:creator>Javier Monterroso</dc:creator>
  <cp:lastModifiedBy>Office 365</cp:lastModifiedBy>
  <cp:revision>3</cp:revision>
  <dcterms:modified xsi:type="dcterms:W3CDTF">2022-10-18T07:16:41Z</dcterms:modified>
</cp:coreProperties>
</file>