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2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9" r:id="rId20"/>
    <p:sldId id="278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0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B8B65-AB31-4FED-8D58-4BAFEF6787B7}" type="datetimeFigureOut">
              <a:rPr lang="es-ES" smtClean="0"/>
              <a:pPr/>
              <a:t>10/01/2021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8913A-ED92-4EFC-A8D8-F6B335536B7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8BBA-CE05-4CBA-9DBE-C4CB381F7A3B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D663-7F2A-4602-BC40-9788C1F3D07A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7890-89DD-47C8-A525-ABA49B94FCF2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03EE-B13C-4740-AA05-2E8BB89A803B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9D45-3E2E-406F-ABC2-91985170D56D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027B-3E0F-4306-9CC4-B5A6484AE5B0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6DD-D24F-4251-9D2D-0B40CC217FF0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7293-32B4-42E1-AC1F-FA77218B3FCF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8BD7-464A-463E-A163-6AC9026A099B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1198-7F84-4B8C-8383-ACC834AFFA96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7F92-3350-4D88-95C8-F6CF3A9701D8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541FFA-9FC8-486B-8BA2-C6CF2A4E451E}" type="datetime1">
              <a:rPr lang="es-ES" smtClean="0"/>
              <a:pPr/>
              <a:t>10/01/2021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 smtClean="0"/>
              <a:t>Proyecto Navidades 2020-2021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C29F32-43F3-411F-ABB8-45ACF266C0DF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3A98CAA2-E672-4C08-97F1-5D77CA9F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B4967FC-D3A8-40B5-9048-8C2DE2B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05F52D2-6B9E-44DE-9EAA-4ED91E5841A6}"/>
              </a:ext>
            </a:extLst>
          </p:cNvPr>
          <p:cNvSpPr txBox="1"/>
          <p:nvPr/>
        </p:nvSpPr>
        <p:spPr>
          <a:xfrm>
            <a:off x="1331997" y="3797562"/>
            <a:ext cx="781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Autor: </a:t>
            </a:r>
            <a:r>
              <a:rPr lang="es-E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Javier </a:t>
            </a:r>
            <a:r>
              <a:rPr lang="es-E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Olcoz</a:t>
            </a:r>
            <a:r>
              <a:rPr lang="es-E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Macayo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940278"/>
            <a:ext cx="9143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4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4000" b="1" dirty="0" smtClean="0">
                <a:latin typeface="Arial" pitchFamily="34" charset="0"/>
                <a:cs typeface="Arial" pitchFamily="34" charset="0"/>
              </a:rPr>
              <a:t>Contrastes de temperaturas en la superficie terrestre </a:t>
            </a:r>
            <a:endParaRPr lang="es-E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AutoShape 6" descr="Álvaro: &quot;Le recomendaría el bootcamp de The Bridge a las personas que  quieran reciclarse de manera rápida y eficaz&quot;.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Álvaro: &quot;Le recomendaría el bootcamp de The Bridge a las personas que  quieran reciclarse de manera rápida y eficaz&quot;.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Álvaro: &quot;Le recomendaría el bootcamp de The Bridge a las personas que  quieran reciclarse de manera rápida y eficaz&quot;.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4681358"/>
            <a:ext cx="3958387" cy="626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054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CuadroTexto 4">
            <a:extLst>
              <a:ext uri="{FF2B5EF4-FFF2-40B4-BE49-F238E27FC236}">
                <a16:creationId xmlns="" xmlns:a16="http://schemas.microsoft.com/office/drawing/2014/main" id="{8CC4ABCF-1BF9-47A4-81C4-880982237131}"/>
              </a:ext>
            </a:extLst>
          </p:cNvPr>
          <p:cNvSpPr txBox="1"/>
          <p:nvPr/>
        </p:nvSpPr>
        <p:spPr>
          <a:xfrm>
            <a:off x="-1" y="2750057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613803" y="759126"/>
            <a:ext cx="377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HIPÓTESIS 1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uario\Desktop\alumno_data_sciece\data_science\Trabajo_navidades_Javier_Olcoz\resources\Global statistics\Matplotlib\Daytime\MEAN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8" y="1419045"/>
            <a:ext cx="3726611" cy="2484407"/>
          </a:xfrm>
          <a:prstGeom prst="rect">
            <a:avLst/>
          </a:prstGeom>
          <a:noFill/>
        </p:spPr>
      </p:pic>
      <p:pic>
        <p:nvPicPr>
          <p:cNvPr id="1027" name="Picture 3" descr="C:\Users\usuario\Desktop\alumno_data_sciece\data_science\Trabajo_navidades_Javier_Olcoz\resources\Global statistics\Matplotlib\Daytime\MEDIAN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5350" y="1419043"/>
            <a:ext cx="3717986" cy="2478657"/>
          </a:xfrm>
          <a:prstGeom prst="rect">
            <a:avLst/>
          </a:prstGeom>
          <a:noFill/>
        </p:spPr>
      </p:pic>
      <p:pic>
        <p:nvPicPr>
          <p:cNvPr id="1028" name="Picture 4" descr="C:\Users\usuario\Desktop\alumno_data_sciece\data_science\Trabajo_navidades_Javier_Olcoz\resources\Global statistics\Matplotlib\Nighttime\MEAN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77" y="3834442"/>
            <a:ext cx="3743866" cy="2495910"/>
          </a:xfrm>
          <a:prstGeom prst="rect">
            <a:avLst/>
          </a:prstGeom>
          <a:noFill/>
        </p:spPr>
      </p:pic>
      <p:pic>
        <p:nvPicPr>
          <p:cNvPr id="1029" name="Picture 5" descr="C:\Users\usuario\Desktop\alumno_data_sciece\data_science\Trabajo_navidades_Javier_Olcoz\resources\Global statistics\Matplotlib\Nighttime\MEDIAN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5350" y="3808561"/>
            <a:ext cx="3797782" cy="253185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2050" name="Picture 2" descr="C:\Users\usuario\Desktop\alumno_data_sciece\data_science\Trabajo_navidades_Javier_Olcoz\resources\Global statistics\Matplotlib\Daytime\STD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803" y="599534"/>
            <a:ext cx="4328304" cy="2885536"/>
          </a:xfrm>
          <a:prstGeom prst="rect">
            <a:avLst/>
          </a:prstGeom>
          <a:noFill/>
        </p:spPr>
      </p:pic>
      <p:pic>
        <p:nvPicPr>
          <p:cNvPr id="2051" name="Picture 3" descr="C:\Users\usuario\Desktop\alumno_data_sciece\data_science\Trabajo_navidades_Javier_Olcoz\resources\Global statistics\Matplotlib\Daytime\IQR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412" y="590910"/>
            <a:ext cx="4341243" cy="2894162"/>
          </a:xfrm>
          <a:prstGeom prst="rect">
            <a:avLst/>
          </a:prstGeom>
          <a:noFill/>
        </p:spPr>
      </p:pic>
      <p:pic>
        <p:nvPicPr>
          <p:cNvPr id="2052" name="Picture 4" descr="C:\Users\usuario\Desktop\alumno_data_sciece\data_science\Trabajo_navidades_Javier_Olcoz\resources\Global statistics\Matplotlib\Nighttime\STD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176" y="3498011"/>
            <a:ext cx="4339087" cy="2892725"/>
          </a:xfrm>
          <a:prstGeom prst="rect">
            <a:avLst/>
          </a:prstGeom>
          <a:noFill/>
        </p:spPr>
      </p:pic>
      <p:pic>
        <p:nvPicPr>
          <p:cNvPr id="2053" name="Picture 5" descr="C:\Users\usuario\Desktop\alumno_data_sciece\data_science\Trabajo_navidades_Javier_Olcoz\resources\Global statistics\Matplotlib\Nighttime\IQR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9096" y="3472132"/>
            <a:ext cx="4388691" cy="29257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3074" name="Picture 2" descr="C:\Users\usuario\Desktop\alumno_data_sciece\data_science\Trabajo_navidades_Javier_Olcoz\resources\Global statistics\Global correlation matrix\Daytime\CORRELATION MATRIX DAYTIME.jpg"/>
          <p:cNvPicPr>
            <a:picLocks noChangeAspect="1" noChangeArrowheads="1"/>
          </p:cNvPicPr>
          <p:nvPr/>
        </p:nvPicPr>
        <p:blipFill>
          <a:blip r:embed="rId2"/>
          <a:srcRect r="15136"/>
          <a:stretch>
            <a:fillRect/>
          </a:stretch>
        </p:blipFill>
        <p:spPr bwMode="auto">
          <a:xfrm>
            <a:off x="0" y="1480029"/>
            <a:ext cx="4187166" cy="3799337"/>
          </a:xfrm>
          <a:prstGeom prst="rect">
            <a:avLst/>
          </a:prstGeom>
          <a:noFill/>
        </p:spPr>
      </p:pic>
      <p:pic>
        <p:nvPicPr>
          <p:cNvPr id="3075" name="Picture 3" descr="C:\Users\usuario\Desktop\alumno_data_sciece\data_science\Trabajo_navidades_Javier_Olcoz\resources\Global statistics\Global correlation matrix\Nighttime\CORRELATION MATRIX NIGHTTI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5037" y="1497281"/>
            <a:ext cx="4821922" cy="371307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4099" name="Picture 3" descr="C:\Users\usuario\Desktop\alumno_data_sciece\data_science\Trabajo_navidades_Javier_Olcoz\resources\Global statistics\Global correlation matrix\Daytime\CORRELATION MATRIX COLD REGION DAYTIME.jpg"/>
          <p:cNvPicPr>
            <a:picLocks noChangeAspect="1" noChangeArrowheads="1"/>
          </p:cNvPicPr>
          <p:nvPr/>
        </p:nvPicPr>
        <p:blipFill>
          <a:blip r:embed="rId2"/>
          <a:srcRect r="14395"/>
          <a:stretch>
            <a:fillRect/>
          </a:stretch>
        </p:blipFill>
        <p:spPr bwMode="auto">
          <a:xfrm>
            <a:off x="0" y="1419644"/>
            <a:ext cx="4192437" cy="3771225"/>
          </a:xfrm>
          <a:prstGeom prst="rect">
            <a:avLst/>
          </a:prstGeom>
          <a:noFill/>
        </p:spPr>
      </p:pic>
      <p:pic>
        <p:nvPicPr>
          <p:cNvPr id="4100" name="Picture 4" descr="C:\Users\usuario\Desktop\alumno_data_sciece\data_science\Trabajo_navidades_Javier_Olcoz\resources\Global statistics\Global correlation matrix\Daytime\CORRELATION MATRIX HOT REGION DAYTI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8796" y="1359260"/>
            <a:ext cx="5065203" cy="383863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55608" y="577968"/>
            <a:ext cx="803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¡¡La hipótesis 1 no ha sido verificada!!</a:t>
            </a:r>
            <a:endParaRPr lang="es-ES" sz="6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Un estudio muestra que las caras de sorpresa parecen más jóvenes que las de  sonri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180" y="2615755"/>
            <a:ext cx="6933782" cy="389832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16</a:t>
            </a:fld>
            <a:endParaRPr lang="es-ES" dirty="0"/>
          </a:p>
        </p:txBody>
      </p:sp>
      <p:pic>
        <p:nvPicPr>
          <p:cNvPr id="2050" name="Picture 2" descr="C:\Users\usuario\Desktop\alumno_data_sciece\data_science\Trabajo_navidades_Javier_Olcoz\resources\Global statistics\Matplotlib\Daytime\STD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826" y="1091239"/>
            <a:ext cx="3856007" cy="2570672"/>
          </a:xfrm>
          <a:prstGeom prst="rect">
            <a:avLst/>
          </a:prstGeom>
          <a:noFill/>
        </p:spPr>
      </p:pic>
      <p:pic>
        <p:nvPicPr>
          <p:cNvPr id="2051" name="Picture 3" descr="C:\Users\usuario\Desktop\alumno_data_sciece\data_science\Trabajo_navidades_Javier_Olcoz\resources\Global statistics\Matplotlib\Daytime\IQR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789" y="1069676"/>
            <a:ext cx="3920705" cy="2613803"/>
          </a:xfrm>
          <a:prstGeom prst="rect">
            <a:avLst/>
          </a:prstGeom>
          <a:noFill/>
        </p:spPr>
      </p:pic>
      <p:pic>
        <p:nvPicPr>
          <p:cNvPr id="2052" name="Picture 4" descr="C:\Users\usuario\Desktop\alumno_data_sciece\data_science\Trabajo_navidades_Javier_Olcoz\resources\Global statistics\Matplotlib\Nighttime\STD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211" y="3544019"/>
            <a:ext cx="3812876" cy="2541918"/>
          </a:xfrm>
          <a:prstGeom prst="rect">
            <a:avLst/>
          </a:prstGeom>
          <a:noFill/>
        </p:spPr>
      </p:pic>
      <p:pic>
        <p:nvPicPr>
          <p:cNvPr id="2053" name="Picture 5" descr="C:\Users\usuario\Desktop\alumno_data_sciece\data_science\Trabajo_navidades_Javier_Olcoz\resources\Global statistics\Matplotlib\Nighttime\IQR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3812" y="3539707"/>
            <a:ext cx="3864634" cy="2576423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596550" y="577972"/>
            <a:ext cx="377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Arial" pitchFamily="34" charset="0"/>
                <a:cs typeface="Arial" pitchFamily="34" charset="0"/>
              </a:rPr>
              <a:t>HIPÓTESIS 2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59457" y="2001328"/>
            <a:ext cx="802256" cy="69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4787660" y="2136474"/>
            <a:ext cx="885645" cy="80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1239328" y="4307455"/>
            <a:ext cx="885645" cy="80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4914181" y="4738776"/>
            <a:ext cx="885645" cy="8051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29698" name="Picture 2" descr="C:\Users\usuario\Desktop\alumno_data_sciece\data_science\Trabajo_navidades_Javier_Olcoz\resources\Months statistics\Means\MEANS MONTHS DAYTIME.jpg"/>
          <p:cNvPicPr>
            <a:picLocks noChangeAspect="1" noChangeArrowheads="1"/>
          </p:cNvPicPr>
          <p:nvPr/>
        </p:nvPicPr>
        <p:blipFill>
          <a:blip r:embed="rId2"/>
          <a:srcRect r="21972"/>
          <a:stretch>
            <a:fillRect/>
          </a:stretch>
        </p:blipFill>
        <p:spPr bwMode="auto">
          <a:xfrm>
            <a:off x="114410" y="508959"/>
            <a:ext cx="4026269" cy="2864679"/>
          </a:xfrm>
          <a:prstGeom prst="rect">
            <a:avLst/>
          </a:prstGeom>
          <a:noFill/>
        </p:spPr>
      </p:pic>
      <p:pic>
        <p:nvPicPr>
          <p:cNvPr id="29699" name="Picture 3" descr="C:\Users\usuario\Desktop\alumno_data_sciece\data_science\Trabajo_navidades_Javier_Olcoz\resources\Months statistics\Means\MEANS MONTHS NIGHTTIME.jpg"/>
          <p:cNvPicPr>
            <a:picLocks noChangeAspect="1" noChangeArrowheads="1"/>
          </p:cNvPicPr>
          <p:nvPr/>
        </p:nvPicPr>
        <p:blipFill>
          <a:blip r:embed="rId3"/>
          <a:srcRect l="4365"/>
          <a:stretch>
            <a:fillRect/>
          </a:stretch>
        </p:blipFill>
        <p:spPr bwMode="auto">
          <a:xfrm>
            <a:off x="4225268" y="517584"/>
            <a:ext cx="4918732" cy="2855344"/>
          </a:xfrm>
          <a:prstGeom prst="rect">
            <a:avLst/>
          </a:prstGeom>
          <a:noFill/>
        </p:spPr>
      </p:pic>
      <p:pic>
        <p:nvPicPr>
          <p:cNvPr id="29700" name="Picture 4" descr="C:\Users\usuario\Desktop\alumno_data_sciece\data_science\Trabajo_navidades_Javier_Olcoz\resources\Months statistics\Medians\MEDIANS MONTHS DAYTIME.jpg"/>
          <p:cNvPicPr>
            <a:picLocks noChangeAspect="1" noChangeArrowheads="1"/>
          </p:cNvPicPr>
          <p:nvPr/>
        </p:nvPicPr>
        <p:blipFill>
          <a:blip r:embed="rId4"/>
          <a:srcRect r="21288"/>
          <a:stretch>
            <a:fillRect/>
          </a:stretch>
        </p:blipFill>
        <p:spPr bwMode="auto">
          <a:xfrm>
            <a:off x="155274" y="3319464"/>
            <a:ext cx="4019911" cy="2835299"/>
          </a:xfrm>
          <a:prstGeom prst="rect">
            <a:avLst/>
          </a:prstGeom>
          <a:noFill/>
        </p:spPr>
      </p:pic>
      <p:pic>
        <p:nvPicPr>
          <p:cNvPr id="29701" name="Picture 5" descr="C:\Users\usuario\Desktop\alumno_data_sciece\data_science\Trabajo_navidades_Javier_Olcoz\resources\Months statistics\Medians\MEDIANS MONTHS NIGHTTIME.jpg"/>
          <p:cNvPicPr>
            <a:picLocks noChangeAspect="1" noChangeArrowheads="1"/>
          </p:cNvPicPr>
          <p:nvPr/>
        </p:nvPicPr>
        <p:blipFill>
          <a:blip r:embed="rId5"/>
          <a:srcRect l="3486"/>
          <a:stretch>
            <a:fillRect/>
          </a:stretch>
        </p:blipFill>
        <p:spPr bwMode="auto">
          <a:xfrm>
            <a:off x="4132052" y="3328090"/>
            <a:ext cx="4891904" cy="2813918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1155940" y="974785"/>
            <a:ext cx="646981" cy="1388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063706" y="1084053"/>
            <a:ext cx="531963" cy="128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268083" y="3723736"/>
            <a:ext cx="557842" cy="136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009072" y="3907766"/>
            <a:ext cx="646981" cy="115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🥳 Cara De Fiesta Emoj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951" y="2363638"/>
            <a:ext cx="3953144" cy="3953145"/>
          </a:xfrm>
          <a:prstGeom prst="rect">
            <a:avLst/>
          </a:prstGeom>
          <a:noFill/>
        </p:spPr>
      </p:pic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72861" y="362308"/>
            <a:ext cx="803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¡¡La hipótesis 2 sí ha sido verificada!!</a:t>
            </a:r>
            <a:endParaRPr lang="es-ES" sz="6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AutoShape 2" descr="🥳 Cara De Fiesta Emoj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280358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s-ES" sz="5400" b="1" dirty="0" smtClean="0">
                <a:latin typeface="Arial" pitchFamily="34" charset="0"/>
                <a:cs typeface="Arial" pitchFamily="34" charset="0"/>
              </a:rPr>
              <a:t>Conclusiones</a:t>
            </a:r>
            <a:endParaRPr lang="es-ES" sz="5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3A98CAA2-E672-4C08-97F1-5D77CA9F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Trabajo de Fin de Grado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B4967FC-D3A8-40B5-9048-8C2DE2B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94EA232-77C5-4AD9-87D9-A2221C75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50" y="939277"/>
            <a:ext cx="4310541" cy="64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tabLst>
                <a:tab pos="449263" algn="l"/>
                <a:tab pos="1076325" algn="l"/>
              </a:tabLst>
              <a:defRPr/>
            </a:pPr>
            <a:r>
              <a:rPr lang="es-ES" sz="5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Contenidos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9DD6C375-4E96-43EF-8A8E-E59FB8278D0D}"/>
              </a:ext>
            </a:extLst>
          </p:cNvPr>
          <p:cNvSpPr/>
          <p:nvPr/>
        </p:nvSpPr>
        <p:spPr>
          <a:xfrm>
            <a:off x="579613" y="2066113"/>
            <a:ext cx="769404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</a:p>
          <a:p>
            <a:pPr marL="723900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Obtención de datos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1181100" lvl="1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Hipótesis 1</a:t>
            </a:r>
          </a:p>
          <a:p>
            <a:pPr marL="1181100" lvl="1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Hipótesis </a:t>
            </a: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indent="-45720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Medición de presión, temperatura y capacidad térmica Atlas Copco"/>
          <p:cNvPicPr>
            <a:picLocks noChangeAspect="1" noChangeArrowheads="1"/>
          </p:cNvPicPr>
          <p:nvPr/>
        </p:nvPicPr>
        <p:blipFill>
          <a:blip r:embed="rId2"/>
          <a:srcRect l="22261" t="11623" r="55946" b="17434"/>
          <a:stretch>
            <a:fillRect/>
          </a:stretch>
        </p:blipFill>
        <p:spPr bwMode="auto">
          <a:xfrm>
            <a:off x="5312403" y="1035170"/>
            <a:ext cx="2520382" cy="5128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5540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32770" name="Picture 2" descr="Últimas noticias del fin del mundo | Ciencia | EL PAÍ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3A98CAA2-E672-4C08-97F1-5D77CA9F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Trabajo de Fin de Grado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B4967FC-D3A8-40B5-9048-8C2DE2B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C246E06-7826-499E-AE30-FFEABCD1C657}"/>
              </a:ext>
            </a:extLst>
          </p:cNvPr>
          <p:cNvSpPr/>
          <p:nvPr/>
        </p:nvSpPr>
        <p:spPr>
          <a:xfrm>
            <a:off x="-327804" y="2709427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457200" algn="ctr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tabLst>
                <a:tab pos="449263" algn="l"/>
                <a:tab pos="1076325" algn="l"/>
              </a:tabLst>
              <a:defRPr/>
            </a:pPr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Hipótesis</a:t>
            </a:r>
            <a:endParaRPr lang="es-E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03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8355" y="1604513"/>
            <a:ext cx="8082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1.1.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A la hora de estudiar la zona caliente de planeta, es mejor hacerlo con estadísticos robustos (mediana, rango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intercuartílico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) en vez de usar la media y la desviación típica.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451" y="3035151"/>
            <a:ext cx="6789707" cy="254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52733" y="1325593"/>
            <a:ext cx="8082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1.2. </a:t>
            </a:r>
            <a:r>
              <a:rPr lang="es-E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enorme variedad climatológica del hemisferio sur hace que la latitud no tenga la misma importancia para la temperatura que en el hemisferio norte. </a:t>
            </a:r>
            <a:endParaRPr lang="es-E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6" name="Picture 4" descr="Tipos de mapas"/>
          <p:cNvPicPr>
            <a:picLocks noChangeAspect="1" noChangeArrowheads="1"/>
          </p:cNvPicPr>
          <p:nvPr/>
        </p:nvPicPr>
        <p:blipFill>
          <a:blip r:embed="rId2"/>
          <a:srcRect l="16417" t="16212" r="6328" b="7653"/>
          <a:stretch>
            <a:fillRect/>
          </a:stretch>
        </p:blipFill>
        <p:spPr bwMode="auto">
          <a:xfrm>
            <a:off x="1509623" y="2467154"/>
            <a:ext cx="5781039" cy="35282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Rectángulo 25">
            <a:extLst>
              <a:ext uri="{FF2B5EF4-FFF2-40B4-BE49-F238E27FC236}">
                <a16:creationId xmlns:a16="http://schemas.microsoft.com/office/drawing/2014/main" xmlns="" id="{F3CE0DB0-9FC0-4AA5-B40C-FEC77F4A4D57}"/>
              </a:ext>
            </a:extLst>
          </p:cNvPr>
          <p:cNvSpPr/>
          <p:nvPr/>
        </p:nvSpPr>
        <p:spPr>
          <a:xfrm>
            <a:off x="0" y="276981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457200" algn="ctr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  <a:tabLst>
                <a:tab pos="449263" algn="l"/>
                <a:tab pos="1076325" algn="l"/>
              </a:tabLst>
              <a:defRPr/>
            </a:pPr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Introducción</a:t>
            </a:r>
            <a:endParaRPr lang="es-E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4" name="Picture 2" descr="Por qué las nubes no se caen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52" y="2529695"/>
            <a:ext cx="2263765" cy="1585105"/>
          </a:xfrm>
          <a:prstGeom prst="rect">
            <a:avLst/>
          </a:prstGeom>
          <a:noFill/>
        </p:spPr>
      </p:pic>
      <p:pic>
        <p:nvPicPr>
          <p:cNvPr id="5" name="Picture 4" descr="Vídeo] ¿De dónde viene el viento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6109" y="4323271"/>
            <a:ext cx="2373625" cy="1672087"/>
          </a:xfrm>
          <a:prstGeom prst="rect">
            <a:avLst/>
          </a:prstGeom>
          <a:noFill/>
        </p:spPr>
      </p:pic>
      <p:pic>
        <p:nvPicPr>
          <p:cNvPr id="6" name="Picture 6" descr="Qué significa un mal control de la humedad relativa en los gastos de tu  industria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1170" y="2593645"/>
            <a:ext cx="2372563" cy="1575531"/>
          </a:xfrm>
          <a:prstGeom prst="rect">
            <a:avLst/>
          </a:prstGeom>
          <a:noFill/>
        </p:spPr>
      </p:pic>
      <p:pic>
        <p:nvPicPr>
          <p:cNvPr id="7" name="Picture 8" descr="Precipitaciones | Vector Grat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9320" y="4196782"/>
            <a:ext cx="1878470" cy="1824457"/>
          </a:xfrm>
          <a:prstGeom prst="rect">
            <a:avLst/>
          </a:prstGeom>
          <a:noFill/>
        </p:spPr>
      </p:pic>
      <p:pic>
        <p:nvPicPr>
          <p:cNvPr id="8" name="Picture 10" descr="Nueva tecnología aprovecha el agua y radiación solar como fuente de  combustible líquido – ENERGIA LIMPIA XX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3381" y="2626774"/>
            <a:ext cx="2484407" cy="1548411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449238" y="1009291"/>
            <a:ext cx="673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atin typeface="Arial" pitchFamily="34" charset="0"/>
                <a:cs typeface="Arial" pitchFamily="34" charset="0"/>
              </a:rPr>
              <a:t>¿ Cómo varía la Temperatura?</a:t>
            </a:r>
            <a:endParaRPr lang="es-ES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77DBEA5-2AA4-40BC-B566-7535EDF864C0}"/>
              </a:ext>
            </a:extLst>
          </p:cNvPr>
          <p:cNvSpPr txBox="1"/>
          <p:nvPr/>
        </p:nvSpPr>
        <p:spPr>
          <a:xfrm>
            <a:off x="0" y="2844947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Obtención de datos</a:t>
            </a:r>
            <a:endParaRPr lang="es-E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9F32-43F3-411F-ABB8-45ACF266C0DF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4" name="Picture 2" descr="MODIS Sensor WDC-RS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095" y="1405476"/>
            <a:ext cx="6766047" cy="408955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1994</TotalTime>
  <Words>214</Words>
  <Application>Microsoft Office PowerPoint</Application>
  <PresentationFormat>Presentación en pantalla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LOPEZ DIEGO</dc:creator>
  <cp:lastModifiedBy>usuario</cp:lastModifiedBy>
  <cp:revision>100</cp:revision>
  <dcterms:created xsi:type="dcterms:W3CDTF">2020-09-12T11:15:55Z</dcterms:created>
  <dcterms:modified xsi:type="dcterms:W3CDTF">2021-01-10T16:43:54Z</dcterms:modified>
</cp:coreProperties>
</file>