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5" r:id="rId4"/>
    <p:sldId id="259" r:id="rId5"/>
    <p:sldId id="286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7" r:id="rId21"/>
    <p:sldId id="276" r:id="rId22"/>
    <p:sldId id="280" r:id="rId23"/>
    <p:sldId id="281" r:id="rId24"/>
    <p:sldId id="282" r:id="rId25"/>
    <p:sldId id="284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379" autoAdjust="0"/>
    <p:restoredTop sz="9466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DD9FD-2CDF-413F-85C0-2D5D26B9BD20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555A6-9FB3-4BF4-86BE-91A41D0D30D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4149725"/>
            <a:ext cx="6048375" cy="1109663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010150"/>
            <a:ext cx="6048375" cy="696913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92950" y="400050"/>
            <a:ext cx="1800225" cy="6197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92275" y="400050"/>
            <a:ext cx="5248275" cy="6197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92275" y="1198563"/>
            <a:ext cx="352425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68925" y="1198563"/>
            <a:ext cx="352425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400050"/>
            <a:ext cx="7200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1198563"/>
            <a:ext cx="7200900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86256"/>
            <a:ext cx="9144000" cy="792163"/>
          </a:xfrm>
          <a:noFill/>
        </p:spPr>
        <p:txBody>
          <a:bodyPr/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Contrastes de temperaturas en la superficie terrestre 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0166" y="5429264"/>
            <a:ext cx="5832475" cy="358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dirty="0" smtClean="0"/>
              <a:t>Autor: Javier </a:t>
            </a:r>
            <a:r>
              <a:rPr lang="es-ES" dirty="0" err="1" smtClean="0"/>
              <a:t>Olcoz</a:t>
            </a:r>
            <a:r>
              <a:rPr lang="es-ES" dirty="0" smtClean="0"/>
              <a:t> </a:t>
            </a:r>
            <a:r>
              <a:rPr lang="es-ES" dirty="0" err="1" smtClean="0"/>
              <a:t>Macayo</a:t>
            </a:r>
            <a:endParaRPr lang="uk-UA" dirty="0"/>
          </a:p>
        </p:txBody>
      </p:sp>
      <p:pic>
        <p:nvPicPr>
          <p:cNvPr id="5" name="Picture 10" descr="Álvaro: &quot;Le recomendaría el bootcamp de The Bridge a las personas que  quieran reciclarse de manera rápida y eficaz&quot;.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1558"/>
            <a:ext cx="3958387" cy="626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Variables que afectan a la temperatura:</a:t>
            </a:r>
          </a:p>
          <a:p>
            <a:pPr>
              <a:buNone/>
            </a:pPr>
            <a:r>
              <a:rPr lang="es-ES" dirty="0" smtClean="0"/>
              <a:t>	- Viento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Nubosidad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Precipitaciones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Humedad </a:t>
            </a:r>
            <a:endParaRPr lang="es-ES" dirty="0"/>
          </a:p>
        </p:txBody>
      </p:sp>
      <p:pic>
        <p:nvPicPr>
          <p:cNvPr id="4" name="Picture 6" descr="Qué significa un mal control de la humedad relativa en los gastos de tu  industria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000504"/>
            <a:ext cx="3337413" cy="22162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Variables que afectan a la temperatura:</a:t>
            </a:r>
          </a:p>
          <a:p>
            <a:pPr>
              <a:buNone/>
            </a:pPr>
            <a:r>
              <a:rPr lang="es-ES" dirty="0" smtClean="0"/>
              <a:t>	- Viento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Nubosidad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Precipitaciones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Humedad 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Radiación solar</a:t>
            </a:r>
            <a:endParaRPr lang="es-ES" dirty="0"/>
          </a:p>
        </p:txBody>
      </p:sp>
      <p:pic>
        <p:nvPicPr>
          <p:cNvPr id="4" name="Picture 10" descr="Nueva tecnología aprovecha el agua y radiación solar como fuente de  combustible líquido – ENERGIA LIMPIA XX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643446"/>
            <a:ext cx="2786082" cy="1736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endParaRPr lang="es-E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6626" name="Picture 2" descr="Latitud y Longitud - Concepto y ejemplos de coordenadas geográficas"/>
          <p:cNvPicPr>
            <a:picLocks noChangeAspect="1" noChangeArrowheads="1"/>
          </p:cNvPicPr>
          <p:nvPr/>
        </p:nvPicPr>
        <p:blipFill>
          <a:blip r:embed="rId2"/>
          <a:srcRect r="51964"/>
          <a:stretch>
            <a:fillRect/>
          </a:stretch>
        </p:blipFill>
        <p:spPr bwMode="auto">
          <a:xfrm>
            <a:off x="2643174" y="1500174"/>
            <a:ext cx="4429156" cy="46217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Obtención de datos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MODIS Sensor WDC-RS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6766047" cy="4089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604" y="3000372"/>
            <a:ext cx="7200900" cy="508000"/>
          </a:xfrm>
        </p:spPr>
        <p:txBody>
          <a:bodyPr/>
          <a:lstStyle/>
          <a:p>
            <a:pPr algn="ctr"/>
            <a:r>
              <a:rPr lang="es-E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Hipótesis 1</a:t>
            </a:r>
            <a:endParaRPr lang="es-E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Hipótesis 1</a:t>
            </a:r>
            <a:endParaRPr lang="es-E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C:\Users\usuario\Desktop\alumno_data_sciece\data_science\Trabajo_navidades_Javier_Olcoz\resources\Global statistics\Matplotlib\Daytime\MEAN DAY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71546"/>
            <a:ext cx="3857653" cy="2571768"/>
          </a:xfrm>
          <a:prstGeom prst="rect">
            <a:avLst/>
          </a:prstGeom>
          <a:noFill/>
        </p:spPr>
      </p:pic>
      <p:pic>
        <p:nvPicPr>
          <p:cNvPr id="5" name="Picture 3" descr="C:\Users\usuario\Desktop\alumno_data_sciece\data_science\Trabajo_navidades_Javier_Olcoz\resources\Global statistics\Matplotlib\Daytime\MEDIAN DAY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071546"/>
            <a:ext cx="3857620" cy="2571746"/>
          </a:xfrm>
          <a:prstGeom prst="rect">
            <a:avLst/>
          </a:prstGeom>
          <a:noFill/>
        </p:spPr>
      </p:pic>
      <p:pic>
        <p:nvPicPr>
          <p:cNvPr id="6" name="Picture 4" descr="C:\Users\usuario\Desktop\alumno_data_sciece\data_science\Trabajo_navidades_Javier_Olcoz\resources\Global statistics\Matplotlib\Nighttime\MEAN NIGHTTI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714752"/>
            <a:ext cx="3964810" cy="2643206"/>
          </a:xfrm>
          <a:prstGeom prst="rect">
            <a:avLst/>
          </a:prstGeom>
          <a:noFill/>
        </p:spPr>
      </p:pic>
      <p:pic>
        <p:nvPicPr>
          <p:cNvPr id="7" name="Picture 5" descr="C:\Users\usuario\Desktop\alumno_data_sciece\data_science\Trabajo_navidades_Javier_Olcoz\resources\Global statistics\Matplotlib\Nighttime\MEDIAN NIGHTTIM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3714752"/>
            <a:ext cx="3929058" cy="2619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Hipótesis 1</a:t>
            </a:r>
            <a:endParaRPr lang="es-E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C:\Users\usuario\Desktop\alumno_data_sciece\data_science\Trabajo_navidades_Javier_Olcoz\resources\Global statistics\Matplotlib\Daytime\STD DAY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1000108"/>
            <a:ext cx="3964809" cy="2643206"/>
          </a:xfrm>
          <a:prstGeom prst="rect">
            <a:avLst/>
          </a:prstGeom>
          <a:noFill/>
        </p:spPr>
      </p:pic>
      <p:pic>
        <p:nvPicPr>
          <p:cNvPr id="6" name="Picture 3" descr="C:\Users\usuario\Desktop\alumno_data_sciece\data_science\Trabajo_navidades_Javier_Olcoz\resources\Global statistics\Matplotlib\Daytime\IQR DAY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00107"/>
            <a:ext cx="3929058" cy="2619373"/>
          </a:xfrm>
          <a:prstGeom prst="rect">
            <a:avLst/>
          </a:prstGeom>
          <a:noFill/>
        </p:spPr>
      </p:pic>
      <p:pic>
        <p:nvPicPr>
          <p:cNvPr id="7" name="Picture 4" descr="C:\Users\usuario\Desktop\alumno_data_sciece\data_science\Trabajo_navidades_Javier_Olcoz\resources\Global statistics\Matplotlib\Nighttime\STD NIGHTTI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714752"/>
            <a:ext cx="3857652" cy="2571768"/>
          </a:xfrm>
          <a:prstGeom prst="rect">
            <a:avLst/>
          </a:prstGeom>
          <a:noFill/>
        </p:spPr>
      </p:pic>
      <p:pic>
        <p:nvPicPr>
          <p:cNvPr id="8" name="Picture 5" descr="C:\Users\usuario\Desktop\alumno_data_sciece\data_science\Trabajo_navidades_Javier_Olcoz\resources\Global statistics\Matplotlib\Nighttime\IQR NIGHTTIM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09" y="3714752"/>
            <a:ext cx="3929091" cy="2619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uario\Desktop\alumno_data_sciece\data_science\Trabajo_navidades_Javier_Olcoz\resources\Global statistics\Global correlation matrix\Daytime\CORRELATION MATRIX DAYTIME.jpg"/>
          <p:cNvPicPr>
            <a:picLocks noChangeAspect="1" noChangeArrowheads="1"/>
          </p:cNvPicPr>
          <p:nvPr/>
        </p:nvPicPr>
        <p:blipFill>
          <a:blip r:embed="rId2"/>
          <a:srcRect r="15136"/>
          <a:stretch>
            <a:fillRect/>
          </a:stretch>
        </p:blipFill>
        <p:spPr bwMode="auto">
          <a:xfrm>
            <a:off x="1285852" y="0"/>
            <a:ext cx="3621565" cy="3500414"/>
          </a:xfrm>
          <a:prstGeom prst="rect">
            <a:avLst/>
          </a:prstGeom>
          <a:noFill/>
        </p:spPr>
      </p:pic>
      <p:pic>
        <p:nvPicPr>
          <p:cNvPr id="5" name="Picture 3" descr="C:\Users\usuario\Desktop\alumno_data_sciece\data_science\Trabajo_navidades_Javier_Olcoz\resources\Global statistics\Global correlation matrix\Nighttime\CORRELATION MATRIX NIGHTTI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530" y="0"/>
            <a:ext cx="4267470" cy="3500414"/>
          </a:xfrm>
          <a:prstGeom prst="rect">
            <a:avLst/>
          </a:prstGeom>
          <a:noFill/>
        </p:spPr>
      </p:pic>
      <p:pic>
        <p:nvPicPr>
          <p:cNvPr id="7" name="Picture 3" descr="C:\Users\usuario\Desktop\alumno_data_sciece\data_science\Trabajo_navidades_Javier_Olcoz\resources\Global statistics\Global correlation matrix\Daytime\CORRELATION MATRIX COLD REGION DAYTIME.jpg"/>
          <p:cNvPicPr>
            <a:picLocks noChangeAspect="1" noChangeArrowheads="1"/>
          </p:cNvPicPr>
          <p:nvPr/>
        </p:nvPicPr>
        <p:blipFill>
          <a:blip r:embed="rId4"/>
          <a:srcRect r="14395"/>
          <a:stretch>
            <a:fillRect/>
          </a:stretch>
        </p:blipFill>
        <p:spPr bwMode="auto">
          <a:xfrm>
            <a:off x="1285852" y="3500438"/>
            <a:ext cx="3643338" cy="3357562"/>
          </a:xfrm>
          <a:prstGeom prst="rect">
            <a:avLst/>
          </a:prstGeom>
          <a:noFill/>
        </p:spPr>
      </p:pic>
      <p:pic>
        <p:nvPicPr>
          <p:cNvPr id="8" name="Picture 4" descr="C:\Users\usuario\Desktop\alumno_data_sciece\data_science\Trabajo_navidades_Javier_Olcoz\resources\Global statistics\Global correlation matrix\Daytime\CORRELATION MATRIX HOT REGION DAYTIM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112" y="3500438"/>
            <a:ext cx="4241888" cy="3357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 noGrp="1"/>
          </p:cNvSpPr>
          <p:nvPr>
            <p:ph type="title"/>
          </p:nvPr>
        </p:nvSpPr>
        <p:spPr>
          <a:xfrm>
            <a:off x="1285852" y="400050"/>
            <a:ext cx="7858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¡¡La hipótesis 1 no ha sido verificada!!</a:t>
            </a:r>
            <a:endParaRPr lang="es-ES" sz="60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Un estudio muestra que las caras de sorpresa parecen más jóvenes que las de  sonri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428868"/>
            <a:ext cx="6933782" cy="3898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3225"/>
            <a:ext cx="7272337" cy="649288"/>
          </a:xfrm>
        </p:spPr>
        <p:txBody>
          <a:bodyPr/>
          <a:lstStyle/>
          <a:p>
            <a:r>
              <a:rPr lang="en-US" b="1" dirty="0" err="1" smtClean="0">
                <a:latin typeface="Tahoma" charset="0"/>
              </a:rPr>
              <a:t>Contenidos</a:t>
            </a:r>
            <a:endParaRPr lang="en-US" b="1" dirty="0" smtClean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0688" y="1628775"/>
            <a:ext cx="67691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ko-KR" sz="2400" b="1" dirty="0" smtClean="0">
                <a:latin typeface="Verdana" pitchFamily="34" charset="0"/>
                <a:ea typeface="굴림" charset="-127"/>
              </a:rPr>
              <a:t>Hipótesis</a:t>
            </a:r>
          </a:p>
          <a:p>
            <a:pPr>
              <a:lnSpc>
                <a:spcPct val="80000"/>
              </a:lnSpc>
            </a:pPr>
            <a:endParaRPr lang="es-ES" altLang="ko-KR" sz="2400" b="1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s-ES" altLang="ko-KR" sz="2400" b="1" dirty="0" smtClean="0">
                <a:latin typeface="Verdana" pitchFamily="34" charset="0"/>
                <a:ea typeface="굴림" charset="-127"/>
              </a:rPr>
              <a:t>Introducción </a:t>
            </a:r>
          </a:p>
          <a:p>
            <a:pPr>
              <a:lnSpc>
                <a:spcPct val="80000"/>
              </a:lnSpc>
            </a:pPr>
            <a:endParaRPr lang="es-ES" altLang="ko-KR" sz="2400" b="1" dirty="0" smtClean="0">
              <a:latin typeface="Verdana" pitchFamily="34" charset="0"/>
              <a:ea typeface="굴림" charset="-127"/>
            </a:endParaRPr>
          </a:p>
          <a:p>
            <a:r>
              <a:rPr lang="es-ES" altLang="ko-KR" sz="2400" b="1" dirty="0" smtClean="0">
                <a:latin typeface="Verdana" pitchFamily="34" charset="0"/>
                <a:ea typeface="굴림" charset="-127"/>
              </a:rPr>
              <a:t>Obtención de </a:t>
            </a:r>
            <a:r>
              <a:rPr lang="es-ES" altLang="ko-KR" sz="2400" b="1" dirty="0" smtClean="0">
                <a:latin typeface="Verdana" pitchFamily="34" charset="0"/>
                <a:ea typeface="굴림" charset="-127"/>
              </a:rPr>
              <a:t>datos</a:t>
            </a:r>
          </a:p>
          <a:p>
            <a:endParaRPr lang="es-ES" altLang="ko-KR" sz="2400" b="1" dirty="0" smtClean="0">
              <a:latin typeface="Verdana" pitchFamily="34" charset="0"/>
              <a:ea typeface="굴림" charset="-127"/>
            </a:endParaRPr>
          </a:p>
          <a:p>
            <a:r>
              <a:rPr lang="es-ES" altLang="ko-KR" sz="2400" b="1" dirty="0" smtClean="0">
                <a:latin typeface="Verdana" pitchFamily="34" charset="0"/>
                <a:ea typeface="굴림" charset="-127"/>
              </a:rPr>
              <a:t>Resultados:</a:t>
            </a:r>
            <a:endParaRPr lang="es-ES" altLang="ko-KR" sz="2400" b="1" dirty="0" smtClean="0">
              <a:latin typeface="Verdana" pitchFamily="34" charset="0"/>
              <a:ea typeface="굴림" charset="-127"/>
            </a:endParaRPr>
          </a:p>
          <a:p>
            <a:pPr lvl="1">
              <a:lnSpc>
                <a:spcPct val="150000"/>
              </a:lnSpc>
            </a:pPr>
            <a:r>
              <a:rPr lang="es-ES" altLang="ko-KR" sz="2000" dirty="0" smtClean="0">
                <a:latin typeface="Verdana" pitchFamily="34" charset="0"/>
                <a:ea typeface="굴림" charset="-127"/>
              </a:rPr>
              <a:t>Hipótesis 1</a:t>
            </a:r>
          </a:p>
          <a:p>
            <a:pPr lvl="1">
              <a:lnSpc>
                <a:spcPct val="150000"/>
              </a:lnSpc>
            </a:pPr>
            <a:r>
              <a:rPr lang="es-ES" altLang="ko-KR" sz="2000" dirty="0" smtClean="0">
                <a:latin typeface="Verdana" pitchFamily="34" charset="0"/>
                <a:ea typeface="굴림" charset="-127"/>
              </a:rPr>
              <a:t>Hipótesis </a:t>
            </a:r>
            <a:r>
              <a:rPr lang="es-ES" altLang="ko-KR" sz="2000" dirty="0" smtClean="0">
                <a:latin typeface="Verdana" pitchFamily="34" charset="0"/>
                <a:ea typeface="굴림" charset="-127"/>
              </a:rPr>
              <a:t>2</a:t>
            </a:r>
          </a:p>
          <a:p>
            <a:pPr>
              <a:lnSpc>
                <a:spcPct val="80000"/>
              </a:lnSpc>
            </a:pPr>
            <a:endParaRPr lang="es-ES" altLang="ko-KR" sz="2400" b="1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s-ES" altLang="ko-KR" sz="2400" b="1" dirty="0" smtClean="0">
                <a:latin typeface="Verdana" pitchFamily="34" charset="0"/>
                <a:ea typeface="굴림" charset="-127"/>
              </a:rPr>
              <a:t>Conclusiones</a:t>
            </a:r>
          </a:p>
          <a:p>
            <a:pPr>
              <a:lnSpc>
                <a:spcPct val="80000"/>
              </a:lnSpc>
            </a:pPr>
            <a:endParaRPr lang="es-ES" altLang="ko-KR" sz="2000" dirty="0" smtClean="0">
              <a:latin typeface="Verdana" pitchFamily="34" charset="0"/>
              <a:ea typeface="굴림" charset="-127"/>
            </a:endParaRPr>
          </a:p>
        </p:txBody>
      </p:sp>
      <p:pic>
        <p:nvPicPr>
          <p:cNvPr id="8" name="Picture 2" descr="Medición de presión, temperatura y capacidad térmica Atlas Copco"/>
          <p:cNvPicPr>
            <a:picLocks noChangeAspect="1" noChangeArrowheads="1"/>
          </p:cNvPicPr>
          <p:nvPr/>
        </p:nvPicPr>
        <p:blipFill>
          <a:blip r:embed="rId2"/>
          <a:srcRect l="26585" t="12611" r="59826" b="19196"/>
          <a:stretch>
            <a:fillRect/>
          </a:stretch>
        </p:blipFill>
        <p:spPr bwMode="auto">
          <a:xfrm>
            <a:off x="6000760" y="1071546"/>
            <a:ext cx="1571636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Hipótesis 2</a:t>
            </a:r>
            <a:endParaRPr lang="es-E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Hipótesis 2</a:t>
            </a:r>
            <a:endParaRPr lang="es-E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C:\Users\usuario\Desktop\alumno_data_sciece\data_science\Trabajo_navidades_Javier_Olcoz\resources\Global statistics\Matplotlib\Daytime\STD DAY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1000108"/>
            <a:ext cx="3964809" cy="2643206"/>
          </a:xfrm>
          <a:prstGeom prst="rect">
            <a:avLst/>
          </a:prstGeom>
          <a:noFill/>
        </p:spPr>
      </p:pic>
      <p:pic>
        <p:nvPicPr>
          <p:cNvPr id="6" name="Picture 3" descr="C:\Users\usuario\Desktop\alumno_data_sciece\data_science\Trabajo_navidades_Javier_Olcoz\resources\Global statistics\Matplotlib\Daytime\IQR DAYTI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00107"/>
            <a:ext cx="3929058" cy="2619373"/>
          </a:xfrm>
          <a:prstGeom prst="rect">
            <a:avLst/>
          </a:prstGeom>
          <a:noFill/>
        </p:spPr>
      </p:pic>
      <p:pic>
        <p:nvPicPr>
          <p:cNvPr id="7" name="Picture 4" descr="C:\Users\usuario\Desktop\alumno_data_sciece\data_science\Trabajo_navidades_Javier_Olcoz\resources\Global statistics\Matplotlib\Nighttime\STD NIGHTTI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714752"/>
            <a:ext cx="3857652" cy="2571768"/>
          </a:xfrm>
          <a:prstGeom prst="rect">
            <a:avLst/>
          </a:prstGeom>
          <a:noFill/>
        </p:spPr>
      </p:pic>
      <p:pic>
        <p:nvPicPr>
          <p:cNvPr id="8" name="Picture 5" descr="C:\Users\usuario\Desktop\alumno_data_sciece\data_science\Trabajo_navidades_Javier_Olcoz\resources\Global statistics\Matplotlib\Nighttime\IQR NIGHTTIM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09" y="3714752"/>
            <a:ext cx="3929091" cy="2619393"/>
          </a:xfrm>
          <a:prstGeom prst="rect">
            <a:avLst/>
          </a:prstGeom>
          <a:noFill/>
        </p:spPr>
      </p:pic>
      <p:sp>
        <p:nvSpPr>
          <p:cNvPr id="9" name="8 Elipse"/>
          <p:cNvSpPr/>
          <p:nvPr/>
        </p:nvSpPr>
        <p:spPr>
          <a:xfrm>
            <a:off x="2143108" y="1928802"/>
            <a:ext cx="928694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857884" y="2000240"/>
            <a:ext cx="1071570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2285984" y="4429132"/>
            <a:ext cx="1000132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6000760" y="5000636"/>
            <a:ext cx="1000132" cy="857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usuario\Desktop\alumno_data_sciece\data_science\Trabajo_navidades_Javier_Olcoz\resources\Months statistics\Means\MEANS MONTHS DAYTIME.jpg"/>
          <p:cNvPicPr>
            <a:picLocks noChangeAspect="1" noChangeArrowheads="1"/>
          </p:cNvPicPr>
          <p:nvPr/>
        </p:nvPicPr>
        <p:blipFill>
          <a:blip r:embed="rId2"/>
          <a:srcRect r="21972"/>
          <a:stretch>
            <a:fillRect/>
          </a:stretch>
        </p:blipFill>
        <p:spPr bwMode="auto">
          <a:xfrm>
            <a:off x="0" y="214290"/>
            <a:ext cx="4143372" cy="3162288"/>
          </a:xfrm>
          <a:prstGeom prst="rect">
            <a:avLst/>
          </a:prstGeom>
          <a:noFill/>
        </p:spPr>
      </p:pic>
      <p:pic>
        <p:nvPicPr>
          <p:cNvPr id="29699" name="Picture 3" descr="C:\Users\usuario\Desktop\alumno_data_sciece\data_science\Trabajo_navidades_Javier_Olcoz\resources\Months statistics\Means\MEANS MONTHS NIGHTTIME.jpg"/>
          <p:cNvPicPr>
            <a:picLocks noChangeAspect="1" noChangeArrowheads="1"/>
          </p:cNvPicPr>
          <p:nvPr/>
        </p:nvPicPr>
        <p:blipFill>
          <a:blip r:embed="rId3"/>
          <a:srcRect l="4365"/>
          <a:stretch>
            <a:fillRect/>
          </a:stretch>
        </p:blipFill>
        <p:spPr bwMode="auto">
          <a:xfrm>
            <a:off x="4098458" y="214290"/>
            <a:ext cx="5045542" cy="3214686"/>
          </a:xfrm>
          <a:prstGeom prst="rect">
            <a:avLst/>
          </a:prstGeom>
          <a:noFill/>
        </p:spPr>
      </p:pic>
      <p:pic>
        <p:nvPicPr>
          <p:cNvPr id="29700" name="Picture 4" descr="C:\Users\usuario\Desktop\alumno_data_sciece\data_science\Trabajo_navidades_Javier_Olcoz\resources\Months statistics\Medians\MEDIANS MONTHS DAYTIME.jpg"/>
          <p:cNvPicPr>
            <a:picLocks noChangeAspect="1" noChangeArrowheads="1"/>
          </p:cNvPicPr>
          <p:nvPr/>
        </p:nvPicPr>
        <p:blipFill>
          <a:blip r:embed="rId4"/>
          <a:srcRect r="21288"/>
          <a:stretch>
            <a:fillRect/>
          </a:stretch>
        </p:blipFill>
        <p:spPr bwMode="auto">
          <a:xfrm>
            <a:off x="0" y="3357562"/>
            <a:ext cx="4253987" cy="3214710"/>
          </a:xfrm>
          <a:prstGeom prst="rect">
            <a:avLst/>
          </a:prstGeom>
          <a:noFill/>
        </p:spPr>
      </p:pic>
      <p:pic>
        <p:nvPicPr>
          <p:cNvPr id="29701" name="Picture 5" descr="C:\Users\usuario\Desktop\alumno_data_sciece\data_science\Trabajo_navidades_Javier_Olcoz\resources\Months statistics\Medians\MEDIANS MONTHS NIGHTTIME.jpg"/>
          <p:cNvPicPr>
            <a:picLocks noChangeAspect="1" noChangeArrowheads="1"/>
          </p:cNvPicPr>
          <p:nvPr/>
        </p:nvPicPr>
        <p:blipFill>
          <a:blip r:embed="rId5"/>
          <a:srcRect l="3486"/>
          <a:stretch>
            <a:fillRect/>
          </a:stretch>
        </p:blipFill>
        <p:spPr bwMode="auto">
          <a:xfrm>
            <a:off x="4252096" y="3357562"/>
            <a:ext cx="4891904" cy="3214710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1142976" y="714356"/>
            <a:ext cx="646981" cy="1571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000628" y="928670"/>
            <a:ext cx="531963" cy="128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1214414" y="3857628"/>
            <a:ext cx="557842" cy="1651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072066" y="4143380"/>
            <a:ext cx="646981" cy="115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3042" y="571480"/>
            <a:ext cx="7200900" cy="1528752"/>
          </a:xfrm>
        </p:spPr>
        <p:txBody>
          <a:bodyPr/>
          <a:lstStyle/>
          <a:p>
            <a:pPr algn="ctr"/>
            <a:r>
              <a:rPr lang="es-ES" sz="4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sz="4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sz="4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¡¡</a:t>
            </a:r>
            <a:r>
              <a:rPr lang="es-ES" sz="4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 hipótesis 2 sí ha sido verificada!!</a:t>
            </a:r>
            <a:br>
              <a:rPr lang="es-ES" sz="48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4" descr="🥳 Cara De Fiesta Emoj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14554"/>
            <a:ext cx="3953144" cy="39531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Conclusiones</a:t>
            </a:r>
            <a:endParaRPr lang="es-E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 smtClean="0"/>
              <a:t>A la hora de estudiar la temperatura en función de la latitud podremos usar indistintamente media y mediana pero tendremos que tener cuidado en la elección del estadístico de dispersión de datos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variedad climatológica del hemisferio sur hace que es estudio de la temperatura no se pueda realizar </a:t>
            </a:r>
            <a:r>
              <a:rPr lang="es-ES" sz="2400" dirty="0" err="1" smtClean="0"/>
              <a:t>unicamente</a:t>
            </a:r>
            <a:r>
              <a:rPr lang="es-ES" sz="2400" dirty="0" smtClean="0"/>
              <a:t> en función de la latitud.</a:t>
            </a:r>
            <a:endParaRPr lang="es-ES" sz="2400" dirty="0" smtClean="0"/>
          </a:p>
          <a:p>
            <a:pPr algn="just"/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Proyecto Navidades 2020-2021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F9C29F32-43F3-411F-ABB8-45ACF266C0DF}" type="slidenum">
              <a:rPr lang="es-ES" smtClean="0"/>
              <a:pPr/>
              <a:t>25</a:t>
            </a:fld>
            <a:endParaRPr lang="es-ES" dirty="0"/>
          </a:p>
        </p:txBody>
      </p:sp>
      <p:pic>
        <p:nvPicPr>
          <p:cNvPr id="32770" name="Picture 2" descr="Últimas noticias del fin del mundo | Ciencia | EL PAÍ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Hipótesis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1.1. </a:t>
            </a:r>
            <a:r>
              <a:rPr lang="es-ES" sz="2000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A la hora de estudiar la zona caliente de planeta, es mejor hacerlo con estadísticos robustos (mediana, rango </a:t>
            </a:r>
            <a:r>
              <a:rPr lang="es-ES" sz="2000" kern="1200" dirty="0" err="1" smtClean="0">
                <a:latin typeface="Verdana" pitchFamily="34" charset="0"/>
                <a:ea typeface="Verdana" pitchFamily="34" charset="0"/>
                <a:cs typeface="Arial" pitchFamily="34" charset="0"/>
              </a:rPr>
              <a:t>intercuartílico</a:t>
            </a:r>
            <a:r>
              <a:rPr lang="es-ES" sz="2000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) </a:t>
            </a:r>
            <a:r>
              <a:rPr lang="es-ES" sz="2000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en vez de usar la media y la desviación típica.</a:t>
            </a:r>
            <a:r>
              <a:rPr lang="es-ES" sz="2000" b="1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endParaRPr lang="es-ES" sz="2000" b="1" kern="1200" dirty="0" smtClean="0"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</a:p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endParaRPr lang="es-ES" sz="2000" b="1" kern="1200" dirty="0" smtClean="0"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14686"/>
            <a:ext cx="6789707" cy="254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Hipótesis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1.1. </a:t>
            </a:r>
            <a:r>
              <a:rPr lang="es-ES" sz="2000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A la hora de estudiar la zona caliente de planeta, es mejor hacerlo con estadísticos robustos (mediana, rango </a:t>
            </a:r>
            <a:r>
              <a:rPr lang="es-ES" sz="2000" kern="1200" dirty="0" err="1" smtClean="0">
                <a:latin typeface="Verdana" pitchFamily="34" charset="0"/>
                <a:ea typeface="Verdana" pitchFamily="34" charset="0"/>
                <a:cs typeface="Arial" pitchFamily="34" charset="0"/>
              </a:rPr>
              <a:t>intercuartílico</a:t>
            </a:r>
            <a:r>
              <a:rPr lang="es-ES" sz="2000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) </a:t>
            </a:r>
            <a:r>
              <a:rPr lang="es-ES" sz="2000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en vez de usar la media y la desviación típica.</a:t>
            </a:r>
            <a:r>
              <a:rPr lang="es-ES" sz="2000" b="1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endParaRPr lang="es-ES" sz="2000" b="1" kern="1200" dirty="0" smtClean="0">
              <a:latin typeface="Verdana" pitchFamily="34" charset="0"/>
              <a:ea typeface="Verdana" pitchFamily="34" charset="0"/>
              <a:cs typeface="Arial" pitchFamily="34" charset="0"/>
            </a:endParaRPr>
          </a:p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kern="1200" dirty="0" smtClean="0"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smtClean="0">
                <a:latin typeface="Verdana" pitchFamily="34" charset="0"/>
                <a:ea typeface="Verdana" pitchFamily="34" charset="0"/>
              </a:rPr>
              <a:t>1.2. </a:t>
            </a:r>
            <a:r>
              <a:rPr lang="es-ES" sz="2000" dirty="0" smtClean="0">
                <a:latin typeface="Verdana" pitchFamily="34" charset="0"/>
                <a:ea typeface="Verdana" pitchFamily="34" charset="0"/>
              </a:rPr>
              <a:t>La enorme variedad climatológica del hemisferio sur hace que la latitud no tenga la misma importancia para la temperatura que en el hemisferio norte. </a:t>
            </a:r>
          </a:p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None/>
            </a:pPr>
            <a:endParaRPr lang="es-ES" sz="2000" b="1" kern="1200" dirty="0" smtClean="0"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5" name="Picture 4" descr="Tipos de mapas"/>
          <p:cNvPicPr>
            <a:picLocks noChangeAspect="1" noChangeArrowheads="1"/>
          </p:cNvPicPr>
          <p:nvPr/>
        </p:nvPicPr>
        <p:blipFill>
          <a:blip r:embed="rId2"/>
          <a:srcRect l="16417" t="16212" r="6328" b="7653"/>
          <a:stretch>
            <a:fillRect/>
          </a:stretch>
        </p:blipFill>
        <p:spPr bwMode="auto">
          <a:xfrm>
            <a:off x="2714612" y="4000504"/>
            <a:ext cx="4209403" cy="256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Variables que afectan a la temperatura:</a:t>
            </a:r>
          </a:p>
          <a:p>
            <a:pPr>
              <a:buNone/>
            </a:pPr>
            <a:r>
              <a:rPr lang="es-ES" dirty="0" smtClean="0"/>
              <a:t>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Variables que afectan a la temperatura:</a:t>
            </a:r>
          </a:p>
          <a:p>
            <a:pPr>
              <a:buNone/>
            </a:pPr>
            <a:r>
              <a:rPr lang="es-ES" dirty="0" smtClean="0"/>
              <a:t>	- Viento</a:t>
            </a:r>
            <a:endParaRPr lang="es-ES" dirty="0"/>
          </a:p>
        </p:txBody>
      </p:sp>
      <p:pic>
        <p:nvPicPr>
          <p:cNvPr id="21506" name="Picture 2" descr="Que es el viento? - Parapente Bizkaia vuelos y cursos en parapen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86058"/>
            <a:ext cx="4976794" cy="3322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Variables que afectan a la temperatura:</a:t>
            </a:r>
          </a:p>
          <a:p>
            <a:pPr>
              <a:buNone/>
            </a:pPr>
            <a:r>
              <a:rPr lang="es-ES" dirty="0" smtClean="0"/>
              <a:t>	- Viento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Nubosidad</a:t>
            </a:r>
            <a:endParaRPr lang="es-ES" dirty="0"/>
          </a:p>
        </p:txBody>
      </p:sp>
      <p:pic>
        <p:nvPicPr>
          <p:cNvPr id="6" name="Picture 2" descr="Por qué las nubes no se caen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286124"/>
            <a:ext cx="3978938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2275" y="357166"/>
            <a:ext cx="7200900" cy="508000"/>
          </a:xfrm>
        </p:spPr>
        <p:txBody>
          <a:bodyPr/>
          <a:lstStyle/>
          <a:p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Introducción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Variables que afectan a la temperatura:</a:t>
            </a:r>
          </a:p>
          <a:p>
            <a:pPr>
              <a:buNone/>
            </a:pPr>
            <a:r>
              <a:rPr lang="es-ES" dirty="0" smtClean="0"/>
              <a:t>	- Viento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Nubosidad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Precipitaciones</a:t>
            </a:r>
            <a:endParaRPr lang="es-ES" dirty="0"/>
          </a:p>
        </p:txBody>
      </p:sp>
      <p:pic>
        <p:nvPicPr>
          <p:cNvPr id="25602" name="Picture 2" descr="Precipitaciones fuertes y persistentes en el área mediterránea - RTVE.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71876"/>
            <a:ext cx="4952928" cy="2786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E6453D"/>
      </a:lt2>
      <a:accent1>
        <a:srgbClr val="B5B8DB"/>
      </a:accent1>
      <a:accent2>
        <a:srgbClr val="F1B300"/>
      </a:accent2>
      <a:accent3>
        <a:srgbClr val="FFFFFF"/>
      </a:accent3>
      <a:accent4>
        <a:srgbClr val="404040"/>
      </a:accent4>
      <a:accent5>
        <a:srgbClr val="D7D8EA"/>
      </a:accent5>
      <a:accent6>
        <a:srgbClr val="DAA200"/>
      </a:accent6>
      <a:hlink>
        <a:srgbClr val="CDAACB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1284EB"/>
        </a:lt2>
        <a:accent1>
          <a:srgbClr val="E63817"/>
        </a:accent1>
        <a:accent2>
          <a:srgbClr val="B38684"/>
        </a:accent2>
        <a:accent3>
          <a:srgbClr val="FFFFFF"/>
        </a:accent3>
        <a:accent4>
          <a:srgbClr val="404040"/>
        </a:accent4>
        <a:accent5>
          <a:srgbClr val="F0AEAB"/>
        </a:accent5>
        <a:accent6>
          <a:srgbClr val="A27977"/>
        </a:accent6>
        <a:hlink>
          <a:srgbClr val="37A6F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EA1B06"/>
        </a:lt2>
        <a:accent1>
          <a:srgbClr val="F5B701"/>
        </a:accent1>
        <a:accent2>
          <a:srgbClr val="F96925"/>
        </a:accent2>
        <a:accent3>
          <a:srgbClr val="FFFFFF"/>
        </a:accent3>
        <a:accent4>
          <a:srgbClr val="404040"/>
        </a:accent4>
        <a:accent5>
          <a:srgbClr val="F9D8AA"/>
        </a:accent5>
        <a:accent6>
          <a:srgbClr val="E25E20"/>
        </a:accent6>
        <a:hlink>
          <a:srgbClr val="87A6D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E6453D"/>
        </a:lt2>
        <a:accent1>
          <a:srgbClr val="B5B8DB"/>
        </a:accent1>
        <a:accent2>
          <a:srgbClr val="F1B300"/>
        </a:accent2>
        <a:accent3>
          <a:srgbClr val="FFFFFF"/>
        </a:accent3>
        <a:accent4>
          <a:srgbClr val="404040"/>
        </a:accent4>
        <a:accent5>
          <a:srgbClr val="D7D8EA"/>
        </a:accent5>
        <a:accent6>
          <a:srgbClr val="DAA200"/>
        </a:accent6>
        <a:hlink>
          <a:srgbClr val="CDAACB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262</Words>
  <Application>Microsoft PowerPoint</Application>
  <PresentationFormat>Presentación en pantalla (4:3)</PresentationFormat>
  <Paragraphs>66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template</vt:lpstr>
      <vt:lpstr>Contrastes de temperaturas en la superficie terrestre </vt:lpstr>
      <vt:lpstr>Contenidos</vt:lpstr>
      <vt:lpstr>  Hipótesis </vt:lpstr>
      <vt:lpstr>  Hipótesis </vt:lpstr>
      <vt:lpstr>  Introducción </vt:lpstr>
      <vt:lpstr>  Introducción </vt:lpstr>
      <vt:lpstr>  Introducción </vt:lpstr>
      <vt:lpstr>  Introducción </vt:lpstr>
      <vt:lpstr>  Introducción </vt:lpstr>
      <vt:lpstr>  Introducción </vt:lpstr>
      <vt:lpstr>  Introducción </vt:lpstr>
      <vt:lpstr>Introducción</vt:lpstr>
      <vt:lpstr>Obtención de datos</vt:lpstr>
      <vt:lpstr>Resultados</vt:lpstr>
      <vt:lpstr>Hipótesis 1</vt:lpstr>
      <vt:lpstr>Hipótesis 1</vt:lpstr>
      <vt:lpstr>Hipótesis 1</vt:lpstr>
      <vt:lpstr>Diapositiva 18</vt:lpstr>
      <vt:lpstr>¡¡La hipótesis 1 no ha sido verificada!!</vt:lpstr>
      <vt:lpstr>Hipótesis 2</vt:lpstr>
      <vt:lpstr>Hipótesis 2</vt:lpstr>
      <vt:lpstr>Diapositiva 22</vt:lpstr>
      <vt:lpstr> ¡¡La hipótesis 2 sí ha sido verificada!! </vt:lpstr>
      <vt:lpstr>Conclusiones</vt:lpstr>
      <vt:lpstr>Diapositiva 25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usuario</cp:lastModifiedBy>
  <cp:revision>42</cp:revision>
  <dcterms:created xsi:type="dcterms:W3CDTF">2005-12-15T13:44:20Z</dcterms:created>
  <dcterms:modified xsi:type="dcterms:W3CDTF">2021-01-13T10:26:28Z</dcterms:modified>
</cp:coreProperties>
</file>