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AEE3268-F5C0-46BF-897F-554CD567DC22}">
  <a:tblStyle styleId="{DAEE3268-F5C0-46BF-897F-554CD567DC22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84CC3288-AD58-486E-9B30-9703C6B605F3}" styleName="Table_1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8000"/>
            </a:lvl1pPr>
            <a:lvl2pPr lvl="1" rtl="0">
              <a:spcBef>
                <a:spcPts val="0"/>
              </a:spcBef>
              <a:buSzPct val="100000"/>
              <a:defRPr sz="8000"/>
            </a:lvl2pPr>
            <a:lvl3pPr lvl="2" rtl="0">
              <a:spcBef>
                <a:spcPts val="0"/>
              </a:spcBef>
              <a:buSzPct val="100000"/>
              <a:defRPr sz="8000"/>
            </a:lvl3pPr>
            <a:lvl4pPr lvl="3" rtl="0">
              <a:spcBef>
                <a:spcPts val="0"/>
              </a:spcBef>
              <a:buSzPct val="100000"/>
              <a:defRPr sz="8000"/>
            </a:lvl4pPr>
            <a:lvl5pPr lvl="4" rtl="0">
              <a:spcBef>
                <a:spcPts val="0"/>
              </a:spcBef>
              <a:buSzPct val="100000"/>
              <a:defRPr sz="8000"/>
            </a:lvl5pPr>
            <a:lvl6pPr lvl="5" rtl="0">
              <a:spcBef>
                <a:spcPts val="0"/>
              </a:spcBef>
              <a:buSzPct val="100000"/>
              <a:defRPr sz="8000"/>
            </a:lvl6pPr>
            <a:lvl7pPr lvl="6" rtl="0">
              <a:spcBef>
                <a:spcPts val="0"/>
              </a:spcBef>
              <a:buSzPct val="100000"/>
              <a:defRPr sz="8000"/>
            </a:lvl7pPr>
            <a:lvl8pPr lvl="7" rtl="0">
              <a:spcBef>
                <a:spcPts val="0"/>
              </a:spcBef>
              <a:buSzPct val="100000"/>
              <a:defRPr sz="8000"/>
            </a:lvl8pPr>
            <a:lvl9pPr lvl="8" rtl="0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har char="●"/>
              <a:defRPr/>
            </a:lvl1pPr>
            <a:lvl2pPr lvl="1" rtl="0">
              <a:spcBef>
                <a:spcPts val="0"/>
              </a:spcBef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har char="●"/>
              <a:defRPr/>
            </a:lvl1pPr>
            <a:lvl2pPr lvl="1" rtl="0">
              <a:spcBef>
                <a:spcPts val="0"/>
              </a:spcBef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har char="●"/>
              <a:defRPr/>
            </a:lvl1pPr>
            <a:lvl2pPr lvl="1" rtl="0">
              <a:spcBef>
                <a:spcPts val="0"/>
              </a:spcBef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har char="●"/>
              <a:defRPr/>
            </a:lvl1pPr>
            <a:lvl2pPr lvl="1" rtl="0">
              <a:spcBef>
                <a:spcPts val="0"/>
              </a:spcBef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har char="●"/>
              <a:defRPr/>
            </a:lvl1pPr>
            <a:lvl2pPr lvl="1" rtl="0">
              <a:spcBef>
                <a:spcPts val="0"/>
              </a:spcBef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har char="●"/>
              <a:defRPr/>
            </a:lvl1pPr>
            <a:lvl2pPr lvl="1" rtl="0">
              <a:spcBef>
                <a:spcPts val="0"/>
              </a:spcBef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LU Factorization using GPU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3537150" y="3924925"/>
            <a:ext cx="5337900" cy="50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By Van Quach Dinh, Andy Yang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LU Decomposition Algorithms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g60.gif"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400" y="1915662"/>
            <a:ext cx="482917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LU Blocked D</a:t>
            </a:r>
            <a:r>
              <a:rPr lang="en"/>
              <a:t>ecomposition</a:t>
            </a:r>
            <a:r>
              <a:rPr lang="en"/>
              <a:t> Algorithms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i = 0 to min(M, N) with step block size</a:t>
            </a:r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Real block size = min(minSize - i, blockSize)</a:t>
            </a:r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decomposeLU(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(realBlockSize x realBlockSize)</a:t>
            </a:r>
            <a:r>
              <a:rPr lang="en"/>
              <a:t>[i, i] )  // to get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L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00</a:t>
            </a:r>
            <a:r>
              <a:rPr lang="en"/>
              <a:t>, and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00</a:t>
            </a:r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Calculate U01, and L01 by equations: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01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= L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00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01</a:t>
            </a:r>
            <a:r>
              <a:rPr lang="en"/>
              <a:t>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and A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10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= L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00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// potential speed up when combine MPI</a:t>
            </a:r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Calculate 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A’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"/>
              <a:t> =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"/>
              <a:t> -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L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01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olittle-lu-decomposition.png"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312" y="1432225"/>
            <a:ext cx="391477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Experiment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Setup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>
              <a:spcBef>
                <a:spcPts val="0"/>
              </a:spcBef>
              <a:buSzPct val="100000"/>
              <a:buFont typeface="Arial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Algorithm setup</a:t>
            </a:r>
          </a:p>
          <a:p>
            <a:pPr indent="-330200" lvl="1" marL="914400">
              <a:spcBef>
                <a:spcPts val="0"/>
              </a:spcBef>
              <a:buSzPct val="100000"/>
              <a:buFont typeface="Arial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In-place algorithm, original matrix will be overwritten</a:t>
            </a:r>
          </a:p>
          <a:p>
            <a:pPr indent="-330200" lvl="1" marL="914400" rtl="0">
              <a:spcBef>
                <a:spcPts val="0"/>
              </a:spcBef>
              <a:buSzPct val="100000"/>
              <a:buFont typeface="Arial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Lower matrix L is a unit matrix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Arial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3rd part library</a:t>
            </a:r>
          </a:p>
          <a:p>
            <a:pPr indent="-330200" lvl="2" marL="1371600">
              <a:spcBef>
                <a:spcPts val="0"/>
              </a:spcBef>
              <a:buSzPct val="100000"/>
              <a:buFont typeface="Arial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cuBlas for matrix ops</a:t>
            </a:r>
          </a:p>
          <a:p>
            <a:pPr indent="-330200" lvl="0" marL="457200">
              <a:spcBef>
                <a:spcPts val="0"/>
              </a:spcBef>
              <a:buSzPct val="100000"/>
              <a:buFont typeface="Arial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Environment setup</a:t>
            </a:r>
          </a:p>
          <a:p>
            <a:pPr indent="-330200" lvl="1" marL="914400" rtl="0">
              <a:spcBef>
                <a:spcPts val="0"/>
              </a:spcBef>
              <a:buSzPct val="100000"/>
              <a:buFont typeface="Arial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Ubuntu 16.04</a:t>
            </a:r>
          </a:p>
          <a:p>
            <a:pPr indent="-330200" lvl="1" marL="914400" rtl="0">
              <a:spcBef>
                <a:spcPts val="0"/>
              </a:spcBef>
              <a:buSzPct val="100000"/>
              <a:buFont typeface="Arial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GPU - GTX 960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Performance Evaluation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72" name="Shape 272"/>
          <p:cNvGraphicFramePr/>
          <p:nvPr/>
        </p:nvGraphicFramePr>
        <p:xfrm>
          <a:off x="1358650" y="15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{84CC3288-AD58-486E-9B30-9703C6B605F3}</a:tableStyleId>
              </a:tblPr>
              <a:tblGrid>
                <a:gridCol w="1192450"/>
                <a:gridCol w="2517350"/>
                <a:gridCol w="2469175"/>
              </a:tblGrid>
              <a:tr h="7480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Matrix Size (m x n)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Avg time for </a:t>
                      </a:r>
                      <a:r>
                        <a:rPr lang="en" sz="1100"/>
                        <a:t>1st set of 10 runs (uS)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Avg time for </a:t>
                      </a:r>
                      <a:r>
                        <a:rPr lang="en" sz="1100"/>
                        <a:t>2nd set of 10 runs (uS)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</a:tr>
              <a:tr h="5122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size 10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1,220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1,184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5122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size 100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5,025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4,380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5122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size 1,000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40,326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39,414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5122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size 10,000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2,151,017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2,083,625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Performance Evaluation Cont.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9" name="Shape 27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737" y="1072375"/>
            <a:ext cx="5894525" cy="363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1052550" y="155790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>
                <a:latin typeface="Arial"/>
                <a:ea typeface="Arial"/>
                <a:cs typeface="Arial"/>
                <a:sym typeface="Arial"/>
              </a:rPr>
              <a:t>DEMO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Font typeface="Arial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Multiple CPUs with GPUs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Arial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MPI with GPU for large matrix ( &gt; 100,000 x 100,000 ~ 80 GB data)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Conclusion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Font typeface="Arial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Block LU Decomposition is an efficient way to solve linear systems of equations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Arial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Parallelism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execution at standard LU decomposition, matrix multiplication speeds up the computational time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Arial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LU factorization is implemented on CUDA and its performance shows promising results on small sets of data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Arial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Future study would include benchmarking the algorithm with larger size of input test data, and improve the efficiency of the algorithm by experimenting using MPI and GPU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 &amp; 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Introduction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205025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Primary ways to solve systems of linear equations include: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Substitution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Gaussian elimination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Inverse Matrix method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LU Factorization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LU factorization Basics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9203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>
              <a:spcBef>
                <a:spcPts val="0"/>
              </a:spcBef>
              <a:buSzPct val="100000"/>
              <a:buFont typeface="Arial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Given Ax = b,  decompose matrix A to  L * U matrices  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Arial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Substitute LU for A -&gt; L (Ux) = b;  Set Ux= y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Arial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L (y) = b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➡  Apply forward substitution to get y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Arial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Ux = y 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➡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Apply backward substitution to get x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8" name="Shape 148"/>
          <p:cNvGraphicFramePr/>
          <p:nvPr/>
        </p:nvGraphicFramePr>
        <p:xfrm>
          <a:off x="716500" y="254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{DAEE3268-F5C0-46BF-897F-554CD567DC22}</a:tableStyleId>
              </a:tblPr>
              <a:tblGrid>
                <a:gridCol w="730625"/>
                <a:gridCol w="730625"/>
                <a:gridCol w="730625"/>
              </a:tblGrid>
              <a:tr h="530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</a:t>
                      </a:r>
                      <a:r>
                        <a:rPr b="1" baseline="-25000" lang="en">
                          <a:solidFill>
                            <a:schemeClr val="lt1"/>
                          </a:solidFill>
                        </a:rPr>
                        <a:t>00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</a:t>
                      </a:r>
                      <a:r>
                        <a:rPr b="1" baseline="-25000" lang="en">
                          <a:solidFill>
                            <a:schemeClr val="lt1"/>
                          </a:solidFill>
                        </a:rPr>
                        <a:t>01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</a:t>
                      </a:r>
                      <a:r>
                        <a:rPr b="1" baseline="-25000" lang="en">
                          <a:solidFill>
                            <a:schemeClr val="lt1"/>
                          </a:solidFill>
                        </a:rPr>
                        <a:t>02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011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</a:t>
                      </a:r>
                      <a:r>
                        <a:rPr b="1" baseline="-25000" lang="en">
                          <a:solidFill>
                            <a:schemeClr val="lt1"/>
                          </a:solidFill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</a:t>
                      </a:r>
                      <a:r>
                        <a:rPr b="1" baseline="-25000" lang="en">
                          <a:solidFill>
                            <a:schemeClr val="lt1"/>
                          </a:solidFill>
                        </a:rPr>
                        <a:t>11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</a:t>
                      </a:r>
                      <a:r>
                        <a:rPr b="1" baseline="-25000" lang="en">
                          <a:solidFill>
                            <a:schemeClr val="lt1"/>
                          </a:solidFill>
                        </a:rPr>
                        <a:t>12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011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</a:t>
                      </a:r>
                      <a:r>
                        <a:rPr b="1" baseline="-25000" lang="en">
                          <a:solidFill>
                            <a:schemeClr val="lt1"/>
                          </a:solidFill>
                        </a:rPr>
                        <a:t>20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</a:t>
                      </a:r>
                      <a:r>
                        <a:rPr b="1" baseline="-25000" lang="en">
                          <a:solidFill>
                            <a:schemeClr val="lt1"/>
                          </a:solidFill>
                        </a:rPr>
                        <a:t>21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</a:t>
                      </a:r>
                      <a:r>
                        <a:rPr b="1" baseline="-25000" lang="en">
                          <a:solidFill>
                            <a:schemeClr val="lt1"/>
                          </a:solidFill>
                        </a:rPr>
                        <a:t>22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49" name="Shape 149"/>
          <p:cNvSpPr txBox="1"/>
          <p:nvPr/>
        </p:nvSpPr>
        <p:spPr>
          <a:xfrm>
            <a:off x="175750" y="2986200"/>
            <a:ext cx="65256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600">
                <a:solidFill>
                  <a:schemeClr val="lt1"/>
                </a:solidFill>
              </a:rPr>
              <a:t>A</a:t>
            </a:r>
            <a:r>
              <a:rPr b="1" baseline="-25000" lang="en" sz="1600">
                <a:solidFill>
                  <a:schemeClr val="lt1"/>
                </a:solidFill>
              </a:rPr>
              <a:t>0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= </a:t>
            </a:r>
          </a:p>
        </p:txBody>
      </p:sp>
      <p:graphicFrame>
        <p:nvGraphicFramePr>
          <p:cNvPr id="150" name="Shape 150"/>
          <p:cNvGraphicFramePr/>
          <p:nvPr/>
        </p:nvGraphicFramePr>
        <p:xfrm>
          <a:off x="3385125" y="250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{DAEE3268-F5C0-46BF-897F-554CD567DC22}</a:tableStyleId>
              </a:tblPr>
              <a:tblGrid>
                <a:gridCol w="781325"/>
                <a:gridCol w="781325"/>
                <a:gridCol w="781325"/>
              </a:tblGrid>
              <a:tr h="537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</a:t>
                      </a:r>
                      <a:r>
                        <a:rPr b="1" baseline="-25000" lang="en">
                          <a:solidFill>
                            <a:schemeClr val="lt1"/>
                          </a:solidFill>
                        </a:rPr>
                        <a:t>00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37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L</a:t>
                      </a:r>
                      <a:r>
                        <a:rPr b="1" baseline="-25000" lang="en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</a:t>
                      </a:r>
                      <a:r>
                        <a:rPr b="1" baseline="-25000" lang="en">
                          <a:solidFill>
                            <a:schemeClr val="lt1"/>
                          </a:solidFill>
                        </a:rPr>
                        <a:t>11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37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L</a:t>
                      </a:r>
                      <a:r>
                        <a:rPr b="1" baseline="-25000" lang="en">
                          <a:solidFill>
                            <a:srgbClr val="FFFFFF"/>
                          </a:solidFill>
                        </a:rPr>
                        <a:t>20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L</a:t>
                      </a:r>
                      <a:r>
                        <a:rPr b="1" baseline="-25000" lang="en">
                          <a:solidFill>
                            <a:srgbClr val="FFFFFF"/>
                          </a:solidFill>
                        </a:rPr>
                        <a:t>21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</a:t>
                      </a:r>
                      <a:r>
                        <a:rPr b="1" baseline="-25000" lang="en">
                          <a:solidFill>
                            <a:schemeClr val="lt1"/>
                          </a:solidFill>
                        </a:rPr>
                        <a:t>22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51" name="Shape 151"/>
          <p:cNvSpPr txBox="1"/>
          <p:nvPr/>
        </p:nvSpPr>
        <p:spPr>
          <a:xfrm>
            <a:off x="2960600" y="2986200"/>
            <a:ext cx="65256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600">
                <a:solidFill>
                  <a:schemeClr val="lt1"/>
                </a:solidFill>
              </a:rPr>
              <a:t>L</a:t>
            </a:r>
            <a:r>
              <a:rPr b="1" baseline="-25000" lang="en" sz="1600">
                <a:solidFill>
                  <a:schemeClr val="lt1"/>
                </a:solidFill>
              </a:rPr>
              <a:t>0</a:t>
            </a:r>
            <a:r>
              <a:rPr lang="en">
                <a:solidFill>
                  <a:srgbClr val="FFFFFF"/>
                </a:solidFill>
              </a:rPr>
              <a:t>=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5729100" y="2986200"/>
            <a:ext cx="65256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chemeClr val="lt1"/>
                </a:solidFill>
              </a:rPr>
              <a:t>U</a:t>
            </a:r>
            <a:r>
              <a:rPr b="1" baseline="-25000" lang="en" sz="1600">
                <a:solidFill>
                  <a:schemeClr val="lt1"/>
                </a:solidFill>
              </a:rPr>
              <a:t>0</a:t>
            </a:r>
            <a:r>
              <a:rPr lang="en">
                <a:solidFill>
                  <a:srgbClr val="FFFFFF"/>
                </a:solidFill>
              </a:rPr>
              <a:t>=</a:t>
            </a:r>
          </a:p>
        </p:txBody>
      </p:sp>
      <p:graphicFrame>
        <p:nvGraphicFramePr>
          <p:cNvPr id="153" name="Shape 153"/>
          <p:cNvGraphicFramePr/>
          <p:nvPr/>
        </p:nvGraphicFramePr>
        <p:xfrm>
          <a:off x="6205850" y="250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{DAEE3268-F5C0-46BF-897F-554CD567DC22}</a:tableStyleId>
              </a:tblPr>
              <a:tblGrid>
                <a:gridCol w="781325"/>
                <a:gridCol w="781325"/>
                <a:gridCol w="781325"/>
              </a:tblGrid>
              <a:tr h="537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U</a:t>
                      </a:r>
                      <a:r>
                        <a:rPr b="1" baseline="-25000" lang="en">
                          <a:solidFill>
                            <a:srgbClr val="FFFFFF"/>
                          </a:solidFill>
                        </a:rPr>
                        <a:t>00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U</a:t>
                      </a:r>
                      <a:r>
                        <a:rPr b="1" baseline="-25000" lang="en">
                          <a:solidFill>
                            <a:srgbClr val="FFFFFF"/>
                          </a:solidFill>
                        </a:rPr>
                        <a:t>01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U</a:t>
                      </a:r>
                      <a:r>
                        <a:rPr b="1" baseline="-25000" lang="en">
                          <a:solidFill>
                            <a:srgbClr val="FFFFFF"/>
                          </a:solidFill>
                        </a:rPr>
                        <a:t>02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37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U</a:t>
                      </a:r>
                      <a:r>
                        <a:rPr b="1" baseline="-25000" lang="en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U</a:t>
                      </a:r>
                      <a:r>
                        <a:rPr b="1" baseline="-25000" lang="en">
                          <a:solidFill>
                            <a:srgbClr val="FFFFFF"/>
                          </a:solidFill>
                        </a:rPr>
                        <a:t>12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37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U</a:t>
                      </a:r>
                      <a:r>
                        <a:rPr b="1" baseline="-25000" lang="en">
                          <a:solidFill>
                            <a:srgbClr val="FFFFFF"/>
                          </a:solidFill>
                        </a:rPr>
                        <a:t>22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Standard LU Decomposition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557850" y="887200"/>
            <a:ext cx="83325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Calculate the first row of U given L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00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= 1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00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= L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00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00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➡ U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00 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=  A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00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/1 =  8 	A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01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= L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00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01  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➡ U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01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= A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01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/1 = 1 		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02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= L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00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02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➡ U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02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= A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02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/1 = 7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Calculate the first column of L given U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00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= 8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L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= A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/ U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00 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➡ 4 / 8 = 0.5  </a:t>
            </a: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L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20 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= A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/ U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00  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➡ = 6 / 8 = 0.75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0" name="Shape 160"/>
          <p:cNvGraphicFramePr/>
          <p:nvPr/>
        </p:nvGraphicFramePr>
        <p:xfrm>
          <a:off x="1074100" y="10634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{DAEE3268-F5C0-46BF-897F-554CD567DC22}</a:tableStyleId>
              </a:tblPr>
              <a:tblGrid>
                <a:gridCol w="690350"/>
                <a:gridCol w="690350"/>
                <a:gridCol w="690350"/>
              </a:tblGrid>
              <a:tr h="5178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89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9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89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61" name="Shape 161"/>
          <p:cNvSpPr txBox="1"/>
          <p:nvPr/>
        </p:nvSpPr>
        <p:spPr>
          <a:xfrm>
            <a:off x="557850" y="1600775"/>
            <a:ext cx="65256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chemeClr val="lt1"/>
                </a:solidFill>
              </a:rPr>
              <a:t>A</a:t>
            </a:r>
            <a:r>
              <a:rPr b="1" baseline="-25000" lang="en" sz="1600">
                <a:solidFill>
                  <a:schemeClr val="lt1"/>
                </a:solidFill>
              </a:rPr>
              <a:t>0</a:t>
            </a:r>
            <a:r>
              <a:rPr lang="en">
                <a:solidFill>
                  <a:srgbClr val="FFFFFF"/>
                </a:solidFill>
              </a:rPr>
              <a:t> = </a:t>
            </a:r>
          </a:p>
        </p:txBody>
      </p:sp>
      <p:graphicFrame>
        <p:nvGraphicFramePr>
          <p:cNvPr id="162" name="Shape 162"/>
          <p:cNvGraphicFramePr/>
          <p:nvPr/>
        </p:nvGraphicFramePr>
        <p:xfrm>
          <a:off x="3498412" y="10823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{DAEE3268-F5C0-46BF-897F-554CD567DC22}</a:tableStyleId>
              </a:tblPr>
              <a:tblGrid>
                <a:gridCol w="728450"/>
                <a:gridCol w="728450"/>
                <a:gridCol w="728450"/>
              </a:tblGrid>
              <a:tr h="480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80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L</a:t>
                      </a:r>
                      <a:r>
                        <a:rPr b="1" baseline="-25000" lang="en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80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L</a:t>
                      </a:r>
                      <a:r>
                        <a:rPr b="1" baseline="-25000" lang="en">
                          <a:solidFill>
                            <a:srgbClr val="FFFFFF"/>
                          </a:solidFill>
                        </a:rPr>
                        <a:t>20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L</a:t>
                      </a:r>
                      <a:r>
                        <a:rPr b="1" baseline="-25000" lang="en">
                          <a:solidFill>
                            <a:srgbClr val="FFFFFF"/>
                          </a:solidFill>
                        </a:rPr>
                        <a:t>21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63" name="Shape 163"/>
          <p:cNvSpPr txBox="1"/>
          <p:nvPr/>
        </p:nvSpPr>
        <p:spPr>
          <a:xfrm>
            <a:off x="3026275" y="1600775"/>
            <a:ext cx="65256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=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5683775" y="1600775"/>
            <a:ext cx="65256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X</a:t>
            </a:r>
          </a:p>
        </p:txBody>
      </p:sp>
      <p:graphicFrame>
        <p:nvGraphicFramePr>
          <p:cNvPr id="165" name="Shape 165"/>
          <p:cNvGraphicFramePr/>
          <p:nvPr/>
        </p:nvGraphicFramePr>
        <p:xfrm>
          <a:off x="6273075" y="11025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{DAEE3268-F5C0-46BF-897F-554CD567DC22}</a:tableStyleId>
              </a:tblPr>
              <a:tblGrid>
                <a:gridCol w="762425"/>
                <a:gridCol w="762425"/>
                <a:gridCol w="762425"/>
              </a:tblGrid>
              <a:tr h="4729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U</a:t>
                      </a:r>
                      <a:r>
                        <a:rPr b="1" baseline="-25000" lang="en">
                          <a:solidFill>
                            <a:srgbClr val="FFFFFF"/>
                          </a:solidFill>
                        </a:rPr>
                        <a:t>00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U</a:t>
                      </a:r>
                      <a:r>
                        <a:rPr b="1" baseline="-25000" lang="en">
                          <a:solidFill>
                            <a:srgbClr val="FFFFFF"/>
                          </a:solidFill>
                        </a:rPr>
                        <a:t>01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U</a:t>
                      </a:r>
                      <a:r>
                        <a:rPr b="1" baseline="-25000" lang="en">
                          <a:solidFill>
                            <a:srgbClr val="FFFFFF"/>
                          </a:solidFill>
                        </a:rPr>
                        <a:t>02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29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U</a:t>
                      </a:r>
                      <a:r>
                        <a:rPr b="1" baseline="-25000" lang="en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U</a:t>
                      </a:r>
                      <a:r>
                        <a:rPr b="1" baseline="-25000" lang="en">
                          <a:solidFill>
                            <a:srgbClr val="FFFFFF"/>
                          </a:solidFill>
                        </a:rPr>
                        <a:t>12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29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U</a:t>
                      </a:r>
                      <a:r>
                        <a:rPr b="1" baseline="-25000" lang="en">
                          <a:solidFill>
                            <a:srgbClr val="FFFFFF"/>
                          </a:solidFill>
                        </a:rPr>
                        <a:t>22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Find the Sub-Matrix</a:t>
            </a:r>
            <a:r>
              <a:rPr lang="en"/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aphicFrame>
        <p:nvGraphicFramePr>
          <p:cNvPr id="171" name="Shape 171"/>
          <p:cNvGraphicFramePr/>
          <p:nvPr/>
        </p:nvGraphicFramePr>
        <p:xfrm>
          <a:off x="1074100" y="1203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{DAEE3268-F5C0-46BF-897F-554CD567DC22}</a:tableStyleId>
              </a:tblPr>
              <a:tblGrid>
                <a:gridCol w="685900"/>
                <a:gridCol w="685900"/>
                <a:gridCol w="685900"/>
              </a:tblGrid>
              <a:tr h="499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2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9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2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2" name="Shape 172"/>
          <p:cNvGraphicFramePr/>
          <p:nvPr/>
        </p:nvGraphicFramePr>
        <p:xfrm>
          <a:off x="3498412" y="12044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{DAEE3268-F5C0-46BF-897F-554CD567DC22}</a:tableStyleId>
              </a:tblPr>
              <a:tblGrid>
                <a:gridCol w="728450"/>
                <a:gridCol w="728450"/>
                <a:gridCol w="728450"/>
              </a:tblGrid>
              <a:tr h="480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80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0.5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80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0.75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L</a:t>
                      </a:r>
                      <a:r>
                        <a:rPr b="1" baseline="-25000" lang="en">
                          <a:solidFill>
                            <a:srgbClr val="FFFFFF"/>
                          </a:solidFill>
                        </a:rPr>
                        <a:t>21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73" name="Shape 173"/>
          <p:cNvSpPr txBox="1"/>
          <p:nvPr/>
        </p:nvSpPr>
        <p:spPr>
          <a:xfrm>
            <a:off x="3147800" y="1722900"/>
            <a:ext cx="4269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=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5592350" y="1722900"/>
            <a:ext cx="5562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X</a:t>
            </a:r>
          </a:p>
        </p:txBody>
      </p:sp>
      <p:graphicFrame>
        <p:nvGraphicFramePr>
          <p:cNvPr id="175" name="Shape 175"/>
          <p:cNvGraphicFramePr/>
          <p:nvPr/>
        </p:nvGraphicFramePr>
        <p:xfrm>
          <a:off x="6148475" y="1207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{DAEE3268-F5C0-46BF-897F-554CD567DC22}</a:tableStyleId>
              </a:tblPr>
              <a:tblGrid>
                <a:gridCol w="762425"/>
                <a:gridCol w="762425"/>
                <a:gridCol w="762425"/>
              </a:tblGrid>
              <a:tr h="4729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29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U</a:t>
                      </a:r>
                      <a:r>
                        <a:rPr b="1" baseline="-25000" lang="en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U</a:t>
                      </a:r>
                      <a:r>
                        <a:rPr b="1" baseline="-25000" lang="en">
                          <a:solidFill>
                            <a:srgbClr val="FFFFFF"/>
                          </a:solidFill>
                        </a:rPr>
                        <a:t>12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29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U</a:t>
                      </a:r>
                      <a:r>
                        <a:rPr b="1" baseline="-25000" lang="en">
                          <a:solidFill>
                            <a:srgbClr val="FFFFFF"/>
                          </a:solidFill>
                        </a:rPr>
                        <a:t>22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76" name="Shape 176"/>
          <p:cNvSpPr txBox="1"/>
          <p:nvPr/>
        </p:nvSpPr>
        <p:spPr>
          <a:xfrm>
            <a:off x="822700" y="2784250"/>
            <a:ext cx="7331400" cy="15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marL="1371600" rtl="0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</a:rPr>
              <a:t>A</a:t>
            </a:r>
            <a:r>
              <a:rPr baseline="-25000" lang="en" sz="1600">
                <a:solidFill>
                  <a:schemeClr val="lt1"/>
                </a:solidFill>
              </a:rPr>
              <a:t>0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 sz="1600">
                <a:solidFill>
                  <a:schemeClr val="lt1"/>
                </a:solidFill>
              </a:rPr>
              <a:t>= [ 0.5 0.75] </a:t>
            </a:r>
            <a:r>
              <a:rPr baseline="30000" lang="en" sz="1600">
                <a:solidFill>
                  <a:schemeClr val="lt1"/>
                </a:solidFill>
              </a:rPr>
              <a:t>T </a:t>
            </a:r>
            <a:r>
              <a:rPr lang="en" sz="1600">
                <a:solidFill>
                  <a:schemeClr val="lt1"/>
                </a:solidFill>
              </a:rPr>
              <a:t>[1  7] + L</a:t>
            </a:r>
            <a:r>
              <a:rPr baseline="-25000" lang="en" sz="1600">
                <a:solidFill>
                  <a:schemeClr val="lt1"/>
                </a:solidFill>
              </a:rPr>
              <a:t>1 </a:t>
            </a:r>
            <a:r>
              <a:rPr lang="en" sz="1600">
                <a:solidFill>
                  <a:schemeClr val="lt1"/>
                </a:solidFill>
              </a:rPr>
              <a:t>U</a:t>
            </a:r>
            <a:r>
              <a:rPr baseline="-25000" lang="en" sz="1600">
                <a:solidFill>
                  <a:schemeClr val="lt1"/>
                </a:solidFill>
              </a:rPr>
              <a:t>1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t/>
            </a:r>
            <a:endParaRPr baseline="-25000" sz="1600">
              <a:solidFill>
                <a:schemeClr val="lt1"/>
              </a:solidFill>
            </a:endParaRPr>
          </a:p>
          <a:p>
            <a:pPr indent="457200" lvl="0" marL="1371600" rtl="0">
              <a:spcBef>
                <a:spcPts val="0"/>
              </a:spcBef>
              <a:buNone/>
            </a:pPr>
            <a:r>
              <a:rPr b="1" lang="en" sz="1600">
                <a:solidFill>
                  <a:schemeClr val="lt1"/>
                </a:solidFill>
              </a:rPr>
              <a:t>A</a:t>
            </a:r>
            <a:r>
              <a:rPr b="1" baseline="-25000" lang="en" sz="1600">
                <a:solidFill>
                  <a:schemeClr val="lt1"/>
                </a:solidFill>
              </a:rPr>
              <a:t>1</a:t>
            </a:r>
            <a:r>
              <a:rPr lang="en" sz="1600">
                <a:solidFill>
                  <a:schemeClr val="lt1"/>
                </a:solidFill>
              </a:rPr>
              <a:t> = </a:t>
            </a:r>
            <a:r>
              <a:rPr b="1" lang="en" sz="1600">
                <a:solidFill>
                  <a:schemeClr val="lt1"/>
                </a:solidFill>
              </a:rPr>
              <a:t>A</a:t>
            </a:r>
            <a:r>
              <a:rPr b="1" baseline="-25000" lang="en" sz="1600">
                <a:solidFill>
                  <a:schemeClr val="lt1"/>
                </a:solidFill>
              </a:rPr>
              <a:t>0</a:t>
            </a:r>
            <a:r>
              <a:rPr b="1" lang="en" sz="1600">
                <a:solidFill>
                  <a:schemeClr val="lt1"/>
                </a:solidFill>
              </a:rPr>
              <a:t> - </a:t>
            </a:r>
            <a:r>
              <a:rPr lang="en" sz="1600">
                <a:solidFill>
                  <a:schemeClr val="lt1"/>
                </a:solidFill>
              </a:rPr>
              <a:t>[ 0.5 0.75] </a:t>
            </a:r>
            <a:r>
              <a:rPr baseline="30000" lang="en" sz="1600">
                <a:solidFill>
                  <a:schemeClr val="lt1"/>
                </a:solidFill>
              </a:rPr>
              <a:t>T </a:t>
            </a:r>
            <a:r>
              <a:rPr lang="en" sz="1600">
                <a:solidFill>
                  <a:schemeClr val="lt1"/>
                </a:solidFill>
              </a:rPr>
              <a:t>[1  7] = L</a:t>
            </a:r>
            <a:r>
              <a:rPr baseline="-25000" lang="en" sz="1600">
                <a:solidFill>
                  <a:schemeClr val="lt1"/>
                </a:solidFill>
              </a:rPr>
              <a:t>1 </a:t>
            </a:r>
            <a:r>
              <a:rPr lang="en" sz="1600">
                <a:solidFill>
                  <a:schemeClr val="lt1"/>
                </a:solidFill>
              </a:rPr>
              <a:t>U</a:t>
            </a:r>
            <a:r>
              <a:rPr baseline="-25000" lang="en" sz="1600">
                <a:solidFill>
                  <a:schemeClr val="lt1"/>
                </a:solidFill>
              </a:rPr>
              <a:t>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77" name="Shape 177"/>
          <p:cNvGraphicFramePr/>
          <p:nvPr/>
        </p:nvGraphicFramePr>
        <p:xfrm>
          <a:off x="4181425" y="388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{DAEE3268-F5C0-46BF-897F-554CD567DC22}</a:tableStyleId>
              </a:tblPr>
              <a:tblGrid>
                <a:gridCol w="867500"/>
                <a:gridCol w="867500"/>
              </a:tblGrid>
              <a:tr h="481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81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78" name="Shape 178"/>
          <p:cNvSpPr txBox="1"/>
          <p:nvPr/>
        </p:nvSpPr>
        <p:spPr>
          <a:xfrm>
            <a:off x="557850" y="1600775"/>
            <a:ext cx="65256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chemeClr val="lt1"/>
                </a:solidFill>
              </a:rPr>
              <a:t>A</a:t>
            </a:r>
            <a:r>
              <a:rPr b="1" baseline="-25000" lang="en" sz="1600">
                <a:solidFill>
                  <a:schemeClr val="lt1"/>
                </a:solidFill>
              </a:rPr>
              <a:t>0</a:t>
            </a:r>
            <a:r>
              <a:rPr lang="en">
                <a:solidFill>
                  <a:srgbClr val="FFFFFF"/>
                </a:solidFill>
              </a:rPr>
              <a:t> = </a:t>
            </a:r>
          </a:p>
        </p:txBody>
      </p:sp>
      <p:graphicFrame>
        <p:nvGraphicFramePr>
          <p:cNvPr id="179" name="Shape 179"/>
          <p:cNvGraphicFramePr/>
          <p:nvPr/>
        </p:nvGraphicFramePr>
        <p:xfrm>
          <a:off x="6444400" y="388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{DAEE3268-F5C0-46BF-897F-554CD567DC22}</a:tableStyleId>
              </a:tblPr>
              <a:tblGrid>
                <a:gridCol w="867500"/>
                <a:gridCol w="867500"/>
              </a:tblGrid>
              <a:tr h="481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0.5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3.5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81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0.75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5.25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80" name="Shape 180"/>
          <p:cNvSpPr txBox="1"/>
          <p:nvPr/>
        </p:nvSpPr>
        <p:spPr>
          <a:xfrm>
            <a:off x="5987475" y="4105250"/>
            <a:ext cx="7337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__</a:t>
            </a:r>
          </a:p>
        </p:txBody>
      </p:sp>
      <p:graphicFrame>
        <p:nvGraphicFramePr>
          <p:cNvPr id="181" name="Shape 181"/>
          <p:cNvGraphicFramePr/>
          <p:nvPr/>
        </p:nvGraphicFramePr>
        <p:xfrm>
          <a:off x="1842250" y="389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{DAEE3268-F5C0-46BF-897F-554CD567DC22}</a:tableStyleId>
              </a:tblPr>
              <a:tblGrid>
                <a:gridCol w="867500"/>
                <a:gridCol w="867500"/>
              </a:tblGrid>
              <a:tr h="481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1.5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5.5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81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2.25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4.75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82" name="Shape 182"/>
          <p:cNvSpPr txBox="1"/>
          <p:nvPr/>
        </p:nvSpPr>
        <p:spPr>
          <a:xfrm>
            <a:off x="3758100" y="4159025"/>
            <a:ext cx="7337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=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Decompose Sub-Matrix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"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68400" y="1007575"/>
            <a:ext cx="8407200" cy="398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Repeat the process: 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Calculate the first row of U in parallel given L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= 1</a:t>
            </a:r>
          </a:p>
          <a:p>
            <a:pPr indent="457200" lvl="0" marL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11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= L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11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➡  U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= 1.5 		A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= L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➡  U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= 5.5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Calculate the first column of L in parallel given U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= 1.5</a:t>
            </a: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 A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21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= L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21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 ➡  L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21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= A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21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/ U</a:t>
            </a:r>
            <a:r>
              <a:rPr baseline="-25000" lang="en" sz="1600"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= 1.5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 	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3037875" y="1544475"/>
            <a:ext cx="4269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=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5272537" y="1544475"/>
            <a:ext cx="5562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X</a:t>
            </a:r>
          </a:p>
        </p:txBody>
      </p:sp>
      <p:graphicFrame>
        <p:nvGraphicFramePr>
          <p:cNvPr id="191" name="Shape 191"/>
          <p:cNvGraphicFramePr/>
          <p:nvPr/>
        </p:nvGraphicFramePr>
        <p:xfrm>
          <a:off x="3480887" y="123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{DAEE3268-F5C0-46BF-897F-554CD567DC22}</a:tableStyleId>
              </a:tblPr>
              <a:tblGrid>
                <a:gridCol w="943125"/>
                <a:gridCol w="943125"/>
              </a:tblGrid>
              <a:tr h="494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94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</a:t>
                      </a:r>
                      <a:r>
                        <a:rPr b="1" baseline="-25000" lang="en">
                          <a:solidFill>
                            <a:schemeClr val="lt1"/>
                          </a:solidFill>
                        </a:rPr>
                        <a:t>21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2" name="Shape 192"/>
          <p:cNvGraphicFramePr/>
          <p:nvPr/>
        </p:nvGraphicFramePr>
        <p:xfrm>
          <a:off x="5846550" y="126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{DAEE3268-F5C0-46BF-897F-554CD567DC22}</a:tableStyleId>
              </a:tblPr>
              <a:tblGrid>
                <a:gridCol w="955075"/>
                <a:gridCol w="955075"/>
              </a:tblGrid>
              <a:tr h="5129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U</a:t>
                      </a:r>
                      <a:r>
                        <a:rPr b="1" baseline="-25000" lang="en">
                          <a:solidFill>
                            <a:schemeClr val="lt1"/>
                          </a:solidFill>
                        </a:rPr>
                        <a:t>11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U</a:t>
                      </a:r>
                      <a:r>
                        <a:rPr b="1" baseline="-25000" lang="en">
                          <a:solidFill>
                            <a:schemeClr val="lt1"/>
                          </a:solidFill>
                        </a:rPr>
                        <a:t>12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129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U</a:t>
                      </a:r>
                      <a:r>
                        <a:rPr b="1" baseline="-25000" lang="en">
                          <a:solidFill>
                            <a:schemeClr val="lt1"/>
                          </a:solidFill>
                        </a:rPr>
                        <a:t>22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93" name="Shape 193"/>
          <p:cNvSpPr txBox="1"/>
          <p:nvPr/>
        </p:nvSpPr>
        <p:spPr>
          <a:xfrm>
            <a:off x="595000" y="1544475"/>
            <a:ext cx="6351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chemeClr val="lt1"/>
                </a:solidFill>
              </a:rPr>
              <a:t>A</a:t>
            </a:r>
            <a:r>
              <a:rPr b="1" baseline="-25000" lang="en" sz="1600">
                <a:solidFill>
                  <a:schemeClr val="lt1"/>
                </a:solidFill>
              </a:rPr>
              <a:t>1</a:t>
            </a:r>
            <a:r>
              <a:rPr lang="en">
                <a:solidFill>
                  <a:srgbClr val="FFFFFF"/>
                </a:solidFill>
              </a:rPr>
              <a:t>  = </a:t>
            </a:r>
          </a:p>
        </p:txBody>
      </p:sp>
      <p:graphicFrame>
        <p:nvGraphicFramePr>
          <p:cNvPr id="194" name="Shape 194"/>
          <p:cNvGraphicFramePr/>
          <p:nvPr/>
        </p:nvGraphicFramePr>
        <p:xfrm>
          <a:off x="1266487" y="126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{DAEE3268-F5C0-46BF-897F-554CD567DC22}</a:tableStyleId>
              </a:tblPr>
              <a:tblGrid>
                <a:gridCol w="867500"/>
                <a:gridCol w="867500"/>
              </a:tblGrid>
              <a:tr h="481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1.5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5.5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81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2.25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4.75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Find the Sub-Matrix A</a:t>
            </a:r>
            <a:r>
              <a:rPr baseline="-25000" lang="en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3037875" y="1544475"/>
            <a:ext cx="4269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=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5272537" y="1544475"/>
            <a:ext cx="5562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X</a:t>
            </a:r>
          </a:p>
        </p:txBody>
      </p:sp>
      <p:graphicFrame>
        <p:nvGraphicFramePr>
          <p:cNvPr id="202" name="Shape 202"/>
          <p:cNvGraphicFramePr/>
          <p:nvPr/>
        </p:nvGraphicFramePr>
        <p:xfrm>
          <a:off x="3480887" y="123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{DAEE3268-F5C0-46BF-897F-554CD567DC22}</a:tableStyleId>
              </a:tblPr>
              <a:tblGrid>
                <a:gridCol w="943125"/>
                <a:gridCol w="943125"/>
              </a:tblGrid>
              <a:tr h="494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94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1.5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3" name="Shape 203"/>
          <p:cNvGraphicFramePr/>
          <p:nvPr/>
        </p:nvGraphicFramePr>
        <p:xfrm>
          <a:off x="5846550" y="126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{DAEE3268-F5C0-46BF-897F-554CD567DC22}</a:tableStyleId>
              </a:tblPr>
              <a:tblGrid>
                <a:gridCol w="955075"/>
                <a:gridCol w="955075"/>
              </a:tblGrid>
              <a:tr h="5129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1.5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5.5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129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U</a:t>
                      </a:r>
                      <a:r>
                        <a:rPr b="1" baseline="-25000" lang="en">
                          <a:solidFill>
                            <a:schemeClr val="lt1"/>
                          </a:solidFill>
                        </a:rPr>
                        <a:t>22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04" name="Shape 204"/>
          <p:cNvSpPr txBox="1"/>
          <p:nvPr/>
        </p:nvSpPr>
        <p:spPr>
          <a:xfrm>
            <a:off x="595000" y="1544475"/>
            <a:ext cx="6351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chemeClr val="lt1"/>
                </a:solidFill>
              </a:rPr>
              <a:t>A</a:t>
            </a:r>
            <a:r>
              <a:rPr b="1" baseline="-25000" lang="en" sz="1600">
                <a:solidFill>
                  <a:schemeClr val="lt1"/>
                </a:solidFill>
              </a:rPr>
              <a:t>1</a:t>
            </a:r>
            <a:r>
              <a:rPr lang="en">
                <a:solidFill>
                  <a:srgbClr val="FFFFFF"/>
                </a:solidFill>
              </a:rPr>
              <a:t>  = </a:t>
            </a:r>
          </a:p>
        </p:txBody>
      </p:sp>
      <p:graphicFrame>
        <p:nvGraphicFramePr>
          <p:cNvPr id="205" name="Shape 205"/>
          <p:cNvGraphicFramePr/>
          <p:nvPr/>
        </p:nvGraphicFramePr>
        <p:xfrm>
          <a:off x="1266487" y="126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{DAEE3268-F5C0-46BF-897F-554CD567DC22}</a:tableStyleId>
              </a:tblPr>
              <a:tblGrid>
                <a:gridCol w="867500"/>
                <a:gridCol w="867500"/>
              </a:tblGrid>
              <a:tr h="481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1.5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5.5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81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2.25</a:t>
                      </a: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4.75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06" name="Shape 206"/>
          <p:cNvSpPr txBox="1"/>
          <p:nvPr/>
        </p:nvSpPr>
        <p:spPr>
          <a:xfrm>
            <a:off x="1035075" y="2288300"/>
            <a:ext cx="7818900" cy="26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marL="1371600" rtl="0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</a:rPr>
              <a:t>A</a:t>
            </a:r>
            <a:r>
              <a:rPr baseline="-25000" lang="en" sz="1600">
                <a:solidFill>
                  <a:schemeClr val="lt1"/>
                </a:solidFill>
              </a:rPr>
              <a:t>1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 sz="1600">
                <a:solidFill>
                  <a:schemeClr val="lt1"/>
                </a:solidFill>
              </a:rPr>
              <a:t>= [1.5] </a:t>
            </a:r>
            <a:r>
              <a:rPr baseline="30000" lang="en" sz="1600">
                <a:solidFill>
                  <a:schemeClr val="lt1"/>
                </a:solidFill>
              </a:rPr>
              <a:t>T </a:t>
            </a:r>
            <a:r>
              <a:rPr lang="en" sz="1600">
                <a:solidFill>
                  <a:schemeClr val="lt1"/>
                </a:solidFill>
              </a:rPr>
              <a:t>[5.5] + L</a:t>
            </a:r>
            <a:r>
              <a:rPr baseline="-25000" lang="en" sz="1600">
                <a:solidFill>
                  <a:schemeClr val="lt1"/>
                </a:solidFill>
              </a:rPr>
              <a:t>2</a:t>
            </a:r>
            <a:r>
              <a:rPr lang="en" sz="1600">
                <a:solidFill>
                  <a:schemeClr val="lt1"/>
                </a:solidFill>
              </a:rPr>
              <a:t>U</a:t>
            </a:r>
            <a:r>
              <a:rPr baseline="-25000" lang="en" sz="1600">
                <a:solidFill>
                  <a:schemeClr val="lt1"/>
                </a:solidFill>
              </a:rPr>
              <a:t>2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t/>
            </a:r>
            <a:endParaRPr baseline="-25000" sz="1600">
              <a:solidFill>
                <a:schemeClr val="lt1"/>
              </a:solidFill>
            </a:endParaRPr>
          </a:p>
          <a:p>
            <a:pPr indent="457200" lvl="0" marL="1371600" rtl="0">
              <a:spcBef>
                <a:spcPts val="0"/>
              </a:spcBef>
              <a:buNone/>
            </a:pPr>
            <a:r>
              <a:rPr b="1" lang="en" sz="1600">
                <a:solidFill>
                  <a:schemeClr val="lt1"/>
                </a:solidFill>
              </a:rPr>
              <a:t>A</a:t>
            </a:r>
            <a:r>
              <a:rPr b="1" baseline="-25000" lang="en" sz="1600">
                <a:solidFill>
                  <a:schemeClr val="lt1"/>
                </a:solidFill>
              </a:rPr>
              <a:t>2</a:t>
            </a:r>
            <a:r>
              <a:rPr lang="en" sz="1600">
                <a:solidFill>
                  <a:schemeClr val="lt1"/>
                </a:solidFill>
              </a:rPr>
              <a:t> = </a:t>
            </a:r>
            <a:r>
              <a:rPr b="1" lang="en" sz="1600">
                <a:solidFill>
                  <a:schemeClr val="lt1"/>
                </a:solidFill>
              </a:rPr>
              <a:t>A</a:t>
            </a:r>
            <a:r>
              <a:rPr b="1" baseline="-25000" lang="en" sz="1600">
                <a:solidFill>
                  <a:schemeClr val="lt1"/>
                </a:solidFill>
              </a:rPr>
              <a:t>1</a:t>
            </a:r>
            <a:r>
              <a:rPr b="1" lang="en" sz="1600">
                <a:solidFill>
                  <a:schemeClr val="lt1"/>
                </a:solidFill>
              </a:rPr>
              <a:t> - </a:t>
            </a:r>
            <a:r>
              <a:rPr lang="en" sz="1600">
                <a:solidFill>
                  <a:schemeClr val="lt1"/>
                </a:solidFill>
              </a:rPr>
              <a:t>[1.5] </a:t>
            </a:r>
            <a:r>
              <a:rPr baseline="30000" lang="en" sz="1600">
                <a:solidFill>
                  <a:schemeClr val="lt1"/>
                </a:solidFill>
              </a:rPr>
              <a:t>T </a:t>
            </a:r>
            <a:r>
              <a:rPr lang="en" sz="1600">
                <a:solidFill>
                  <a:schemeClr val="lt1"/>
                </a:solidFill>
              </a:rPr>
              <a:t>[5.5] = L</a:t>
            </a:r>
            <a:r>
              <a:rPr baseline="-25000" lang="en" sz="1600">
                <a:solidFill>
                  <a:schemeClr val="lt1"/>
                </a:solidFill>
              </a:rPr>
              <a:t>2 </a:t>
            </a:r>
            <a:r>
              <a:rPr lang="en" sz="1600">
                <a:solidFill>
                  <a:schemeClr val="lt1"/>
                </a:solidFill>
              </a:rPr>
              <a:t>U</a:t>
            </a:r>
            <a:r>
              <a:rPr baseline="-25000" lang="en" sz="1600">
                <a:solidFill>
                  <a:schemeClr val="lt1"/>
                </a:solidFill>
              </a:rPr>
              <a:t>2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457200" lvl="0" marL="1371600" rtl="0">
              <a:spcBef>
                <a:spcPts val="0"/>
              </a:spcBef>
              <a:buNone/>
            </a:pPr>
            <a:r>
              <a:rPr b="1" lang="en" sz="1600">
                <a:solidFill>
                  <a:schemeClr val="lt1"/>
                </a:solidFill>
              </a:rPr>
              <a:t>A</a:t>
            </a:r>
            <a:r>
              <a:rPr b="1" baseline="-25000" lang="en" sz="1600">
                <a:solidFill>
                  <a:schemeClr val="lt1"/>
                </a:solidFill>
              </a:rPr>
              <a:t>2 </a:t>
            </a:r>
            <a:r>
              <a:rPr b="1" lang="en" sz="1600">
                <a:solidFill>
                  <a:schemeClr val="lt1"/>
                </a:solidFill>
              </a:rPr>
              <a:t> = </a:t>
            </a:r>
            <a:r>
              <a:rPr lang="en" sz="1600">
                <a:solidFill>
                  <a:schemeClr val="lt1"/>
                </a:solidFill>
              </a:rPr>
              <a:t>4.75 - 8.25 = 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1371600" rtl="0">
              <a:spcBef>
                <a:spcPts val="0"/>
              </a:spcBef>
              <a:buNone/>
            </a:pPr>
            <a:r>
              <a:t/>
            </a:r>
            <a:endParaRPr baseline="-25000" sz="1600">
              <a:solidFill>
                <a:schemeClr val="lt1"/>
              </a:solidFill>
            </a:endParaRPr>
          </a:p>
        </p:txBody>
      </p:sp>
      <p:graphicFrame>
        <p:nvGraphicFramePr>
          <p:cNvPr id="207" name="Shape 207"/>
          <p:cNvGraphicFramePr/>
          <p:nvPr/>
        </p:nvGraphicFramePr>
        <p:xfrm>
          <a:off x="4710600" y="352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{DAEE3268-F5C0-46BF-897F-554CD567DC22}</a:tableStyleId>
              </a:tblPr>
              <a:tblGrid>
                <a:gridCol w="893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-3.5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D5A6B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D5A6B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D5A6B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D5A6B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Termination Condition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189850" y="1307850"/>
            <a:ext cx="6351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chemeClr val="lt1"/>
                </a:solidFill>
              </a:rPr>
              <a:t>A</a:t>
            </a:r>
            <a:r>
              <a:rPr b="1" baseline="-25000" lang="en" sz="1600">
                <a:solidFill>
                  <a:schemeClr val="lt1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  = </a:t>
            </a:r>
          </a:p>
        </p:txBody>
      </p:sp>
      <p:graphicFrame>
        <p:nvGraphicFramePr>
          <p:cNvPr id="214" name="Shape 214"/>
          <p:cNvGraphicFramePr/>
          <p:nvPr/>
        </p:nvGraphicFramePr>
        <p:xfrm>
          <a:off x="1732775" y="133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{DAEE3268-F5C0-46BF-897F-554CD567DC22}</a:tableStyleId>
              </a:tblPr>
              <a:tblGrid>
                <a:gridCol w="893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-3.5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D5A6B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D5A6B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D5A6B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D5A6B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15" name="Shape 215"/>
          <p:cNvSpPr txBox="1"/>
          <p:nvPr/>
        </p:nvSpPr>
        <p:spPr>
          <a:xfrm>
            <a:off x="2634100" y="1307850"/>
            <a:ext cx="4269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=</a:t>
            </a:r>
          </a:p>
        </p:txBody>
      </p:sp>
      <p:graphicFrame>
        <p:nvGraphicFramePr>
          <p:cNvPr id="216" name="Shape 216"/>
          <p:cNvGraphicFramePr/>
          <p:nvPr/>
        </p:nvGraphicFramePr>
        <p:xfrm>
          <a:off x="3048825" y="133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{DAEE3268-F5C0-46BF-897F-554CD567DC22}</a:tableStyleId>
              </a:tblPr>
              <a:tblGrid>
                <a:gridCol w="893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D5A6B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D5A6B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D5A6B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D5A6B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17" name="Shape 217"/>
          <p:cNvSpPr txBox="1"/>
          <p:nvPr/>
        </p:nvSpPr>
        <p:spPr>
          <a:xfrm>
            <a:off x="4050537" y="1307850"/>
            <a:ext cx="5562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X</a:t>
            </a:r>
          </a:p>
        </p:txBody>
      </p:sp>
      <p:graphicFrame>
        <p:nvGraphicFramePr>
          <p:cNvPr id="218" name="Shape 218"/>
          <p:cNvGraphicFramePr/>
          <p:nvPr/>
        </p:nvGraphicFramePr>
        <p:xfrm>
          <a:off x="4639050" y="133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{DAEE3268-F5C0-46BF-897F-554CD567DC22}</a:tableStyleId>
              </a:tblPr>
              <a:tblGrid>
                <a:gridCol w="893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U</a:t>
                      </a:r>
                      <a:r>
                        <a:rPr b="1" baseline="-25000" lang="en">
                          <a:solidFill>
                            <a:schemeClr val="lt1"/>
                          </a:solidFill>
                        </a:rPr>
                        <a:t>22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D5A6B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D5A6B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D5A6B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D5A6B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19" name="Shape 219"/>
          <p:cNvSpPr txBox="1"/>
          <p:nvPr/>
        </p:nvSpPr>
        <p:spPr>
          <a:xfrm>
            <a:off x="1297500" y="1971400"/>
            <a:ext cx="7337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Done: when </a:t>
            </a:r>
            <a:r>
              <a:rPr lang="en" sz="1600">
                <a:solidFill>
                  <a:srgbClr val="FFFFFF"/>
                </a:solidFill>
              </a:rPr>
              <a:t>L</a:t>
            </a:r>
            <a:r>
              <a:rPr baseline="-25000" lang="en" sz="1600">
                <a:solidFill>
                  <a:srgbClr val="FFFFFF"/>
                </a:solidFill>
              </a:rPr>
              <a:t>n</a:t>
            </a:r>
            <a:r>
              <a:rPr lang="en" sz="1600">
                <a:solidFill>
                  <a:srgbClr val="FFFFFF"/>
                </a:solidFill>
              </a:rPr>
              <a:t>U</a:t>
            </a:r>
            <a:r>
              <a:rPr baseline="-25000" lang="en" sz="1600">
                <a:solidFill>
                  <a:srgbClr val="FFFFFF"/>
                </a:solidFill>
              </a:rPr>
              <a:t>n </a:t>
            </a:r>
            <a:r>
              <a:rPr lang="en" sz="1600">
                <a:solidFill>
                  <a:srgbClr val="FFFFFF"/>
                </a:solidFill>
              </a:rPr>
              <a:t> is 1 x 1, </a:t>
            </a:r>
            <a:r>
              <a:rPr b="1" lang="en" sz="1600">
                <a:solidFill>
                  <a:schemeClr val="lt1"/>
                </a:solidFill>
              </a:rPr>
              <a:t>U</a:t>
            </a:r>
            <a:r>
              <a:rPr b="1" baseline="-25000" lang="en" sz="1600">
                <a:solidFill>
                  <a:schemeClr val="lt1"/>
                </a:solidFill>
              </a:rPr>
              <a:t>22</a:t>
            </a:r>
            <a:r>
              <a:rPr b="1" lang="en" sz="1600">
                <a:solidFill>
                  <a:schemeClr val="lt1"/>
                </a:solidFill>
              </a:rPr>
              <a:t> =  - 3.5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</a:rPr>
              <a:t>The end result for the LU Decomposition would look like the following :</a:t>
            </a:r>
          </a:p>
        </p:txBody>
      </p:sp>
      <p:graphicFrame>
        <p:nvGraphicFramePr>
          <p:cNvPr id="220" name="Shape 220"/>
          <p:cNvGraphicFramePr/>
          <p:nvPr/>
        </p:nvGraphicFramePr>
        <p:xfrm>
          <a:off x="905950" y="30028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{DAEE3268-F5C0-46BF-897F-554CD567DC22}</a:tableStyleId>
              </a:tblPr>
              <a:tblGrid>
                <a:gridCol w="685900"/>
                <a:gridCol w="685900"/>
                <a:gridCol w="685900"/>
              </a:tblGrid>
              <a:tr h="499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2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9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2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Shape 221"/>
          <p:cNvGraphicFramePr/>
          <p:nvPr/>
        </p:nvGraphicFramePr>
        <p:xfrm>
          <a:off x="3330262" y="30039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{DAEE3268-F5C0-46BF-897F-554CD567DC22}</a:tableStyleId>
              </a:tblPr>
              <a:tblGrid>
                <a:gridCol w="728450"/>
                <a:gridCol w="728450"/>
                <a:gridCol w="728450"/>
              </a:tblGrid>
              <a:tr h="480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80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0.5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80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0.75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1.5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22" name="Shape 222"/>
          <p:cNvSpPr txBox="1"/>
          <p:nvPr/>
        </p:nvSpPr>
        <p:spPr>
          <a:xfrm>
            <a:off x="2979650" y="3522325"/>
            <a:ext cx="4269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=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5424200" y="3522325"/>
            <a:ext cx="5562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X</a:t>
            </a:r>
          </a:p>
        </p:txBody>
      </p:sp>
      <p:graphicFrame>
        <p:nvGraphicFramePr>
          <p:cNvPr id="224" name="Shape 224"/>
          <p:cNvGraphicFramePr/>
          <p:nvPr/>
        </p:nvGraphicFramePr>
        <p:xfrm>
          <a:off x="5980325" y="3006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{DAEE3268-F5C0-46BF-897F-554CD567DC22}</a:tableStyleId>
              </a:tblPr>
              <a:tblGrid>
                <a:gridCol w="762425"/>
                <a:gridCol w="762425"/>
                <a:gridCol w="762425"/>
              </a:tblGrid>
              <a:tr h="4729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29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1.5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5.5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29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-3.5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25" name="Shape 225"/>
          <p:cNvSpPr txBox="1"/>
          <p:nvPr/>
        </p:nvSpPr>
        <p:spPr>
          <a:xfrm>
            <a:off x="389700" y="3400200"/>
            <a:ext cx="5562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chemeClr val="lt1"/>
                </a:solidFill>
              </a:rPr>
              <a:t>A</a:t>
            </a:r>
            <a:r>
              <a:rPr b="1" baseline="-25000" lang="en" sz="1600">
                <a:solidFill>
                  <a:schemeClr val="lt1"/>
                </a:solidFill>
              </a:rPr>
              <a:t>0</a:t>
            </a:r>
            <a:r>
              <a:rPr lang="en">
                <a:solidFill>
                  <a:srgbClr val="FFFFFF"/>
                </a:solidFill>
              </a:rPr>
              <a:t> =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Block LU Decomposition</a:t>
            </a:r>
          </a:p>
        </p:txBody>
      </p:sp>
      <p:graphicFrame>
        <p:nvGraphicFramePr>
          <p:cNvPr id="231" name="Shape 231"/>
          <p:cNvGraphicFramePr/>
          <p:nvPr/>
        </p:nvGraphicFramePr>
        <p:xfrm>
          <a:off x="1297500" y="114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{DAEE3268-F5C0-46BF-897F-554CD567DC22}</a:tableStyleId>
              </a:tblPr>
              <a:tblGrid>
                <a:gridCol w="572800"/>
                <a:gridCol w="382850"/>
                <a:gridCol w="382850"/>
                <a:gridCol w="820825"/>
              </a:tblGrid>
              <a:tr h="478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</a:t>
                      </a:r>
                      <a:r>
                        <a:rPr b="1" baseline="-25000" lang="en">
                          <a:solidFill>
                            <a:schemeClr val="lt1"/>
                          </a:solidFill>
                        </a:rPr>
                        <a:t>00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</a:t>
                      </a:r>
                      <a:r>
                        <a:rPr b="1" baseline="-25000" lang="en">
                          <a:solidFill>
                            <a:schemeClr val="lt1"/>
                          </a:solidFill>
                        </a:rPr>
                        <a:t>01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452750">
                <a:tc row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</a:t>
                      </a:r>
                      <a:r>
                        <a:rPr b="1" baseline="-25000" lang="en">
                          <a:solidFill>
                            <a:schemeClr val="lt1"/>
                          </a:solidFill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 row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</a:t>
                      </a:r>
                      <a:r>
                        <a:rPr b="1" baseline="-25000" lang="en">
                          <a:solidFill>
                            <a:schemeClr val="lt1"/>
                          </a:solidFill>
                        </a:rPr>
                        <a:t>11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3" hMerge="1"/>
                <a:tc rowSpan="3" hMerge="1"/>
              </a:tr>
              <a:tr h="100000">
                <a:tc vMerge="1"/>
                <a:tc gridSpan="3" vMerge="1"/>
                <a:tc hMerge="1" vMerge="1"/>
                <a:tc hMerge="1" vMerge="1"/>
              </a:tr>
              <a:tr h="452750">
                <a:tc vMerge="1"/>
                <a:tc gridSpan="3" vMerge="1"/>
                <a:tc hMerge="1" vMerge="1"/>
                <a:tc hMerge="1" vMerge="1"/>
              </a:tr>
            </a:tbl>
          </a:graphicData>
        </a:graphic>
      </p:graphicFrame>
      <p:sp>
        <p:nvSpPr>
          <p:cNvPr id="232" name="Shape 232"/>
          <p:cNvSpPr txBox="1"/>
          <p:nvPr/>
        </p:nvSpPr>
        <p:spPr>
          <a:xfrm>
            <a:off x="3456825" y="1674750"/>
            <a:ext cx="65256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=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6144525" y="1674750"/>
            <a:ext cx="65256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X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309200" y="2803050"/>
            <a:ext cx="7481400" cy="1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</a:rPr>
              <a:t>Step 1: A</a:t>
            </a:r>
            <a:r>
              <a:rPr baseline="-25000" lang="en" sz="1600">
                <a:solidFill>
                  <a:schemeClr val="lt1"/>
                </a:solidFill>
              </a:rPr>
              <a:t>00</a:t>
            </a:r>
            <a:r>
              <a:rPr lang="en" sz="1600">
                <a:solidFill>
                  <a:schemeClr val="lt1"/>
                </a:solidFill>
              </a:rPr>
              <a:t> is a matrix with size r x r.  Standard LU Decomposition on A</a:t>
            </a:r>
            <a:r>
              <a:rPr baseline="-25000" lang="en" sz="1600">
                <a:solidFill>
                  <a:schemeClr val="lt1"/>
                </a:solidFill>
              </a:rPr>
              <a:t>00</a:t>
            </a:r>
            <a:r>
              <a:rPr lang="en" sz="1600">
                <a:solidFill>
                  <a:schemeClr val="lt1"/>
                </a:solidFill>
              </a:rPr>
              <a:t> = L</a:t>
            </a:r>
            <a:r>
              <a:rPr baseline="-25000" lang="en" sz="1600">
                <a:solidFill>
                  <a:schemeClr val="lt1"/>
                </a:solidFill>
              </a:rPr>
              <a:t>00</a:t>
            </a:r>
            <a:r>
              <a:rPr lang="en" sz="1600">
                <a:solidFill>
                  <a:schemeClr val="lt1"/>
                </a:solidFill>
              </a:rPr>
              <a:t>U</a:t>
            </a:r>
            <a:r>
              <a:rPr baseline="-25000" lang="en" sz="1600">
                <a:solidFill>
                  <a:schemeClr val="lt1"/>
                </a:solidFill>
              </a:rPr>
              <a:t>00</a:t>
            </a:r>
            <a:r>
              <a:rPr lang="en" sz="1600">
                <a:solidFill>
                  <a:schemeClr val="lt1"/>
                </a:solidFill>
              </a:rPr>
              <a:t> </a:t>
            </a:r>
            <a:r>
              <a:rPr baseline="-25000" lang="en" sz="1600">
                <a:solidFill>
                  <a:schemeClr val="lt1"/>
                </a:solidFill>
              </a:rPr>
              <a:t>	</a:t>
            </a:r>
            <a:r>
              <a:rPr lang="en" sz="1600">
                <a:solidFill>
                  <a:schemeClr val="lt1"/>
                </a:solidFill>
              </a:rPr>
              <a:t>	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</a:rPr>
              <a:t>Step 2: Find the first row of blocks and first column of blocks in parallel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</a:rPr>
              <a:t>A</a:t>
            </a:r>
            <a:r>
              <a:rPr baseline="-25000" lang="en" sz="1600">
                <a:solidFill>
                  <a:schemeClr val="lt1"/>
                </a:solidFill>
              </a:rPr>
              <a:t>01 </a:t>
            </a:r>
            <a:r>
              <a:rPr lang="en" sz="1600">
                <a:solidFill>
                  <a:schemeClr val="lt1"/>
                </a:solidFill>
              </a:rPr>
              <a:t>= L</a:t>
            </a:r>
            <a:r>
              <a:rPr baseline="-25000" lang="en" sz="1600">
                <a:solidFill>
                  <a:schemeClr val="lt1"/>
                </a:solidFill>
              </a:rPr>
              <a:t>00</a:t>
            </a:r>
            <a:r>
              <a:rPr lang="en" sz="1600">
                <a:solidFill>
                  <a:schemeClr val="lt1"/>
                </a:solidFill>
              </a:rPr>
              <a:t>U</a:t>
            </a:r>
            <a:r>
              <a:rPr baseline="-25000" lang="en" sz="1600">
                <a:solidFill>
                  <a:schemeClr val="lt1"/>
                </a:solidFill>
              </a:rPr>
              <a:t>01 </a:t>
            </a:r>
            <a:r>
              <a:rPr lang="en" sz="1600">
                <a:solidFill>
                  <a:schemeClr val="lt1"/>
                </a:solidFill>
              </a:rPr>
              <a:t>➡</a:t>
            </a:r>
            <a:r>
              <a:rPr baseline="-25000" lang="en" sz="1600">
                <a:solidFill>
                  <a:schemeClr val="lt1"/>
                </a:solidFill>
              </a:rPr>
              <a:t>	</a:t>
            </a:r>
            <a:r>
              <a:rPr lang="en" sz="1600">
                <a:solidFill>
                  <a:schemeClr val="lt1"/>
                </a:solidFill>
              </a:rPr>
              <a:t>U</a:t>
            </a:r>
            <a:r>
              <a:rPr baseline="-25000" lang="en" sz="1600">
                <a:solidFill>
                  <a:schemeClr val="lt1"/>
                </a:solidFill>
              </a:rPr>
              <a:t>01 </a:t>
            </a:r>
            <a:r>
              <a:rPr lang="en" sz="1600">
                <a:solidFill>
                  <a:schemeClr val="lt1"/>
                </a:solidFill>
              </a:rPr>
              <a:t>= L</a:t>
            </a:r>
            <a:r>
              <a:rPr baseline="-25000" lang="en" sz="1600">
                <a:solidFill>
                  <a:schemeClr val="lt1"/>
                </a:solidFill>
              </a:rPr>
              <a:t>00</a:t>
            </a:r>
            <a:r>
              <a:rPr baseline="30000" lang="en" sz="1600">
                <a:solidFill>
                  <a:schemeClr val="lt1"/>
                </a:solidFill>
              </a:rPr>
              <a:t>-1 </a:t>
            </a:r>
            <a:r>
              <a:rPr lang="en" sz="1600">
                <a:solidFill>
                  <a:schemeClr val="lt1"/>
                </a:solidFill>
              </a:rPr>
              <a:t>A</a:t>
            </a:r>
            <a:r>
              <a:rPr baseline="-25000" lang="en" sz="1600">
                <a:solidFill>
                  <a:schemeClr val="lt1"/>
                </a:solidFill>
              </a:rPr>
              <a:t>01 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</a:rPr>
              <a:t>	A</a:t>
            </a:r>
            <a:r>
              <a:rPr baseline="-25000" lang="en" sz="1600">
                <a:solidFill>
                  <a:schemeClr val="lt1"/>
                </a:solidFill>
              </a:rPr>
              <a:t>10 </a:t>
            </a:r>
            <a:r>
              <a:rPr lang="en" sz="1600">
                <a:solidFill>
                  <a:schemeClr val="lt1"/>
                </a:solidFill>
              </a:rPr>
              <a:t> = L</a:t>
            </a:r>
            <a:r>
              <a:rPr baseline="-25000" lang="en" sz="1600">
                <a:solidFill>
                  <a:schemeClr val="lt1"/>
                </a:solidFill>
              </a:rPr>
              <a:t>10</a:t>
            </a:r>
            <a:r>
              <a:rPr lang="en" sz="1600">
                <a:solidFill>
                  <a:schemeClr val="lt1"/>
                </a:solidFill>
              </a:rPr>
              <a:t>U</a:t>
            </a:r>
            <a:r>
              <a:rPr baseline="-25000" lang="en" sz="1600">
                <a:solidFill>
                  <a:schemeClr val="lt1"/>
                </a:solidFill>
              </a:rPr>
              <a:t>00</a:t>
            </a:r>
            <a:r>
              <a:rPr lang="en" sz="1600">
                <a:solidFill>
                  <a:schemeClr val="lt1"/>
                </a:solidFill>
              </a:rPr>
              <a:t> ➡</a:t>
            </a:r>
            <a:r>
              <a:rPr baseline="-25000" lang="en" sz="1600">
                <a:solidFill>
                  <a:schemeClr val="lt1"/>
                </a:solidFill>
              </a:rPr>
              <a:t>	</a:t>
            </a:r>
            <a:r>
              <a:rPr lang="en" sz="1600">
                <a:solidFill>
                  <a:schemeClr val="lt1"/>
                </a:solidFill>
              </a:rPr>
              <a:t>L</a:t>
            </a:r>
            <a:r>
              <a:rPr baseline="-25000" lang="en" sz="1600">
                <a:solidFill>
                  <a:schemeClr val="lt1"/>
                </a:solidFill>
              </a:rPr>
              <a:t>10  </a:t>
            </a:r>
            <a:r>
              <a:rPr lang="en" sz="1600">
                <a:solidFill>
                  <a:schemeClr val="lt1"/>
                </a:solidFill>
              </a:rPr>
              <a:t>= A</a:t>
            </a:r>
            <a:r>
              <a:rPr baseline="-25000" lang="en" sz="1600">
                <a:solidFill>
                  <a:schemeClr val="lt1"/>
                </a:solidFill>
              </a:rPr>
              <a:t>10 </a:t>
            </a:r>
            <a:r>
              <a:rPr lang="en" sz="1600">
                <a:solidFill>
                  <a:schemeClr val="lt1"/>
                </a:solidFill>
              </a:rPr>
              <a:t> U</a:t>
            </a:r>
            <a:r>
              <a:rPr baseline="-25000" lang="en" sz="1600">
                <a:solidFill>
                  <a:schemeClr val="lt1"/>
                </a:solidFill>
              </a:rPr>
              <a:t>00</a:t>
            </a:r>
            <a:r>
              <a:rPr baseline="30000" lang="en" sz="1600">
                <a:solidFill>
                  <a:schemeClr val="lt1"/>
                </a:solidFill>
              </a:rPr>
              <a:t>-1</a:t>
            </a:r>
            <a:r>
              <a:rPr lang="en" sz="1600">
                <a:solidFill>
                  <a:schemeClr val="lt1"/>
                </a:solidFill>
              </a:rPr>
              <a:t> 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</a:rPr>
              <a:t>Step 3: Find the submatrix </a:t>
            </a:r>
            <a:r>
              <a:rPr b="1" lang="en" sz="1600">
                <a:solidFill>
                  <a:schemeClr val="lt1"/>
                </a:solidFill>
              </a:rPr>
              <a:t>A’</a:t>
            </a:r>
            <a:r>
              <a:rPr b="1" baseline="-25000" lang="en" sz="1600">
                <a:solidFill>
                  <a:schemeClr val="lt1"/>
                </a:solidFill>
              </a:rPr>
              <a:t>11</a:t>
            </a:r>
            <a:r>
              <a:rPr lang="en">
                <a:solidFill>
                  <a:schemeClr val="lt1"/>
                </a:solidFill>
              </a:rPr>
              <a:t>, </a:t>
            </a:r>
            <a:r>
              <a:rPr lang="en" sz="1600">
                <a:solidFill>
                  <a:schemeClr val="lt1"/>
                </a:solidFill>
              </a:rPr>
              <a:t>and repeat Step 1 and 2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</a:rPr>
              <a:t>        A’</a:t>
            </a:r>
            <a:r>
              <a:rPr baseline="-25000" lang="en" sz="1600">
                <a:solidFill>
                  <a:schemeClr val="lt1"/>
                </a:solidFill>
              </a:rPr>
              <a:t>11 </a:t>
            </a:r>
            <a:r>
              <a:rPr lang="en" sz="1600">
                <a:solidFill>
                  <a:schemeClr val="lt1"/>
                </a:solidFill>
              </a:rPr>
              <a:t> = A</a:t>
            </a:r>
            <a:r>
              <a:rPr baseline="-25000" lang="en" sz="1600">
                <a:solidFill>
                  <a:schemeClr val="lt1"/>
                </a:solidFill>
              </a:rPr>
              <a:t>11 </a:t>
            </a:r>
            <a:r>
              <a:rPr lang="en" sz="1600">
                <a:solidFill>
                  <a:schemeClr val="lt1"/>
                </a:solidFill>
              </a:rPr>
              <a:t> - L</a:t>
            </a:r>
            <a:r>
              <a:rPr baseline="-25000" lang="en" sz="1600">
                <a:solidFill>
                  <a:schemeClr val="lt1"/>
                </a:solidFill>
              </a:rPr>
              <a:t>10</a:t>
            </a:r>
            <a:r>
              <a:rPr lang="en" sz="1600">
                <a:solidFill>
                  <a:schemeClr val="lt1"/>
                </a:solidFill>
              </a:rPr>
              <a:t>U</a:t>
            </a:r>
            <a:r>
              <a:rPr baseline="-25000" lang="en" sz="1600">
                <a:solidFill>
                  <a:schemeClr val="lt1"/>
                </a:solidFill>
              </a:rPr>
              <a:t>01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aseline="-25000" sz="1600">
              <a:solidFill>
                <a:schemeClr val="lt1"/>
              </a:solidFill>
            </a:endParaRPr>
          </a:p>
        </p:txBody>
      </p:sp>
      <p:graphicFrame>
        <p:nvGraphicFramePr>
          <p:cNvPr id="235" name="Shape 235"/>
          <p:cNvGraphicFramePr/>
          <p:nvPr/>
        </p:nvGraphicFramePr>
        <p:xfrm>
          <a:off x="4047725" y="117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{DAEE3268-F5C0-46BF-897F-554CD567DC22}</a:tableStyleId>
              </a:tblPr>
              <a:tblGrid>
                <a:gridCol w="519150"/>
                <a:gridCol w="382850"/>
                <a:gridCol w="382850"/>
                <a:gridCol w="743925"/>
              </a:tblGrid>
              <a:tr h="478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</a:t>
                      </a:r>
                      <a:r>
                        <a:rPr b="1" baseline="-25000" lang="en">
                          <a:solidFill>
                            <a:schemeClr val="lt1"/>
                          </a:solidFill>
                        </a:rPr>
                        <a:t>00</a:t>
                      </a:r>
                      <a:r>
                        <a:rPr baseline="30000" lang="en" sz="1600">
                          <a:solidFill>
                            <a:schemeClr val="lt1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452650">
                <a:tc row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</a:t>
                      </a:r>
                      <a:r>
                        <a:rPr b="1" baseline="-25000" lang="en">
                          <a:solidFill>
                            <a:schemeClr val="lt1"/>
                          </a:solidFill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 row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</a:t>
                      </a:r>
                      <a:r>
                        <a:rPr b="1" baseline="-25000" lang="en">
                          <a:solidFill>
                            <a:schemeClr val="lt1"/>
                          </a:solidFill>
                        </a:rPr>
                        <a:t>11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3" hMerge="1"/>
                <a:tc rowSpan="3" hMerge="1"/>
              </a:tr>
              <a:tr h="99975">
                <a:tc vMerge="1"/>
                <a:tc gridSpan="3" vMerge="1"/>
                <a:tc hMerge="1" vMerge="1"/>
                <a:tc hMerge="1" vMerge="1"/>
              </a:tr>
              <a:tr h="452650">
                <a:tc vMerge="1"/>
                <a:tc gridSpan="3" vMerge="1"/>
                <a:tc hMerge="1" vMerge="1"/>
                <a:tc hMerge="1" vMerge="1"/>
              </a:tr>
            </a:tbl>
          </a:graphicData>
        </a:graphic>
      </p:graphicFrame>
      <p:graphicFrame>
        <p:nvGraphicFramePr>
          <p:cNvPr id="236" name="Shape 236"/>
          <p:cNvGraphicFramePr/>
          <p:nvPr/>
        </p:nvGraphicFramePr>
        <p:xfrm>
          <a:off x="6778075" y="1184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{DAEE3268-F5C0-46BF-897F-554CD567DC22}</a:tableStyleId>
              </a:tblPr>
              <a:tblGrid>
                <a:gridCol w="522700"/>
                <a:gridCol w="382850"/>
                <a:gridCol w="382850"/>
                <a:gridCol w="724075"/>
              </a:tblGrid>
              <a:tr h="4745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 </a:t>
                      </a:r>
                      <a:r>
                        <a:rPr baseline="30000" lang="en" sz="1600">
                          <a:solidFill>
                            <a:schemeClr val="lt1"/>
                          </a:solidFill>
                        </a:rPr>
                        <a:t>U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U</a:t>
                      </a:r>
                      <a:r>
                        <a:rPr b="1" baseline="-25000" lang="en">
                          <a:solidFill>
                            <a:schemeClr val="lt1"/>
                          </a:solidFill>
                        </a:rPr>
                        <a:t>01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448675">
                <a:tc row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 row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U</a:t>
                      </a:r>
                      <a:r>
                        <a:rPr b="1" baseline="-25000" lang="en">
                          <a:solidFill>
                            <a:schemeClr val="lt1"/>
                          </a:solidFill>
                        </a:rPr>
                        <a:t>11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3" hMerge="1"/>
                <a:tc rowSpan="3" hMerge="1"/>
              </a:tr>
              <a:tr h="99100">
                <a:tc vMerge="1"/>
                <a:tc gridSpan="3" vMerge="1"/>
                <a:tc hMerge="1" vMerge="1"/>
                <a:tc hMerge="1" vMerge="1"/>
              </a:tr>
              <a:tr h="448675">
                <a:tc vMerge="1"/>
                <a:tc gridSpan="3" vMerge="1"/>
                <a:tc hMerge="1" vMerge="1"/>
                <a:tc hMerge="1" vMerge="1"/>
              </a:tr>
            </a:tbl>
          </a:graphicData>
        </a:graphic>
      </p:graphicFrame>
      <p:sp>
        <p:nvSpPr>
          <p:cNvPr id="237" name="Shape 237"/>
          <p:cNvSpPr txBox="1"/>
          <p:nvPr/>
        </p:nvSpPr>
        <p:spPr>
          <a:xfrm>
            <a:off x="627675" y="383225"/>
            <a:ext cx="819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chemeClr val="lt1"/>
                </a:solidFill>
              </a:rPr>
              <a:t>A</a:t>
            </a:r>
            <a:r>
              <a:rPr b="1" baseline="-25000" lang="en" sz="1600">
                <a:solidFill>
                  <a:schemeClr val="lt1"/>
                </a:solidFill>
              </a:rPr>
              <a:t>0</a:t>
            </a:r>
            <a:r>
              <a:rPr lang="en">
                <a:solidFill>
                  <a:schemeClr val="lt1"/>
                </a:solidFill>
              </a:rPr>
              <a:t>  = </a:t>
            </a:r>
          </a:p>
        </p:txBody>
      </p:sp>
      <p:cxnSp>
        <p:nvCxnSpPr>
          <p:cNvPr id="238" name="Shape 238"/>
          <p:cNvCxnSpPr/>
          <p:nvPr/>
        </p:nvCxnSpPr>
        <p:spPr>
          <a:xfrm>
            <a:off x="4071200" y="1194350"/>
            <a:ext cx="488100" cy="4707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9" name="Shape 239"/>
          <p:cNvCxnSpPr/>
          <p:nvPr/>
        </p:nvCxnSpPr>
        <p:spPr>
          <a:xfrm>
            <a:off x="6795475" y="1194350"/>
            <a:ext cx="488100" cy="4707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