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3" r:id="rId3"/>
    <p:sldId id="310" r:id="rId4"/>
    <p:sldId id="301" r:id="rId5"/>
    <p:sldId id="309" r:id="rId6"/>
    <p:sldId id="306" r:id="rId7"/>
    <p:sldId id="311" r:id="rId8"/>
    <p:sldId id="307" r:id="rId9"/>
    <p:sldId id="312"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Parada" initials="JP" lastIdx="1" clrIdx="0">
    <p:extLst>
      <p:ext uri="{19B8F6BF-5375-455C-9EA6-DF929625EA0E}">
        <p15:presenceInfo xmlns:p15="http://schemas.microsoft.com/office/powerpoint/2012/main" userId="19ce0f7467314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3"/>
    <p:restoredTop sz="96327"/>
  </p:normalViewPr>
  <p:slideViewPr>
    <p:cSldViewPr snapToGrid="0" snapToObjects="1">
      <p:cViewPr varScale="1">
        <p:scale>
          <a:sx n="128" d="100"/>
          <a:sy n="128" d="100"/>
        </p:scale>
        <p:origin x="7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68129-F8EF-6D4A-88D8-7BBD77F3898E}"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4122011F-38B5-AE46-BA17-3432DB26A207}">
      <dgm:prSet phldrT="[Text]" custT="1"/>
      <dgm:spPr/>
      <dgm:t>
        <a:bodyPr/>
        <a:lstStyle/>
        <a:p>
          <a:r>
            <a:rPr lang="en-US" sz="2000" dirty="0"/>
            <a:t>Consistent nighttime lights dataset for 1992-2018</a:t>
          </a:r>
        </a:p>
        <a:p>
          <a:r>
            <a:rPr lang="en-US" sz="1400" dirty="0"/>
            <a:t>DMSP (1992–2013) and VIIRS (2012–2018</a:t>
          </a:r>
          <a:r>
            <a:rPr lang="en-US" sz="2000" dirty="0"/>
            <a:t>)</a:t>
          </a:r>
        </a:p>
      </dgm:t>
    </dgm:pt>
    <dgm:pt modelId="{CC9A205F-DF53-6041-BC27-F989B27221F1}" type="parTrans" cxnId="{3970CE1A-7C64-B949-A933-4BC51DCF40B9}">
      <dgm:prSet/>
      <dgm:spPr/>
      <dgm:t>
        <a:bodyPr/>
        <a:lstStyle/>
        <a:p>
          <a:endParaRPr lang="en-US" sz="2000"/>
        </a:p>
      </dgm:t>
    </dgm:pt>
    <dgm:pt modelId="{B452CC06-8D46-B146-8A32-E67D1D43C24B}" type="sibTrans" cxnId="{3970CE1A-7C64-B949-A933-4BC51DCF40B9}">
      <dgm:prSet/>
      <dgm:spPr/>
      <dgm:t>
        <a:bodyPr/>
        <a:lstStyle/>
        <a:p>
          <a:endParaRPr lang="en-US" sz="2000"/>
        </a:p>
      </dgm:t>
    </dgm:pt>
    <dgm:pt modelId="{C09CDCCF-5C22-D045-AE5E-7865EF121F7B}">
      <dgm:prSet phldrT="[Text]" custT="1"/>
      <dgm:spPr/>
      <dgm:t>
        <a:bodyPr/>
        <a:lstStyle/>
        <a:p>
          <a:pPr>
            <a:buNone/>
          </a:pPr>
          <a:r>
            <a:rPr lang="en-US" sz="2000" dirty="0"/>
            <a:t>Urban areas in the Middle East</a:t>
          </a:r>
        </a:p>
      </dgm:t>
    </dgm:pt>
    <dgm:pt modelId="{645790C6-45D8-0441-96BF-A72E762BEC4B}" type="parTrans" cxnId="{9578A9D4-D7AF-3940-9D4C-62F653019FF8}">
      <dgm:prSet/>
      <dgm:spPr/>
      <dgm:t>
        <a:bodyPr/>
        <a:lstStyle/>
        <a:p>
          <a:endParaRPr lang="en-US" sz="2000"/>
        </a:p>
      </dgm:t>
    </dgm:pt>
    <dgm:pt modelId="{E075BAD9-0A94-4348-A31A-7625D06E5FD1}" type="sibTrans" cxnId="{9578A9D4-D7AF-3940-9D4C-62F653019FF8}">
      <dgm:prSet/>
      <dgm:spPr/>
      <dgm:t>
        <a:bodyPr/>
        <a:lstStyle/>
        <a:p>
          <a:endParaRPr lang="en-US" sz="2000"/>
        </a:p>
      </dgm:t>
    </dgm:pt>
    <dgm:pt modelId="{94CD678F-B931-1F4C-823C-AB4976DF2963}">
      <dgm:prSet custT="1"/>
      <dgm:spPr/>
      <dgm:t>
        <a:bodyPr/>
        <a:lstStyle/>
        <a:p>
          <a:r>
            <a:rPr lang="en-US" sz="2000"/>
            <a:t>Georeferenced violence data </a:t>
          </a:r>
          <a:endParaRPr lang="en-US" sz="2000" dirty="0"/>
        </a:p>
      </dgm:t>
    </dgm:pt>
    <dgm:pt modelId="{C7822AE6-7CE5-1D4B-BE54-4BF9BF56BC91}" type="parTrans" cxnId="{FB44ACEA-28A5-6043-9C90-F5871BDD8A83}">
      <dgm:prSet/>
      <dgm:spPr/>
      <dgm:t>
        <a:bodyPr/>
        <a:lstStyle/>
        <a:p>
          <a:endParaRPr lang="en-US" sz="2000"/>
        </a:p>
      </dgm:t>
    </dgm:pt>
    <dgm:pt modelId="{B1E90F3A-90B2-8044-8099-0E991555F18E}" type="sibTrans" cxnId="{FB44ACEA-28A5-6043-9C90-F5871BDD8A83}">
      <dgm:prSet/>
      <dgm:spPr/>
      <dgm:t>
        <a:bodyPr/>
        <a:lstStyle/>
        <a:p>
          <a:endParaRPr lang="en-US" sz="2000"/>
        </a:p>
      </dgm:t>
    </dgm:pt>
    <dgm:pt modelId="{16C81EEA-74BC-2843-94B2-F53145811B68}" type="pres">
      <dgm:prSet presAssocID="{D3C68129-F8EF-6D4A-88D8-7BBD77F3898E}" presName="linear" presStyleCnt="0">
        <dgm:presLayoutVars>
          <dgm:dir/>
          <dgm:animLvl val="lvl"/>
          <dgm:resizeHandles val="exact"/>
        </dgm:presLayoutVars>
      </dgm:prSet>
      <dgm:spPr/>
    </dgm:pt>
    <dgm:pt modelId="{C2C56784-840A-B641-B148-7AE5156D10F3}" type="pres">
      <dgm:prSet presAssocID="{4122011F-38B5-AE46-BA17-3432DB26A207}" presName="parentLin" presStyleCnt="0"/>
      <dgm:spPr/>
    </dgm:pt>
    <dgm:pt modelId="{4A9629AB-FDB9-D846-B736-6A2DE27E47C0}" type="pres">
      <dgm:prSet presAssocID="{4122011F-38B5-AE46-BA17-3432DB26A207}" presName="parentLeftMargin" presStyleLbl="node1" presStyleIdx="0" presStyleCnt="3"/>
      <dgm:spPr/>
    </dgm:pt>
    <dgm:pt modelId="{CE84ED51-086C-8F4B-A5C9-E160D5247F8C}" type="pres">
      <dgm:prSet presAssocID="{4122011F-38B5-AE46-BA17-3432DB26A207}" presName="parentText" presStyleLbl="node1" presStyleIdx="0" presStyleCnt="3">
        <dgm:presLayoutVars>
          <dgm:chMax val="0"/>
          <dgm:bulletEnabled val="1"/>
        </dgm:presLayoutVars>
      </dgm:prSet>
      <dgm:spPr/>
    </dgm:pt>
    <dgm:pt modelId="{78C189AF-7AE1-1D4E-8458-923E42924D39}" type="pres">
      <dgm:prSet presAssocID="{4122011F-38B5-AE46-BA17-3432DB26A207}" presName="negativeSpace" presStyleCnt="0"/>
      <dgm:spPr/>
    </dgm:pt>
    <dgm:pt modelId="{C27DD0DC-ACF9-EE49-BEC2-9D4001AA33F4}" type="pres">
      <dgm:prSet presAssocID="{4122011F-38B5-AE46-BA17-3432DB26A207}" presName="childText" presStyleLbl="conFgAcc1" presStyleIdx="0" presStyleCnt="3">
        <dgm:presLayoutVars>
          <dgm:bulletEnabled val="1"/>
        </dgm:presLayoutVars>
      </dgm:prSet>
      <dgm:spPr/>
    </dgm:pt>
    <dgm:pt modelId="{46CA8F90-147A-9E46-8B4A-E1BFB42F557B}" type="pres">
      <dgm:prSet presAssocID="{B452CC06-8D46-B146-8A32-E67D1D43C24B}" presName="spaceBetweenRectangles" presStyleCnt="0"/>
      <dgm:spPr/>
    </dgm:pt>
    <dgm:pt modelId="{F0A10A53-4DBA-594E-B9B4-B19E0E4DB9D2}" type="pres">
      <dgm:prSet presAssocID="{C09CDCCF-5C22-D045-AE5E-7865EF121F7B}" presName="parentLin" presStyleCnt="0"/>
      <dgm:spPr/>
    </dgm:pt>
    <dgm:pt modelId="{5F043A38-C65F-0A4A-9FCC-CE35E188A89B}" type="pres">
      <dgm:prSet presAssocID="{C09CDCCF-5C22-D045-AE5E-7865EF121F7B}" presName="parentLeftMargin" presStyleLbl="node1" presStyleIdx="0" presStyleCnt="3"/>
      <dgm:spPr/>
    </dgm:pt>
    <dgm:pt modelId="{5B735984-7D0E-0E4D-B98C-7DCB3DA8E7EC}" type="pres">
      <dgm:prSet presAssocID="{C09CDCCF-5C22-D045-AE5E-7865EF121F7B}" presName="parentText" presStyleLbl="node1" presStyleIdx="1" presStyleCnt="3">
        <dgm:presLayoutVars>
          <dgm:chMax val="0"/>
          <dgm:bulletEnabled val="1"/>
        </dgm:presLayoutVars>
      </dgm:prSet>
      <dgm:spPr/>
    </dgm:pt>
    <dgm:pt modelId="{628A09D9-4C14-994C-A2DF-698C3DE2419E}" type="pres">
      <dgm:prSet presAssocID="{C09CDCCF-5C22-D045-AE5E-7865EF121F7B}" presName="negativeSpace" presStyleCnt="0"/>
      <dgm:spPr/>
    </dgm:pt>
    <dgm:pt modelId="{128DCB4A-CC46-FF4A-A0DF-8BD5C7F6E6B5}" type="pres">
      <dgm:prSet presAssocID="{C09CDCCF-5C22-D045-AE5E-7865EF121F7B}" presName="childText" presStyleLbl="conFgAcc1" presStyleIdx="1" presStyleCnt="3">
        <dgm:presLayoutVars>
          <dgm:bulletEnabled val="1"/>
        </dgm:presLayoutVars>
      </dgm:prSet>
      <dgm:spPr/>
    </dgm:pt>
    <dgm:pt modelId="{C609E963-130D-6E40-871F-6FA81FCC9F54}" type="pres">
      <dgm:prSet presAssocID="{E075BAD9-0A94-4348-A31A-7625D06E5FD1}" presName="spaceBetweenRectangles" presStyleCnt="0"/>
      <dgm:spPr/>
    </dgm:pt>
    <dgm:pt modelId="{65D76AE4-D53E-EA45-9357-4D01B178B8F8}" type="pres">
      <dgm:prSet presAssocID="{94CD678F-B931-1F4C-823C-AB4976DF2963}" presName="parentLin" presStyleCnt="0"/>
      <dgm:spPr/>
    </dgm:pt>
    <dgm:pt modelId="{68BBB3DB-E947-FD44-9C42-A3FE02DF6750}" type="pres">
      <dgm:prSet presAssocID="{94CD678F-B931-1F4C-823C-AB4976DF2963}" presName="parentLeftMargin" presStyleLbl="node1" presStyleIdx="1" presStyleCnt="3"/>
      <dgm:spPr/>
    </dgm:pt>
    <dgm:pt modelId="{6B23FE22-0E03-9C4B-A225-F7DE0D008CA2}" type="pres">
      <dgm:prSet presAssocID="{94CD678F-B931-1F4C-823C-AB4976DF2963}" presName="parentText" presStyleLbl="node1" presStyleIdx="2" presStyleCnt="3">
        <dgm:presLayoutVars>
          <dgm:chMax val="0"/>
          <dgm:bulletEnabled val="1"/>
        </dgm:presLayoutVars>
      </dgm:prSet>
      <dgm:spPr/>
    </dgm:pt>
    <dgm:pt modelId="{CB4042A5-BFD9-A448-BF40-41646B020075}" type="pres">
      <dgm:prSet presAssocID="{94CD678F-B931-1F4C-823C-AB4976DF2963}" presName="negativeSpace" presStyleCnt="0"/>
      <dgm:spPr/>
    </dgm:pt>
    <dgm:pt modelId="{7FBD086A-559A-6248-8F07-5593CA10307E}" type="pres">
      <dgm:prSet presAssocID="{94CD678F-B931-1F4C-823C-AB4976DF2963}" presName="childText" presStyleLbl="conFgAcc1" presStyleIdx="2" presStyleCnt="3">
        <dgm:presLayoutVars>
          <dgm:bulletEnabled val="1"/>
        </dgm:presLayoutVars>
      </dgm:prSet>
      <dgm:spPr/>
    </dgm:pt>
  </dgm:ptLst>
  <dgm:cxnLst>
    <dgm:cxn modelId="{3970CE1A-7C64-B949-A933-4BC51DCF40B9}" srcId="{D3C68129-F8EF-6D4A-88D8-7BBD77F3898E}" destId="{4122011F-38B5-AE46-BA17-3432DB26A207}" srcOrd="0" destOrd="0" parTransId="{CC9A205F-DF53-6041-BC27-F989B27221F1}" sibTransId="{B452CC06-8D46-B146-8A32-E67D1D43C24B}"/>
    <dgm:cxn modelId="{D375BD32-8198-AA4C-9919-5B2E0D9E7888}" type="presOf" srcId="{C09CDCCF-5C22-D045-AE5E-7865EF121F7B}" destId="{5F043A38-C65F-0A4A-9FCC-CE35E188A89B}" srcOrd="0" destOrd="0" presId="urn:microsoft.com/office/officeart/2005/8/layout/list1"/>
    <dgm:cxn modelId="{636A9239-EA03-D04C-9C64-C6FA0B71F373}" type="presOf" srcId="{4122011F-38B5-AE46-BA17-3432DB26A207}" destId="{4A9629AB-FDB9-D846-B736-6A2DE27E47C0}" srcOrd="0" destOrd="0" presId="urn:microsoft.com/office/officeart/2005/8/layout/list1"/>
    <dgm:cxn modelId="{C648CF4E-2ABC-8D4A-B5FB-0240CAC062AF}" type="presOf" srcId="{94CD678F-B931-1F4C-823C-AB4976DF2963}" destId="{68BBB3DB-E947-FD44-9C42-A3FE02DF6750}" srcOrd="0" destOrd="0" presId="urn:microsoft.com/office/officeart/2005/8/layout/list1"/>
    <dgm:cxn modelId="{425846AE-3626-0A41-9B76-959263A3C4FF}" type="presOf" srcId="{4122011F-38B5-AE46-BA17-3432DB26A207}" destId="{CE84ED51-086C-8F4B-A5C9-E160D5247F8C}" srcOrd="1" destOrd="0" presId="urn:microsoft.com/office/officeart/2005/8/layout/list1"/>
    <dgm:cxn modelId="{903C61BA-8F19-884C-BC5A-4B96796562B9}" type="presOf" srcId="{D3C68129-F8EF-6D4A-88D8-7BBD77F3898E}" destId="{16C81EEA-74BC-2843-94B2-F53145811B68}" srcOrd="0" destOrd="0" presId="urn:microsoft.com/office/officeart/2005/8/layout/list1"/>
    <dgm:cxn modelId="{06EF13D0-FCBE-A747-8CBA-A0A668226153}" type="presOf" srcId="{94CD678F-B931-1F4C-823C-AB4976DF2963}" destId="{6B23FE22-0E03-9C4B-A225-F7DE0D008CA2}" srcOrd="1" destOrd="0" presId="urn:microsoft.com/office/officeart/2005/8/layout/list1"/>
    <dgm:cxn modelId="{9578A9D4-D7AF-3940-9D4C-62F653019FF8}" srcId="{D3C68129-F8EF-6D4A-88D8-7BBD77F3898E}" destId="{C09CDCCF-5C22-D045-AE5E-7865EF121F7B}" srcOrd="1" destOrd="0" parTransId="{645790C6-45D8-0441-96BF-A72E762BEC4B}" sibTransId="{E075BAD9-0A94-4348-A31A-7625D06E5FD1}"/>
    <dgm:cxn modelId="{FB44ACEA-28A5-6043-9C90-F5871BDD8A83}" srcId="{D3C68129-F8EF-6D4A-88D8-7BBD77F3898E}" destId="{94CD678F-B931-1F4C-823C-AB4976DF2963}" srcOrd="2" destOrd="0" parTransId="{C7822AE6-7CE5-1D4B-BE54-4BF9BF56BC91}" sibTransId="{B1E90F3A-90B2-8044-8099-0E991555F18E}"/>
    <dgm:cxn modelId="{44EA71F4-C595-974C-A9C5-A514DAD50311}" type="presOf" srcId="{C09CDCCF-5C22-D045-AE5E-7865EF121F7B}" destId="{5B735984-7D0E-0E4D-B98C-7DCB3DA8E7EC}" srcOrd="1" destOrd="0" presId="urn:microsoft.com/office/officeart/2005/8/layout/list1"/>
    <dgm:cxn modelId="{6F41F55A-1F2B-AD41-A262-D5FBCEA6F3AA}" type="presParOf" srcId="{16C81EEA-74BC-2843-94B2-F53145811B68}" destId="{C2C56784-840A-B641-B148-7AE5156D10F3}" srcOrd="0" destOrd="0" presId="urn:microsoft.com/office/officeart/2005/8/layout/list1"/>
    <dgm:cxn modelId="{49224800-5902-2A4E-B7A3-7882825941DF}" type="presParOf" srcId="{C2C56784-840A-B641-B148-7AE5156D10F3}" destId="{4A9629AB-FDB9-D846-B736-6A2DE27E47C0}" srcOrd="0" destOrd="0" presId="urn:microsoft.com/office/officeart/2005/8/layout/list1"/>
    <dgm:cxn modelId="{5A38510E-830E-3F46-AAC6-B38B591CF8B4}" type="presParOf" srcId="{C2C56784-840A-B641-B148-7AE5156D10F3}" destId="{CE84ED51-086C-8F4B-A5C9-E160D5247F8C}" srcOrd="1" destOrd="0" presId="urn:microsoft.com/office/officeart/2005/8/layout/list1"/>
    <dgm:cxn modelId="{14FDCBA8-C8A4-BE48-B3AC-1B6C5A5027E5}" type="presParOf" srcId="{16C81EEA-74BC-2843-94B2-F53145811B68}" destId="{78C189AF-7AE1-1D4E-8458-923E42924D39}" srcOrd="1" destOrd="0" presId="urn:microsoft.com/office/officeart/2005/8/layout/list1"/>
    <dgm:cxn modelId="{C354B14E-EDFA-BA45-A7D7-50440E39663F}" type="presParOf" srcId="{16C81EEA-74BC-2843-94B2-F53145811B68}" destId="{C27DD0DC-ACF9-EE49-BEC2-9D4001AA33F4}" srcOrd="2" destOrd="0" presId="urn:microsoft.com/office/officeart/2005/8/layout/list1"/>
    <dgm:cxn modelId="{24EA6D3B-6601-3B4F-B2A0-2DED76C11DFF}" type="presParOf" srcId="{16C81EEA-74BC-2843-94B2-F53145811B68}" destId="{46CA8F90-147A-9E46-8B4A-E1BFB42F557B}" srcOrd="3" destOrd="0" presId="urn:microsoft.com/office/officeart/2005/8/layout/list1"/>
    <dgm:cxn modelId="{3EA8D11F-1D05-7E4C-BA90-D23A503D1874}" type="presParOf" srcId="{16C81EEA-74BC-2843-94B2-F53145811B68}" destId="{F0A10A53-4DBA-594E-B9B4-B19E0E4DB9D2}" srcOrd="4" destOrd="0" presId="urn:microsoft.com/office/officeart/2005/8/layout/list1"/>
    <dgm:cxn modelId="{55CE7964-CC94-5044-B5B1-BFBF44542474}" type="presParOf" srcId="{F0A10A53-4DBA-594E-B9B4-B19E0E4DB9D2}" destId="{5F043A38-C65F-0A4A-9FCC-CE35E188A89B}" srcOrd="0" destOrd="0" presId="urn:microsoft.com/office/officeart/2005/8/layout/list1"/>
    <dgm:cxn modelId="{77A2EEA8-691D-5A46-BB56-47AC972A9709}" type="presParOf" srcId="{F0A10A53-4DBA-594E-B9B4-B19E0E4DB9D2}" destId="{5B735984-7D0E-0E4D-B98C-7DCB3DA8E7EC}" srcOrd="1" destOrd="0" presId="urn:microsoft.com/office/officeart/2005/8/layout/list1"/>
    <dgm:cxn modelId="{4B300DE5-EDCB-7340-9043-39B4BE2F2BA8}" type="presParOf" srcId="{16C81EEA-74BC-2843-94B2-F53145811B68}" destId="{628A09D9-4C14-994C-A2DF-698C3DE2419E}" srcOrd="5" destOrd="0" presId="urn:microsoft.com/office/officeart/2005/8/layout/list1"/>
    <dgm:cxn modelId="{E54EDA21-CAB2-0241-8B5F-BD8CA8C81965}" type="presParOf" srcId="{16C81EEA-74BC-2843-94B2-F53145811B68}" destId="{128DCB4A-CC46-FF4A-A0DF-8BD5C7F6E6B5}" srcOrd="6" destOrd="0" presId="urn:microsoft.com/office/officeart/2005/8/layout/list1"/>
    <dgm:cxn modelId="{AFC571AA-D7D9-0D4E-BA55-0F72011612E6}" type="presParOf" srcId="{16C81EEA-74BC-2843-94B2-F53145811B68}" destId="{C609E963-130D-6E40-871F-6FA81FCC9F54}" srcOrd="7" destOrd="0" presId="urn:microsoft.com/office/officeart/2005/8/layout/list1"/>
    <dgm:cxn modelId="{31CD25CA-1681-EE4D-84FB-EFD9463A0F8C}" type="presParOf" srcId="{16C81EEA-74BC-2843-94B2-F53145811B68}" destId="{65D76AE4-D53E-EA45-9357-4D01B178B8F8}" srcOrd="8" destOrd="0" presId="urn:microsoft.com/office/officeart/2005/8/layout/list1"/>
    <dgm:cxn modelId="{AA655FAB-5D76-E04E-BB4E-2B7A5F661310}" type="presParOf" srcId="{65D76AE4-D53E-EA45-9357-4D01B178B8F8}" destId="{68BBB3DB-E947-FD44-9C42-A3FE02DF6750}" srcOrd="0" destOrd="0" presId="urn:microsoft.com/office/officeart/2005/8/layout/list1"/>
    <dgm:cxn modelId="{AD2286C6-5C19-AC4E-9A1D-F922C23072ED}" type="presParOf" srcId="{65D76AE4-D53E-EA45-9357-4D01B178B8F8}" destId="{6B23FE22-0E03-9C4B-A225-F7DE0D008CA2}" srcOrd="1" destOrd="0" presId="urn:microsoft.com/office/officeart/2005/8/layout/list1"/>
    <dgm:cxn modelId="{9D3FDDA2-B239-CD45-816A-38ADD73073D0}" type="presParOf" srcId="{16C81EEA-74BC-2843-94B2-F53145811B68}" destId="{CB4042A5-BFD9-A448-BF40-41646B020075}" srcOrd="9" destOrd="0" presId="urn:microsoft.com/office/officeart/2005/8/layout/list1"/>
    <dgm:cxn modelId="{AA8A58BC-2335-FD4F-AE4C-6DB45A972DD9}" type="presParOf" srcId="{16C81EEA-74BC-2843-94B2-F53145811B68}" destId="{7FBD086A-559A-6248-8F07-5593CA10307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DD0DC-ACF9-EE49-BEC2-9D4001AA33F4}">
      <dsp:nvSpPr>
        <dsp:cNvPr id="0" name=""/>
        <dsp:cNvSpPr/>
      </dsp:nvSpPr>
      <dsp:spPr>
        <a:xfrm>
          <a:off x="0" y="506528"/>
          <a:ext cx="5850276"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84ED51-086C-8F4B-A5C9-E160D5247F8C}">
      <dsp:nvSpPr>
        <dsp:cNvPr id="0" name=""/>
        <dsp:cNvSpPr/>
      </dsp:nvSpPr>
      <dsp:spPr>
        <a:xfrm>
          <a:off x="292513" y="19448"/>
          <a:ext cx="4095193"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789" tIns="0" rIns="154789" bIns="0" numCol="1" spcCol="1270" anchor="ctr" anchorCtr="0">
          <a:noAutofit/>
        </a:bodyPr>
        <a:lstStyle/>
        <a:p>
          <a:pPr marL="0" lvl="0" indent="0" algn="l" defTabSz="889000">
            <a:lnSpc>
              <a:spcPct val="90000"/>
            </a:lnSpc>
            <a:spcBef>
              <a:spcPct val="0"/>
            </a:spcBef>
            <a:spcAft>
              <a:spcPct val="35000"/>
            </a:spcAft>
            <a:buNone/>
          </a:pPr>
          <a:r>
            <a:rPr lang="en-US" sz="2000" kern="1200" dirty="0"/>
            <a:t>Consistent nighttime lights dataset for 1992-2018</a:t>
          </a:r>
        </a:p>
        <a:p>
          <a:pPr marL="0" lvl="0" indent="0" algn="l" defTabSz="889000">
            <a:lnSpc>
              <a:spcPct val="90000"/>
            </a:lnSpc>
            <a:spcBef>
              <a:spcPct val="0"/>
            </a:spcBef>
            <a:spcAft>
              <a:spcPct val="35000"/>
            </a:spcAft>
            <a:buNone/>
          </a:pPr>
          <a:r>
            <a:rPr lang="en-US" sz="1400" kern="1200" dirty="0"/>
            <a:t>DMSP (1992–2013) and VIIRS (2012–2018</a:t>
          </a:r>
          <a:r>
            <a:rPr lang="en-US" sz="2000" kern="1200" dirty="0"/>
            <a:t>)</a:t>
          </a:r>
        </a:p>
      </dsp:txBody>
      <dsp:txXfrm>
        <a:off x="340068" y="67003"/>
        <a:ext cx="4000083" cy="879050"/>
      </dsp:txXfrm>
    </dsp:sp>
    <dsp:sp modelId="{128DCB4A-CC46-FF4A-A0DF-8BD5C7F6E6B5}">
      <dsp:nvSpPr>
        <dsp:cNvPr id="0" name=""/>
        <dsp:cNvSpPr/>
      </dsp:nvSpPr>
      <dsp:spPr>
        <a:xfrm>
          <a:off x="0" y="2003409"/>
          <a:ext cx="5850276"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735984-7D0E-0E4D-B98C-7DCB3DA8E7EC}">
      <dsp:nvSpPr>
        <dsp:cNvPr id="0" name=""/>
        <dsp:cNvSpPr/>
      </dsp:nvSpPr>
      <dsp:spPr>
        <a:xfrm>
          <a:off x="292513" y="1516329"/>
          <a:ext cx="4095193"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789" tIns="0" rIns="154789" bIns="0" numCol="1" spcCol="1270" anchor="ctr" anchorCtr="0">
          <a:noAutofit/>
        </a:bodyPr>
        <a:lstStyle/>
        <a:p>
          <a:pPr marL="0" lvl="0" indent="0" algn="l" defTabSz="889000">
            <a:lnSpc>
              <a:spcPct val="90000"/>
            </a:lnSpc>
            <a:spcBef>
              <a:spcPct val="0"/>
            </a:spcBef>
            <a:spcAft>
              <a:spcPct val="35000"/>
            </a:spcAft>
            <a:buNone/>
          </a:pPr>
          <a:r>
            <a:rPr lang="en-US" sz="2000" kern="1200" dirty="0"/>
            <a:t>Urban areas in the Middle East</a:t>
          </a:r>
        </a:p>
      </dsp:txBody>
      <dsp:txXfrm>
        <a:off x="340068" y="1563884"/>
        <a:ext cx="4000083" cy="879050"/>
      </dsp:txXfrm>
    </dsp:sp>
    <dsp:sp modelId="{7FBD086A-559A-6248-8F07-5593CA10307E}">
      <dsp:nvSpPr>
        <dsp:cNvPr id="0" name=""/>
        <dsp:cNvSpPr/>
      </dsp:nvSpPr>
      <dsp:spPr>
        <a:xfrm>
          <a:off x="0" y="3500289"/>
          <a:ext cx="5850276"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23FE22-0E03-9C4B-A225-F7DE0D008CA2}">
      <dsp:nvSpPr>
        <dsp:cNvPr id="0" name=""/>
        <dsp:cNvSpPr/>
      </dsp:nvSpPr>
      <dsp:spPr>
        <a:xfrm>
          <a:off x="292513" y="3013209"/>
          <a:ext cx="4095193"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789" tIns="0" rIns="154789" bIns="0" numCol="1" spcCol="1270" anchor="ctr" anchorCtr="0">
          <a:noAutofit/>
        </a:bodyPr>
        <a:lstStyle/>
        <a:p>
          <a:pPr marL="0" lvl="0" indent="0" algn="l" defTabSz="889000">
            <a:lnSpc>
              <a:spcPct val="90000"/>
            </a:lnSpc>
            <a:spcBef>
              <a:spcPct val="0"/>
            </a:spcBef>
            <a:spcAft>
              <a:spcPct val="35000"/>
            </a:spcAft>
            <a:buNone/>
          </a:pPr>
          <a:r>
            <a:rPr lang="en-US" sz="2000" kern="1200"/>
            <a:t>Georeferenced violence data </a:t>
          </a:r>
          <a:endParaRPr lang="en-US" sz="2000" kern="1200" dirty="0"/>
        </a:p>
      </dsp:txBody>
      <dsp:txXfrm>
        <a:off x="340068" y="3060764"/>
        <a:ext cx="4000083"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B6C4-0165-1D43-A99E-76B03D666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DBE493-9A19-D94E-960D-001C2C019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38B1F5-99B6-D047-80FD-A5BA2A9B2D0B}"/>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5" name="Footer Placeholder 4">
            <a:extLst>
              <a:ext uri="{FF2B5EF4-FFF2-40B4-BE49-F238E27FC236}">
                <a16:creationId xmlns:a16="http://schemas.microsoft.com/office/drawing/2014/main" id="{56E3D611-2AE6-9D4F-A180-8E9EAEE42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DB94-E54A-C549-8352-37F252140E8D}"/>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161361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8EEE-5BBD-E644-BA18-3AF17892D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2B2131-CD96-B445-AC2E-A7ABB5B00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D86D7-08D3-FC4F-A7F6-6E8CA00D78DC}"/>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5" name="Footer Placeholder 4">
            <a:extLst>
              <a:ext uri="{FF2B5EF4-FFF2-40B4-BE49-F238E27FC236}">
                <a16:creationId xmlns:a16="http://schemas.microsoft.com/office/drawing/2014/main" id="{FD781C06-F1D6-E74B-9BDC-05B73CA5F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F84CF-D324-004F-A2C7-F23DEEEE4346}"/>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372766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B5E23-766A-D048-8C6D-8E7751A85E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E406F-2452-A844-BB2E-7B4A8281D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84537-2AF6-A54D-896A-5F91043EC9E1}"/>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5" name="Footer Placeholder 4">
            <a:extLst>
              <a:ext uri="{FF2B5EF4-FFF2-40B4-BE49-F238E27FC236}">
                <a16:creationId xmlns:a16="http://schemas.microsoft.com/office/drawing/2014/main" id="{0FA92ABF-9E50-3641-B3DD-DA51916C8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89B5C-3355-1C47-B62B-721459E7375D}"/>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190813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EE23-F69A-A142-92DF-D97420BDF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57F2F-68F5-0E49-80FA-23CBD9AC9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8026C-3A81-C94A-9FA7-C670E118504E}"/>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5" name="Footer Placeholder 4">
            <a:extLst>
              <a:ext uri="{FF2B5EF4-FFF2-40B4-BE49-F238E27FC236}">
                <a16:creationId xmlns:a16="http://schemas.microsoft.com/office/drawing/2014/main" id="{43B39990-D124-944A-BAE8-710EAD928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FFB58-CDD7-144F-97AE-521385359546}"/>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80023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22D1-D382-B54C-8EBB-9500F7BE3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0DD310-DC9D-A94D-981D-DEAEDADCE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3F567-0334-EA4F-A112-8FA1730BED01}"/>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5" name="Footer Placeholder 4">
            <a:extLst>
              <a:ext uri="{FF2B5EF4-FFF2-40B4-BE49-F238E27FC236}">
                <a16:creationId xmlns:a16="http://schemas.microsoft.com/office/drawing/2014/main" id="{729FA008-E2D7-194E-A621-72E1FB450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E63FA-07F4-4C47-AB81-4F09E7F101ED}"/>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429460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D2A3-1AED-9A4F-9391-433B8B7C1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9DB3F-E035-9C4B-B9BC-BD744F651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D4199-602F-C04F-A370-D7D9F19E0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6FAE3-5B44-4E47-BB3B-4FB14CF71B80}"/>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6" name="Footer Placeholder 5">
            <a:extLst>
              <a:ext uri="{FF2B5EF4-FFF2-40B4-BE49-F238E27FC236}">
                <a16:creationId xmlns:a16="http://schemas.microsoft.com/office/drawing/2014/main" id="{EADA051D-A03E-D44D-9CB5-1E2DEDCD0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F5E-BAF7-474E-ABEE-4F8401E0ED78}"/>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217314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C8E7-0AA9-5F4B-B01F-A1D13EEA2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7A1A67-B3D4-3943-98B9-5FE76DE9A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9F8A9-CA5B-844B-B99E-D47BCBA26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AB5AA-F19A-F14F-8D94-493BC048F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D3BAC-7A56-D04E-831F-FFB6895AB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0E4A1C-1818-4F4E-82DC-E04F87A8A518}"/>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8" name="Footer Placeholder 7">
            <a:extLst>
              <a:ext uri="{FF2B5EF4-FFF2-40B4-BE49-F238E27FC236}">
                <a16:creationId xmlns:a16="http://schemas.microsoft.com/office/drawing/2014/main" id="{14EA0E96-6D88-F442-896A-54D95ED52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3F3DA-F95C-D849-AE97-ABAF5885586B}"/>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6674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9C35-EB62-804F-857E-B4ACD08133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9EDD33-83BC-6D46-94C7-BE123A143D12}"/>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4" name="Footer Placeholder 3">
            <a:extLst>
              <a:ext uri="{FF2B5EF4-FFF2-40B4-BE49-F238E27FC236}">
                <a16:creationId xmlns:a16="http://schemas.microsoft.com/office/drawing/2014/main" id="{6144875D-1B45-0E42-8387-5D419B017A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5F73F-6664-4546-BB5F-35EE2D5C4913}"/>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145650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AB415-9E88-AD46-8A58-FCBAE60EAF0B}"/>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3" name="Footer Placeholder 2">
            <a:extLst>
              <a:ext uri="{FF2B5EF4-FFF2-40B4-BE49-F238E27FC236}">
                <a16:creationId xmlns:a16="http://schemas.microsoft.com/office/drawing/2014/main" id="{3D9C0D7C-EDCC-1441-A508-D5FF0DBE1C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AE719-C8CF-9A4C-A320-BE3C14905DF9}"/>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375447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8B0B-9EBA-9F45-A017-CAB210FA4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AFA3F-2940-544A-81FE-B52730C9E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7C17D8-DECB-C747-9082-1B270EB85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87302-4A97-EB44-9648-C0D29AFA9028}"/>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6" name="Footer Placeholder 5">
            <a:extLst>
              <a:ext uri="{FF2B5EF4-FFF2-40B4-BE49-F238E27FC236}">
                <a16:creationId xmlns:a16="http://schemas.microsoft.com/office/drawing/2014/main" id="{5E78F5AB-9B43-C940-B710-2BCA8BDE1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8A37F-D656-6C42-B097-9147E578146A}"/>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365162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B0-8FD1-7644-A693-07205CD49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8648FB-C4E8-924F-ACB9-1CFB74CC3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B0802-DF4E-B84E-9AB3-36C2C6EB4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C932A-B65B-E047-82D1-8D75DED42501}"/>
              </a:ext>
            </a:extLst>
          </p:cNvPr>
          <p:cNvSpPr>
            <a:spLocks noGrp="1"/>
          </p:cNvSpPr>
          <p:nvPr>
            <p:ph type="dt" sz="half" idx="10"/>
          </p:nvPr>
        </p:nvSpPr>
        <p:spPr/>
        <p:txBody>
          <a:bodyPr/>
          <a:lstStyle/>
          <a:p>
            <a:fld id="{627DD176-A1FD-D34D-B195-7CF561D34EC9}" type="datetimeFigureOut">
              <a:rPr lang="en-US" smtClean="0"/>
              <a:t>11/18/20</a:t>
            </a:fld>
            <a:endParaRPr lang="en-US"/>
          </a:p>
        </p:txBody>
      </p:sp>
      <p:sp>
        <p:nvSpPr>
          <p:cNvPr id="6" name="Footer Placeholder 5">
            <a:extLst>
              <a:ext uri="{FF2B5EF4-FFF2-40B4-BE49-F238E27FC236}">
                <a16:creationId xmlns:a16="http://schemas.microsoft.com/office/drawing/2014/main" id="{FA46A940-4545-FE49-9E60-EFC219826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975DD-E6C7-6340-8D87-6D0704C2AFE3}"/>
              </a:ext>
            </a:extLst>
          </p:cNvPr>
          <p:cNvSpPr>
            <a:spLocks noGrp="1"/>
          </p:cNvSpPr>
          <p:nvPr>
            <p:ph type="sldNum" sz="quarter" idx="12"/>
          </p:nvPr>
        </p:nvSpPr>
        <p:spPr/>
        <p:txBody>
          <a:bodyPr/>
          <a:lstStyle/>
          <a:p>
            <a:fld id="{2D528B56-776F-BC47-9F50-C86A73B51E7F}" type="slidenum">
              <a:rPr lang="en-US" smtClean="0"/>
              <a:t>‹#›</a:t>
            </a:fld>
            <a:endParaRPr lang="en-US"/>
          </a:p>
        </p:txBody>
      </p:sp>
    </p:spTree>
    <p:extLst>
      <p:ext uri="{BB962C8B-B14F-4D97-AF65-F5344CB8AC3E}">
        <p14:creationId xmlns:p14="http://schemas.microsoft.com/office/powerpoint/2010/main" val="78744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AB0E-97C8-454B-B326-ACC895986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0AB23-9C03-FA41-BF5C-3D5EF61C4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E716E-EB4B-DF47-B69B-C90A2D913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DD176-A1FD-D34D-B195-7CF561D34EC9}" type="datetimeFigureOut">
              <a:rPr lang="en-US" smtClean="0"/>
              <a:t>11/18/20</a:t>
            </a:fld>
            <a:endParaRPr lang="en-US"/>
          </a:p>
        </p:txBody>
      </p:sp>
      <p:sp>
        <p:nvSpPr>
          <p:cNvPr id="5" name="Footer Placeholder 4">
            <a:extLst>
              <a:ext uri="{FF2B5EF4-FFF2-40B4-BE49-F238E27FC236}">
                <a16:creationId xmlns:a16="http://schemas.microsoft.com/office/drawing/2014/main" id="{E87A849F-EB11-1D47-A847-5C556CBEF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8B4B0-A3E4-9A4A-BBE2-030D07BFE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28B56-776F-BC47-9F50-C86A73B51E7F}" type="slidenum">
              <a:rPr lang="en-US" smtClean="0"/>
              <a:t>‹#›</a:t>
            </a:fld>
            <a:endParaRPr lang="en-US"/>
          </a:p>
        </p:txBody>
      </p:sp>
    </p:spTree>
    <p:extLst>
      <p:ext uri="{BB962C8B-B14F-4D97-AF65-F5344CB8AC3E}">
        <p14:creationId xmlns:p14="http://schemas.microsoft.com/office/powerpoint/2010/main" val="2907168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9" Type="http://schemas.openxmlformats.org/officeDocument/2006/relationships/image" Target="../media/image23.emf"/></Relationships>
</file>

<file path=ppt/slides/_rels/slide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4.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emf"/></Relationships>
</file>

<file path=ppt/slides/_rels/slide9.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4.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outdoor, photo, water, large&#10;&#10;Description automatically generated">
            <a:extLst>
              <a:ext uri="{FF2B5EF4-FFF2-40B4-BE49-F238E27FC236}">
                <a16:creationId xmlns:a16="http://schemas.microsoft.com/office/drawing/2014/main" id="{E0F373A3-E4E4-D24C-983B-B13F4934C71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3E8BCB-D448-354A-9A3E-1CC95B14AE76}"/>
              </a:ext>
            </a:extLst>
          </p:cNvPr>
          <p:cNvSpPr>
            <a:spLocks noGrp="1"/>
          </p:cNvSpPr>
          <p:nvPr>
            <p:ph type="ctrTitle"/>
          </p:nvPr>
        </p:nvSpPr>
        <p:spPr>
          <a:xfrm>
            <a:off x="477981" y="1122363"/>
            <a:ext cx="4023360" cy="3204134"/>
          </a:xfrm>
        </p:spPr>
        <p:txBody>
          <a:bodyPr anchor="b">
            <a:normAutofit/>
          </a:bodyPr>
          <a:lstStyle/>
          <a:p>
            <a:pPr algn="l"/>
            <a:r>
              <a:rPr lang="en-US" sz="4800" b="1" dirty="0">
                <a:effectLst/>
              </a:rPr>
              <a:t>Nighttime Light Dynamics during Syrian Civil War</a:t>
            </a:r>
            <a:endParaRPr lang="en-US" sz="48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7314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BFD9-6023-364D-BCFD-56C3E17AA5C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50BC2AF8-EB48-1C49-B9B9-2106F53E0DB7}"/>
              </a:ext>
            </a:extLst>
          </p:cNvPr>
          <p:cNvSpPr>
            <a:spLocks noGrp="1"/>
          </p:cNvSpPr>
          <p:nvPr>
            <p:ph sz="half" idx="1"/>
          </p:nvPr>
        </p:nvSpPr>
        <p:spPr/>
        <p:txBody>
          <a:bodyPr/>
          <a:lstStyle/>
          <a:p>
            <a:pPr marL="0" indent="0">
              <a:buNone/>
            </a:pPr>
            <a:r>
              <a:rPr lang="en-US" u="sng" dirty="0"/>
              <a:t>Geography of NTL changes</a:t>
            </a:r>
          </a:p>
          <a:p>
            <a:r>
              <a:rPr lang="en-US" dirty="0"/>
              <a:t>Proximity of city to violent events</a:t>
            </a:r>
          </a:p>
          <a:p>
            <a:r>
              <a:rPr lang="en-US" dirty="0"/>
              <a:t>Proximity of neighborhoods to violent events</a:t>
            </a:r>
          </a:p>
          <a:p>
            <a:r>
              <a:rPr lang="en-US" dirty="0"/>
              <a:t>How conflict changed urban morphology and expansion trends</a:t>
            </a:r>
          </a:p>
          <a:p>
            <a:r>
              <a:rPr lang="en-US" dirty="0"/>
              <a:t>Temporal vs. permanent changes</a:t>
            </a:r>
          </a:p>
          <a:p>
            <a:endParaRPr lang="en-US" dirty="0"/>
          </a:p>
        </p:txBody>
      </p:sp>
      <p:sp>
        <p:nvSpPr>
          <p:cNvPr id="4" name="Content Placeholder 3">
            <a:extLst>
              <a:ext uri="{FF2B5EF4-FFF2-40B4-BE49-F238E27FC236}">
                <a16:creationId xmlns:a16="http://schemas.microsoft.com/office/drawing/2014/main" id="{773CE154-91F6-0D41-AB07-B1782AB2D318}"/>
              </a:ext>
            </a:extLst>
          </p:cNvPr>
          <p:cNvSpPr>
            <a:spLocks noGrp="1"/>
          </p:cNvSpPr>
          <p:nvPr>
            <p:ph sz="half" idx="2"/>
          </p:nvPr>
        </p:nvSpPr>
        <p:spPr/>
        <p:txBody>
          <a:bodyPr/>
          <a:lstStyle/>
          <a:p>
            <a:pPr marL="0" indent="0">
              <a:buNone/>
            </a:pPr>
            <a:r>
              <a:rPr lang="en-US" u="sng" dirty="0"/>
              <a:t>Measure of economic impact through NTL changes</a:t>
            </a:r>
          </a:p>
          <a:p>
            <a:r>
              <a:rPr lang="en-US" dirty="0"/>
              <a:t>Proxy for local GDP</a:t>
            </a:r>
          </a:p>
          <a:p>
            <a:r>
              <a:rPr lang="en-US" dirty="0"/>
              <a:t>Correlation with refugees flows</a:t>
            </a:r>
          </a:p>
        </p:txBody>
      </p:sp>
    </p:spTree>
    <p:extLst>
      <p:ext uri="{BB962C8B-B14F-4D97-AF65-F5344CB8AC3E}">
        <p14:creationId xmlns:p14="http://schemas.microsoft.com/office/powerpoint/2010/main" val="202783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9816-04B9-FC48-832B-24B7DEFCEDB7}"/>
              </a:ext>
            </a:extLst>
          </p:cNvPr>
          <p:cNvSpPr>
            <a:spLocks noGrp="1"/>
          </p:cNvSpPr>
          <p:nvPr>
            <p:ph type="title"/>
          </p:nvPr>
        </p:nvSpPr>
        <p:spPr/>
        <p:txBody>
          <a:bodyPr>
            <a:normAutofit fontScale="90000"/>
          </a:bodyPr>
          <a:lstStyle/>
          <a:p>
            <a:r>
              <a:rPr lang="en-US" sz="2400" b="1" dirty="0"/>
              <a:t>Methodology</a:t>
            </a:r>
            <a:br>
              <a:rPr lang="en-US" sz="2200" b="1" dirty="0"/>
            </a:br>
            <a:r>
              <a:rPr lang="en-US" sz="2200" b="1" dirty="0"/>
              <a:t>Consistent measurement of nighttime lights (NTL) across time and across cities</a:t>
            </a:r>
            <a:br>
              <a:rPr lang="en-US" sz="2200" dirty="0"/>
            </a:br>
            <a:r>
              <a:rPr lang="en-US" sz="2200" dirty="0"/>
              <a:t>1. Summarize nighttime lights raster datasets based on urban center geometries</a:t>
            </a:r>
            <a:br>
              <a:rPr lang="en-US" sz="2200" dirty="0"/>
            </a:br>
            <a:r>
              <a:rPr lang="en-US" sz="2200" dirty="0"/>
              <a:t>2. Match to UCDP database of violent events</a:t>
            </a:r>
            <a:endParaRPr lang="en-US" sz="3200" dirty="0"/>
          </a:p>
        </p:txBody>
      </p:sp>
      <p:graphicFrame>
        <p:nvGraphicFramePr>
          <p:cNvPr id="4" name="Content Placeholder 3">
            <a:extLst>
              <a:ext uri="{FF2B5EF4-FFF2-40B4-BE49-F238E27FC236}">
                <a16:creationId xmlns:a16="http://schemas.microsoft.com/office/drawing/2014/main" id="{366A781F-DC43-254A-9358-41E9F8FE0B9F}"/>
              </a:ext>
            </a:extLst>
          </p:cNvPr>
          <p:cNvGraphicFramePr>
            <a:graphicFrameLocks noGrp="1"/>
          </p:cNvGraphicFramePr>
          <p:nvPr>
            <p:ph idx="1"/>
            <p:extLst>
              <p:ext uri="{D42A27DB-BD31-4B8C-83A1-F6EECF244321}">
                <p14:modId xmlns:p14="http://schemas.microsoft.com/office/powerpoint/2010/main" val="2938403515"/>
              </p:ext>
            </p:extLst>
          </p:nvPr>
        </p:nvGraphicFramePr>
        <p:xfrm>
          <a:off x="838201" y="1825625"/>
          <a:ext cx="58502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7D6B3BF-1F65-9E4A-996C-78C84FD4F838}"/>
              </a:ext>
            </a:extLst>
          </p:cNvPr>
          <p:cNvPicPr>
            <a:picLocks noChangeAspect="1"/>
          </p:cNvPicPr>
          <p:nvPr/>
        </p:nvPicPr>
        <p:blipFill>
          <a:blip r:embed="rId7"/>
          <a:srcRect/>
          <a:stretch/>
        </p:blipFill>
        <p:spPr>
          <a:xfrm>
            <a:off x="7332676" y="2193307"/>
            <a:ext cx="4021123" cy="3615972"/>
          </a:xfrm>
          <a:prstGeom prst="rect">
            <a:avLst/>
          </a:prstGeom>
        </p:spPr>
      </p:pic>
      <p:sp>
        <p:nvSpPr>
          <p:cNvPr id="6" name="TextBox 5">
            <a:extLst>
              <a:ext uri="{FF2B5EF4-FFF2-40B4-BE49-F238E27FC236}">
                <a16:creationId xmlns:a16="http://schemas.microsoft.com/office/drawing/2014/main" id="{01F659F7-8E19-294F-8739-C17A58B3CF66}"/>
              </a:ext>
            </a:extLst>
          </p:cNvPr>
          <p:cNvSpPr txBox="1"/>
          <p:nvPr/>
        </p:nvSpPr>
        <p:spPr>
          <a:xfrm>
            <a:off x="6657960" y="6155327"/>
            <a:ext cx="5430717" cy="369332"/>
          </a:xfrm>
          <a:prstGeom prst="rect">
            <a:avLst/>
          </a:prstGeom>
          <a:noFill/>
        </p:spPr>
        <p:txBody>
          <a:bodyPr wrap="none" rtlCol="0">
            <a:spAutoFit/>
          </a:bodyPr>
          <a:lstStyle/>
          <a:p>
            <a:r>
              <a:rPr lang="en-US" i="1" dirty="0"/>
              <a:t>Zonal statistics: mean median min max count sum std cv</a:t>
            </a:r>
            <a:endParaRPr lang="en-US" dirty="0"/>
          </a:p>
        </p:txBody>
      </p:sp>
      <p:sp>
        <p:nvSpPr>
          <p:cNvPr id="7" name="Rectangle 6">
            <a:extLst>
              <a:ext uri="{FF2B5EF4-FFF2-40B4-BE49-F238E27FC236}">
                <a16:creationId xmlns:a16="http://schemas.microsoft.com/office/drawing/2014/main" id="{602D2184-0143-704A-8A2A-4E0C715A2A5D}"/>
              </a:ext>
            </a:extLst>
          </p:cNvPr>
          <p:cNvSpPr/>
          <p:nvPr/>
        </p:nvSpPr>
        <p:spPr>
          <a:xfrm>
            <a:off x="1733065" y="4305691"/>
            <a:ext cx="2055756" cy="369332"/>
          </a:xfrm>
          <a:prstGeom prst="rect">
            <a:avLst/>
          </a:prstGeom>
        </p:spPr>
        <p:txBody>
          <a:bodyPr wrap="none">
            <a:spAutoFit/>
          </a:bodyPr>
          <a:lstStyle/>
          <a:p>
            <a:r>
              <a:rPr lang="en-US" dirty="0"/>
              <a:t>Source: GHS SMOD</a:t>
            </a:r>
          </a:p>
        </p:txBody>
      </p:sp>
      <p:sp>
        <p:nvSpPr>
          <p:cNvPr id="8" name="Rectangle 7">
            <a:extLst>
              <a:ext uri="{FF2B5EF4-FFF2-40B4-BE49-F238E27FC236}">
                <a16:creationId xmlns:a16="http://schemas.microsoft.com/office/drawing/2014/main" id="{A7BFB09B-EF4D-6E48-AA1E-8B16FBCE89C2}"/>
              </a:ext>
            </a:extLst>
          </p:cNvPr>
          <p:cNvSpPr/>
          <p:nvPr/>
        </p:nvSpPr>
        <p:spPr>
          <a:xfrm>
            <a:off x="1733065" y="2803751"/>
            <a:ext cx="3686074" cy="369332"/>
          </a:xfrm>
          <a:prstGeom prst="rect">
            <a:avLst/>
          </a:prstGeom>
        </p:spPr>
        <p:txBody>
          <a:bodyPr wrap="none">
            <a:spAutoFit/>
          </a:bodyPr>
          <a:lstStyle/>
          <a:p>
            <a:r>
              <a:rPr lang="en-US" dirty="0"/>
              <a:t>Source: Li, Zhou, Zhao, &amp; Zhao (2020)</a:t>
            </a:r>
          </a:p>
        </p:txBody>
      </p:sp>
      <p:sp>
        <p:nvSpPr>
          <p:cNvPr id="9" name="Rectangle 8">
            <a:extLst>
              <a:ext uri="{FF2B5EF4-FFF2-40B4-BE49-F238E27FC236}">
                <a16:creationId xmlns:a16="http://schemas.microsoft.com/office/drawing/2014/main" id="{F3B6A0C8-BDC0-664B-BD29-31961560CA49}"/>
              </a:ext>
            </a:extLst>
          </p:cNvPr>
          <p:cNvSpPr/>
          <p:nvPr/>
        </p:nvSpPr>
        <p:spPr>
          <a:xfrm>
            <a:off x="1733065" y="5785995"/>
            <a:ext cx="3800977" cy="369332"/>
          </a:xfrm>
          <a:prstGeom prst="rect">
            <a:avLst/>
          </a:prstGeom>
        </p:spPr>
        <p:txBody>
          <a:bodyPr wrap="none">
            <a:spAutoFit/>
          </a:bodyPr>
          <a:lstStyle/>
          <a:p>
            <a:r>
              <a:rPr lang="en-US" dirty="0"/>
              <a:t>Source: Uppsala Conflict Data Program</a:t>
            </a:r>
          </a:p>
        </p:txBody>
      </p:sp>
      <p:sp>
        <p:nvSpPr>
          <p:cNvPr id="10" name="TextBox 9">
            <a:extLst>
              <a:ext uri="{FF2B5EF4-FFF2-40B4-BE49-F238E27FC236}">
                <a16:creationId xmlns:a16="http://schemas.microsoft.com/office/drawing/2014/main" id="{DB1DCA34-9DB2-2246-9465-B5BAD1340764}"/>
              </a:ext>
            </a:extLst>
          </p:cNvPr>
          <p:cNvSpPr txBox="1"/>
          <p:nvPr/>
        </p:nvSpPr>
        <p:spPr>
          <a:xfrm>
            <a:off x="7332676" y="1757331"/>
            <a:ext cx="4021122" cy="369332"/>
          </a:xfrm>
          <a:prstGeom prst="rect">
            <a:avLst/>
          </a:prstGeom>
          <a:noFill/>
        </p:spPr>
        <p:txBody>
          <a:bodyPr wrap="square" rtlCol="0">
            <a:spAutoFit/>
          </a:bodyPr>
          <a:lstStyle/>
          <a:p>
            <a:r>
              <a:rPr lang="en-US" b="1" dirty="0"/>
              <a:t>Example: </a:t>
            </a:r>
            <a:r>
              <a:rPr lang="en-US" b="1" dirty="0" err="1"/>
              <a:t>Halab</a:t>
            </a:r>
            <a:r>
              <a:rPr lang="en-US" b="1" dirty="0"/>
              <a:t> (Aleppo) [SYR] 2014</a:t>
            </a:r>
          </a:p>
        </p:txBody>
      </p:sp>
      <p:pic>
        <p:nvPicPr>
          <p:cNvPr id="11" name="Picture 10" descr="Logo, company name&#10;&#10;Description automatically generated">
            <a:extLst>
              <a:ext uri="{FF2B5EF4-FFF2-40B4-BE49-F238E27FC236}">
                <a16:creationId xmlns:a16="http://schemas.microsoft.com/office/drawing/2014/main" id="{0E351589-88CF-F746-843B-232C00532EE3}"/>
              </a:ext>
            </a:extLst>
          </p:cNvPr>
          <p:cNvPicPr>
            <a:picLocks noChangeAspect="1"/>
          </p:cNvPicPr>
          <p:nvPr/>
        </p:nvPicPr>
        <p:blipFill>
          <a:blip r:embed="rId8"/>
          <a:stretch>
            <a:fillRect/>
          </a:stretch>
        </p:blipFill>
        <p:spPr>
          <a:xfrm>
            <a:off x="9544050" y="5396286"/>
            <a:ext cx="2482110" cy="671340"/>
          </a:xfrm>
          <a:prstGeom prst="rect">
            <a:avLst/>
          </a:prstGeom>
          <a:ln>
            <a:solidFill>
              <a:schemeClr val="tx1"/>
            </a:solidFill>
          </a:ln>
        </p:spPr>
      </p:pic>
    </p:spTree>
    <p:extLst>
      <p:ext uri="{BB962C8B-B14F-4D97-AF65-F5344CB8AC3E}">
        <p14:creationId xmlns:p14="http://schemas.microsoft.com/office/powerpoint/2010/main" val="163988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4D82-A884-414D-9AE5-5B18717DD4C0}"/>
              </a:ext>
            </a:extLst>
          </p:cNvPr>
          <p:cNvSpPr>
            <a:spLocks noGrp="1"/>
          </p:cNvSpPr>
          <p:nvPr>
            <p:ph type="title"/>
          </p:nvPr>
        </p:nvSpPr>
        <p:spPr/>
        <p:txBody>
          <a:bodyPr/>
          <a:lstStyle/>
          <a:p>
            <a:r>
              <a:rPr lang="en-US" dirty="0"/>
              <a:t>Nighttime Light Dynamics </a:t>
            </a:r>
            <a:br>
              <a:rPr lang="en-US" b="1" dirty="0"/>
            </a:br>
            <a:r>
              <a:rPr lang="en-US" dirty="0"/>
              <a:t>2012 - 2018</a:t>
            </a:r>
          </a:p>
        </p:txBody>
      </p:sp>
      <p:pic>
        <p:nvPicPr>
          <p:cNvPr id="10" name="My Movie.mp4" descr="My Movie.mp4">
            <a:hlinkClick r:id="" action="ppaction://media"/>
            <a:extLst>
              <a:ext uri="{FF2B5EF4-FFF2-40B4-BE49-F238E27FC236}">
                <a16:creationId xmlns:a16="http://schemas.microsoft.com/office/drawing/2014/main" id="{322E594A-050A-044B-B397-3D355B6E5591}"/>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27263" y="1825625"/>
            <a:ext cx="7735887" cy="4351338"/>
          </a:xfrm>
        </p:spPr>
      </p:pic>
    </p:spTree>
    <p:extLst>
      <p:ext uri="{BB962C8B-B14F-4D97-AF65-F5344CB8AC3E}">
        <p14:creationId xmlns:p14="http://schemas.microsoft.com/office/powerpoint/2010/main" val="190942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83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A599BFB-122E-4D48-A29B-5E605720B1AF}"/>
              </a:ext>
            </a:extLst>
          </p:cNvPr>
          <p:cNvPicPr>
            <a:picLocks noGrp="1" noChangeAspect="1"/>
          </p:cNvPicPr>
          <p:nvPr>
            <p:ph sz="half" idx="1"/>
          </p:nvPr>
        </p:nvPicPr>
        <p:blipFill rotWithShape="1">
          <a:blip r:embed="rId2"/>
          <a:srcRect r="37624"/>
          <a:stretch/>
        </p:blipFill>
        <p:spPr>
          <a:xfrm>
            <a:off x="575141" y="1377772"/>
            <a:ext cx="4209635" cy="4262377"/>
          </a:xfrm>
        </p:spPr>
      </p:pic>
      <p:pic>
        <p:nvPicPr>
          <p:cNvPr id="17" name="Content Placeholder 16">
            <a:extLst>
              <a:ext uri="{FF2B5EF4-FFF2-40B4-BE49-F238E27FC236}">
                <a16:creationId xmlns:a16="http://schemas.microsoft.com/office/drawing/2014/main" id="{BD3C9FAE-E07B-7F43-A4AF-3B13690738E5}"/>
              </a:ext>
            </a:extLst>
          </p:cNvPr>
          <p:cNvPicPr>
            <a:picLocks noGrp="1" noChangeAspect="1"/>
          </p:cNvPicPr>
          <p:nvPr>
            <p:ph sz="half" idx="2"/>
          </p:nvPr>
        </p:nvPicPr>
        <p:blipFill>
          <a:blip r:embed="rId3"/>
          <a:srcRect/>
          <a:stretch/>
        </p:blipFill>
        <p:spPr>
          <a:xfrm>
            <a:off x="4944613" y="1433864"/>
            <a:ext cx="6748766" cy="4116268"/>
          </a:xfrm>
        </p:spPr>
      </p:pic>
      <p:sp>
        <p:nvSpPr>
          <p:cNvPr id="5" name="TextBox 4">
            <a:extLst>
              <a:ext uri="{FF2B5EF4-FFF2-40B4-BE49-F238E27FC236}">
                <a16:creationId xmlns:a16="http://schemas.microsoft.com/office/drawing/2014/main" id="{B03F4217-06AB-E14D-8416-8FFA39339F64}"/>
              </a:ext>
            </a:extLst>
          </p:cNvPr>
          <p:cNvSpPr txBox="1"/>
          <p:nvPr/>
        </p:nvSpPr>
        <p:spPr>
          <a:xfrm>
            <a:off x="1553671" y="6120212"/>
            <a:ext cx="9797234" cy="646331"/>
          </a:xfrm>
          <a:prstGeom prst="rect">
            <a:avLst/>
          </a:prstGeom>
          <a:noFill/>
        </p:spPr>
        <p:txBody>
          <a:bodyPr wrap="none" rtlCol="0">
            <a:spAutoFit/>
          </a:bodyPr>
          <a:lstStyle/>
          <a:p>
            <a:r>
              <a:rPr lang="en-US" dirty="0"/>
              <a:t>Data source: Harmonization of DMSP and VIIRS nighttime light data from 1992-2018 at the global scale</a:t>
            </a:r>
          </a:p>
          <a:p>
            <a:r>
              <a:rPr lang="en-US" dirty="0"/>
              <a:t>Urban Areas defined by GHS SMOD </a:t>
            </a:r>
          </a:p>
        </p:txBody>
      </p:sp>
      <p:sp>
        <p:nvSpPr>
          <p:cNvPr id="8" name="Title 1">
            <a:extLst>
              <a:ext uri="{FF2B5EF4-FFF2-40B4-BE49-F238E27FC236}">
                <a16:creationId xmlns:a16="http://schemas.microsoft.com/office/drawing/2014/main" id="{124E7D84-8830-C84C-9E06-6F7EF1405A84}"/>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Figure 1: Drop in NTL in Syrian cities</a:t>
            </a:r>
          </a:p>
        </p:txBody>
      </p:sp>
    </p:spTree>
    <p:extLst>
      <p:ext uri="{BB962C8B-B14F-4D97-AF65-F5344CB8AC3E}">
        <p14:creationId xmlns:p14="http://schemas.microsoft.com/office/powerpoint/2010/main" val="381541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D3C9FAE-E07B-7F43-A4AF-3B13690738E5}"/>
              </a:ext>
            </a:extLst>
          </p:cNvPr>
          <p:cNvPicPr>
            <a:picLocks noGrp="1" noChangeAspect="1"/>
          </p:cNvPicPr>
          <p:nvPr>
            <p:ph sz="half" idx="2"/>
          </p:nvPr>
        </p:nvPicPr>
        <p:blipFill>
          <a:blip r:embed="rId2"/>
          <a:srcRect/>
          <a:stretch/>
        </p:blipFill>
        <p:spPr>
          <a:xfrm>
            <a:off x="2160574" y="1102381"/>
            <a:ext cx="7671249" cy="4815529"/>
          </a:xfrm>
        </p:spPr>
      </p:pic>
      <p:sp>
        <p:nvSpPr>
          <p:cNvPr id="5" name="TextBox 4">
            <a:extLst>
              <a:ext uri="{FF2B5EF4-FFF2-40B4-BE49-F238E27FC236}">
                <a16:creationId xmlns:a16="http://schemas.microsoft.com/office/drawing/2014/main" id="{B03F4217-06AB-E14D-8416-8FFA39339F64}"/>
              </a:ext>
            </a:extLst>
          </p:cNvPr>
          <p:cNvSpPr txBox="1"/>
          <p:nvPr/>
        </p:nvSpPr>
        <p:spPr>
          <a:xfrm>
            <a:off x="1553671" y="6120212"/>
            <a:ext cx="9797234" cy="646331"/>
          </a:xfrm>
          <a:prstGeom prst="rect">
            <a:avLst/>
          </a:prstGeom>
          <a:noFill/>
        </p:spPr>
        <p:txBody>
          <a:bodyPr wrap="none" rtlCol="0">
            <a:spAutoFit/>
          </a:bodyPr>
          <a:lstStyle/>
          <a:p>
            <a:r>
              <a:rPr lang="en-US" dirty="0"/>
              <a:t>Data source: Harmonization of DMSP and VIIRS nighttime light data from 1992-2018 at the global scale</a:t>
            </a:r>
          </a:p>
          <a:p>
            <a:r>
              <a:rPr lang="en-US" dirty="0"/>
              <a:t>Urban Areas defined by GHS SMOD </a:t>
            </a:r>
          </a:p>
        </p:txBody>
      </p:sp>
      <p:sp>
        <p:nvSpPr>
          <p:cNvPr id="9" name="Title 1">
            <a:extLst>
              <a:ext uri="{FF2B5EF4-FFF2-40B4-BE49-F238E27FC236}">
                <a16:creationId xmlns:a16="http://schemas.microsoft.com/office/drawing/2014/main" id="{4047503E-0EA0-F245-9A95-3CD83A3F43BC}"/>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Figure 2: Higher variation in NTL in Syrian cities</a:t>
            </a:r>
          </a:p>
        </p:txBody>
      </p:sp>
    </p:spTree>
    <p:extLst>
      <p:ext uri="{BB962C8B-B14F-4D97-AF65-F5344CB8AC3E}">
        <p14:creationId xmlns:p14="http://schemas.microsoft.com/office/powerpoint/2010/main" val="149903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BA99-8131-2E48-BE19-AAAC009345A1}"/>
              </a:ext>
            </a:extLst>
          </p:cNvPr>
          <p:cNvSpPr>
            <a:spLocks noGrp="1"/>
          </p:cNvSpPr>
          <p:nvPr>
            <p:ph type="title"/>
          </p:nvPr>
        </p:nvSpPr>
        <p:spPr/>
        <p:txBody>
          <a:bodyPr vert="horz" lIns="91440" tIns="45720" rIns="91440" bIns="45720" rtlCol="0" anchor="b">
            <a:noAutofit/>
          </a:bodyPr>
          <a:lstStyle/>
          <a:p>
            <a:pPr algn="ctr"/>
            <a:r>
              <a:rPr lang="en-US" sz="4000" dirty="0"/>
              <a:t>Figure 3: Correlation with geo-referenced violence data in Syrian cities</a:t>
            </a:r>
            <a:endParaRPr lang="en-US" sz="4000" kern="1200" dirty="0">
              <a:solidFill>
                <a:schemeClr val="tx1"/>
              </a:solidFill>
              <a:latin typeface="+mj-lt"/>
              <a:ea typeface="+mj-ea"/>
              <a:cs typeface="+mj-cs"/>
            </a:endParaRPr>
          </a:p>
        </p:txBody>
      </p:sp>
      <p:pic>
        <p:nvPicPr>
          <p:cNvPr id="7" name="Content Placeholder 4">
            <a:extLst>
              <a:ext uri="{FF2B5EF4-FFF2-40B4-BE49-F238E27FC236}">
                <a16:creationId xmlns:a16="http://schemas.microsoft.com/office/drawing/2014/main" id="{33306B66-9A6A-E748-A42D-BFF2F9EFA930}"/>
              </a:ext>
            </a:extLst>
          </p:cNvPr>
          <p:cNvPicPr>
            <a:picLocks noChangeAspect="1"/>
          </p:cNvPicPr>
          <p:nvPr/>
        </p:nvPicPr>
        <p:blipFill>
          <a:blip r:embed="rId2"/>
          <a:srcRect/>
          <a:stretch/>
        </p:blipFill>
        <p:spPr>
          <a:xfrm>
            <a:off x="521895" y="2110176"/>
            <a:ext cx="2672958" cy="1725896"/>
          </a:xfrm>
          <a:prstGeom prst="rect">
            <a:avLst/>
          </a:prstGeom>
        </p:spPr>
      </p:pic>
      <p:pic>
        <p:nvPicPr>
          <p:cNvPr id="11" name="Content Placeholder 4">
            <a:extLst>
              <a:ext uri="{FF2B5EF4-FFF2-40B4-BE49-F238E27FC236}">
                <a16:creationId xmlns:a16="http://schemas.microsoft.com/office/drawing/2014/main" id="{E1CF7714-8FCA-B148-9BCF-479E297EFC0B}"/>
              </a:ext>
            </a:extLst>
          </p:cNvPr>
          <p:cNvPicPr>
            <a:picLocks noChangeAspect="1"/>
          </p:cNvPicPr>
          <p:nvPr/>
        </p:nvPicPr>
        <p:blipFill>
          <a:blip r:embed="rId3"/>
          <a:srcRect/>
          <a:stretch/>
        </p:blipFill>
        <p:spPr>
          <a:xfrm>
            <a:off x="3369555" y="2093101"/>
            <a:ext cx="2725850" cy="1760047"/>
          </a:xfrm>
          <a:prstGeom prst="rect">
            <a:avLst/>
          </a:prstGeom>
        </p:spPr>
      </p:pic>
      <p:pic>
        <p:nvPicPr>
          <p:cNvPr id="12" name="Content Placeholder 4">
            <a:extLst>
              <a:ext uri="{FF2B5EF4-FFF2-40B4-BE49-F238E27FC236}">
                <a16:creationId xmlns:a16="http://schemas.microsoft.com/office/drawing/2014/main" id="{6B4B95C8-8CD0-1D45-B5CC-18C0AC7CAA8E}"/>
              </a:ext>
            </a:extLst>
          </p:cNvPr>
          <p:cNvPicPr>
            <a:picLocks noChangeAspect="1"/>
          </p:cNvPicPr>
          <p:nvPr/>
        </p:nvPicPr>
        <p:blipFill>
          <a:blip r:embed="rId4"/>
          <a:srcRect/>
          <a:stretch/>
        </p:blipFill>
        <p:spPr>
          <a:xfrm>
            <a:off x="512549" y="4273031"/>
            <a:ext cx="2691650" cy="1725896"/>
          </a:xfrm>
          <a:prstGeom prst="rect">
            <a:avLst/>
          </a:prstGeom>
        </p:spPr>
      </p:pic>
      <p:pic>
        <p:nvPicPr>
          <p:cNvPr id="13" name="Content Placeholder 4">
            <a:extLst>
              <a:ext uri="{FF2B5EF4-FFF2-40B4-BE49-F238E27FC236}">
                <a16:creationId xmlns:a16="http://schemas.microsoft.com/office/drawing/2014/main" id="{B880AA05-F799-474F-9466-4A3F6A5DC310}"/>
              </a:ext>
            </a:extLst>
          </p:cNvPr>
          <p:cNvPicPr>
            <a:picLocks noChangeAspect="1"/>
          </p:cNvPicPr>
          <p:nvPr/>
        </p:nvPicPr>
        <p:blipFill>
          <a:blip r:embed="rId5"/>
          <a:srcRect/>
          <a:stretch/>
        </p:blipFill>
        <p:spPr>
          <a:xfrm>
            <a:off x="3368960" y="4261685"/>
            <a:ext cx="2727040" cy="1748588"/>
          </a:xfrm>
          <a:prstGeom prst="rect">
            <a:avLst/>
          </a:prstGeom>
        </p:spPr>
      </p:pic>
      <p:pic>
        <p:nvPicPr>
          <p:cNvPr id="14" name="Content Placeholder 4">
            <a:extLst>
              <a:ext uri="{FF2B5EF4-FFF2-40B4-BE49-F238E27FC236}">
                <a16:creationId xmlns:a16="http://schemas.microsoft.com/office/drawing/2014/main" id="{8795F248-C036-9D41-BF80-046DE14FE36C}"/>
              </a:ext>
            </a:extLst>
          </p:cNvPr>
          <p:cNvPicPr>
            <a:picLocks noChangeAspect="1"/>
          </p:cNvPicPr>
          <p:nvPr/>
        </p:nvPicPr>
        <p:blipFill>
          <a:blip r:embed="rId6"/>
          <a:srcRect/>
          <a:stretch/>
        </p:blipFill>
        <p:spPr>
          <a:xfrm>
            <a:off x="6262460" y="2105239"/>
            <a:ext cx="2688252" cy="1735771"/>
          </a:xfrm>
          <a:prstGeom prst="rect">
            <a:avLst/>
          </a:prstGeom>
        </p:spPr>
      </p:pic>
      <p:pic>
        <p:nvPicPr>
          <p:cNvPr id="16" name="Content Placeholder 4">
            <a:extLst>
              <a:ext uri="{FF2B5EF4-FFF2-40B4-BE49-F238E27FC236}">
                <a16:creationId xmlns:a16="http://schemas.microsoft.com/office/drawing/2014/main" id="{A8BA5FE3-7D20-4A47-AD9A-99452D27DD6E}"/>
              </a:ext>
            </a:extLst>
          </p:cNvPr>
          <p:cNvPicPr>
            <a:picLocks noChangeAspect="1"/>
          </p:cNvPicPr>
          <p:nvPr/>
        </p:nvPicPr>
        <p:blipFill>
          <a:blip r:embed="rId7"/>
          <a:srcRect/>
          <a:stretch/>
        </p:blipFill>
        <p:spPr>
          <a:xfrm>
            <a:off x="9117767" y="2093101"/>
            <a:ext cx="2725850" cy="1760047"/>
          </a:xfrm>
          <a:prstGeom prst="rect">
            <a:avLst/>
          </a:prstGeom>
        </p:spPr>
      </p:pic>
      <p:pic>
        <p:nvPicPr>
          <p:cNvPr id="18" name="Content Placeholder 4">
            <a:extLst>
              <a:ext uri="{FF2B5EF4-FFF2-40B4-BE49-F238E27FC236}">
                <a16:creationId xmlns:a16="http://schemas.microsoft.com/office/drawing/2014/main" id="{6AEC4AFB-F9B2-4349-B03A-6FE8B2DA7AD9}"/>
              </a:ext>
            </a:extLst>
          </p:cNvPr>
          <p:cNvPicPr>
            <a:picLocks noChangeAspect="1"/>
          </p:cNvPicPr>
          <p:nvPr/>
        </p:nvPicPr>
        <p:blipFill>
          <a:blip r:embed="rId8"/>
          <a:srcRect/>
          <a:stretch/>
        </p:blipFill>
        <p:spPr>
          <a:xfrm>
            <a:off x="6243066" y="4261685"/>
            <a:ext cx="2727040" cy="1748588"/>
          </a:xfrm>
          <a:prstGeom prst="rect">
            <a:avLst/>
          </a:prstGeom>
        </p:spPr>
      </p:pic>
      <p:pic>
        <p:nvPicPr>
          <p:cNvPr id="19" name="Content Placeholder 4">
            <a:extLst>
              <a:ext uri="{FF2B5EF4-FFF2-40B4-BE49-F238E27FC236}">
                <a16:creationId xmlns:a16="http://schemas.microsoft.com/office/drawing/2014/main" id="{925CE339-B466-1245-857E-7670A6924E8D}"/>
              </a:ext>
            </a:extLst>
          </p:cNvPr>
          <p:cNvPicPr>
            <a:picLocks noChangeAspect="1"/>
          </p:cNvPicPr>
          <p:nvPr/>
        </p:nvPicPr>
        <p:blipFill>
          <a:blip r:embed="rId9"/>
          <a:srcRect/>
          <a:stretch/>
        </p:blipFill>
        <p:spPr>
          <a:xfrm>
            <a:off x="9134867" y="4273031"/>
            <a:ext cx="2691650" cy="1725896"/>
          </a:xfrm>
          <a:prstGeom prst="rect">
            <a:avLst/>
          </a:prstGeom>
        </p:spPr>
      </p:pic>
      <p:sp>
        <p:nvSpPr>
          <p:cNvPr id="4" name="TextBox 3">
            <a:extLst>
              <a:ext uri="{FF2B5EF4-FFF2-40B4-BE49-F238E27FC236}">
                <a16:creationId xmlns:a16="http://schemas.microsoft.com/office/drawing/2014/main" id="{D75B07A1-A65F-B141-BD93-6CBBCA348B34}"/>
              </a:ext>
            </a:extLst>
          </p:cNvPr>
          <p:cNvSpPr txBox="1"/>
          <p:nvPr/>
        </p:nvSpPr>
        <p:spPr>
          <a:xfrm>
            <a:off x="4205817" y="1751919"/>
            <a:ext cx="3965445" cy="369332"/>
          </a:xfrm>
          <a:prstGeom prst="rect">
            <a:avLst/>
          </a:prstGeom>
          <a:noFill/>
        </p:spPr>
        <p:txBody>
          <a:bodyPr wrap="none" rtlCol="0">
            <a:spAutoFit/>
          </a:bodyPr>
          <a:lstStyle/>
          <a:p>
            <a:r>
              <a:rPr lang="en-US" dirty="0"/>
              <a:t>Blue = NTL Mean        Red = Conflict data</a:t>
            </a:r>
          </a:p>
        </p:txBody>
      </p:sp>
      <p:sp>
        <p:nvSpPr>
          <p:cNvPr id="17" name="TextBox 16">
            <a:extLst>
              <a:ext uri="{FF2B5EF4-FFF2-40B4-BE49-F238E27FC236}">
                <a16:creationId xmlns:a16="http://schemas.microsoft.com/office/drawing/2014/main" id="{AA032759-ADC1-B74F-94CD-232EA88552FF}"/>
              </a:ext>
            </a:extLst>
          </p:cNvPr>
          <p:cNvSpPr txBox="1"/>
          <p:nvPr/>
        </p:nvSpPr>
        <p:spPr>
          <a:xfrm>
            <a:off x="4434417" y="3824998"/>
            <a:ext cx="3675302" cy="369332"/>
          </a:xfrm>
          <a:prstGeom prst="rect">
            <a:avLst/>
          </a:prstGeom>
          <a:noFill/>
        </p:spPr>
        <p:txBody>
          <a:bodyPr wrap="none" rtlCol="0">
            <a:spAutoFit/>
          </a:bodyPr>
          <a:lstStyle/>
          <a:p>
            <a:r>
              <a:rPr lang="en-US" dirty="0"/>
              <a:t>Blue = NTL CV        Red = Conflict data</a:t>
            </a:r>
          </a:p>
        </p:txBody>
      </p:sp>
    </p:spTree>
    <p:extLst>
      <p:ext uri="{BB962C8B-B14F-4D97-AF65-F5344CB8AC3E}">
        <p14:creationId xmlns:p14="http://schemas.microsoft.com/office/powerpoint/2010/main" val="2411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BA99-8131-2E48-BE19-AAAC009345A1}"/>
              </a:ext>
            </a:extLst>
          </p:cNvPr>
          <p:cNvSpPr>
            <a:spLocks noGrp="1"/>
          </p:cNvSpPr>
          <p:nvPr>
            <p:ph type="title"/>
          </p:nvPr>
        </p:nvSpPr>
        <p:spPr/>
        <p:txBody>
          <a:bodyPr vert="horz" lIns="91440" tIns="45720" rIns="91440" bIns="45720" rtlCol="0" anchor="b">
            <a:noAutofit/>
          </a:bodyPr>
          <a:lstStyle/>
          <a:p>
            <a:pPr algn="ctr"/>
            <a:r>
              <a:rPr lang="en-US" sz="4000" dirty="0"/>
              <a:t>Figure 3: Correlation with geo-referenced violence data in Syrian cities</a:t>
            </a:r>
            <a:endParaRPr lang="en-US" sz="4000" kern="1200" dirty="0">
              <a:solidFill>
                <a:schemeClr val="tx1"/>
              </a:solidFill>
              <a:latin typeface="+mj-lt"/>
              <a:ea typeface="+mj-ea"/>
              <a:cs typeface="+mj-cs"/>
            </a:endParaRPr>
          </a:p>
        </p:txBody>
      </p:sp>
      <p:pic>
        <p:nvPicPr>
          <p:cNvPr id="7" name="Content Placeholder 4">
            <a:extLst>
              <a:ext uri="{FF2B5EF4-FFF2-40B4-BE49-F238E27FC236}">
                <a16:creationId xmlns:a16="http://schemas.microsoft.com/office/drawing/2014/main" id="{33306B66-9A6A-E748-A42D-BFF2F9EFA930}"/>
              </a:ext>
            </a:extLst>
          </p:cNvPr>
          <p:cNvPicPr>
            <a:picLocks noChangeAspect="1"/>
          </p:cNvPicPr>
          <p:nvPr/>
        </p:nvPicPr>
        <p:blipFill>
          <a:blip r:embed="rId2"/>
          <a:srcRect/>
          <a:stretch/>
        </p:blipFill>
        <p:spPr>
          <a:xfrm>
            <a:off x="521895" y="2110176"/>
            <a:ext cx="2672958" cy="1725896"/>
          </a:xfrm>
          <a:prstGeom prst="rect">
            <a:avLst/>
          </a:prstGeom>
        </p:spPr>
      </p:pic>
      <p:pic>
        <p:nvPicPr>
          <p:cNvPr id="11" name="Content Placeholder 4">
            <a:extLst>
              <a:ext uri="{FF2B5EF4-FFF2-40B4-BE49-F238E27FC236}">
                <a16:creationId xmlns:a16="http://schemas.microsoft.com/office/drawing/2014/main" id="{E1CF7714-8FCA-B148-9BCF-479E297EFC0B}"/>
              </a:ext>
            </a:extLst>
          </p:cNvPr>
          <p:cNvPicPr>
            <a:picLocks noChangeAspect="1"/>
          </p:cNvPicPr>
          <p:nvPr/>
        </p:nvPicPr>
        <p:blipFill>
          <a:blip r:embed="rId3"/>
          <a:srcRect/>
          <a:stretch/>
        </p:blipFill>
        <p:spPr>
          <a:xfrm>
            <a:off x="3369555" y="2093100"/>
            <a:ext cx="2725850" cy="1760047"/>
          </a:xfrm>
          <a:prstGeom prst="rect">
            <a:avLst/>
          </a:prstGeom>
        </p:spPr>
      </p:pic>
      <p:pic>
        <p:nvPicPr>
          <p:cNvPr id="12" name="Content Placeholder 4">
            <a:extLst>
              <a:ext uri="{FF2B5EF4-FFF2-40B4-BE49-F238E27FC236}">
                <a16:creationId xmlns:a16="http://schemas.microsoft.com/office/drawing/2014/main" id="{6B4B95C8-8CD0-1D45-B5CC-18C0AC7CAA8E}"/>
              </a:ext>
            </a:extLst>
          </p:cNvPr>
          <p:cNvPicPr>
            <a:picLocks noChangeAspect="1"/>
          </p:cNvPicPr>
          <p:nvPr/>
        </p:nvPicPr>
        <p:blipFill>
          <a:blip r:embed="rId4"/>
          <a:srcRect/>
          <a:stretch/>
        </p:blipFill>
        <p:spPr>
          <a:xfrm>
            <a:off x="512549" y="4273031"/>
            <a:ext cx="2691650" cy="1725896"/>
          </a:xfrm>
          <a:prstGeom prst="rect">
            <a:avLst/>
          </a:prstGeom>
        </p:spPr>
      </p:pic>
      <p:pic>
        <p:nvPicPr>
          <p:cNvPr id="13" name="Content Placeholder 4">
            <a:extLst>
              <a:ext uri="{FF2B5EF4-FFF2-40B4-BE49-F238E27FC236}">
                <a16:creationId xmlns:a16="http://schemas.microsoft.com/office/drawing/2014/main" id="{B880AA05-F799-474F-9466-4A3F6A5DC310}"/>
              </a:ext>
            </a:extLst>
          </p:cNvPr>
          <p:cNvPicPr>
            <a:picLocks noChangeAspect="1"/>
          </p:cNvPicPr>
          <p:nvPr/>
        </p:nvPicPr>
        <p:blipFill>
          <a:blip r:embed="rId5"/>
          <a:srcRect/>
          <a:stretch/>
        </p:blipFill>
        <p:spPr>
          <a:xfrm>
            <a:off x="3368960" y="4261685"/>
            <a:ext cx="2727040" cy="1748588"/>
          </a:xfrm>
          <a:prstGeom prst="rect">
            <a:avLst/>
          </a:prstGeom>
        </p:spPr>
      </p:pic>
      <p:pic>
        <p:nvPicPr>
          <p:cNvPr id="14" name="Content Placeholder 4">
            <a:extLst>
              <a:ext uri="{FF2B5EF4-FFF2-40B4-BE49-F238E27FC236}">
                <a16:creationId xmlns:a16="http://schemas.microsoft.com/office/drawing/2014/main" id="{8795F248-C036-9D41-BF80-046DE14FE36C}"/>
              </a:ext>
            </a:extLst>
          </p:cNvPr>
          <p:cNvPicPr>
            <a:picLocks noChangeAspect="1"/>
          </p:cNvPicPr>
          <p:nvPr/>
        </p:nvPicPr>
        <p:blipFill>
          <a:blip r:embed="rId6"/>
          <a:srcRect/>
          <a:stretch/>
        </p:blipFill>
        <p:spPr>
          <a:xfrm>
            <a:off x="6262460" y="2105238"/>
            <a:ext cx="2688252" cy="1735771"/>
          </a:xfrm>
          <a:prstGeom prst="rect">
            <a:avLst/>
          </a:prstGeom>
        </p:spPr>
      </p:pic>
      <p:pic>
        <p:nvPicPr>
          <p:cNvPr id="16" name="Content Placeholder 4">
            <a:extLst>
              <a:ext uri="{FF2B5EF4-FFF2-40B4-BE49-F238E27FC236}">
                <a16:creationId xmlns:a16="http://schemas.microsoft.com/office/drawing/2014/main" id="{A8BA5FE3-7D20-4A47-AD9A-99452D27DD6E}"/>
              </a:ext>
            </a:extLst>
          </p:cNvPr>
          <p:cNvPicPr>
            <a:picLocks noChangeAspect="1"/>
          </p:cNvPicPr>
          <p:nvPr/>
        </p:nvPicPr>
        <p:blipFill>
          <a:blip r:embed="rId7"/>
          <a:srcRect/>
          <a:stretch/>
        </p:blipFill>
        <p:spPr>
          <a:xfrm>
            <a:off x="9117767" y="2093101"/>
            <a:ext cx="2725850" cy="1760047"/>
          </a:xfrm>
          <a:prstGeom prst="rect">
            <a:avLst/>
          </a:prstGeom>
        </p:spPr>
      </p:pic>
      <p:pic>
        <p:nvPicPr>
          <p:cNvPr id="18" name="Content Placeholder 4">
            <a:extLst>
              <a:ext uri="{FF2B5EF4-FFF2-40B4-BE49-F238E27FC236}">
                <a16:creationId xmlns:a16="http://schemas.microsoft.com/office/drawing/2014/main" id="{6AEC4AFB-F9B2-4349-B03A-6FE8B2DA7AD9}"/>
              </a:ext>
            </a:extLst>
          </p:cNvPr>
          <p:cNvPicPr>
            <a:picLocks noChangeAspect="1"/>
          </p:cNvPicPr>
          <p:nvPr/>
        </p:nvPicPr>
        <p:blipFill>
          <a:blip r:embed="rId8"/>
          <a:srcRect/>
          <a:stretch/>
        </p:blipFill>
        <p:spPr>
          <a:xfrm>
            <a:off x="6243066" y="4261685"/>
            <a:ext cx="2727040" cy="1748588"/>
          </a:xfrm>
          <a:prstGeom prst="rect">
            <a:avLst/>
          </a:prstGeom>
        </p:spPr>
      </p:pic>
      <p:pic>
        <p:nvPicPr>
          <p:cNvPr id="19" name="Content Placeholder 4">
            <a:extLst>
              <a:ext uri="{FF2B5EF4-FFF2-40B4-BE49-F238E27FC236}">
                <a16:creationId xmlns:a16="http://schemas.microsoft.com/office/drawing/2014/main" id="{925CE339-B466-1245-857E-7670A6924E8D}"/>
              </a:ext>
            </a:extLst>
          </p:cNvPr>
          <p:cNvPicPr>
            <a:picLocks noChangeAspect="1"/>
          </p:cNvPicPr>
          <p:nvPr/>
        </p:nvPicPr>
        <p:blipFill>
          <a:blip r:embed="rId9"/>
          <a:srcRect/>
          <a:stretch/>
        </p:blipFill>
        <p:spPr>
          <a:xfrm>
            <a:off x="9134867" y="4265080"/>
            <a:ext cx="2691650" cy="1725896"/>
          </a:xfrm>
          <a:prstGeom prst="rect">
            <a:avLst/>
          </a:prstGeom>
        </p:spPr>
      </p:pic>
      <p:sp>
        <p:nvSpPr>
          <p:cNvPr id="4" name="TextBox 3">
            <a:extLst>
              <a:ext uri="{FF2B5EF4-FFF2-40B4-BE49-F238E27FC236}">
                <a16:creationId xmlns:a16="http://schemas.microsoft.com/office/drawing/2014/main" id="{D75B07A1-A65F-B141-BD93-6CBBCA348B34}"/>
              </a:ext>
            </a:extLst>
          </p:cNvPr>
          <p:cNvSpPr txBox="1"/>
          <p:nvPr/>
        </p:nvSpPr>
        <p:spPr>
          <a:xfrm>
            <a:off x="4205817" y="1751919"/>
            <a:ext cx="3965445" cy="369332"/>
          </a:xfrm>
          <a:prstGeom prst="rect">
            <a:avLst/>
          </a:prstGeom>
          <a:noFill/>
        </p:spPr>
        <p:txBody>
          <a:bodyPr wrap="none" rtlCol="0">
            <a:spAutoFit/>
          </a:bodyPr>
          <a:lstStyle/>
          <a:p>
            <a:r>
              <a:rPr lang="en-US" dirty="0"/>
              <a:t>Blue = NTL Mean        Red = Conflict data</a:t>
            </a:r>
          </a:p>
        </p:txBody>
      </p:sp>
      <p:sp>
        <p:nvSpPr>
          <p:cNvPr id="17" name="TextBox 16">
            <a:extLst>
              <a:ext uri="{FF2B5EF4-FFF2-40B4-BE49-F238E27FC236}">
                <a16:creationId xmlns:a16="http://schemas.microsoft.com/office/drawing/2014/main" id="{AA032759-ADC1-B74F-94CD-232EA88552FF}"/>
              </a:ext>
            </a:extLst>
          </p:cNvPr>
          <p:cNvSpPr txBox="1"/>
          <p:nvPr/>
        </p:nvSpPr>
        <p:spPr>
          <a:xfrm>
            <a:off x="4434417" y="3824998"/>
            <a:ext cx="3675302" cy="369332"/>
          </a:xfrm>
          <a:prstGeom prst="rect">
            <a:avLst/>
          </a:prstGeom>
          <a:noFill/>
        </p:spPr>
        <p:txBody>
          <a:bodyPr wrap="none" rtlCol="0">
            <a:spAutoFit/>
          </a:bodyPr>
          <a:lstStyle/>
          <a:p>
            <a:r>
              <a:rPr lang="en-US" dirty="0"/>
              <a:t>Blue = NTL CV        Red = Conflict data</a:t>
            </a:r>
          </a:p>
        </p:txBody>
      </p:sp>
    </p:spTree>
    <p:extLst>
      <p:ext uri="{BB962C8B-B14F-4D97-AF65-F5344CB8AC3E}">
        <p14:creationId xmlns:p14="http://schemas.microsoft.com/office/powerpoint/2010/main" val="148105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BA99-8131-2E48-BE19-AAAC009345A1}"/>
              </a:ext>
            </a:extLst>
          </p:cNvPr>
          <p:cNvSpPr>
            <a:spLocks noGrp="1"/>
          </p:cNvSpPr>
          <p:nvPr>
            <p:ph type="title"/>
          </p:nvPr>
        </p:nvSpPr>
        <p:spPr/>
        <p:txBody>
          <a:bodyPr vert="horz" lIns="91440" tIns="45720" rIns="91440" bIns="45720" rtlCol="0" anchor="b">
            <a:noAutofit/>
          </a:bodyPr>
          <a:lstStyle/>
          <a:p>
            <a:pPr algn="ctr"/>
            <a:r>
              <a:rPr lang="en-US" sz="4000" dirty="0"/>
              <a:t>Figure 4: Correlation with geo-referenced violence data in </a:t>
            </a:r>
            <a:r>
              <a:rPr lang="en-US" dirty="0"/>
              <a:t>southeastern </a:t>
            </a:r>
            <a:r>
              <a:rPr lang="en-US" sz="4000" dirty="0"/>
              <a:t>Turkish cities</a:t>
            </a:r>
            <a:endParaRPr lang="en-US" sz="4000" kern="1200" dirty="0">
              <a:solidFill>
                <a:schemeClr val="tx1"/>
              </a:solidFill>
              <a:latin typeface="+mj-lt"/>
              <a:ea typeface="+mj-ea"/>
              <a:cs typeface="+mj-cs"/>
            </a:endParaRPr>
          </a:p>
        </p:txBody>
      </p:sp>
      <p:pic>
        <p:nvPicPr>
          <p:cNvPr id="7" name="Content Placeholder 4">
            <a:extLst>
              <a:ext uri="{FF2B5EF4-FFF2-40B4-BE49-F238E27FC236}">
                <a16:creationId xmlns:a16="http://schemas.microsoft.com/office/drawing/2014/main" id="{33306B66-9A6A-E748-A42D-BFF2F9EFA930}"/>
              </a:ext>
            </a:extLst>
          </p:cNvPr>
          <p:cNvPicPr>
            <a:picLocks noChangeAspect="1"/>
          </p:cNvPicPr>
          <p:nvPr/>
        </p:nvPicPr>
        <p:blipFill>
          <a:blip r:embed="rId2"/>
          <a:srcRect/>
          <a:stretch/>
        </p:blipFill>
        <p:spPr>
          <a:xfrm>
            <a:off x="559346" y="2120444"/>
            <a:ext cx="2598056" cy="1705359"/>
          </a:xfrm>
          <a:prstGeom prst="rect">
            <a:avLst/>
          </a:prstGeom>
        </p:spPr>
      </p:pic>
      <p:pic>
        <p:nvPicPr>
          <p:cNvPr id="11" name="Content Placeholder 4">
            <a:extLst>
              <a:ext uri="{FF2B5EF4-FFF2-40B4-BE49-F238E27FC236}">
                <a16:creationId xmlns:a16="http://schemas.microsoft.com/office/drawing/2014/main" id="{E1CF7714-8FCA-B148-9BCF-479E297EFC0B}"/>
              </a:ext>
            </a:extLst>
          </p:cNvPr>
          <p:cNvPicPr>
            <a:picLocks noChangeAspect="1"/>
          </p:cNvPicPr>
          <p:nvPr/>
        </p:nvPicPr>
        <p:blipFill>
          <a:blip r:embed="rId3"/>
          <a:srcRect/>
          <a:stretch/>
        </p:blipFill>
        <p:spPr>
          <a:xfrm>
            <a:off x="3397753" y="2097013"/>
            <a:ext cx="2669453" cy="1752223"/>
          </a:xfrm>
          <a:prstGeom prst="rect">
            <a:avLst/>
          </a:prstGeom>
        </p:spPr>
      </p:pic>
      <p:pic>
        <p:nvPicPr>
          <p:cNvPr id="12" name="Content Placeholder 4">
            <a:extLst>
              <a:ext uri="{FF2B5EF4-FFF2-40B4-BE49-F238E27FC236}">
                <a16:creationId xmlns:a16="http://schemas.microsoft.com/office/drawing/2014/main" id="{6B4B95C8-8CD0-1D45-B5CC-18C0AC7CAA8E}"/>
              </a:ext>
            </a:extLst>
          </p:cNvPr>
          <p:cNvPicPr>
            <a:picLocks noChangeAspect="1"/>
          </p:cNvPicPr>
          <p:nvPr/>
        </p:nvPicPr>
        <p:blipFill>
          <a:blip r:embed="rId4"/>
          <a:srcRect/>
          <a:stretch/>
        </p:blipFill>
        <p:spPr>
          <a:xfrm>
            <a:off x="550133" y="4285315"/>
            <a:ext cx="2616482" cy="1701327"/>
          </a:xfrm>
          <a:prstGeom prst="rect">
            <a:avLst/>
          </a:prstGeom>
        </p:spPr>
      </p:pic>
      <p:pic>
        <p:nvPicPr>
          <p:cNvPr id="13" name="Content Placeholder 4">
            <a:extLst>
              <a:ext uri="{FF2B5EF4-FFF2-40B4-BE49-F238E27FC236}">
                <a16:creationId xmlns:a16="http://schemas.microsoft.com/office/drawing/2014/main" id="{B880AA05-F799-474F-9466-4A3F6A5DC310}"/>
              </a:ext>
            </a:extLst>
          </p:cNvPr>
          <p:cNvPicPr>
            <a:picLocks noChangeAspect="1"/>
          </p:cNvPicPr>
          <p:nvPr/>
        </p:nvPicPr>
        <p:blipFill>
          <a:blip r:embed="rId5"/>
          <a:srcRect/>
          <a:stretch/>
        </p:blipFill>
        <p:spPr>
          <a:xfrm>
            <a:off x="3396978" y="4267590"/>
            <a:ext cx="2671004" cy="1736779"/>
          </a:xfrm>
          <a:prstGeom prst="rect">
            <a:avLst/>
          </a:prstGeom>
        </p:spPr>
      </p:pic>
      <p:pic>
        <p:nvPicPr>
          <p:cNvPr id="14" name="Content Placeholder 4">
            <a:extLst>
              <a:ext uri="{FF2B5EF4-FFF2-40B4-BE49-F238E27FC236}">
                <a16:creationId xmlns:a16="http://schemas.microsoft.com/office/drawing/2014/main" id="{8795F248-C036-9D41-BF80-046DE14FE36C}"/>
              </a:ext>
            </a:extLst>
          </p:cNvPr>
          <p:cNvPicPr>
            <a:picLocks noChangeAspect="1"/>
          </p:cNvPicPr>
          <p:nvPr/>
        </p:nvPicPr>
        <p:blipFill>
          <a:blip r:embed="rId6"/>
          <a:srcRect/>
          <a:stretch/>
        </p:blipFill>
        <p:spPr>
          <a:xfrm>
            <a:off x="6281259" y="2103182"/>
            <a:ext cx="2650654" cy="1739884"/>
          </a:xfrm>
          <a:prstGeom prst="rect">
            <a:avLst/>
          </a:prstGeom>
        </p:spPr>
      </p:pic>
      <p:pic>
        <p:nvPicPr>
          <p:cNvPr id="16" name="Content Placeholder 4">
            <a:extLst>
              <a:ext uri="{FF2B5EF4-FFF2-40B4-BE49-F238E27FC236}">
                <a16:creationId xmlns:a16="http://schemas.microsoft.com/office/drawing/2014/main" id="{A8BA5FE3-7D20-4A47-AD9A-99452D27DD6E}"/>
              </a:ext>
            </a:extLst>
          </p:cNvPr>
          <p:cNvPicPr>
            <a:picLocks noChangeAspect="1"/>
          </p:cNvPicPr>
          <p:nvPr/>
        </p:nvPicPr>
        <p:blipFill>
          <a:blip r:embed="rId7"/>
          <a:srcRect/>
          <a:stretch/>
        </p:blipFill>
        <p:spPr>
          <a:xfrm>
            <a:off x="9139404" y="2092706"/>
            <a:ext cx="2682574" cy="1760837"/>
          </a:xfrm>
          <a:prstGeom prst="rect">
            <a:avLst/>
          </a:prstGeom>
        </p:spPr>
      </p:pic>
      <p:pic>
        <p:nvPicPr>
          <p:cNvPr id="18" name="Content Placeholder 4">
            <a:extLst>
              <a:ext uri="{FF2B5EF4-FFF2-40B4-BE49-F238E27FC236}">
                <a16:creationId xmlns:a16="http://schemas.microsoft.com/office/drawing/2014/main" id="{6AEC4AFB-F9B2-4349-B03A-6FE8B2DA7AD9}"/>
              </a:ext>
            </a:extLst>
          </p:cNvPr>
          <p:cNvPicPr>
            <a:picLocks noChangeAspect="1"/>
          </p:cNvPicPr>
          <p:nvPr/>
        </p:nvPicPr>
        <p:blipFill>
          <a:blip r:embed="rId8"/>
          <a:srcRect/>
          <a:stretch/>
        </p:blipFill>
        <p:spPr>
          <a:xfrm>
            <a:off x="6280423" y="4273662"/>
            <a:ext cx="2652326" cy="1724634"/>
          </a:xfrm>
          <a:prstGeom prst="rect">
            <a:avLst/>
          </a:prstGeom>
        </p:spPr>
      </p:pic>
      <p:pic>
        <p:nvPicPr>
          <p:cNvPr id="19" name="Content Placeholder 4">
            <a:extLst>
              <a:ext uri="{FF2B5EF4-FFF2-40B4-BE49-F238E27FC236}">
                <a16:creationId xmlns:a16="http://schemas.microsoft.com/office/drawing/2014/main" id="{925CE339-B466-1245-857E-7670A6924E8D}"/>
              </a:ext>
            </a:extLst>
          </p:cNvPr>
          <p:cNvPicPr>
            <a:picLocks noChangeAspect="1"/>
          </p:cNvPicPr>
          <p:nvPr/>
        </p:nvPicPr>
        <p:blipFill>
          <a:blip r:embed="rId9"/>
          <a:srcRect/>
          <a:stretch/>
        </p:blipFill>
        <p:spPr>
          <a:xfrm>
            <a:off x="9153559" y="4273031"/>
            <a:ext cx="2654266" cy="1725896"/>
          </a:xfrm>
          <a:prstGeom prst="rect">
            <a:avLst/>
          </a:prstGeom>
        </p:spPr>
      </p:pic>
      <p:sp>
        <p:nvSpPr>
          <p:cNvPr id="15" name="TextBox 14">
            <a:extLst>
              <a:ext uri="{FF2B5EF4-FFF2-40B4-BE49-F238E27FC236}">
                <a16:creationId xmlns:a16="http://schemas.microsoft.com/office/drawing/2014/main" id="{75CB7DC7-8A0F-A54B-9C37-51F2AC96AAAC}"/>
              </a:ext>
            </a:extLst>
          </p:cNvPr>
          <p:cNvSpPr txBox="1"/>
          <p:nvPr/>
        </p:nvSpPr>
        <p:spPr>
          <a:xfrm>
            <a:off x="4205817" y="1751919"/>
            <a:ext cx="3965445" cy="369332"/>
          </a:xfrm>
          <a:prstGeom prst="rect">
            <a:avLst/>
          </a:prstGeom>
          <a:noFill/>
        </p:spPr>
        <p:txBody>
          <a:bodyPr wrap="none" rtlCol="0">
            <a:spAutoFit/>
          </a:bodyPr>
          <a:lstStyle/>
          <a:p>
            <a:r>
              <a:rPr lang="en-US" dirty="0"/>
              <a:t>Blue = NTL Mean        Red = Conflict data</a:t>
            </a:r>
          </a:p>
        </p:txBody>
      </p:sp>
      <p:sp>
        <p:nvSpPr>
          <p:cNvPr id="17" name="TextBox 16">
            <a:extLst>
              <a:ext uri="{FF2B5EF4-FFF2-40B4-BE49-F238E27FC236}">
                <a16:creationId xmlns:a16="http://schemas.microsoft.com/office/drawing/2014/main" id="{3217A753-91C2-3741-B959-31D6FCC1AA5C}"/>
              </a:ext>
            </a:extLst>
          </p:cNvPr>
          <p:cNvSpPr txBox="1"/>
          <p:nvPr/>
        </p:nvSpPr>
        <p:spPr>
          <a:xfrm>
            <a:off x="4434417" y="3824998"/>
            <a:ext cx="3675302" cy="369332"/>
          </a:xfrm>
          <a:prstGeom prst="rect">
            <a:avLst/>
          </a:prstGeom>
          <a:noFill/>
        </p:spPr>
        <p:txBody>
          <a:bodyPr wrap="none" rtlCol="0">
            <a:spAutoFit/>
          </a:bodyPr>
          <a:lstStyle/>
          <a:p>
            <a:r>
              <a:rPr lang="en-US" dirty="0"/>
              <a:t>Blue = NTL CV        Red = Conflict data</a:t>
            </a:r>
          </a:p>
        </p:txBody>
      </p:sp>
    </p:spTree>
    <p:extLst>
      <p:ext uri="{BB962C8B-B14F-4D97-AF65-F5344CB8AC3E}">
        <p14:creationId xmlns:p14="http://schemas.microsoft.com/office/powerpoint/2010/main" val="22613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BA99-8131-2E48-BE19-AAAC009345A1}"/>
              </a:ext>
            </a:extLst>
          </p:cNvPr>
          <p:cNvSpPr>
            <a:spLocks noGrp="1"/>
          </p:cNvSpPr>
          <p:nvPr>
            <p:ph type="title"/>
          </p:nvPr>
        </p:nvSpPr>
        <p:spPr/>
        <p:txBody>
          <a:bodyPr vert="horz" lIns="91440" tIns="45720" rIns="91440" bIns="45720" rtlCol="0" anchor="b">
            <a:noAutofit/>
          </a:bodyPr>
          <a:lstStyle/>
          <a:p>
            <a:pPr algn="ctr"/>
            <a:r>
              <a:rPr lang="en-US" sz="4000" dirty="0"/>
              <a:t>Figure 5: Correlation with geo-referenced violence data in any other region</a:t>
            </a:r>
            <a:endParaRPr lang="en-US" sz="4000" kern="1200" dirty="0">
              <a:solidFill>
                <a:schemeClr val="tx1"/>
              </a:solidFill>
              <a:latin typeface="+mj-lt"/>
              <a:ea typeface="+mj-ea"/>
              <a:cs typeface="+mj-cs"/>
            </a:endParaRPr>
          </a:p>
        </p:txBody>
      </p:sp>
      <p:pic>
        <p:nvPicPr>
          <p:cNvPr id="7" name="Content Placeholder 4">
            <a:extLst>
              <a:ext uri="{FF2B5EF4-FFF2-40B4-BE49-F238E27FC236}">
                <a16:creationId xmlns:a16="http://schemas.microsoft.com/office/drawing/2014/main" id="{33306B66-9A6A-E748-A42D-BFF2F9EFA930}"/>
              </a:ext>
            </a:extLst>
          </p:cNvPr>
          <p:cNvPicPr>
            <a:picLocks noChangeAspect="1"/>
          </p:cNvPicPr>
          <p:nvPr/>
        </p:nvPicPr>
        <p:blipFill>
          <a:blip r:embed="rId2"/>
          <a:srcRect/>
          <a:stretch/>
        </p:blipFill>
        <p:spPr>
          <a:xfrm>
            <a:off x="562394" y="2122446"/>
            <a:ext cx="2591959" cy="1701356"/>
          </a:xfrm>
          <a:prstGeom prst="rect">
            <a:avLst/>
          </a:prstGeom>
        </p:spPr>
      </p:pic>
      <p:pic>
        <p:nvPicPr>
          <p:cNvPr id="11" name="Content Placeholder 4">
            <a:extLst>
              <a:ext uri="{FF2B5EF4-FFF2-40B4-BE49-F238E27FC236}">
                <a16:creationId xmlns:a16="http://schemas.microsoft.com/office/drawing/2014/main" id="{E1CF7714-8FCA-B148-9BCF-479E297EFC0B}"/>
              </a:ext>
            </a:extLst>
          </p:cNvPr>
          <p:cNvPicPr>
            <a:picLocks noChangeAspect="1"/>
          </p:cNvPicPr>
          <p:nvPr/>
        </p:nvPicPr>
        <p:blipFill>
          <a:blip r:embed="rId3"/>
          <a:srcRect/>
          <a:stretch/>
        </p:blipFill>
        <p:spPr>
          <a:xfrm>
            <a:off x="3400727" y="2098965"/>
            <a:ext cx="2663504" cy="1748318"/>
          </a:xfrm>
          <a:prstGeom prst="rect">
            <a:avLst/>
          </a:prstGeom>
        </p:spPr>
      </p:pic>
      <p:pic>
        <p:nvPicPr>
          <p:cNvPr id="12" name="Content Placeholder 4">
            <a:extLst>
              <a:ext uri="{FF2B5EF4-FFF2-40B4-BE49-F238E27FC236}">
                <a16:creationId xmlns:a16="http://schemas.microsoft.com/office/drawing/2014/main" id="{6B4B95C8-8CD0-1D45-B5CC-18C0AC7CAA8E}"/>
              </a:ext>
            </a:extLst>
          </p:cNvPr>
          <p:cNvPicPr>
            <a:picLocks noChangeAspect="1"/>
          </p:cNvPicPr>
          <p:nvPr/>
        </p:nvPicPr>
        <p:blipFill>
          <a:blip r:embed="rId4"/>
          <a:srcRect/>
          <a:stretch/>
        </p:blipFill>
        <p:spPr>
          <a:xfrm>
            <a:off x="550133" y="4285316"/>
            <a:ext cx="2616482" cy="1701327"/>
          </a:xfrm>
          <a:prstGeom prst="rect">
            <a:avLst/>
          </a:prstGeom>
        </p:spPr>
      </p:pic>
      <p:pic>
        <p:nvPicPr>
          <p:cNvPr id="13" name="Content Placeholder 4">
            <a:extLst>
              <a:ext uri="{FF2B5EF4-FFF2-40B4-BE49-F238E27FC236}">
                <a16:creationId xmlns:a16="http://schemas.microsoft.com/office/drawing/2014/main" id="{B880AA05-F799-474F-9466-4A3F6A5DC310}"/>
              </a:ext>
            </a:extLst>
          </p:cNvPr>
          <p:cNvPicPr>
            <a:picLocks noChangeAspect="1"/>
          </p:cNvPicPr>
          <p:nvPr/>
        </p:nvPicPr>
        <p:blipFill>
          <a:blip r:embed="rId5"/>
          <a:srcRect/>
          <a:stretch/>
        </p:blipFill>
        <p:spPr>
          <a:xfrm>
            <a:off x="3396978" y="4267590"/>
            <a:ext cx="2671004" cy="1736779"/>
          </a:xfrm>
          <a:prstGeom prst="rect">
            <a:avLst/>
          </a:prstGeom>
        </p:spPr>
      </p:pic>
      <p:pic>
        <p:nvPicPr>
          <p:cNvPr id="14" name="Content Placeholder 4">
            <a:extLst>
              <a:ext uri="{FF2B5EF4-FFF2-40B4-BE49-F238E27FC236}">
                <a16:creationId xmlns:a16="http://schemas.microsoft.com/office/drawing/2014/main" id="{8795F248-C036-9D41-BF80-046DE14FE36C}"/>
              </a:ext>
            </a:extLst>
          </p:cNvPr>
          <p:cNvPicPr>
            <a:picLocks noChangeAspect="1"/>
          </p:cNvPicPr>
          <p:nvPr/>
        </p:nvPicPr>
        <p:blipFill>
          <a:blip r:embed="rId6"/>
          <a:srcRect/>
          <a:stretch/>
        </p:blipFill>
        <p:spPr>
          <a:xfrm>
            <a:off x="6284369" y="2105224"/>
            <a:ext cx="2644433" cy="1735800"/>
          </a:xfrm>
          <a:prstGeom prst="rect">
            <a:avLst/>
          </a:prstGeom>
        </p:spPr>
      </p:pic>
      <p:pic>
        <p:nvPicPr>
          <p:cNvPr id="16" name="Content Placeholder 4">
            <a:extLst>
              <a:ext uri="{FF2B5EF4-FFF2-40B4-BE49-F238E27FC236}">
                <a16:creationId xmlns:a16="http://schemas.microsoft.com/office/drawing/2014/main" id="{A8BA5FE3-7D20-4A47-AD9A-99452D27DD6E}"/>
              </a:ext>
            </a:extLst>
          </p:cNvPr>
          <p:cNvPicPr>
            <a:picLocks noChangeAspect="1"/>
          </p:cNvPicPr>
          <p:nvPr/>
        </p:nvPicPr>
        <p:blipFill>
          <a:blip r:embed="rId7"/>
          <a:srcRect/>
          <a:stretch/>
        </p:blipFill>
        <p:spPr>
          <a:xfrm>
            <a:off x="9139875" y="2093015"/>
            <a:ext cx="2681631" cy="1760218"/>
          </a:xfrm>
          <a:prstGeom prst="rect">
            <a:avLst/>
          </a:prstGeom>
        </p:spPr>
      </p:pic>
      <p:pic>
        <p:nvPicPr>
          <p:cNvPr id="18" name="Content Placeholder 4">
            <a:extLst>
              <a:ext uri="{FF2B5EF4-FFF2-40B4-BE49-F238E27FC236}">
                <a16:creationId xmlns:a16="http://schemas.microsoft.com/office/drawing/2014/main" id="{6AEC4AFB-F9B2-4349-B03A-6FE8B2DA7AD9}"/>
              </a:ext>
            </a:extLst>
          </p:cNvPr>
          <p:cNvPicPr>
            <a:picLocks noChangeAspect="1"/>
          </p:cNvPicPr>
          <p:nvPr/>
        </p:nvPicPr>
        <p:blipFill>
          <a:blip r:embed="rId8"/>
          <a:srcRect/>
          <a:stretch/>
        </p:blipFill>
        <p:spPr>
          <a:xfrm>
            <a:off x="6280423" y="4273662"/>
            <a:ext cx="2652326" cy="1724634"/>
          </a:xfrm>
          <a:prstGeom prst="rect">
            <a:avLst/>
          </a:prstGeom>
        </p:spPr>
      </p:pic>
      <p:pic>
        <p:nvPicPr>
          <p:cNvPr id="19" name="Content Placeholder 4">
            <a:extLst>
              <a:ext uri="{FF2B5EF4-FFF2-40B4-BE49-F238E27FC236}">
                <a16:creationId xmlns:a16="http://schemas.microsoft.com/office/drawing/2014/main" id="{925CE339-B466-1245-857E-7670A6924E8D}"/>
              </a:ext>
            </a:extLst>
          </p:cNvPr>
          <p:cNvPicPr>
            <a:picLocks noChangeAspect="1"/>
          </p:cNvPicPr>
          <p:nvPr/>
        </p:nvPicPr>
        <p:blipFill>
          <a:blip r:embed="rId9"/>
          <a:srcRect/>
          <a:stretch/>
        </p:blipFill>
        <p:spPr>
          <a:xfrm>
            <a:off x="9153559" y="4273031"/>
            <a:ext cx="2654266" cy="1725896"/>
          </a:xfrm>
          <a:prstGeom prst="rect">
            <a:avLst/>
          </a:prstGeom>
        </p:spPr>
      </p:pic>
      <p:sp>
        <p:nvSpPr>
          <p:cNvPr id="15" name="TextBox 14">
            <a:extLst>
              <a:ext uri="{FF2B5EF4-FFF2-40B4-BE49-F238E27FC236}">
                <a16:creationId xmlns:a16="http://schemas.microsoft.com/office/drawing/2014/main" id="{75CB7DC7-8A0F-A54B-9C37-51F2AC96AAAC}"/>
              </a:ext>
            </a:extLst>
          </p:cNvPr>
          <p:cNvSpPr txBox="1"/>
          <p:nvPr/>
        </p:nvSpPr>
        <p:spPr>
          <a:xfrm>
            <a:off x="4205817" y="1751919"/>
            <a:ext cx="3965445" cy="369332"/>
          </a:xfrm>
          <a:prstGeom prst="rect">
            <a:avLst/>
          </a:prstGeom>
          <a:noFill/>
        </p:spPr>
        <p:txBody>
          <a:bodyPr wrap="none" rtlCol="0">
            <a:spAutoFit/>
          </a:bodyPr>
          <a:lstStyle/>
          <a:p>
            <a:r>
              <a:rPr lang="en-US" dirty="0"/>
              <a:t>Blue = NTL Mean        Red = Conflict data</a:t>
            </a:r>
          </a:p>
        </p:txBody>
      </p:sp>
      <p:sp>
        <p:nvSpPr>
          <p:cNvPr id="17" name="TextBox 16">
            <a:extLst>
              <a:ext uri="{FF2B5EF4-FFF2-40B4-BE49-F238E27FC236}">
                <a16:creationId xmlns:a16="http://schemas.microsoft.com/office/drawing/2014/main" id="{3217A753-91C2-3741-B959-31D6FCC1AA5C}"/>
              </a:ext>
            </a:extLst>
          </p:cNvPr>
          <p:cNvSpPr txBox="1"/>
          <p:nvPr/>
        </p:nvSpPr>
        <p:spPr>
          <a:xfrm>
            <a:off x="4434417" y="3824998"/>
            <a:ext cx="3675302" cy="369332"/>
          </a:xfrm>
          <a:prstGeom prst="rect">
            <a:avLst/>
          </a:prstGeom>
          <a:noFill/>
        </p:spPr>
        <p:txBody>
          <a:bodyPr wrap="none" rtlCol="0">
            <a:spAutoFit/>
          </a:bodyPr>
          <a:lstStyle/>
          <a:p>
            <a:r>
              <a:rPr lang="en-US" dirty="0"/>
              <a:t>Blue = NTL CV        Red = Conflict data</a:t>
            </a:r>
          </a:p>
        </p:txBody>
      </p:sp>
      <p:sp>
        <p:nvSpPr>
          <p:cNvPr id="3" name="TextBox 2">
            <a:extLst>
              <a:ext uri="{FF2B5EF4-FFF2-40B4-BE49-F238E27FC236}">
                <a16:creationId xmlns:a16="http://schemas.microsoft.com/office/drawing/2014/main" id="{77DDD7F1-50F3-104D-B28D-AA68F11C4B6F}"/>
              </a:ext>
            </a:extLst>
          </p:cNvPr>
          <p:cNvSpPr txBox="1"/>
          <p:nvPr/>
        </p:nvSpPr>
        <p:spPr>
          <a:xfrm>
            <a:off x="3605568" y="6233749"/>
            <a:ext cx="2180084" cy="369332"/>
          </a:xfrm>
          <a:prstGeom prst="rect">
            <a:avLst/>
          </a:prstGeom>
          <a:noFill/>
        </p:spPr>
        <p:txBody>
          <a:bodyPr wrap="none" rtlCol="0">
            <a:spAutoFit/>
          </a:bodyPr>
          <a:lstStyle/>
          <a:p>
            <a:r>
              <a:rPr lang="en-US" dirty="0"/>
              <a:t>Population = 457,400</a:t>
            </a:r>
          </a:p>
        </p:txBody>
      </p:sp>
      <p:sp>
        <p:nvSpPr>
          <p:cNvPr id="20" name="TextBox 19">
            <a:extLst>
              <a:ext uri="{FF2B5EF4-FFF2-40B4-BE49-F238E27FC236}">
                <a16:creationId xmlns:a16="http://schemas.microsoft.com/office/drawing/2014/main" id="{C74A1166-27F2-E545-99B8-0FF3A9DD9C0F}"/>
              </a:ext>
            </a:extLst>
          </p:cNvPr>
          <p:cNvSpPr txBox="1"/>
          <p:nvPr/>
        </p:nvSpPr>
        <p:spPr>
          <a:xfrm>
            <a:off x="657724" y="6233749"/>
            <a:ext cx="2253822" cy="369332"/>
          </a:xfrm>
          <a:prstGeom prst="rect">
            <a:avLst/>
          </a:prstGeom>
          <a:noFill/>
        </p:spPr>
        <p:txBody>
          <a:bodyPr wrap="none" rtlCol="0">
            <a:spAutoFit/>
          </a:bodyPr>
          <a:lstStyle/>
          <a:p>
            <a:r>
              <a:rPr lang="en-US" dirty="0"/>
              <a:t>Population = 884,122</a:t>
            </a:r>
          </a:p>
        </p:txBody>
      </p:sp>
      <p:sp>
        <p:nvSpPr>
          <p:cNvPr id="21" name="TextBox 20">
            <a:extLst>
              <a:ext uri="{FF2B5EF4-FFF2-40B4-BE49-F238E27FC236}">
                <a16:creationId xmlns:a16="http://schemas.microsoft.com/office/drawing/2014/main" id="{BD15FFBB-930C-274B-9266-AF118D53FAF5}"/>
              </a:ext>
            </a:extLst>
          </p:cNvPr>
          <p:cNvSpPr txBox="1"/>
          <p:nvPr/>
        </p:nvSpPr>
        <p:spPr>
          <a:xfrm>
            <a:off x="6479674" y="6233749"/>
            <a:ext cx="2253822" cy="369332"/>
          </a:xfrm>
          <a:prstGeom prst="rect">
            <a:avLst/>
          </a:prstGeom>
          <a:noFill/>
        </p:spPr>
        <p:txBody>
          <a:bodyPr wrap="none" rtlCol="0">
            <a:spAutoFit/>
          </a:bodyPr>
          <a:lstStyle/>
          <a:p>
            <a:r>
              <a:rPr lang="en-US" dirty="0"/>
              <a:t>Population = 752,490</a:t>
            </a:r>
          </a:p>
        </p:txBody>
      </p:sp>
      <p:sp>
        <p:nvSpPr>
          <p:cNvPr id="22" name="TextBox 21">
            <a:extLst>
              <a:ext uri="{FF2B5EF4-FFF2-40B4-BE49-F238E27FC236}">
                <a16:creationId xmlns:a16="http://schemas.microsoft.com/office/drawing/2014/main" id="{B334E3FF-89A1-724E-AC53-8D75C1A33437}"/>
              </a:ext>
            </a:extLst>
          </p:cNvPr>
          <p:cNvSpPr txBox="1"/>
          <p:nvPr/>
        </p:nvSpPr>
        <p:spPr>
          <a:xfrm>
            <a:off x="9353780" y="6233749"/>
            <a:ext cx="2253822" cy="369332"/>
          </a:xfrm>
          <a:prstGeom prst="rect">
            <a:avLst/>
          </a:prstGeom>
          <a:noFill/>
        </p:spPr>
        <p:txBody>
          <a:bodyPr wrap="none" rtlCol="0">
            <a:spAutoFit/>
          </a:bodyPr>
          <a:lstStyle/>
          <a:p>
            <a:r>
              <a:rPr lang="en-US" dirty="0"/>
              <a:t>Population = 556,000</a:t>
            </a:r>
          </a:p>
        </p:txBody>
      </p:sp>
    </p:spTree>
    <p:extLst>
      <p:ext uri="{BB962C8B-B14F-4D97-AF65-F5344CB8AC3E}">
        <p14:creationId xmlns:p14="http://schemas.microsoft.com/office/powerpoint/2010/main" val="1564970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353</Words>
  <Application>Microsoft Macintosh PowerPoint</Application>
  <PresentationFormat>Widescreen</PresentationFormat>
  <Paragraphs>43</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Nighttime Light Dynamics during Syrian Civil War</vt:lpstr>
      <vt:lpstr>Methodology Consistent measurement of nighttime lights (NTL) across time and across cities 1. Summarize nighttime lights raster datasets based on urban center geometries 2. Match to UCDP database of violent events</vt:lpstr>
      <vt:lpstr>Nighttime Light Dynamics  2012 - 2018</vt:lpstr>
      <vt:lpstr>PowerPoint Presentation</vt:lpstr>
      <vt:lpstr>PowerPoint Presentation</vt:lpstr>
      <vt:lpstr>Figure 3: Correlation with geo-referenced violence data in Syrian cities</vt:lpstr>
      <vt:lpstr>Figure 3: Correlation with geo-referenced violence data in Syrian cities</vt:lpstr>
      <vt:lpstr>Figure 4: Correlation with geo-referenced violence data in southeastern Turkish cities</vt:lpstr>
      <vt:lpstr>Figure 5: Correlation with geo-referenced violence data in any other region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Nighttime Light Dynamics during Syrian Civil War</dc:title>
  <dc:creator>Javier Parada</dc:creator>
  <cp:lastModifiedBy>Javier Parada</cp:lastModifiedBy>
  <cp:revision>59</cp:revision>
  <dcterms:created xsi:type="dcterms:W3CDTF">2020-11-17T00:05:49Z</dcterms:created>
  <dcterms:modified xsi:type="dcterms:W3CDTF">2020-11-18T19:04:09Z</dcterms:modified>
</cp:coreProperties>
</file>