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8"/>
  </p:notesMasterIdLst>
  <p:sldIdLst>
    <p:sldId id="256" r:id="rId5"/>
    <p:sldId id="275" r:id="rId6"/>
    <p:sldId id="257" r:id="rId7"/>
    <p:sldId id="260" r:id="rId8"/>
    <p:sldId id="261" r:id="rId9"/>
    <p:sldId id="267" r:id="rId10"/>
    <p:sldId id="274" r:id="rId11"/>
    <p:sldId id="273" r:id="rId12"/>
    <p:sldId id="259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F2B0A-AC20-4186-86DB-06F3322C94DF}" v="6" dt="2024-04-26T13:01:06.086"/>
    <p1510:client id="{4BE60E17-517F-C0EB-C532-79B83B5D3B74}" v="675" dt="2024-04-26T13:16:34.460"/>
    <p1510:client id="{97C0AF59-3DAA-2F3F-C7AF-A16E8805FD30}" v="639" dt="2024-04-25T18:13:31.694"/>
    <p1510:client id="{EC777F02-B3D0-1017-168E-BD2071610AAC}" v="4" dt="2024-04-25T15:15:57.460"/>
    <p1510:client id="{FAE803B5-5C25-4419-AB2B-185D06AF733E}" v="2248" dt="2024-04-25T16:01:0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82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3C646-25F2-40CF-B8A9-651C81694759}" type="datetimeFigureOut">
              <a:rPr lang="es-ES" smtClean="0"/>
              <a:t>26/04/2024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1959C-3215-4DCF-928A-27B5A1E462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50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1959C-3215-4DCF-928A-27B5A1E4628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78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0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6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7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9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1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minoalsoftwarelibre.blogspot.com/2008/12/de-como-se-inventaron-el-software-libre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epu.tech/life-of-a-full-stack-develop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eradmin.es/blog/que-es/hook-de-wordpress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9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.jpe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llpaperflare.com/search?wallpaper=1980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www.pxfuel.com/es/free-photo-xhvv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ernerdz.com.br/2021/07/por-que-os-programadores-estao-criticando-o-github-copilot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ice.wikispaces.com/Tecnologia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rokev.blogspot.com/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ulturacientifica.com/2018/05/18/algunas-cosas-que-los-cientificos-pueden-aprender-de-los-programadores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trascarlos.blogspot.com/2011/11/de-los-programadores-y-asesores.html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sitiooij.poder-judicial.go.cr/index.php/oficinas/oficina-de-planes-y-operaciones/unidad-tecnologica-informatic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tabla, computadora, pequeño&#10;&#10;Descripción generada automáticamente">
            <a:extLst>
              <a:ext uri="{FF2B5EF4-FFF2-40B4-BE49-F238E27FC236}">
                <a16:creationId xmlns:a16="http://schemas.microsoft.com/office/drawing/2014/main" id="{42EBB7DD-98BC-D044-2C61-10FA4209C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24FB75-FBF7-D302-E5EE-FBA343247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712" y="1514728"/>
            <a:ext cx="6952388" cy="108584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Amasis MT Pro Black" panose="02040A04050005020304" pitchFamily="18" charset="0"/>
              </a:rPr>
              <a:t>Técnicas de Refactorización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AE3F4D-1A3A-4419-2FEC-2F0015346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6494"/>
            <a:ext cx="7714388" cy="10858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1300" dirty="0">
                <a:solidFill>
                  <a:srgbClr val="FFFFFF"/>
                </a:solidFill>
              </a:rPr>
              <a:t>Javier Pera Vidal</a:t>
            </a:r>
          </a:p>
          <a:p>
            <a:pPr>
              <a:lnSpc>
                <a:spcPct val="120000"/>
              </a:lnSpc>
            </a:pPr>
            <a:r>
              <a:rPr lang="es-ES" sz="1300" dirty="0">
                <a:solidFill>
                  <a:srgbClr val="FFFFFF"/>
                </a:solidFill>
              </a:rPr>
              <a:t>Miguel Suárez-Bárcena</a:t>
            </a:r>
          </a:p>
          <a:p>
            <a:pPr>
              <a:lnSpc>
                <a:spcPct val="120000"/>
              </a:lnSpc>
            </a:pPr>
            <a:r>
              <a:rPr lang="es-ES" sz="1300" dirty="0">
                <a:solidFill>
                  <a:srgbClr val="FFFFFF"/>
                </a:solidFill>
              </a:rPr>
              <a:t>Andrés Avelino García Romero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7B9653C-F3CA-C883-D25A-666AD3F8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430" y="-382194"/>
            <a:ext cx="2536032" cy="1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02" y="580426"/>
            <a:ext cx="4827799" cy="103421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CASO PRÁCTICO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6482C44-0CE2-0375-86EE-2E831EA1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239" y="2698573"/>
            <a:ext cx="4666434" cy="2312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Segundo Paso: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generar los constructores tendríamos que hacer click derecho  en “</a:t>
            </a:r>
            <a:r>
              <a:rPr lang="es-ES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seguidamente le daríamos a  “</a:t>
            </a:r>
            <a:r>
              <a:rPr lang="es-ES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Constructor using </a:t>
            </a:r>
            <a:r>
              <a:rPr lang="es-ES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lang="es-ES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y automáticamente se crearán.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0671D0-E718-A879-EB64-7DCCE5E2032F}"/>
              </a:ext>
            </a:extLst>
          </p:cNvPr>
          <p:cNvSpPr/>
          <p:nvPr/>
        </p:nvSpPr>
        <p:spPr>
          <a:xfrm>
            <a:off x="722223" y="1518637"/>
            <a:ext cx="3416144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72DFAB-7E44-14C6-E673-E6113A2EB115}"/>
              </a:ext>
            </a:extLst>
          </p:cNvPr>
          <p:cNvSpPr txBox="1"/>
          <p:nvPr/>
        </p:nvSpPr>
        <p:spPr>
          <a:xfrm>
            <a:off x="922924" y="1766210"/>
            <a:ext cx="6363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este ejemplo práctico explicaremos </a:t>
            </a: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como se realiza este método:</a:t>
            </a:r>
          </a:p>
          <a:p>
            <a:endParaRPr lang="es-E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72BFB3A-B5B5-7C7A-A2AD-3A3F57FBC772}"/>
              </a:ext>
            </a:extLst>
          </p:cNvPr>
          <p:cNvSpPr/>
          <p:nvPr/>
        </p:nvSpPr>
        <p:spPr>
          <a:xfrm>
            <a:off x="1173476" y="2871114"/>
            <a:ext cx="498763" cy="1596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Gráfico 10" descr="Átomo contorno">
            <a:extLst>
              <a:ext uri="{FF2B5EF4-FFF2-40B4-BE49-F238E27FC236}">
                <a16:creationId xmlns:a16="http://schemas.microsoft.com/office/drawing/2014/main" id="{1C1CD8AC-2DB8-746E-937A-3E72DC72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275" y="1061437"/>
            <a:ext cx="914400" cy="914400"/>
          </a:xfrm>
          <a:prstGeom prst="rect">
            <a:avLst/>
          </a:prstGeom>
        </p:spPr>
      </p:pic>
      <p:pic>
        <p:nvPicPr>
          <p:cNvPr id="4" name="Imagen 3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AFDDA38E-EDE1-23CD-549A-0492CA960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06" y="2415715"/>
            <a:ext cx="4461876" cy="2526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0218B4F-DE74-7231-D055-5A3ADE7C7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333" y="-350756"/>
            <a:ext cx="2536032" cy="1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0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02" y="580426"/>
            <a:ext cx="4827799" cy="103421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CASO PRÁCTICO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6482C44-0CE2-0375-86EE-2E831EA1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399" y="2688413"/>
            <a:ext cx="3467554" cy="2323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Tercer Paso: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Posteriormente tendríamos que </a:t>
            </a:r>
            <a:r>
              <a:rPr lang="es-E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realizar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los 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set, es decir, los “</a:t>
            </a:r>
            <a:r>
              <a:rPr lang="es-ES" sz="1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y “</a:t>
            </a:r>
            <a:r>
              <a:rPr lang="es-ES" sz="1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de las variables creadas con anterioridad.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0671D0-E718-A879-EB64-7DCCE5E2032F}"/>
              </a:ext>
            </a:extLst>
          </p:cNvPr>
          <p:cNvSpPr/>
          <p:nvPr/>
        </p:nvSpPr>
        <p:spPr>
          <a:xfrm>
            <a:off x="722223" y="1518637"/>
            <a:ext cx="3416144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72DFAB-7E44-14C6-E673-E6113A2EB115}"/>
              </a:ext>
            </a:extLst>
          </p:cNvPr>
          <p:cNvSpPr txBox="1"/>
          <p:nvPr/>
        </p:nvSpPr>
        <p:spPr>
          <a:xfrm>
            <a:off x="922924" y="1766210"/>
            <a:ext cx="6363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este ejemplo práctico explicaremos </a:t>
            </a: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como se realiza este método:</a:t>
            </a:r>
          </a:p>
          <a:p>
            <a:endParaRPr lang="es-E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72BFB3A-B5B5-7C7A-A2AD-3A3F57FBC772}"/>
              </a:ext>
            </a:extLst>
          </p:cNvPr>
          <p:cNvSpPr/>
          <p:nvPr/>
        </p:nvSpPr>
        <p:spPr>
          <a:xfrm>
            <a:off x="1173476" y="2871114"/>
            <a:ext cx="498763" cy="1596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Gráfico 10" descr="Átomo contorno">
            <a:extLst>
              <a:ext uri="{FF2B5EF4-FFF2-40B4-BE49-F238E27FC236}">
                <a16:creationId xmlns:a16="http://schemas.microsoft.com/office/drawing/2014/main" id="{1C1CD8AC-2DB8-746E-937A-3E72DC72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275" y="1061437"/>
            <a:ext cx="914400" cy="914400"/>
          </a:xfrm>
          <a:prstGeom prst="rect">
            <a:avLst/>
          </a:prstGeom>
        </p:spPr>
      </p:pic>
      <p:pic>
        <p:nvPicPr>
          <p:cNvPr id="3" name="Imagen 2" descr="Captura de pantalla con letras&#10;&#10;Descripción generada automáticamente">
            <a:extLst>
              <a:ext uri="{FF2B5EF4-FFF2-40B4-BE49-F238E27FC236}">
                <a16:creationId xmlns:a16="http://schemas.microsoft.com/office/drawing/2014/main" id="{EF984756-F5A6-246F-5BA6-999725377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068" y="2685635"/>
            <a:ext cx="5735456" cy="2325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B3AE575-739B-DA16-C916-1983C4005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333" y="-350756"/>
            <a:ext cx="2536032" cy="1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02" y="580426"/>
            <a:ext cx="4827799" cy="103421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CASO PRÁCTICO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6482C44-0CE2-0375-86EE-2E831EA1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239" y="2698573"/>
            <a:ext cx="4666434" cy="2312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Cuarto Paso: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vez hemos generado los constructores, los “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y los “</a:t>
            </a:r>
            <a:r>
              <a:rPr lang="es-E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ya habremos finalizado con la técnica de encapsulación de nuestro código.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0671D0-E718-A879-EB64-7DCCE5E2032F}"/>
              </a:ext>
            </a:extLst>
          </p:cNvPr>
          <p:cNvSpPr/>
          <p:nvPr/>
        </p:nvSpPr>
        <p:spPr>
          <a:xfrm>
            <a:off x="722223" y="1518637"/>
            <a:ext cx="3416144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72DFAB-7E44-14C6-E673-E6113A2EB115}"/>
              </a:ext>
            </a:extLst>
          </p:cNvPr>
          <p:cNvSpPr txBox="1"/>
          <p:nvPr/>
        </p:nvSpPr>
        <p:spPr>
          <a:xfrm>
            <a:off x="922924" y="1766210"/>
            <a:ext cx="6363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este ejemplo práctico explicaremos </a:t>
            </a: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como se realiza este método:</a:t>
            </a:r>
          </a:p>
          <a:p>
            <a:endParaRPr lang="es-E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72BFB3A-B5B5-7C7A-A2AD-3A3F57FBC772}"/>
              </a:ext>
            </a:extLst>
          </p:cNvPr>
          <p:cNvSpPr/>
          <p:nvPr/>
        </p:nvSpPr>
        <p:spPr>
          <a:xfrm>
            <a:off x="1173476" y="2871114"/>
            <a:ext cx="498763" cy="1596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Gráfico 10" descr="Átomo contorno">
            <a:extLst>
              <a:ext uri="{FF2B5EF4-FFF2-40B4-BE49-F238E27FC236}">
                <a16:creationId xmlns:a16="http://schemas.microsoft.com/office/drawing/2014/main" id="{1C1CD8AC-2DB8-746E-937A-3E72DC72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275" y="1061437"/>
            <a:ext cx="914400" cy="914400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772C821-3A59-B58F-856E-49B7E8F652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8" r="37091"/>
          <a:stretch/>
        </p:blipFill>
        <p:spPr>
          <a:xfrm>
            <a:off x="6960651" y="2060160"/>
            <a:ext cx="3766031" cy="3114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CDD11E1-F8D1-7BA4-6C3D-F11FABD3E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333" y="-350756"/>
            <a:ext cx="2536032" cy="1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0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Marca de exclamación sobre fondo amarillo">
            <a:extLst>
              <a:ext uri="{FF2B5EF4-FFF2-40B4-BE49-F238E27FC236}">
                <a16:creationId xmlns:a16="http://schemas.microsoft.com/office/drawing/2014/main" id="{BB4F2C29-F471-E873-7F17-871AAF3E8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017"/>
          <a:stretch/>
        </p:blipFill>
        <p:spPr>
          <a:xfrm>
            <a:off x="0" y="2520"/>
            <a:ext cx="12191980" cy="6855480"/>
          </a:xfrm>
          <a:prstGeom prst="rect">
            <a:avLst/>
          </a:prstGeom>
        </p:spPr>
      </p:pic>
      <p:sp useBgFill="1">
        <p:nvSpPr>
          <p:cNvPr id="40" name="Oval 39">
            <a:extLst>
              <a:ext uri="{FF2B5EF4-FFF2-40B4-BE49-F238E27FC236}">
                <a16:creationId xmlns:a16="http://schemas.microsoft.com/office/drawing/2014/main" id="{5E46B165-E118-452A-83D6-DE891373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652" y="1260628"/>
            <a:ext cx="4336744" cy="4336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522" y="1507283"/>
            <a:ext cx="3425005" cy="1640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/>
              <a:t>Fin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07FCB9B-7755-284A-29A4-7E1F5D9A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024" y="3157913"/>
            <a:ext cx="3048000" cy="10300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b="1"/>
              <a:t>Muchas gracias por su atención!!!</a:t>
            </a:r>
          </a:p>
        </p:txBody>
      </p:sp>
      <p:pic>
        <p:nvPicPr>
          <p:cNvPr id="3" name="Imagen 2" descr="Persona con cabello largo&#10;&#10;Descripción generada automáticamente">
            <a:extLst>
              <a:ext uri="{FF2B5EF4-FFF2-40B4-BE49-F238E27FC236}">
                <a16:creationId xmlns:a16="http://schemas.microsoft.com/office/drawing/2014/main" id="{1065D139-15B6-AC3D-C171-C2015635F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0417" y="495935"/>
            <a:ext cx="2026285" cy="1537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993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9" y="763248"/>
            <a:ext cx="9238434" cy="857559"/>
          </a:xfrm>
        </p:spPr>
        <p:txBody>
          <a:bodyPr anchor="t">
            <a:normAutofit/>
          </a:bodyPr>
          <a:lstStyle/>
          <a:p>
            <a:r>
              <a:rPr lang="es-ES" dirty="0"/>
              <a:t>Introducción</a:t>
            </a:r>
          </a:p>
        </p:txBody>
      </p:sp>
      <p:pic>
        <p:nvPicPr>
          <p:cNvPr id="10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EEAE4FD-CDBC-0EDF-E809-5DFA8B842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333" y="-350756"/>
            <a:ext cx="2536032" cy="1238251"/>
          </a:xfr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D8207CD-7A13-07EF-B6EF-8CFC15C3C147}"/>
              </a:ext>
            </a:extLst>
          </p:cNvPr>
          <p:cNvSpPr/>
          <p:nvPr/>
        </p:nvSpPr>
        <p:spPr>
          <a:xfrm flipV="1">
            <a:off x="-44211" y="1311621"/>
            <a:ext cx="5872899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Gráfico 35" descr="Átomo contorno">
            <a:extLst>
              <a:ext uri="{FF2B5EF4-FFF2-40B4-BE49-F238E27FC236}">
                <a16:creationId xmlns:a16="http://schemas.microsoft.com/office/drawing/2014/main" id="{D8A99304-CE55-D43D-68E2-8F4A8C0F5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32129" y="308107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4241016-26DE-2121-3C49-5B3AF0011B7D}"/>
              </a:ext>
            </a:extLst>
          </p:cNvPr>
          <p:cNvSpPr txBox="1"/>
          <p:nvPr/>
        </p:nvSpPr>
        <p:spPr>
          <a:xfrm>
            <a:off x="534581" y="1714995"/>
            <a:ext cx="713417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i="1" dirty="0"/>
              <a:t>1 ¿Qué es la Refactorización?</a:t>
            </a:r>
          </a:p>
          <a:p>
            <a:endParaRPr lang="es-ES" b="1" i="1" dirty="0"/>
          </a:p>
          <a:p>
            <a:r>
              <a:rPr lang="es-ES" b="1" i="1" dirty="0"/>
              <a:t>2  Campos Encapsulados:</a:t>
            </a:r>
          </a:p>
          <a:p>
            <a:endParaRPr lang="es-ES" b="1" i="1" dirty="0"/>
          </a:p>
          <a:p>
            <a:r>
              <a:rPr lang="es-ES" b="1" i="1" dirty="0"/>
              <a:t>  2.1 ¿Qué es?</a:t>
            </a:r>
          </a:p>
          <a:p>
            <a:endParaRPr lang="es-ES" b="1" i="1" dirty="0"/>
          </a:p>
          <a:p>
            <a:r>
              <a:rPr lang="es-ES" b="1" i="1" dirty="0"/>
              <a:t>  2.2 Objetivos:</a:t>
            </a:r>
          </a:p>
          <a:p>
            <a:endParaRPr lang="es-ES" b="1" i="1" dirty="0"/>
          </a:p>
          <a:p>
            <a:r>
              <a:rPr lang="es-ES" b="1" i="1" dirty="0"/>
              <a:t>  2.3 </a:t>
            </a:r>
            <a:r>
              <a:rPr lang="es-ES" b="1" i="1" dirty="0">
                <a:ea typeface="+mn-lt"/>
                <a:cs typeface="+mn-lt"/>
              </a:rPr>
              <a:t>Beneficios:</a:t>
            </a:r>
          </a:p>
          <a:p>
            <a:endParaRPr lang="es-ES" b="1" i="1" dirty="0"/>
          </a:p>
          <a:p>
            <a:r>
              <a:rPr lang="es-ES" b="1" i="1" dirty="0"/>
              <a:t>3 Caso Práctico: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9857A77-444F-5CB5-2B14-2A6BAB855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0400" y="4858226"/>
            <a:ext cx="4399280" cy="1357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6" name="Imagen 25" descr="Imagen que contiene interior, computadora, tabla, computer&#10;&#10;Descripción generada automáticamente">
            <a:extLst>
              <a:ext uri="{FF2B5EF4-FFF2-40B4-BE49-F238E27FC236}">
                <a16:creationId xmlns:a16="http://schemas.microsoft.com/office/drawing/2014/main" id="{A0CF5711-6483-D1CB-B6E8-1322A8C03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1551368"/>
            <a:ext cx="3799840" cy="2515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FABB5C18-0E79-87A8-3454-08CDE4BEA474}"/>
              </a:ext>
            </a:extLst>
          </p:cNvPr>
          <p:cNvSpPr txBox="1"/>
          <p:nvPr/>
        </p:nvSpPr>
        <p:spPr>
          <a:xfrm>
            <a:off x="1524000" y="6648133"/>
            <a:ext cx="1493520" cy="14478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>
                <a:hlinkClick r:id="rId8"/>
              </a:rPr>
              <a:t>Esta foto</a:t>
            </a:r>
            <a:r>
              <a:rPr lang="en-US"/>
              <a:t> de Autor desconocido se concede bajo licencia de </a:t>
            </a:r>
            <a:r>
              <a:rPr lang="en-US">
                <a:hlinkClick r:id="rId9"/>
              </a:rPr>
              <a:t>CC BY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2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3D24DFDD-EC25-4E11-A646-5466AB0E2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Rectangle 1034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25" y="793395"/>
            <a:ext cx="6913389" cy="10342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/>
              <a:t>¿Qué es la refactorización?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6482C44-0CE2-0375-86EE-2E831EA1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575" y="2290802"/>
            <a:ext cx="5068907" cy="31546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el proceso de </a:t>
            </a:r>
            <a:r>
              <a:rPr lang="es-E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reorganizar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mejorar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 diseño del código fuente de un programa sin cambiar  su externo.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de sus principales </a:t>
            </a:r>
            <a:r>
              <a:rPr lang="es-E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ventajas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que puede generar un </a:t>
            </a:r>
            <a:r>
              <a:rPr lang="es-E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código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más eficiente y sin excesos, además, </a:t>
            </a:r>
            <a:r>
              <a:rPr lang="es-E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 </a:t>
            </a:r>
            <a:r>
              <a:rPr lang="es-E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mantenimiento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procesos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mejora de código.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Hay </a:t>
            </a:r>
            <a:r>
              <a:rPr lang="es-E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métodos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refactorización, entre ellos destacamos en “</a:t>
            </a:r>
            <a:r>
              <a:rPr lang="es-E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Renombrado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s-E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Extracción de interfaz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“</a:t>
            </a:r>
            <a:r>
              <a:rPr lang="es-E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Borrado seguro</a:t>
            </a: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etc.</a:t>
            </a:r>
          </a:p>
        </p:txBody>
      </p:sp>
      <p:pic>
        <p:nvPicPr>
          <p:cNvPr id="1026" name="Picture 2" descr="Los delitos informáticos">
            <a:extLst>
              <a:ext uri="{FF2B5EF4-FFF2-40B4-BE49-F238E27FC236}">
                <a16:creationId xmlns:a16="http://schemas.microsoft.com/office/drawing/2014/main" id="{F452F750-89CD-9F86-13B9-A4A04D3F3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6" r="21595" b="1"/>
          <a:stretch/>
        </p:blipFill>
        <p:spPr bwMode="auto">
          <a:xfrm>
            <a:off x="7355619" y="1454627"/>
            <a:ext cx="3603154" cy="3603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E1BA9C4-F3AC-9959-445F-7248E71D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099" y="-360014"/>
            <a:ext cx="2536032" cy="1238251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114889F-F87A-A648-CE26-C6DDFD1D3786}"/>
              </a:ext>
            </a:extLst>
          </p:cNvPr>
          <p:cNvSpPr/>
          <p:nvPr/>
        </p:nvSpPr>
        <p:spPr>
          <a:xfrm>
            <a:off x="1233226" y="2357757"/>
            <a:ext cx="151349" cy="1450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C695DAB-6435-EC30-7729-65E4023E1571}"/>
              </a:ext>
            </a:extLst>
          </p:cNvPr>
          <p:cNvSpPr/>
          <p:nvPr/>
        </p:nvSpPr>
        <p:spPr>
          <a:xfrm>
            <a:off x="1233227" y="3043556"/>
            <a:ext cx="151349" cy="1450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D6E1E128-E1F4-0A4C-86D1-4447CF37DD90}"/>
              </a:ext>
            </a:extLst>
          </p:cNvPr>
          <p:cNvSpPr/>
          <p:nvPr/>
        </p:nvSpPr>
        <p:spPr>
          <a:xfrm>
            <a:off x="1233228" y="3993453"/>
            <a:ext cx="151349" cy="1450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60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" y="793728"/>
            <a:ext cx="9238434" cy="857559"/>
          </a:xfrm>
        </p:spPr>
        <p:txBody>
          <a:bodyPr anchor="t">
            <a:normAutofit/>
          </a:bodyPr>
          <a:lstStyle/>
          <a:p>
            <a:r>
              <a:rPr lang="es-ES"/>
              <a:t>Campos de encapsulados</a:t>
            </a:r>
          </a:p>
        </p:txBody>
      </p:sp>
      <p:pic>
        <p:nvPicPr>
          <p:cNvPr id="10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EEAE4FD-CDBC-0EDF-E809-5DFA8B842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333" y="-350756"/>
            <a:ext cx="2536032" cy="1238251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BA03A37-BA60-3A28-8FA4-A47264F1E9B0}"/>
              </a:ext>
            </a:extLst>
          </p:cNvPr>
          <p:cNvSpPr txBox="1">
            <a:spLocks/>
          </p:cNvSpPr>
          <p:nvPr/>
        </p:nvSpPr>
        <p:spPr>
          <a:xfrm>
            <a:off x="1168683" y="1827046"/>
            <a:ext cx="8961679" cy="878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0"/>
              <a:t>¿Qué es?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3CE28F-9DEA-8281-5609-D059CD5F957D}"/>
              </a:ext>
            </a:extLst>
          </p:cNvPr>
          <p:cNvSpPr txBox="1"/>
          <p:nvPr/>
        </p:nvSpPr>
        <p:spPr>
          <a:xfrm>
            <a:off x="4143376" y="1789056"/>
            <a:ext cx="6015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alirbi"/>
              </a:rPr>
              <a:t>Oculta</a:t>
            </a:r>
            <a:r>
              <a:rPr lang="es-ES" dirty="0">
                <a:latin typeface="Calirbi"/>
              </a:rPr>
              <a:t> los detalles internos de una clase y </a:t>
            </a:r>
            <a:r>
              <a:rPr lang="es-ES" b="1" dirty="0">
                <a:latin typeface="Calirbi"/>
              </a:rPr>
              <a:t>expone</a:t>
            </a:r>
            <a:r>
              <a:rPr lang="es-ES" dirty="0">
                <a:latin typeface="Calirbi"/>
              </a:rPr>
              <a:t> los componentes que son seguros y necesarios para otros objetos.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0ABD724-E6F8-485F-5758-0781EF22574F}"/>
              </a:ext>
            </a:extLst>
          </p:cNvPr>
          <p:cNvSpPr txBox="1">
            <a:spLocks/>
          </p:cNvSpPr>
          <p:nvPr/>
        </p:nvSpPr>
        <p:spPr>
          <a:xfrm>
            <a:off x="1168683" y="3439096"/>
            <a:ext cx="9238434" cy="857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0" dirty="0"/>
              <a:t>Objetivo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354C077-82EE-A7AF-7CCB-074ED2925B82}"/>
              </a:ext>
            </a:extLst>
          </p:cNvPr>
          <p:cNvSpPr txBox="1"/>
          <p:nvPr/>
        </p:nvSpPr>
        <p:spPr>
          <a:xfrm>
            <a:off x="3490827" y="2998067"/>
            <a:ext cx="7346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seguridad y el acceso a los datos internos de una clase, a través de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métodos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específicos.</a:t>
            </a: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Mejorar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facilidad de comprensión de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código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es decir que sea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intuitiva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3C4363E0-2C39-6D48-AFCB-C07845725E7B}"/>
              </a:ext>
            </a:extLst>
          </p:cNvPr>
          <p:cNvSpPr/>
          <p:nvPr/>
        </p:nvSpPr>
        <p:spPr>
          <a:xfrm>
            <a:off x="3001319" y="2053147"/>
            <a:ext cx="900113" cy="118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Estrella: 7 puntas 27">
            <a:extLst>
              <a:ext uri="{FF2B5EF4-FFF2-40B4-BE49-F238E27FC236}">
                <a16:creationId xmlns:a16="http://schemas.microsoft.com/office/drawing/2014/main" id="{CC3AAEE0-1589-AC80-473B-9430AEAAB07D}"/>
              </a:ext>
            </a:extLst>
          </p:cNvPr>
          <p:cNvSpPr/>
          <p:nvPr/>
        </p:nvSpPr>
        <p:spPr>
          <a:xfrm>
            <a:off x="782305" y="2069929"/>
            <a:ext cx="264070" cy="230211"/>
          </a:xfrm>
          <a:prstGeom prst="star7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strella: 7 puntas 28">
            <a:extLst>
              <a:ext uri="{FF2B5EF4-FFF2-40B4-BE49-F238E27FC236}">
                <a16:creationId xmlns:a16="http://schemas.microsoft.com/office/drawing/2014/main" id="{D5F9F8A6-9DE5-8339-3191-1779C0415CB5}"/>
              </a:ext>
            </a:extLst>
          </p:cNvPr>
          <p:cNvSpPr/>
          <p:nvPr/>
        </p:nvSpPr>
        <p:spPr>
          <a:xfrm>
            <a:off x="801112" y="3609551"/>
            <a:ext cx="264070" cy="230211"/>
          </a:xfrm>
          <a:prstGeom prst="star7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1" name="Imagen 30" descr="Imagen que contiene polo&#10;&#10;Descripción generada automáticamente">
            <a:extLst>
              <a:ext uri="{FF2B5EF4-FFF2-40B4-BE49-F238E27FC236}">
                <a16:creationId xmlns:a16="http://schemas.microsoft.com/office/drawing/2014/main" id="{09B29253-D886-C2EA-06AD-B28DF11F8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28688" y="4675859"/>
            <a:ext cx="4614133" cy="1845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D8207CD-7A13-07EF-B6EF-8CFC15C3C147}"/>
              </a:ext>
            </a:extLst>
          </p:cNvPr>
          <p:cNvSpPr/>
          <p:nvPr/>
        </p:nvSpPr>
        <p:spPr>
          <a:xfrm flipV="1">
            <a:off x="-44211" y="1311621"/>
            <a:ext cx="5872899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4" name="Imagen 33" descr="Un teclado de computadora&#10;&#10;Descripción generada automáticamente">
            <a:extLst>
              <a:ext uri="{FF2B5EF4-FFF2-40B4-BE49-F238E27FC236}">
                <a16:creationId xmlns:a16="http://schemas.microsoft.com/office/drawing/2014/main" id="{2245278E-15D6-991B-112D-FC04C5962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1112" y="4909661"/>
            <a:ext cx="2898268" cy="1632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áfico 35" descr="Átomo contorno">
            <a:extLst>
              <a:ext uri="{FF2B5EF4-FFF2-40B4-BE49-F238E27FC236}">
                <a16:creationId xmlns:a16="http://schemas.microsoft.com/office/drawing/2014/main" id="{D8A99304-CE55-D43D-68E2-8F4A8C0F5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32129" y="308107"/>
            <a:ext cx="914400" cy="914400"/>
          </a:xfrm>
          <a:prstGeom prst="rect">
            <a:avLst/>
          </a:prstGeo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65E1B12A-5B4D-DA64-66D8-4B90224BF682}"/>
              </a:ext>
            </a:extLst>
          </p:cNvPr>
          <p:cNvSpPr/>
          <p:nvPr/>
        </p:nvSpPr>
        <p:spPr>
          <a:xfrm>
            <a:off x="3035396" y="2827360"/>
            <a:ext cx="415979" cy="1743406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Botón de acción: en blanc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071071E-3AE1-3D01-65A4-D4CB19C58560}"/>
              </a:ext>
            </a:extLst>
          </p:cNvPr>
          <p:cNvSpPr/>
          <p:nvPr/>
        </p:nvSpPr>
        <p:spPr>
          <a:xfrm>
            <a:off x="3372819" y="3149948"/>
            <a:ext cx="105910" cy="9288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Botón de acción: en blanco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8BBAD6-7644-9224-A732-882C6CC0EFBE}"/>
              </a:ext>
            </a:extLst>
          </p:cNvPr>
          <p:cNvSpPr/>
          <p:nvPr/>
        </p:nvSpPr>
        <p:spPr>
          <a:xfrm>
            <a:off x="3371654" y="3976155"/>
            <a:ext cx="105910" cy="9288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455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" y="793728"/>
            <a:ext cx="9238434" cy="857559"/>
          </a:xfrm>
        </p:spPr>
        <p:txBody>
          <a:bodyPr anchor="t">
            <a:normAutofit/>
          </a:bodyPr>
          <a:lstStyle/>
          <a:p>
            <a:r>
              <a:rPr lang="es-ES" dirty="0"/>
              <a:t>Campos de encapsulados</a:t>
            </a:r>
          </a:p>
        </p:txBody>
      </p:sp>
      <p:pic>
        <p:nvPicPr>
          <p:cNvPr id="10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EEAE4FD-CDBC-0EDF-E809-5DFA8B842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333" y="-350756"/>
            <a:ext cx="2536032" cy="1238251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BA03A37-BA60-3A28-8FA4-A47264F1E9B0}"/>
              </a:ext>
            </a:extLst>
          </p:cNvPr>
          <p:cNvSpPr txBox="1">
            <a:spLocks/>
          </p:cNvSpPr>
          <p:nvPr/>
        </p:nvSpPr>
        <p:spPr>
          <a:xfrm>
            <a:off x="1168683" y="2047766"/>
            <a:ext cx="7014346" cy="857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0" dirty="0"/>
              <a:t>Beneficios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3CE28F-9DEA-8281-5609-D059CD5F957D}"/>
              </a:ext>
            </a:extLst>
          </p:cNvPr>
          <p:cNvSpPr txBox="1"/>
          <p:nvPr/>
        </p:nvSpPr>
        <p:spPr>
          <a:xfrm>
            <a:off x="3768435" y="1719488"/>
            <a:ext cx="7886170" cy="9317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b="1" dirty="0">
                <a:latin typeface="Calirbi"/>
              </a:rPr>
              <a:t>Mejora la Modularidad.      Soporta la Ocultación de información.</a:t>
            </a:r>
          </a:p>
          <a:p>
            <a:r>
              <a:rPr lang="es-ES" b="1" dirty="0">
                <a:latin typeface="Calirbi"/>
              </a:rPr>
              <a:t>Aumenta la Flexibilidad.      Facilita el Testing.</a:t>
            </a:r>
          </a:p>
          <a:p>
            <a:r>
              <a:rPr lang="es-ES" b="1" dirty="0">
                <a:latin typeface="Calirbi"/>
              </a:rPr>
              <a:t>Promueve la Mantenibilidad.</a:t>
            </a:r>
            <a:r>
              <a:rPr lang="es-ES" dirty="0">
                <a:latin typeface="Calirbi"/>
              </a:rPr>
              <a:t>    </a:t>
            </a:r>
            <a:r>
              <a:rPr lang="es-ES" b="1" dirty="0">
                <a:latin typeface="Calirbi"/>
              </a:rPr>
              <a:t>Mejora la Interoperabilidad.</a:t>
            </a:r>
          </a:p>
        </p:txBody>
      </p:sp>
      <p:sp>
        <p:nvSpPr>
          <p:cNvPr id="28" name="Estrella: 7 puntas 27">
            <a:extLst>
              <a:ext uri="{FF2B5EF4-FFF2-40B4-BE49-F238E27FC236}">
                <a16:creationId xmlns:a16="http://schemas.microsoft.com/office/drawing/2014/main" id="{CC3AAEE0-1589-AC80-473B-9430AEAAB07D}"/>
              </a:ext>
            </a:extLst>
          </p:cNvPr>
          <p:cNvSpPr/>
          <p:nvPr/>
        </p:nvSpPr>
        <p:spPr>
          <a:xfrm>
            <a:off x="904613" y="2200685"/>
            <a:ext cx="264070" cy="230211"/>
          </a:xfrm>
          <a:prstGeom prst="star7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D8207CD-7A13-07EF-B6EF-8CFC15C3C147}"/>
              </a:ext>
            </a:extLst>
          </p:cNvPr>
          <p:cNvSpPr/>
          <p:nvPr/>
        </p:nvSpPr>
        <p:spPr>
          <a:xfrm flipV="1">
            <a:off x="-44211" y="1311621"/>
            <a:ext cx="5872899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Gráfico 35" descr="Átomo contorno">
            <a:extLst>
              <a:ext uri="{FF2B5EF4-FFF2-40B4-BE49-F238E27FC236}">
                <a16:creationId xmlns:a16="http://schemas.microsoft.com/office/drawing/2014/main" id="{D8A99304-CE55-D43D-68E2-8F4A8C0F5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32129" y="308107"/>
            <a:ext cx="914400" cy="914400"/>
          </a:xfrm>
          <a:prstGeom prst="rect">
            <a:avLst/>
          </a:prstGeo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FC477601-19E9-8CC3-CF62-478A89E266D6}"/>
              </a:ext>
            </a:extLst>
          </p:cNvPr>
          <p:cNvSpPr/>
          <p:nvPr/>
        </p:nvSpPr>
        <p:spPr>
          <a:xfrm>
            <a:off x="3330959" y="1541976"/>
            <a:ext cx="437476" cy="1398532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Botón de acción: en blanc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165F86F-E5F8-ADD1-7345-7A8DFD55631E}"/>
              </a:ext>
            </a:extLst>
          </p:cNvPr>
          <p:cNvSpPr/>
          <p:nvPr/>
        </p:nvSpPr>
        <p:spPr>
          <a:xfrm>
            <a:off x="3662525" y="1862565"/>
            <a:ext cx="105910" cy="9288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err="1"/>
          </a:p>
        </p:txBody>
      </p:sp>
      <p:sp>
        <p:nvSpPr>
          <p:cNvPr id="5" name="Botón de acción: en blanco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7E42FE-4659-0171-5166-DCADB5873015}"/>
              </a:ext>
            </a:extLst>
          </p:cNvPr>
          <p:cNvSpPr/>
          <p:nvPr/>
        </p:nvSpPr>
        <p:spPr>
          <a:xfrm>
            <a:off x="3662525" y="2154243"/>
            <a:ext cx="105910" cy="9288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Botón de acción: en blanco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EA31A09-DEBD-FF6E-5093-7B1679932D65}"/>
              </a:ext>
            </a:extLst>
          </p:cNvPr>
          <p:cNvSpPr/>
          <p:nvPr/>
        </p:nvSpPr>
        <p:spPr>
          <a:xfrm>
            <a:off x="3662525" y="2459218"/>
            <a:ext cx="105910" cy="9288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Botón de acción: en blanco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CBF70BA-2DC6-BB1D-2369-5135C9B5CE32}"/>
              </a:ext>
            </a:extLst>
          </p:cNvPr>
          <p:cNvSpPr/>
          <p:nvPr/>
        </p:nvSpPr>
        <p:spPr>
          <a:xfrm>
            <a:off x="7259613" y="1862565"/>
            <a:ext cx="105910" cy="9288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err="1"/>
          </a:p>
        </p:txBody>
      </p:sp>
      <p:sp>
        <p:nvSpPr>
          <p:cNvPr id="13" name="Botón de acción: en blanco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7C78EF2-DD5B-3048-6D6A-9FDECE7A09CB}"/>
              </a:ext>
            </a:extLst>
          </p:cNvPr>
          <p:cNvSpPr/>
          <p:nvPr/>
        </p:nvSpPr>
        <p:spPr>
          <a:xfrm>
            <a:off x="7259613" y="2141965"/>
            <a:ext cx="105910" cy="9288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err="1"/>
          </a:p>
        </p:txBody>
      </p:sp>
      <p:sp>
        <p:nvSpPr>
          <p:cNvPr id="16" name="Botón de acción: en blanco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971313B-27E5-5EA4-F55B-FFAF96F04E27}"/>
              </a:ext>
            </a:extLst>
          </p:cNvPr>
          <p:cNvSpPr/>
          <p:nvPr/>
        </p:nvSpPr>
        <p:spPr>
          <a:xfrm>
            <a:off x="7259612" y="2429831"/>
            <a:ext cx="105910" cy="9288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err="1"/>
          </a:p>
        </p:txBody>
      </p:sp>
      <p:pic>
        <p:nvPicPr>
          <p:cNvPr id="15" name="Imagen 14" descr="Imagen que contiene persona, hombre, computadora, sostener&#10;&#10;Descripción generada automáticamente">
            <a:extLst>
              <a:ext uri="{FF2B5EF4-FFF2-40B4-BE49-F238E27FC236}">
                <a16:creationId xmlns:a16="http://schemas.microsoft.com/office/drawing/2014/main" id="{17A72DBB-20CF-14B3-73A6-F3898E560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31637" y="3591380"/>
            <a:ext cx="3440546" cy="2342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n 18" descr="Texto&#10;&#10;Descripción generada automáticamente">
            <a:extLst>
              <a:ext uri="{FF2B5EF4-FFF2-40B4-BE49-F238E27FC236}">
                <a16:creationId xmlns:a16="http://schemas.microsoft.com/office/drawing/2014/main" id="{7ADAF58C-3C5F-73FE-0875-3322B8E80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90715" y="3740467"/>
            <a:ext cx="3737610" cy="2038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69565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" y="793728"/>
            <a:ext cx="9238434" cy="857559"/>
          </a:xfrm>
        </p:spPr>
        <p:txBody>
          <a:bodyPr anchor="t">
            <a:normAutofit/>
          </a:bodyPr>
          <a:lstStyle/>
          <a:p>
            <a:r>
              <a:rPr lang="es-ES" dirty="0"/>
              <a:t>Campos de encapsulados</a:t>
            </a:r>
          </a:p>
        </p:txBody>
      </p:sp>
      <p:pic>
        <p:nvPicPr>
          <p:cNvPr id="10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EEAE4FD-CDBC-0EDF-E809-5DFA8B842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333" y="-350756"/>
            <a:ext cx="2536032" cy="1238251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BA03A37-BA60-3A28-8FA4-A47264F1E9B0}"/>
              </a:ext>
            </a:extLst>
          </p:cNvPr>
          <p:cNvSpPr txBox="1">
            <a:spLocks/>
          </p:cNvSpPr>
          <p:nvPr/>
        </p:nvSpPr>
        <p:spPr>
          <a:xfrm>
            <a:off x="792902" y="1473656"/>
            <a:ext cx="2724182" cy="523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0" dirty="0"/>
              <a:t>Beneficios:</a:t>
            </a:r>
          </a:p>
        </p:txBody>
      </p:sp>
      <p:sp>
        <p:nvSpPr>
          <p:cNvPr id="28" name="Estrella: 7 puntas 27">
            <a:extLst>
              <a:ext uri="{FF2B5EF4-FFF2-40B4-BE49-F238E27FC236}">
                <a16:creationId xmlns:a16="http://schemas.microsoft.com/office/drawing/2014/main" id="{CC3AAEE0-1589-AC80-473B-9430AEAAB07D}"/>
              </a:ext>
            </a:extLst>
          </p:cNvPr>
          <p:cNvSpPr/>
          <p:nvPr/>
        </p:nvSpPr>
        <p:spPr>
          <a:xfrm>
            <a:off x="528832" y="1626575"/>
            <a:ext cx="264070" cy="230211"/>
          </a:xfrm>
          <a:prstGeom prst="star7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D8207CD-7A13-07EF-B6EF-8CFC15C3C147}"/>
              </a:ext>
            </a:extLst>
          </p:cNvPr>
          <p:cNvSpPr/>
          <p:nvPr/>
        </p:nvSpPr>
        <p:spPr>
          <a:xfrm flipV="1">
            <a:off x="-44211" y="1311621"/>
            <a:ext cx="5872899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Gráfico 35" descr="Átomo contorno">
            <a:extLst>
              <a:ext uri="{FF2B5EF4-FFF2-40B4-BE49-F238E27FC236}">
                <a16:creationId xmlns:a16="http://schemas.microsoft.com/office/drawing/2014/main" id="{D8A99304-CE55-D43D-68E2-8F4A8C0F5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32129" y="308107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8A6FC7-60B3-6B86-546F-0EDA28DC83B9}"/>
              </a:ext>
            </a:extLst>
          </p:cNvPr>
          <p:cNvSpPr txBox="1"/>
          <p:nvPr/>
        </p:nvSpPr>
        <p:spPr>
          <a:xfrm>
            <a:off x="667819" y="2481193"/>
            <a:ext cx="666335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latin typeface="Calirbi"/>
                <a:ea typeface="+mn-lt"/>
                <a:cs typeface="+mn-lt"/>
              </a:rPr>
              <a:t>Mejora </a:t>
            </a:r>
            <a:r>
              <a:rPr lang="es-ES" dirty="0">
                <a:latin typeface="Calirbi"/>
                <a:ea typeface="+mn-lt"/>
                <a:cs typeface="+mn-lt"/>
              </a:rPr>
              <a:t>la </a:t>
            </a:r>
            <a:r>
              <a:rPr lang="es-ES" b="1" dirty="0">
                <a:latin typeface="Calirbi"/>
                <a:ea typeface="+mn-lt"/>
                <a:cs typeface="+mn-lt"/>
              </a:rPr>
              <a:t>Modularidad </a:t>
            </a:r>
            <a:r>
              <a:rPr lang="es-ES" dirty="0">
                <a:latin typeface="Calirbi"/>
                <a:ea typeface="+mn-lt"/>
                <a:cs typeface="+mn-lt"/>
              </a:rPr>
              <a:t>al restringir el acceso directo a los campos de una clase.</a:t>
            </a:r>
          </a:p>
          <a:p>
            <a:endParaRPr lang="es-ES" dirty="0">
              <a:latin typeface="Calirbi"/>
            </a:endParaRPr>
          </a:p>
          <a:p>
            <a:r>
              <a:rPr lang="es-ES" dirty="0">
                <a:latin typeface="Calirbi"/>
              </a:rPr>
              <a:t>Aumenta la </a:t>
            </a:r>
            <a:r>
              <a:rPr lang="es-ES" b="1" dirty="0">
                <a:latin typeface="Calirbi"/>
              </a:rPr>
              <a:t>flexibilidad</a:t>
            </a:r>
            <a:r>
              <a:rPr lang="es-ES" dirty="0">
                <a:latin typeface="Calirbi"/>
              </a:rPr>
              <a:t>.</a:t>
            </a:r>
          </a:p>
          <a:p>
            <a:endParaRPr lang="es-ES" dirty="0">
              <a:latin typeface="Calirbi"/>
            </a:endParaRPr>
          </a:p>
          <a:p>
            <a:r>
              <a:rPr lang="es-ES" dirty="0">
                <a:latin typeface="Calirbi"/>
              </a:rPr>
              <a:t>Promueve la </a:t>
            </a:r>
            <a:r>
              <a:rPr lang="es-ES" b="1" dirty="0">
                <a:latin typeface="Calirbi"/>
              </a:rPr>
              <a:t>Mantenibilidad </a:t>
            </a:r>
            <a:r>
              <a:rPr lang="es-ES" dirty="0">
                <a:latin typeface="Calirbi"/>
              </a:rPr>
              <a:t>pues con el encapsulamiento los  cambios en la implementación de la clase pueden llevarse a cabo con un </a:t>
            </a:r>
            <a:r>
              <a:rPr lang="es-ES" b="1" dirty="0">
                <a:latin typeface="Calirbi"/>
              </a:rPr>
              <a:t>menor riesgo </a:t>
            </a:r>
            <a:r>
              <a:rPr lang="es-ES" dirty="0">
                <a:latin typeface="Calirbi"/>
              </a:rPr>
              <a:t>de introducir </a:t>
            </a:r>
            <a:r>
              <a:rPr lang="es-ES" b="1" dirty="0">
                <a:latin typeface="Calirbi"/>
              </a:rPr>
              <a:t>errores</a:t>
            </a:r>
            <a:r>
              <a:rPr lang="es-ES" dirty="0">
                <a:latin typeface="Calirbi"/>
              </a:rPr>
              <a:t>.</a:t>
            </a:r>
          </a:p>
          <a:p>
            <a:endParaRPr lang="es-ES" b="1" dirty="0">
              <a:latin typeface="Calirbi"/>
            </a:endParaRPr>
          </a:p>
          <a:p>
            <a:endParaRPr lang="es-ES" b="1" dirty="0">
              <a:latin typeface="Calirbi"/>
            </a:endParaRPr>
          </a:p>
          <a:p>
            <a:endParaRPr lang="es-ES" b="1" dirty="0">
              <a:latin typeface="Calirbi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9764E26-FF24-8FFA-A336-0C4D650C6506}"/>
              </a:ext>
            </a:extLst>
          </p:cNvPr>
          <p:cNvSpPr/>
          <p:nvPr/>
        </p:nvSpPr>
        <p:spPr>
          <a:xfrm>
            <a:off x="514770" y="2564585"/>
            <a:ext cx="151349" cy="1450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8C83445-110B-FF08-B97A-324BA2473D50}"/>
              </a:ext>
            </a:extLst>
          </p:cNvPr>
          <p:cNvSpPr/>
          <p:nvPr/>
        </p:nvSpPr>
        <p:spPr>
          <a:xfrm>
            <a:off x="510505" y="3428484"/>
            <a:ext cx="151349" cy="1450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1868BF2-82D1-6FE0-1D55-367895E83212}"/>
              </a:ext>
            </a:extLst>
          </p:cNvPr>
          <p:cNvSpPr/>
          <p:nvPr/>
        </p:nvSpPr>
        <p:spPr>
          <a:xfrm>
            <a:off x="526217" y="3970525"/>
            <a:ext cx="151349" cy="1450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Imagen que contiene periódico, botella, tabla, computadora&#10;&#10;Descripción generada automáticamente">
            <a:extLst>
              <a:ext uri="{FF2B5EF4-FFF2-40B4-BE49-F238E27FC236}">
                <a16:creationId xmlns:a16="http://schemas.microsoft.com/office/drawing/2014/main" id="{06AA7002-2BCB-E6E2-3FF9-173F47B57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56919" y="4916666"/>
            <a:ext cx="4221891" cy="14731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BB4A986-1B71-70E3-75BA-ED5B3631F603}"/>
              </a:ext>
            </a:extLst>
          </p:cNvPr>
          <p:cNvSpPr txBox="1"/>
          <p:nvPr/>
        </p:nvSpPr>
        <p:spPr>
          <a:xfrm>
            <a:off x="1524000" y="5338763"/>
            <a:ext cx="91440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15" name="Imagen 14" descr="fuente, código, software, computadora, lenguaje de programación, centro ...">
            <a:extLst>
              <a:ext uri="{FF2B5EF4-FFF2-40B4-BE49-F238E27FC236}">
                <a16:creationId xmlns:a16="http://schemas.microsoft.com/office/drawing/2014/main" id="{70ED3E25-A54A-B8B7-C3B7-9F8A21E3B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7011" y="1503023"/>
            <a:ext cx="3930994" cy="26204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881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" y="793728"/>
            <a:ext cx="9238434" cy="857559"/>
          </a:xfrm>
        </p:spPr>
        <p:txBody>
          <a:bodyPr anchor="t">
            <a:normAutofit/>
          </a:bodyPr>
          <a:lstStyle/>
          <a:p>
            <a:r>
              <a:rPr lang="es-ES" dirty="0"/>
              <a:t>Campos de encapsulados</a:t>
            </a:r>
          </a:p>
        </p:txBody>
      </p:sp>
      <p:pic>
        <p:nvPicPr>
          <p:cNvPr id="10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EEAE4FD-CDBC-0EDF-E809-5DFA8B842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333" y="-350756"/>
            <a:ext cx="2536032" cy="1238251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BA03A37-BA60-3A28-8FA4-A47264F1E9B0}"/>
              </a:ext>
            </a:extLst>
          </p:cNvPr>
          <p:cNvSpPr txBox="1">
            <a:spLocks/>
          </p:cNvSpPr>
          <p:nvPr/>
        </p:nvSpPr>
        <p:spPr>
          <a:xfrm>
            <a:off x="792902" y="1473656"/>
            <a:ext cx="2724182" cy="523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0" dirty="0"/>
              <a:t>Beneficios:</a:t>
            </a:r>
          </a:p>
        </p:txBody>
      </p:sp>
      <p:sp>
        <p:nvSpPr>
          <p:cNvPr id="28" name="Estrella: 7 puntas 27">
            <a:extLst>
              <a:ext uri="{FF2B5EF4-FFF2-40B4-BE49-F238E27FC236}">
                <a16:creationId xmlns:a16="http://schemas.microsoft.com/office/drawing/2014/main" id="{CC3AAEE0-1589-AC80-473B-9430AEAAB07D}"/>
              </a:ext>
            </a:extLst>
          </p:cNvPr>
          <p:cNvSpPr/>
          <p:nvPr/>
        </p:nvSpPr>
        <p:spPr>
          <a:xfrm>
            <a:off x="528832" y="1626575"/>
            <a:ext cx="264070" cy="230211"/>
          </a:xfrm>
          <a:prstGeom prst="star7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D8207CD-7A13-07EF-B6EF-8CFC15C3C147}"/>
              </a:ext>
            </a:extLst>
          </p:cNvPr>
          <p:cNvSpPr/>
          <p:nvPr/>
        </p:nvSpPr>
        <p:spPr>
          <a:xfrm flipV="1">
            <a:off x="-44211" y="1311621"/>
            <a:ext cx="5872899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Gráfico 35" descr="Átomo contorno">
            <a:extLst>
              <a:ext uri="{FF2B5EF4-FFF2-40B4-BE49-F238E27FC236}">
                <a16:creationId xmlns:a16="http://schemas.microsoft.com/office/drawing/2014/main" id="{D8A99304-CE55-D43D-68E2-8F4A8C0F5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32129" y="308107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8A6FC7-60B3-6B86-546F-0EDA28DC83B9}"/>
              </a:ext>
            </a:extLst>
          </p:cNvPr>
          <p:cNvSpPr txBox="1"/>
          <p:nvPr/>
        </p:nvSpPr>
        <p:spPr>
          <a:xfrm>
            <a:off x="681489" y="2163880"/>
            <a:ext cx="7380475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600" b="1" dirty="0">
              <a:latin typeface="Calirbi"/>
            </a:endParaRPr>
          </a:p>
          <a:p>
            <a:r>
              <a:rPr lang="es-ES" dirty="0">
                <a:latin typeface="Calirbi"/>
              </a:rPr>
              <a:t>Soporta la </a:t>
            </a:r>
            <a:r>
              <a:rPr lang="es-ES" b="1" dirty="0">
                <a:latin typeface="Calirbi"/>
              </a:rPr>
              <a:t>Ocultación </a:t>
            </a:r>
            <a:r>
              <a:rPr lang="es-ES" dirty="0">
                <a:latin typeface="Calirbi"/>
              </a:rPr>
              <a:t>de </a:t>
            </a:r>
            <a:r>
              <a:rPr lang="es-ES" b="1" dirty="0">
                <a:latin typeface="Calirbi"/>
              </a:rPr>
              <a:t>información </a:t>
            </a:r>
            <a:r>
              <a:rPr lang="es-ES" dirty="0">
                <a:latin typeface="Calirbi"/>
              </a:rPr>
              <a:t>pues encapsular los campos permite ocultar los </a:t>
            </a:r>
            <a:r>
              <a:rPr lang="es-ES" b="1" dirty="0">
                <a:latin typeface="Calirbi"/>
              </a:rPr>
              <a:t>detalles </a:t>
            </a:r>
            <a:r>
              <a:rPr lang="es-ES" dirty="0">
                <a:latin typeface="Calirbi"/>
              </a:rPr>
              <a:t>de implementación y </a:t>
            </a:r>
            <a:r>
              <a:rPr lang="es-ES" b="1" dirty="0">
                <a:latin typeface="Calirbi"/>
              </a:rPr>
              <a:t>exponer </a:t>
            </a:r>
            <a:r>
              <a:rPr lang="es-ES" dirty="0">
                <a:latin typeface="Calirbi"/>
              </a:rPr>
              <a:t>solo lo necesario para el uso de la clase.</a:t>
            </a:r>
          </a:p>
          <a:p>
            <a:endParaRPr lang="es-ES" dirty="0">
              <a:latin typeface="Calirbi"/>
            </a:endParaRPr>
          </a:p>
          <a:p>
            <a:r>
              <a:rPr lang="es-ES" b="1" dirty="0">
                <a:latin typeface="Calirbi"/>
              </a:rPr>
              <a:t>Facilita </a:t>
            </a:r>
            <a:r>
              <a:rPr lang="es-ES" dirty="0">
                <a:latin typeface="Calirbi"/>
              </a:rPr>
              <a:t>el </a:t>
            </a:r>
            <a:r>
              <a:rPr lang="es-ES" b="1" err="1">
                <a:latin typeface="Calirbi"/>
              </a:rPr>
              <a:t>Testing</a:t>
            </a:r>
            <a:r>
              <a:rPr lang="es-ES" b="1" dirty="0">
                <a:latin typeface="Calirbi"/>
              </a:rPr>
              <a:t> </a:t>
            </a:r>
            <a:r>
              <a:rPr lang="es-ES" dirty="0">
                <a:latin typeface="Calirbi"/>
              </a:rPr>
              <a:t>por que los campos encapsulados hacen que sea más sencillo escribir pruebas para </a:t>
            </a:r>
            <a:r>
              <a:rPr lang="es-ES" b="1" dirty="0">
                <a:latin typeface="Calirbi"/>
              </a:rPr>
              <a:t>verificar</a:t>
            </a:r>
            <a:r>
              <a:rPr lang="es-ES" dirty="0">
                <a:latin typeface="Calirbi"/>
              </a:rPr>
              <a:t> el </a:t>
            </a:r>
            <a:r>
              <a:rPr lang="es-ES" b="1" dirty="0">
                <a:latin typeface="Calirbi"/>
              </a:rPr>
              <a:t>comportamiento </a:t>
            </a:r>
            <a:r>
              <a:rPr lang="es-ES" dirty="0">
                <a:latin typeface="Calirbi"/>
              </a:rPr>
              <a:t>de los métodos públicos de la clase sin preocuparse por los </a:t>
            </a:r>
            <a:r>
              <a:rPr lang="es-ES" b="1" dirty="0">
                <a:latin typeface="Calirbi"/>
              </a:rPr>
              <a:t>detalles internos</a:t>
            </a:r>
            <a:r>
              <a:rPr lang="es-ES" dirty="0">
                <a:latin typeface="Calirbi"/>
              </a:rPr>
              <a:t>.</a:t>
            </a:r>
          </a:p>
          <a:p>
            <a:endParaRPr lang="es-ES" dirty="0">
              <a:latin typeface="Calirbi"/>
            </a:endParaRPr>
          </a:p>
          <a:p>
            <a:r>
              <a:rPr lang="es-ES" b="1" dirty="0">
                <a:latin typeface="Calirbi"/>
              </a:rPr>
              <a:t>Mejora </a:t>
            </a:r>
            <a:r>
              <a:rPr lang="es-ES" dirty="0">
                <a:latin typeface="Calirbi"/>
              </a:rPr>
              <a:t>la </a:t>
            </a:r>
            <a:r>
              <a:rPr lang="es-ES" b="1" dirty="0">
                <a:latin typeface="Calirbi"/>
              </a:rPr>
              <a:t>interoperabilidad, </a:t>
            </a:r>
            <a:r>
              <a:rPr lang="es-ES" dirty="0">
                <a:latin typeface="Calirbi"/>
              </a:rPr>
              <a:t>cuando se encapsulan los datos es fácil </a:t>
            </a:r>
            <a:r>
              <a:rPr lang="es-ES" b="1" dirty="0">
                <a:latin typeface="Calirbi"/>
              </a:rPr>
              <a:t>garantizar </a:t>
            </a:r>
            <a:r>
              <a:rPr lang="es-ES" dirty="0">
                <a:latin typeface="Calirbi"/>
              </a:rPr>
              <a:t>que las </a:t>
            </a:r>
            <a:r>
              <a:rPr lang="es-ES" b="1" dirty="0">
                <a:latin typeface="Calirbi"/>
              </a:rPr>
              <a:t>interfaces </a:t>
            </a:r>
            <a:r>
              <a:rPr lang="es-ES" dirty="0">
                <a:latin typeface="Calirbi"/>
              </a:rPr>
              <a:t>entre diferentes partes del </a:t>
            </a:r>
            <a:r>
              <a:rPr lang="es-ES" b="1" dirty="0">
                <a:latin typeface="Calirbi"/>
              </a:rPr>
              <a:t>software </a:t>
            </a:r>
            <a:r>
              <a:rPr lang="es-ES" dirty="0">
                <a:latin typeface="Calirbi"/>
              </a:rPr>
              <a:t>sean claras y consistentes.</a:t>
            </a:r>
          </a:p>
          <a:p>
            <a:endParaRPr lang="es-ES" b="1" dirty="0">
              <a:latin typeface="Calirbi"/>
            </a:endParaRPr>
          </a:p>
          <a:p>
            <a:endParaRPr lang="es-ES" b="1" dirty="0">
              <a:latin typeface="Calirbi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DE0F91C-7212-B3E9-7A54-A1A6B4798367}"/>
              </a:ext>
            </a:extLst>
          </p:cNvPr>
          <p:cNvSpPr/>
          <p:nvPr/>
        </p:nvSpPr>
        <p:spPr>
          <a:xfrm>
            <a:off x="532699" y="2582514"/>
            <a:ext cx="151349" cy="1450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EBF26D7-B5CC-839D-2374-30254D86CC75}"/>
              </a:ext>
            </a:extLst>
          </p:cNvPr>
          <p:cNvSpPr/>
          <p:nvPr/>
        </p:nvSpPr>
        <p:spPr>
          <a:xfrm>
            <a:off x="462218" y="3799551"/>
            <a:ext cx="151349" cy="1450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0FCB84B-B7CE-E56A-978C-860DD7A017A8}"/>
              </a:ext>
            </a:extLst>
          </p:cNvPr>
          <p:cNvSpPr/>
          <p:nvPr/>
        </p:nvSpPr>
        <p:spPr>
          <a:xfrm>
            <a:off x="462218" y="5025757"/>
            <a:ext cx="151349" cy="1450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FCA879C-BD61-FDF5-DE67-41FC3EA57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67254" y="464820"/>
            <a:ext cx="2488771" cy="2971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n 14" descr="Texto&#10;&#10;Descripción generada automáticamente">
            <a:extLst>
              <a:ext uri="{FF2B5EF4-FFF2-40B4-BE49-F238E27FC236}">
                <a16:creationId xmlns:a16="http://schemas.microsoft.com/office/drawing/2014/main" id="{D1460C42-FFE6-7968-209B-F9B5EEF87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89277" y="3855402"/>
            <a:ext cx="3606165" cy="22459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72876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Un hombre en frente de computadora&#10;&#10;Descripción generada automáticamente">
            <a:extLst>
              <a:ext uri="{FF2B5EF4-FFF2-40B4-BE49-F238E27FC236}">
                <a16:creationId xmlns:a16="http://schemas.microsoft.com/office/drawing/2014/main" id="{C1B0BCD0-97AD-514F-7A46-2D10C3D99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176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97" name="Oval 96">
            <a:extLst>
              <a:ext uri="{FF2B5EF4-FFF2-40B4-BE49-F238E27FC236}">
                <a16:creationId xmlns:a16="http://schemas.microsoft.com/office/drawing/2014/main" id="{5E46B165-E118-452A-83D6-DE891373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652" y="1260628"/>
            <a:ext cx="4336744" cy="4336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522" y="1446323"/>
            <a:ext cx="3425005" cy="16406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/>
              <a:t>CASO PRÁCTICO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6482C44-0CE2-0375-86EE-2E831EA1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024" y="3096953"/>
            <a:ext cx="3048000" cy="10300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b="1" i="1"/>
              <a:t>¿Cómo usar los Campos Encapsulados en Eclipse?</a:t>
            </a:r>
          </a:p>
        </p:txBody>
      </p:sp>
      <p:pic>
        <p:nvPicPr>
          <p:cNvPr id="4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935F599-0639-0303-98D2-51DC636AD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333" y="-350756"/>
            <a:ext cx="2536032" cy="1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3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6E3B8-8D7B-3711-7BC7-3BDC810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02" y="580426"/>
            <a:ext cx="4827799" cy="103421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CASO PRÁCTICO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6482C44-0CE2-0375-86EE-2E831EA1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150" y="3105031"/>
            <a:ext cx="4666434" cy="2312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Primer Paso: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Creamos una clase con dos variables para realizar más tarde realizar el método explicado.</a:t>
            </a:r>
          </a:p>
        </p:txBody>
      </p:sp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59ABBAF-DFF3-DC3A-2FA7-77A2C5F18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14" r="8535" b="3"/>
          <a:stretch/>
        </p:blipFill>
        <p:spPr>
          <a:xfrm>
            <a:off x="7093856" y="2770508"/>
            <a:ext cx="3982996" cy="209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60671D0-E718-A879-EB64-7DCCE5E2032F}"/>
              </a:ext>
            </a:extLst>
          </p:cNvPr>
          <p:cNvSpPr/>
          <p:nvPr/>
        </p:nvSpPr>
        <p:spPr>
          <a:xfrm>
            <a:off x="722223" y="1518637"/>
            <a:ext cx="3416144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72DFAB-7E44-14C6-E673-E6113A2EB115}"/>
              </a:ext>
            </a:extLst>
          </p:cNvPr>
          <p:cNvSpPr txBox="1"/>
          <p:nvPr/>
        </p:nvSpPr>
        <p:spPr>
          <a:xfrm>
            <a:off x="922924" y="1766210"/>
            <a:ext cx="6363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este ejemplo práctico explicaremos </a:t>
            </a: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paso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como se realiza este método:</a:t>
            </a:r>
          </a:p>
          <a:p>
            <a:endParaRPr lang="es-E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E72BFB3A-B5B5-7C7A-A2AD-3A3F57FBC772}"/>
              </a:ext>
            </a:extLst>
          </p:cNvPr>
          <p:cNvSpPr/>
          <p:nvPr/>
        </p:nvSpPr>
        <p:spPr>
          <a:xfrm>
            <a:off x="1206470" y="3269330"/>
            <a:ext cx="498763" cy="1596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Gráfico 10" descr="Átomo contorno">
            <a:extLst>
              <a:ext uri="{FF2B5EF4-FFF2-40B4-BE49-F238E27FC236}">
                <a16:creationId xmlns:a16="http://schemas.microsoft.com/office/drawing/2014/main" id="{1C1CD8AC-2DB8-746E-937A-3E72DC723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6275" y="1061437"/>
            <a:ext cx="914400" cy="914400"/>
          </a:xfrm>
          <a:prstGeom prst="rect">
            <a:avLst/>
          </a:prstGeom>
        </p:spPr>
      </p:pic>
      <p:pic>
        <p:nvPicPr>
          <p:cNvPr id="8" name="Marcador de contenido 9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2F87839-6650-30ED-5510-D26298C3C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333" y="-350756"/>
            <a:ext cx="2536032" cy="1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812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c76a8e4-229b-45b3-bca1-87e9f4b60bc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2890032ECC8D42A9B47FCAB7A6AE5B" ma:contentTypeVersion="8" ma:contentTypeDescription="Crear nuevo documento." ma:contentTypeScope="" ma:versionID="daf9a22086106a579b115f11c736e3eb">
  <xsd:schema xmlns:xsd="http://www.w3.org/2001/XMLSchema" xmlns:xs="http://www.w3.org/2001/XMLSchema" xmlns:p="http://schemas.microsoft.com/office/2006/metadata/properties" xmlns:ns3="ac76a8e4-229b-45b3-bca1-87e9f4b60bc4" xmlns:ns4="445ad1ed-65e8-4ac6-89a2-5a80de8ff027" targetNamespace="http://schemas.microsoft.com/office/2006/metadata/properties" ma:root="true" ma:fieldsID="eb91651e921e50183dd102000269b316" ns3:_="" ns4:_="">
    <xsd:import namespace="ac76a8e4-229b-45b3-bca1-87e9f4b60bc4"/>
    <xsd:import namespace="445ad1ed-65e8-4ac6-89a2-5a80de8ff0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76a8e4-229b-45b3-bca1-87e9f4b60b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ad1ed-65e8-4ac6-89a2-5a80de8ff0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BAC878-3499-4E57-B01E-4814819DA5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5404CC-739B-4F2A-994F-7056A055F80B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445ad1ed-65e8-4ac6-89a2-5a80de8ff027"/>
    <ds:schemaRef ds:uri="http://schemas.openxmlformats.org/package/2006/metadata/core-properties"/>
    <ds:schemaRef ds:uri="ac76a8e4-229b-45b3-bca1-87e9f4b60bc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7DAE72D-D79C-429A-8420-D8EECA9211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76a8e4-229b-45b3-bca1-87e9f4b60bc4"/>
    <ds:schemaRef ds:uri="445ad1ed-65e8-4ac6-89a2-5a80de8ff0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521</Words>
  <Application>Microsoft Office PowerPoint</Application>
  <PresentationFormat>Panorámica</PresentationFormat>
  <Paragraphs>59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PortalVTI</vt:lpstr>
      <vt:lpstr>Técnicas de Refactorización</vt:lpstr>
      <vt:lpstr>Introducción</vt:lpstr>
      <vt:lpstr>¿Qué es la refactorización?</vt:lpstr>
      <vt:lpstr>Campos de encapsulados</vt:lpstr>
      <vt:lpstr>Campos de encapsulados</vt:lpstr>
      <vt:lpstr>Campos de encapsulados</vt:lpstr>
      <vt:lpstr>Campos de encapsulados</vt:lpstr>
      <vt:lpstr>CASO PRÁCTICO</vt:lpstr>
      <vt:lpstr>CASO PRÁCTICO</vt:lpstr>
      <vt:lpstr>CASO PRÁCTICO</vt:lpstr>
      <vt:lpstr>CASO PRÁCTICO</vt:lpstr>
      <vt:lpstr>CASO PRÁCTICO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</dc:title>
  <dc:creator>FRANCISCO JAVIER PERA VIDAL</dc:creator>
  <cp:lastModifiedBy>ANDRÉS AVELINO GARCÍA ROMERO</cp:lastModifiedBy>
  <cp:revision>498</cp:revision>
  <dcterms:created xsi:type="dcterms:W3CDTF">2024-04-24T14:21:54Z</dcterms:created>
  <dcterms:modified xsi:type="dcterms:W3CDTF">2024-04-26T13:16:54Z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0x0101001A2890032ECC8D42A9B47FCAB7A6AE5B</vt:lpwstr>
  </property>
</Properties>
</file>